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38" r:id="rId1"/>
  </p:sldMasterIdLst>
  <p:notesMasterIdLst>
    <p:notesMasterId r:id="rId19"/>
  </p:notesMasterIdLst>
  <p:handoutMasterIdLst>
    <p:handoutMasterId r:id="rId20"/>
  </p:handoutMasterIdLst>
  <p:sldIdLst>
    <p:sldId id="256" r:id="rId2"/>
    <p:sldId id="261" r:id="rId3"/>
    <p:sldId id="266" r:id="rId4"/>
    <p:sldId id="271" r:id="rId5"/>
    <p:sldId id="280" r:id="rId6"/>
    <p:sldId id="282" r:id="rId7"/>
    <p:sldId id="281" r:id="rId8"/>
    <p:sldId id="283" r:id="rId9"/>
    <p:sldId id="284" r:id="rId10"/>
    <p:sldId id="286" r:id="rId11"/>
    <p:sldId id="285" r:id="rId12"/>
    <p:sldId id="287" r:id="rId13"/>
    <p:sldId id="288" r:id="rId14"/>
    <p:sldId id="289" r:id="rId15"/>
    <p:sldId id="290" r:id="rId16"/>
    <p:sldId id="291" r:id="rId17"/>
    <p:sldId id="29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enhum Estilo, Nenhuma Grad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792" autoAdjust="0"/>
  </p:normalViewPr>
  <p:slideViewPr>
    <p:cSldViewPr snapToGrid="0">
      <p:cViewPr varScale="1">
        <p:scale>
          <a:sx n="67" d="100"/>
          <a:sy n="67" d="100"/>
        </p:scale>
        <p:origin x="644" y="32"/>
      </p:cViewPr>
      <p:guideLst/>
    </p:cSldViewPr>
  </p:slideViewPr>
  <p:notesTextViewPr>
    <p:cViewPr>
      <p:scale>
        <a:sx n="1" d="1"/>
        <a:sy n="1" d="1"/>
      </p:scale>
      <p:origin x="0" y="0"/>
    </p:cViewPr>
  </p:notesTextViewPr>
  <p:notesViewPr>
    <p:cSldViewPr snapToGrid="0">
      <p:cViewPr varScale="1">
        <p:scale>
          <a:sx n="51" d="100"/>
          <a:sy n="51" d="100"/>
        </p:scale>
        <p:origin x="2692" y="2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5A19A3E1-8043-48F8-9340-CC045107A7A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a:extLst>
              <a:ext uri="{FF2B5EF4-FFF2-40B4-BE49-F238E27FC236}">
                <a16:creationId xmlns:a16="http://schemas.microsoft.com/office/drawing/2014/main" id="{CD93D5D4-FF55-4EA0-8462-BB88B1FE473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43BF66B-0A01-4F50-A448-E418A6E2074C}" type="datetimeFigureOut">
              <a:rPr lang="pt-BR" smtClean="0"/>
              <a:t>28/02/2021</a:t>
            </a:fld>
            <a:endParaRPr lang="pt-BR"/>
          </a:p>
        </p:txBody>
      </p:sp>
      <p:sp>
        <p:nvSpPr>
          <p:cNvPr id="4" name="Espaço Reservado para Rodapé 3">
            <a:extLst>
              <a:ext uri="{FF2B5EF4-FFF2-40B4-BE49-F238E27FC236}">
                <a16:creationId xmlns:a16="http://schemas.microsoft.com/office/drawing/2014/main" id="{A49FC806-346E-4604-A459-C441396887E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a:extLst>
              <a:ext uri="{FF2B5EF4-FFF2-40B4-BE49-F238E27FC236}">
                <a16:creationId xmlns:a16="http://schemas.microsoft.com/office/drawing/2014/main" id="{8E9DE002-1905-4D44-ACAD-B55A6CB0D66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328CBFD-C993-47F9-B40D-0FFF9F085DAC}" type="slidenum">
              <a:rPr lang="pt-BR" smtClean="0"/>
              <a:t>‹nº›</a:t>
            </a:fld>
            <a:endParaRPr lang="pt-BR"/>
          </a:p>
        </p:txBody>
      </p:sp>
    </p:spTree>
    <p:extLst>
      <p:ext uri="{BB962C8B-B14F-4D97-AF65-F5344CB8AC3E}">
        <p14:creationId xmlns:p14="http://schemas.microsoft.com/office/powerpoint/2010/main" val="35029336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65B543-8BFF-4D2D-980C-5FBA61DDFE71}" type="datetimeFigureOut">
              <a:rPr lang="pt-BR" smtClean="0"/>
              <a:t>28/02/2021</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9D2CEC-807E-4DEE-BBF1-CDF73B5028F1}" type="slidenum">
              <a:rPr lang="pt-BR" smtClean="0"/>
              <a:t>‹nº›</a:t>
            </a:fld>
            <a:endParaRPr lang="pt-BR"/>
          </a:p>
        </p:txBody>
      </p:sp>
    </p:spTree>
    <p:extLst>
      <p:ext uri="{BB962C8B-B14F-4D97-AF65-F5344CB8AC3E}">
        <p14:creationId xmlns:p14="http://schemas.microsoft.com/office/powerpoint/2010/main" val="39281555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97626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8592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0842EB6A-2240-4313-B6B5-10BA4F33B206}" type="datetimeFigureOut">
              <a:rPr lang="pt-BR" smtClean="0"/>
              <a:t>28/02/2021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8309D3A-4195-48B8-B057-9BEDE2589A89}" type="slidenum">
              <a:rPr lang="pt-BR" smtClean="0"/>
              <a:t>‹nº›</a:t>
            </a:fld>
            <a:endParaRPr lang="pt-BR"/>
          </a:p>
        </p:txBody>
      </p:sp>
    </p:spTree>
    <p:extLst>
      <p:ext uri="{BB962C8B-B14F-4D97-AF65-F5344CB8AC3E}">
        <p14:creationId xmlns:p14="http://schemas.microsoft.com/office/powerpoint/2010/main" val="1931793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0842EB6A-2240-4313-B6B5-10BA4F33B206}" type="datetimeFigureOut">
              <a:rPr lang="pt-BR" smtClean="0"/>
              <a:t>28/02/2021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8309D3A-4195-48B8-B057-9BEDE2589A89}" type="slidenum">
              <a:rPr lang="pt-BR" smtClean="0"/>
              <a:t>‹nº›</a:t>
            </a:fld>
            <a:endParaRPr lang="pt-BR"/>
          </a:p>
        </p:txBody>
      </p:sp>
    </p:spTree>
    <p:extLst>
      <p:ext uri="{BB962C8B-B14F-4D97-AF65-F5344CB8AC3E}">
        <p14:creationId xmlns:p14="http://schemas.microsoft.com/office/powerpoint/2010/main" val="414953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0842EB6A-2240-4313-B6B5-10BA4F33B206}" type="datetimeFigureOut">
              <a:rPr lang="pt-BR" smtClean="0"/>
              <a:t>28/02/2021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8309D3A-4195-48B8-B057-9BEDE2589A89}" type="slidenum">
              <a:rPr lang="pt-BR" smtClean="0"/>
              <a:t>‹nº›</a:t>
            </a:fld>
            <a:endParaRPr lang="pt-BR"/>
          </a:p>
        </p:txBody>
      </p:sp>
    </p:spTree>
    <p:extLst>
      <p:ext uri="{BB962C8B-B14F-4D97-AF65-F5344CB8AC3E}">
        <p14:creationId xmlns:p14="http://schemas.microsoft.com/office/powerpoint/2010/main" val="1088042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0842EB6A-2240-4313-B6B5-10BA4F33B206}" type="datetimeFigureOut">
              <a:rPr lang="pt-BR" smtClean="0"/>
              <a:t>28/02/2021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8309D3A-4195-48B8-B057-9BEDE2589A89}" type="slidenum">
              <a:rPr lang="pt-BR" smtClean="0"/>
              <a:t>‹nº›</a:t>
            </a:fld>
            <a:endParaRPr lang="pt-BR"/>
          </a:p>
        </p:txBody>
      </p:sp>
    </p:spTree>
    <p:extLst>
      <p:ext uri="{BB962C8B-B14F-4D97-AF65-F5344CB8AC3E}">
        <p14:creationId xmlns:p14="http://schemas.microsoft.com/office/powerpoint/2010/main" val="2374218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0842EB6A-2240-4313-B6B5-10BA4F33B206}" type="datetimeFigureOut">
              <a:rPr lang="pt-BR" smtClean="0"/>
              <a:t>28/02/2021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8309D3A-4195-48B8-B057-9BEDE2589A89}" type="slidenum">
              <a:rPr lang="pt-BR" smtClean="0"/>
              <a:t>‹nº›</a:t>
            </a:fld>
            <a:endParaRPr lang="pt-BR"/>
          </a:p>
        </p:txBody>
      </p:sp>
    </p:spTree>
    <p:extLst>
      <p:ext uri="{BB962C8B-B14F-4D97-AF65-F5344CB8AC3E}">
        <p14:creationId xmlns:p14="http://schemas.microsoft.com/office/powerpoint/2010/main" val="3155491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0842EB6A-2240-4313-B6B5-10BA4F33B206}" type="datetimeFigureOut">
              <a:rPr lang="pt-BR" smtClean="0"/>
              <a:t>28/02/2021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E8309D3A-4195-48B8-B057-9BEDE2589A89}" type="slidenum">
              <a:rPr lang="pt-BR" smtClean="0"/>
              <a:t>‹nº›</a:t>
            </a:fld>
            <a:endParaRPr lang="pt-BR"/>
          </a:p>
        </p:txBody>
      </p:sp>
    </p:spTree>
    <p:extLst>
      <p:ext uri="{BB962C8B-B14F-4D97-AF65-F5344CB8AC3E}">
        <p14:creationId xmlns:p14="http://schemas.microsoft.com/office/powerpoint/2010/main" val="3279895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0842EB6A-2240-4313-B6B5-10BA4F33B206}" type="datetimeFigureOut">
              <a:rPr lang="pt-BR" smtClean="0"/>
              <a:t>28/02/2021</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E8309D3A-4195-48B8-B057-9BEDE2589A89}" type="slidenum">
              <a:rPr lang="pt-BR" smtClean="0"/>
              <a:t>‹nº›</a:t>
            </a:fld>
            <a:endParaRPr lang="pt-BR"/>
          </a:p>
        </p:txBody>
      </p:sp>
    </p:spTree>
    <p:extLst>
      <p:ext uri="{BB962C8B-B14F-4D97-AF65-F5344CB8AC3E}">
        <p14:creationId xmlns:p14="http://schemas.microsoft.com/office/powerpoint/2010/main" val="2509919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0842EB6A-2240-4313-B6B5-10BA4F33B206}" type="datetimeFigureOut">
              <a:rPr lang="pt-BR" smtClean="0"/>
              <a:t>28/02/2021</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E8309D3A-4195-48B8-B057-9BEDE2589A89}" type="slidenum">
              <a:rPr lang="pt-BR" smtClean="0"/>
              <a:t>‹nº›</a:t>
            </a:fld>
            <a:endParaRPr lang="pt-BR"/>
          </a:p>
        </p:txBody>
      </p:sp>
    </p:spTree>
    <p:extLst>
      <p:ext uri="{BB962C8B-B14F-4D97-AF65-F5344CB8AC3E}">
        <p14:creationId xmlns:p14="http://schemas.microsoft.com/office/powerpoint/2010/main" val="608285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42EB6A-2240-4313-B6B5-10BA4F33B206}" type="datetimeFigureOut">
              <a:rPr lang="pt-BR" smtClean="0"/>
              <a:t>28/02/2021</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E8309D3A-4195-48B8-B057-9BEDE2589A89}" type="slidenum">
              <a:rPr lang="pt-BR" smtClean="0"/>
              <a:t>‹nº›</a:t>
            </a:fld>
            <a:endParaRPr lang="pt-BR"/>
          </a:p>
        </p:txBody>
      </p:sp>
    </p:spTree>
    <p:extLst>
      <p:ext uri="{BB962C8B-B14F-4D97-AF65-F5344CB8AC3E}">
        <p14:creationId xmlns:p14="http://schemas.microsoft.com/office/powerpoint/2010/main" val="3408731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0842EB6A-2240-4313-B6B5-10BA4F33B206}" type="datetimeFigureOut">
              <a:rPr lang="pt-BR" smtClean="0"/>
              <a:t>28/02/2021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E8309D3A-4195-48B8-B057-9BEDE2589A89}" type="slidenum">
              <a:rPr lang="pt-BR" smtClean="0"/>
              <a:t>‹nº›</a:t>
            </a:fld>
            <a:endParaRPr lang="pt-BR"/>
          </a:p>
        </p:txBody>
      </p:sp>
    </p:spTree>
    <p:extLst>
      <p:ext uri="{BB962C8B-B14F-4D97-AF65-F5344CB8AC3E}">
        <p14:creationId xmlns:p14="http://schemas.microsoft.com/office/powerpoint/2010/main" val="270301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0842EB6A-2240-4313-B6B5-10BA4F33B206}" type="datetimeFigureOut">
              <a:rPr lang="pt-BR" smtClean="0"/>
              <a:t>28/02/2021</a:t>
            </a:fld>
            <a:endParaRPr lang="pt-B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8309D3A-4195-48B8-B057-9BEDE2589A89}" type="slidenum">
              <a:rPr lang="pt-BR" smtClean="0"/>
              <a:t>‹nº›</a:t>
            </a:fld>
            <a:endParaRPr lang="pt-BR"/>
          </a:p>
        </p:txBody>
      </p:sp>
    </p:spTree>
    <p:extLst>
      <p:ext uri="{BB962C8B-B14F-4D97-AF65-F5344CB8AC3E}">
        <p14:creationId xmlns:p14="http://schemas.microsoft.com/office/powerpoint/2010/main" val="2189117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42EB6A-2240-4313-B6B5-10BA4F33B206}" type="datetimeFigureOut">
              <a:rPr lang="pt-BR" smtClean="0"/>
              <a:t>28/02/2021</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309D3A-4195-48B8-B057-9BEDE2589A89}" type="slidenum">
              <a:rPr lang="pt-BR" smtClean="0"/>
              <a:t>‹nº›</a:t>
            </a:fld>
            <a:endParaRPr lang="pt-BR"/>
          </a:p>
        </p:txBody>
      </p:sp>
    </p:spTree>
    <p:extLst>
      <p:ext uri="{BB962C8B-B14F-4D97-AF65-F5344CB8AC3E}">
        <p14:creationId xmlns:p14="http://schemas.microsoft.com/office/powerpoint/2010/main" val="3828393285"/>
      </p:ext>
    </p:extLst>
  </p:cSld>
  <p:clrMap bg1="lt1" tx1="dk1" bg2="lt2" tx2="dk2" accent1="accent1" accent2="accent2" accent3="accent3" accent4="accent4" accent5="accent5" accent6="accent6" hlink="hlink" folHlink="folHlink"/>
  <p:sldLayoutIdLst>
    <p:sldLayoutId id="2147484139" r:id="rId1"/>
    <p:sldLayoutId id="2147484140" r:id="rId2"/>
    <p:sldLayoutId id="2147484141" r:id="rId3"/>
    <p:sldLayoutId id="2147484142" r:id="rId4"/>
    <p:sldLayoutId id="2147484143" r:id="rId5"/>
    <p:sldLayoutId id="2147484144" r:id="rId6"/>
    <p:sldLayoutId id="2147484145" r:id="rId7"/>
    <p:sldLayoutId id="2147484146" r:id="rId8"/>
    <p:sldLayoutId id="2147484147" r:id="rId9"/>
    <p:sldLayoutId id="2147484148" r:id="rId10"/>
    <p:sldLayoutId id="214748414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agem 4" descr="Uma imagem contendo desenho&#10;&#10;Descrição gerada automaticamente">
            <a:extLst>
              <a:ext uri="{FF2B5EF4-FFF2-40B4-BE49-F238E27FC236}">
                <a16:creationId xmlns:a16="http://schemas.microsoft.com/office/drawing/2014/main" id="{FA6E0A70-7907-414B-B73C-AA51755855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5995" y="1546798"/>
            <a:ext cx="9680010" cy="2250603"/>
          </a:xfrm>
          <a:prstGeom prst="rect">
            <a:avLst/>
          </a:prstGeom>
        </p:spPr>
      </p:pic>
      <p:sp>
        <p:nvSpPr>
          <p:cNvPr id="46" name="Freeform: Shape 45">
            <a:extLst>
              <a:ext uri="{FF2B5EF4-FFF2-40B4-BE49-F238E27FC236}">
                <a16:creationId xmlns:a16="http://schemas.microsoft.com/office/drawing/2014/main" id="{61B91595-DF01-4E8B-80BF-B812BA9BF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346694"/>
            <a:ext cx="10447252" cy="1511306"/>
          </a:xfrm>
          <a:custGeom>
            <a:avLst/>
            <a:gdLst>
              <a:gd name="connsiteX0" fmla="*/ 0 w 10447252"/>
              <a:gd name="connsiteY0" fmla="*/ 0 h 1511306"/>
              <a:gd name="connsiteX1" fmla="*/ 3100647 w 10447252"/>
              <a:gd name="connsiteY1" fmla="*/ 0 h 1511306"/>
              <a:gd name="connsiteX2" fmla="*/ 3292695 w 10447252"/>
              <a:gd name="connsiteY2" fmla="*/ 0 h 1511306"/>
              <a:gd name="connsiteX3" fmla="*/ 3340133 w 10447252"/>
              <a:gd name="connsiteY3" fmla="*/ 0 h 1511306"/>
              <a:gd name="connsiteX4" fmla="*/ 4310215 w 10447252"/>
              <a:gd name="connsiteY4" fmla="*/ 0 h 1511306"/>
              <a:gd name="connsiteX5" fmla="*/ 5506390 w 10447252"/>
              <a:gd name="connsiteY5" fmla="*/ 0 h 1511306"/>
              <a:gd name="connsiteX6" fmla="*/ 5506390 w 10447252"/>
              <a:gd name="connsiteY6" fmla="*/ 2544 h 1511306"/>
              <a:gd name="connsiteX7" fmla="*/ 5901778 w 10447252"/>
              <a:gd name="connsiteY7" fmla="*/ 2544 h 1511306"/>
              <a:gd name="connsiteX8" fmla="*/ 5901778 w 10447252"/>
              <a:gd name="connsiteY8" fmla="*/ 0 h 1511306"/>
              <a:gd name="connsiteX9" fmla="*/ 10447252 w 10447252"/>
              <a:gd name="connsiteY9" fmla="*/ 0 h 1511306"/>
              <a:gd name="connsiteX10" fmla="*/ 9749635 w 10447252"/>
              <a:gd name="connsiteY10" fmla="*/ 1511301 h 1511306"/>
              <a:gd name="connsiteX11" fmla="*/ 5901779 w 10447252"/>
              <a:gd name="connsiteY11" fmla="*/ 1511301 h 1511306"/>
              <a:gd name="connsiteX12" fmla="*/ 5901779 w 10447252"/>
              <a:gd name="connsiteY12" fmla="*/ 1511304 h 1511306"/>
              <a:gd name="connsiteX13" fmla="*/ 5506390 w 10447252"/>
              <a:gd name="connsiteY13" fmla="*/ 1511304 h 1511306"/>
              <a:gd name="connsiteX14" fmla="*/ 5506390 w 10447252"/>
              <a:gd name="connsiteY14" fmla="*/ 1511306 h 1511306"/>
              <a:gd name="connsiteX15" fmla="*/ 4434058 w 10447252"/>
              <a:gd name="connsiteY15" fmla="*/ 1511306 h 1511306"/>
              <a:gd name="connsiteX16" fmla="*/ 4319855 w 10447252"/>
              <a:gd name="connsiteY16" fmla="*/ 1511306 h 1511306"/>
              <a:gd name="connsiteX17" fmla="*/ 4310215 w 10447252"/>
              <a:gd name="connsiteY17" fmla="*/ 1511306 h 1511306"/>
              <a:gd name="connsiteX18" fmla="*/ 3340133 w 10447252"/>
              <a:gd name="connsiteY18" fmla="*/ 1511306 h 1511306"/>
              <a:gd name="connsiteX19" fmla="*/ 3292695 w 10447252"/>
              <a:gd name="connsiteY19" fmla="*/ 1511306 h 1511306"/>
              <a:gd name="connsiteX20" fmla="*/ 3100647 w 10447252"/>
              <a:gd name="connsiteY20" fmla="*/ 1511306 h 1511306"/>
              <a:gd name="connsiteX21" fmla="*/ 0 w 10447252"/>
              <a:gd name="connsiteY21"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47252" h="1511306">
                <a:moveTo>
                  <a:pt x="0" y="0"/>
                </a:moveTo>
                <a:lnTo>
                  <a:pt x="3100647" y="0"/>
                </a:lnTo>
                <a:lnTo>
                  <a:pt x="3292695" y="0"/>
                </a:lnTo>
                <a:lnTo>
                  <a:pt x="3340133" y="0"/>
                </a:lnTo>
                <a:lnTo>
                  <a:pt x="4310215" y="0"/>
                </a:lnTo>
                <a:lnTo>
                  <a:pt x="5506390" y="0"/>
                </a:lnTo>
                <a:lnTo>
                  <a:pt x="5506390" y="2544"/>
                </a:lnTo>
                <a:lnTo>
                  <a:pt x="5901778" y="2544"/>
                </a:lnTo>
                <a:lnTo>
                  <a:pt x="5901778" y="0"/>
                </a:lnTo>
                <a:lnTo>
                  <a:pt x="10447252" y="0"/>
                </a:lnTo>
                <a:lnTo>
                  <a:pt x="9749635" y="1511301"/>
                </a:lnTo>
                <a:lnTo>
                  <a:pt x="5901779" y="1511301"/>
                </a:lnTo>
                <a:lnTo>
                  <a:pt x="5901779" y="1511304"/>
                </a:lnTo>
                <a:lnTo>
                  <a:pt x="5506390" y="1511304"/>
                </a:lnTo>
                <a:lnTo>
                  <a:pt x="5506390" y="1511306"/>
                </a:lnTo>
                <a:lnTo>
                  <a:pt x="4434058" y="1511306"/>
                </a:lnTo>
                <a:lnTo>
                  <a:pt x="4319855" y="1511306"/>
                </a:lnTo>
                <a:lnTo>
                  <a:pt x="4310215" y="1511306"/>
                </a:lnTo>
                <a:lnTo>
                  <a:pt x="3340133" y="1511306"/>
                </a:lnTo>
                <a:lnTo>
                  <a:pt x="3292695" y="1511306"/>
                </a:lnTo>
                <a:lnTo>
                  <a:pt x="3100647" y="1511306"/>
                </a:lnTo>
                <a:lnTo>
                  <a:pt x="0" y="1511306"/>
                </a:lnTo>
                <a:close/>
              </a:path>
            </a:pathLst>
          </a:custGeom>
          <a:solidFill>
            <a:srgbClr val="DDDC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8AC533DD-1CF6-4A33-852D-387744153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62891" y="5346700"/>
            <a:ext cx="2329109" cy="1511301"/>
          </a:xfrm>
          <a:custGeom>
            <a:avLst/>
            <a:gdLst>
              <a:gd name="connsiteX0" fmla="*/ 697617 w 2329109"/>
              <a:gd name="connsiteY0" fmla="*/ 0 h 1511301"/>
              <a:gd name="connsiteX1" fmla="*/ 2329109 w 2329109"/>
              <a:gd name="connsiteY1" fmla="*/ 0 h 1511301"/>
              <a:gd name="connsiteX2" fmla="*/ 2329109 w 2329109"/>
              <a:gd name="connsiteY2" fmla="*/ 1511301 h 1511301"/>
              <a:gd name="connsiteX3" fmla="*/ 0 w 2329109"/>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2329109" h="1511301">
                <a:moveTo>
                  <a:pt x="697617" y="0"/>
                </a:moveTo>
                <a:lnTo>
                  <a:pt x="2329109" y="0"/>
                </a:lnTo>
                <a:lnTo>
                  <a:pt x="2329109" y="1511301"/>
                </a:lnTo>
                <a:lnTo>
                  <a:pt x="0" y="1511301"/>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63B4977C-A67B-450E-99E1-1E13E0DE54B9}"/>
              </a:ext>
            </a:extLst>
          </p:cNvPr>
          <p:cNvSpPr>
            <a:spLocks noGrp="1"/>
          </p:cNvSpPr>
          <p:nvPr>
            <p:ph type="ctrTitle"/>
          </p:nvPr>
        </p:nvSpPr>
        <p:spPr>
          <a:xfrm>
            <a:off x="767240" y="5444835"/>
            <a:ext cx="9095651" cy="830231"/>
          </a:xfrm>
        </p:spPr>
        <p:txBody>
          <a:bodyPr>
            <a:normAutofit/>
          </a:bodyPr>
          <a:lstStyle/>
          <a:p>
            <a:pPr algn="l"/>
            <a:r>
              <a:rPr lang="pt-BR" sz="4000" b="1" dirty="0">
                <a:solidFill>
                  <a:srgbClr val="000000"/>
                </a:solidFill>
              </a:rPr>
              <a:t>Analytics para área da saúde</a:t>
            </a:r>
          </a:p>
        </p:txBody>
      </p:sp>
    </p:spTree>
    <p:extLst>
      <p:ext uri="{BB962C8B-B14F-4D97-AF65-F5344CB8AC3E}">
        <p14:creationId xmlns:p14="http://schemas.microsoft.com/office/powerpoint/2010/main" val="2750873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E3BBEC-C5E0-4EAD-9480-91A40B02E9E9}"/>
              </a:ext>
            </a:extLst>
          </p:cNvPr>
          <p:cNvSpPr>
            <a:spLocks noGrp="1"/>
          </p:cNvSpPr>
          <p:nvPr>
            <p:ph type="title"/>
          </p:nvPr>
        </p:nvSpPr>
        <p:spPr>
          <a:xfrm>
            <a:off x="85725" y="207343"/>
            <a:ext cx="8524875" cy="988895"/>
          </a:xfrm>
        </p:spPr>
        <p:txBody>
          <a:bodyPr/>
          <a:lstStyle/>
          <a:p>
            <a:r>
              <a:rPr lang="pt-BR" dirty="0"/>
              <a:t>Exemplo de tabela</a:t>
            </a:r>
          </a:p>
        </p:txBody>
      </p:sp>
      <p:pic>
        <p:nvPicPr>
          <p:cNvPr id="8" name="Imagem 7" descr="Uma imagem contendo desenho&#10;&#10;Descrição gerada automaticamente">
            <a:extLst>
              <a:ext uri="{FF2B5EF4-FFF2-40B4-BE49-F238E27FC236}">
                <a16:creationId xmlns:a16="http://schemas.microsoft.com/office/drawing/2014/main" id="{FD1370FC-D6AF-42B1-8D42-0677780EA7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6792" y="375677"/>
            <a:ext cx="2819933" cy="652229"/>
          </a:xfrm>
          <a:prstGeom prst="rect">
            <a:avLst/>
          </a:prstGeom>
        </p:spPr>
      </p:pic>
      <p:graphicFrame>
        <p:nvGraphicFramePr>
          <p:cNvPr id="3" name="Tabela 3">
            <a:extLst>
              <a:ext uri="{FF2B5EF4-FFF2-40B4-BE49-F238E27FC236}">
                <a16:creationId xmlns:a16="http://schemas.microsoft.com/office/drawing/2014/main" id="{F02A9C1A-BA5F-48D1-AF13-8CB38E78C5CB}"/>
              </a:ext>
            </a:extLst>
          </p:cNvPr>
          <p:cNvGraphicFramePr>
            <a:graphicFrameLocks noGrp="1"/>
          </p:cNvGraphicFramePr>
          <p:nvPr>
            <p:extLst>
              <p:ext uri="{D42A27DB-BD31-4B8C-83A1-F6EECF244321}">
                <p14:modId xmlns:p14="http://schemas.microsoft.com/office/powerpoint/2010/main" val="4081866388"/>
              </p:ext>
            </p:extLst>
          </p:nvPr>
        </p:nvGraphicFramePr>
        <p:xfrm>
          <a:off x="2533117" y="2933700"/>
          <a:ext cx="6372000" cy="2964335"/>
        </p:xfrm>
        <a:graphic>
          <a:graphicData uri="http://schemas.openxmlformats.org/drawingml/2006/table">
            <a:tbl>
              <a:tblPr firstRow="1" bandRow="1">
                <a:tableStyleId>{5C22544A-7EE6-4342-B048-85BDC9FD1C3A}</a:tableStyleId>
              </a:tblPr>
              <a:tblGrid>
                <a:gridCol w="2124000">
                  <a:extLst>
                    <a:ext uri="{9D8B030D-6E8A-4147-A177-3AD203B41FA5}">
                      <a16:colId xmlns:a16="http://schemas.microsoft.com/office/drawing/2014/main" val="1124855230"/>
                    </a:ext>
                  </a:extLst>
                </a:gridCol>
                <a:gridCol w="2124000">
                  <a:extLst>
                    <a:ext uri="{9D8B030D-6E8A-4147-A177-3AD203B41FA5}">
                      <a16:colId xmlns:a16="http://schemas.microsoft.com/office/drawing/2014/main" val="4073468619"/>
                    </a:ext>
                  </a:extLst>
                </a:gridCol>
                <a:gridCol w="2124000">
                  <a:extLst>
                    <a:ext uri="{9D8B030D-6E8A-4147-A177-3AD203B41FA5}">
                      <a16:colId xmlns:a16="http://schemas.microsoft.com/office/drawing/2014/main" val="4203031318"/>
                    </a:ext>
                  </a:extLst>
                </a:gridCol>
              </a:tblGrid>
              <a:tr h="581063">
                <a:tc>
                  <a:txBody>
                    <a:bodyPr/>
                    <a:lstStyle/>
                    <a:p>
                      <a:pPr algn="ctr"/>
                      <a:r>
                        <a:rPr lang="pt-BR" dirty="0"/>
                        <a:t>Grandeza X </a:t>
                      </a:r>
                    </a:p>
                    <a:p>
                      <a:pPr algn="ctr"/>
                      <a:r>
                        <a:rPr lang="pt-BR" dirty="0"/>
                        <a:t>(metros)</a:t>
                      </a:r>
                    </a:p>
                  </a:txBody>
                  <a:tcPr anchor="ctr"/>
                </a:tc>
                <a:tc>
                  <a:txBody>
                    <a:bodyPr/>
                    <a:lstStyle/>
                    <a:p>
                      <a:pPr algn="ctr"/>
                      <a:r>
                        <a:rPr lang="pt-BR" dirty="0"/>
                        <a:t>Grandeza Y</a:t>
                      </a:r>
                    </a:p>
                    <a:p>
                      <a:pPr algn="ctr"/>
                      <a:r>
                        <a:rPr lang="pt-BR" dirty="0"/>
                        <a:t>(kg)</a:t>
                      </a:r>
                    </a:p>
                  </a:txBody>
                  <a:tcPr anchor="ctr"/>
                </a:tc>
                <a:tc>
                  <a:txBody>
                    <a:bodyPr/>
                    <a:lstStyle/>
                    <a:p>
                      <a:pPr algn="ctr"/>
                      <a:r>
                        <a:rPr lang="pt-BR" dirty="0"/>
                        <a:t>Grandeza Z</a:t>
                      </a:r>
                    </a:p>
                    <a:p>
                      <a:pPr algn="ctr"/>
                      <a:r>
                        <a:rPr lang="pt-BR" dirty="0"/>
                        <a:t>(m/s)</a:t>
                      </a:r>
                    </a:p>
                  </a:txBody>
                  <a:tcPr anchor="ctr"/>
                </a:tc>
                <a:extLst>
                  <a:ext uri="{0D108BD9-81ED-4DB2-BD59-A6C34878D82A}">
                    <a16:rowId xmlns:a16="http://schemas.microsoft.com/office/drawing/2014/main" val="83368878"/>
                  </a:ext>
                </a:extLst>
              </a:tr>
              <a:tr h="4648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t-BR" sz="1800" b="0" i="0" u="none" strike="noStrike" kern="1200" cap="none" spc="0" normalizeH="0" baseline="0" noProof="0" dirty="0">
                          <a:ln>
                            <a:noFill/>
                          </a:ln>
                          <a:solidFill>
                            <a:prstClr val="black"/>
                          </a:solidFill>
                          <a:effectLst/>
                          <a:uLnTx/>
                          <a:uFillTx/>
                          <a:latin typeface="Calibri" panose="020F0502020204030204"/>
                          <a:ea typeface="+mn-ea"/>
                          <a:cs typeface="+mn-cs"/>
                        </a:rPr>
                        <a:t>55 ± 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t-BR" sz="1800" b="0" i="0" u="none" strike="noStrike" kern="1200" cap="none" spc="0" normalizeH="0" baseline="0" noProof="0" dirty="0">
                          <a:ln>
                            <a:noFill/>
                          </a:ln>
                          <a:solidFill>
                            <a:prstClr val="black"/>
                          </a:solidFill>
                          <a:effectLst/>
                          <a:uLnTx/>
                          <a:uFillTx/>
                          <a:latin typeface="Calibri" panose="020F0502020204030204"/>
                          <a:ea typeface="+mn-ea"/>
                          <a:cs typeface="+mn-cs"/>
                        </a:rPr>
                        <a:t>85 ± 7</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t-BR" sz="1800" b="0" i="0" u="none" strike="noStrike" kern="1200" cap="none" spc="0" normalizeH="0" baseline="0" noProof="0" dirty="0">
                          <a:ln>
                            <a:noFill/>
                          </a:ln>
                          <a:solidFill>
                            <a:prstClr val="black"/>
                          </a:solidFill>
                          <a:effectLst/>
                          <a:uLnTx/>
                          <a:uFillTx/>
                          <a:latin typeface="Calibri" panose="020F0502020204030204"/>
                          <a:ea typeface="+mn-ea"/>
                          <a:cs typeface="+mn-cs"/>
                        </a:rPr>
                        <a:t>550 ± 25</a:t>
                      </a:r>
                    </a:p>
                  </a:txBody>
                  <a:tcPr anchor="ctr"/>
                </a:tc>
                <a:extLst>
                  <a:ext uri="{0D108BD9-81ED-4DB2-BD59-A6C34878D82A}">
                    <a16:rowId xmlns:a16="http://schemas.microsoft.com/office/drawing/2014/main" val="3937035141"/>
                  </a:ext>
                </a:extLst>
              </a:tr>
              <a:tr h="4648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t-BR" sz="1800" b="0" i="0" u="none" strike="noStrike" kern="1200" cap="none" spc="0" normalizeH="0" baseline="0" noProof="0" dirty="0">
                          <a:ln>
                            <a:noFill/>
                          </a:ln>
                          <a:solidFill>
                            <a:prstClr val="black"/>
                          </a:solidFill>
                          <a:effectLst/>
                          <a:uLnTx/>
                          <a:uFillTx/>
                          <a:latin typeface="Calibri" panose="020F0502020204030204"/>
                          <a:ea typeface="+mn-ea"/>
                          <a:cs typeface="+mn-cs"/>
                        </a:rPr>
                        <a:t>45 ± 6</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t-BR" sz="1800" b="0" i="0" u="none" strike="noStrike" kern="1200" cap="none" spc="0" normalizeH="0" baseline="0" noProof="0" dirty="0">
                          <a:ln>
                            <a:noFill/>
                          </a:ln>
                          <a:solidFill>
                            <a:prstClr val="black"/>
                          </a:solidFill>
                          <a:effectLst/>
                          <a:uLnTx/>
                          <a:uFillTx/>
                          <a:latin typeface="Calibri" panose="020F0502020204030204"/>
                          <a:ea typeface="+mn-ea"/>
                          <a:cs typeface="+mn-cs"/>
                        </a:rPr>
                        <a:t>78 ± 8</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t-BR" sz="1800" b="0" i="0" u="none" strike="noStrike" kern="1200" cap="none" spc="0" normalizeH="0" baseline="0" noProof="0" dirty="0">
                          <a:ln>
                            <a:noFill/>
                          </a:ln>
                          <a:solidFill>
                            <a:prstClr val="black"/>
                          </a:solidFill>
                          <a:effectLst/>
                          <a:uLnTx/>
                          <a:uFillTx/>
                          <a:latin typeface="Calibri" panose="020F0502020204030204"/>
                          <a:ea typeface="+mn-ea"/>
                          <a:cs typeface="+mn-cs"/>
                        </a:rPr>
                        <a:t>655 ± 26</a:t>
                      </a:r>
                    </a:p>
                  </a:txBody>
                  <a:tcPr anchor="ctr"/>
                </a:tc>
                <a:extLst>
                  <a:ext uri="{0D108BD9-81ED-4DB2-BD59-A6C34878D82A}">
                    <a16:rowId xmlns:a16="http://schemas.microsoft.com/office/drawing/2014/main" val="1385879620"/>
                  </a:ext>
                </a:extLst>
              </a:tr>
              <a:tr h="4648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t-BR" sz="1800" b="0" i="0" u="none" strike="noStrike" kern="1200" cap="none" spc="0" normalizeH="0" baseline="0" noProof="0" dirty="0">
                          <a:ln>
                            <a:noFill/>
                          </a:ln>
                          <a:solidFill>
                            <a:prstClr val="black"/>
                          </a:solidFill>
                          <a:effectLst/>
                          <a:uLnTx/>
                          <a:uFillTx/>
                          <a:latin typeface="Calibri" panose="020F0502020204030204"/>
                          <a:ea typeface="+mn-ea"/>
                          <a:cs typeface="+mn-cs"/>
                        </a:rPr>
                        <a:t>65 ± 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t-BR" sz="1800" b="0" i="0" u="none" strike="noStrike" kern="1200" cap="none" spc="0" normalizeH="0" baseline="0" noProof="0" dirty="0">
                          <a:ln>
                            <a:noFill/>
                          </a:ln>
                          <a:solidFill>
                            <a:prstClr val="black"/>
                          </a:solidFill>
                          <a:effectLst/>
                          <a:uLnTx/>
                          <a:uFillTx/>
                          <a:latin typeface="Calibri" panose="020F0502020204030204"/>
                          <a:ea typeface="+mn-ea"/>
                          <a:cs typeface="+mn-cs"/>
                        </a:rPr>
                        <a:t>73 ± 6</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t-BR" sz="1800" b="0" i="0" u="none" strike="noStrike" kern="1200" cap="none" spc="0" normalizeH="0" baseline="0" noProof="0" dirty="0">
                          <a:ln>
                            <a:noFill/>
                          </a:ln>
                          <a:solidFill>
                            <a:prstClr val="black"/>
                          </a:solidFill>
                          <a:effectLst/>
                          <a:uLnTx/>
                          <a:uFillTx/>
                          <a:latin typeface="Calibri" panose="020F0502020204030204"/>
                          <a:ea typeface="+mn-ea"/>
                          <a:cs typeface="+mn-cs"/>
                        </a:rPr>
                        <a:t>625 ± 24</a:t>
                      </a:r>
                    </a:p>
                  </a:txBody>
                  <a:tcPr anchor="ctr"/>
                </a:tc>
                <a:extLst>
                  <a:ext uri="{0D108BD9-81ED-4DB2-BD59-A6C34878D82A}">
                    <a16:rowId xmlns:a16="http://schemas.microsoft.com/office/drawing/2014/main" val="1466929533"/>
                  </a:ext>
                </a:extLst>
              </a:tr>
              <a:tr h="4648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t-BR" sz="1800" b="0" i="0" u="none" strike="noStrike" kern="1200" cap="none" spc="0" normalizeH="0" baseline="0" noProof="0" dirty="0">
                          <a:ln>
                            <a:noFill/>
                          </a:ln>
                          <a:solidFill>
                            <a:prstClr val="black"/>
                          </a:solidFill>
                          <a:effectLst/>
                          <a:uLnTx/>
                          <a:uFillTx/>
                          <a:latin typeface="Calibri" panose="020F0502020204030204"/>
                          <a:ea typeface="+mn-ea"/>
                          <a:cs typeface="+mn-cs"/>
                        </a:rPr>
                        <a:t>53 ± 6</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t-BR" sz="1800" b="0" i="0" u="none" strike="noStrike" kern="1200" cap="none" spc="0" normalizeH="0" baseline="0" noProof="0" dirty="0">
                          <a:ln>
                            <a:noFill/>
                          </a:ln>
                          <a:solidFill>
                            <a:prstClr val="black"/>
                          </a:solidFill>
                          <a:effectLst/>
                          <a:uLnTx/>
                          <a:uFillTx/>
                          <a:latin typeface="Calibri" panose="020F0502020204030204"/>
                          <a:ea typeface="+mn-ea"/>
                          <a:cs typeface="+mn-cs"/>
                        </a:rPr>
                        <a:t>81 ± 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t-BR" sz="1800" b="0" i="0" u="none" strike="noStrike" kern="1200" cap="none" spc="0" normalizeH="0" baseline="0" noProof="0" dirty="0">
                          <a:ln>
                            <a:noFill/>
                          </a:ln>
                          <a:solidFill>
                            <a:prstClr val="black"/>
                          </a:solidFill>
                          <a:effectLst/>
                          <a:uLnTx/>
                          <a:uFillTx/>
                          <a:latin typeface="Calibri" panose="020F0502020204030204"/>
                          <a:ea typeface="+mn-ea"/>
                          <a:cs typeface="+mn-cs"/>
                        </a:rPr>
                        <a:t>614 ± 29</a:t>
                      </a:r>
                    </a:p>
                  </a:txBody>
                  <a:tcPr anchor="ctr"/>
                </a:tc>
                <a:extLst>
                  <a:ext uri="{0D108BD9-81ED-4DB2-BD59-A6C34878D82A}">
                    <a16:rowId xmlns:a16="http://schemas.microsoft.com/office/drawing/2014/main" val="1649656467"/>
                  </a:ext>
                </a:extLst>
              </a:tr>
              <a:tr h="4648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t-BR" sz="1800" b="0" i="0" u="none" strike="noStrike" kern="1200" cap="none" spc="0" normalizeH="0" baseline="0" noProof="0" dirty="0">
                          <a:ln>
                            <a:noFill/>
                          </a:ln>
                          <a:solidFill>
                            <a:prstClr val="black"/>
                          </a:solidFill>
                          <a:effectLst/>
                          <a:uLnTx/>
                          <a:uFillTx/>
                          <a:latin typeface="Calibri" panose="020F0502020204030204"/>
                          <a:ea typeface="+mn-ea"/>
                          <a:cs typeface="+mn-cs"/>
                        </a:rPr>
                        <a:t>54 ± 3</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t-BR" sz="1800" b="0" i="0" u="none" strike="noStrike" kern="1200" cap="none" spc="0" normalizeH="0" baseline="0" noProof="0" dirty="0">
                          <a:ln>
                            <a:noFill/>
                          </a:ln>
                          <a:solidFill>
                            <a:prstClr val="black"/>
                          </a:solidFill>
                          <a:effectLst/>
                          <a:uLnTx/>
                          <a:uFillTx/>
                          <a:latin typeface="Calibri" panose="020F0502020204030204"/>
                          <a:ea typeface="+mn-ea"/>
                          <a:cs typeface="+mn-cs"/>
                        </a:rPr>
                        <a:t>80 ± 9</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t-BR" sz="1800" b="0" i="0" u="none" strike="noStrike" kern="1200" cap="none" spc="0" normalizeH="0" baseline="0" noProof="0" dirty="0">
                          <a:ln>
                            <a:noFill/>
                          </a:ln>
                          <a:solidFill>
                            <a:prstClr val="black"/>
                          </a:solidFill>
                          <a:effectLst/>
                          <a:uLnTx/>
                          <a:uFillTx/>
                          <a:latin typeface="Calibri" panose="020F0502020204030204"/>
                          <a:ea typeface="+mn-ea"/>
                          <a:cs typeface="+mn-cs"/>
                        </a:rPr>
                        <a:t>599 ± 24</a:t>
                      </a:r>
                    </a:p>
                  </a:txBody>
                  <a:tcPr anchor="ctr"/>
                </a:tc>
                <a:extLst>
                  <a:ext uri="{0D108BD9-81ED-4DB2-BD59-A6C34878D82A}">
                    <a16:rowId xmlns:a16="http://schemas.microsoft.com/office/drawing/2014/main" val="397326108"/>
                  </a:ext>
                </a:extLst>
              </a:tr>
            </a:tbl>
          </a:graphicData>
        </a:graphic>
      </p:graphicFrame>
      <p:sp>
        <p:nvSpPr>
          <p:cNvPr id="4" name="CaixaDeTexto 3">
            <a:extLst>
              <a:ext uri="{FF2B5EF4-FFF2-40B4-BE49-F238E27FC236}">
                <a16:creationId xmlns:a16="http://schemas.microsoft.com/office/drawing/2014/main" id="{7364890F-0D79-4EA2-A621-FEA8F1721E0A}"/>
              </a:ext>
            </a:extLst>
          </p:cNvPr>
          <p:cNvSpPr txBox="1"/>
          <p:nvPr/>
        </p:nvSpPr>
        <p:spPr>
          <a:xfrm>
            <a:off x="2637892" y="5839016"/>
            <a:ext cx="6543675" cy="92333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800" b="0" i="0" u="none" strike="noStrike" kern="1200" cap="none" spc="0" normalizeH="0" baseline="0" noProof="0" dirty="0">
                <a:ln>
                  <a:noFill/>
                </a:ln>
                <a:solidFill>
                  <a:prstClr val="black"/>
                </a:solidFill>
                <a:effectLst/>
                <a:uLnTx/>
                <a:uFillTx/>
                <a:latin typeface="Calibri" panose="020F0502020204030204"/>
                <a:ea typeface="+mn-ea"/>
                <a:cs typeface="+mn-cs"/>
              </a:rPr>
              <a:t>Legenda – Em um trabalho científico seja um artigo ou relatório, toda tabela deve conter uma legenda explicando brevemente os dados exibidos. A legenda em geral é inserida abaixo da tabela. </a:t>
            </a:r>
          </a:p>
        </p:txBody>
      </p:sp>
      <p:sp>
        <p:nvSpPr>
          <p:cNvPr id="7" name="CaixaDeTexto 6">
            <a:extLst>
              <a:ext uri="{FF2B5EF4-FFF2-40B4-BE49-F238E27FC236}">
                <a16:creationId xmlns:a16="http://schemas.microsoft.com/office/drawing/2014/main" id="{CB731BEC-6B75-4D42-9EF2-F3731D03BB7D}"/>
              </a:ext>
            </a:extLst>
          </p:cNvPr>
          <p:cNvSpPr txBox="1"/>
          <p:nvPr/>
        </p:nvSpPr>
        <p:spPr>
          <a:xfrm>
            <a:off x="184937" y="1219707"/>
            <a:ext cx="11797513" cy="156966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2400" b="0" i="0" u="none" strike="noStrike" kern="1200" cap="none" spc="0" normalizeH="0" baseline="0" noProof="0" dirty="0">
                <a:ln>
                  <a:noFill/>
                </a:ln>
                <a:solidFill>
                  <a:prstClr val="black"/>
                </a:solidFill>
                <a:effectLst/>
                <a:uLnTx/>
                <a:uFillTx/>
                <a:latin typeface="Calibri" panose="020F0502020204030204"/>
                <a:ea typeface="+mn-ea"/>
                <a:cs typeface="+mn-cs"/>
              </a:rPr>
              <a:t>Em geral em trabalhos científicos e relatórios utilizamos tabelas como a do exemplo abaixo para exibir os dados e resultados. A tabela abaixo contém os valores medidos para cada grandeza e seus respectivos erros experimentais. Os valores experimentais devem sempre exibir qual grandeza física está sendo medida, por exemplo massa em kg, altura em metros.</a:t>
            </a:r>
          </a:p>
        </p:txBody>
      </p:sp>
    </p:spTree>
    <p:extLst>
      <p:ext uri="{BB962C8B-B14F-4D97-AF65-F5344CB8AC3E}">
        <p14:creationId xmlns:p14="http://schemas.microsoft.com/office/powerpoint/2010/main" val="92210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E3BBEC-C5E0-4EAD-9480-91A40B02E9E9}"/>
              </a:ext>
            </a:extLst>
          </p:cNvPr>
          <p:cNvSpPr>
            <a:spLocks noGrp="1"/>
          </p:cNvSpPr>
          <p:nvPr>
            <p:ph type="title"/>
          </p:nvPr>
        </p:nvSpPr>
        <p:spPr>
          <a:xfrm>
            <a:off x="85725" y="207343"/>
            <a:ext cx="8524875" cy="988895"/>
          </a:xfrm>
        </p:spPr>
        <p:txBody>
          <a:bodyPr/>
          <a:lstStyle/>
          <a:p>
            <a:r>
              <a:rPr lang="pt-BR" dirty="0"/>
              <a:t>Exemplo de gráfico</a:t>
            </a:r>
          </a:p>
        </p:txBody>
      </p:sp>
      <p:pic>
        <p:nvPicPr>
          <p:cNvPr id="8" name="Imagem 7" descr="Uma imagem contendo desenho&#10;&#10;Descrição gerada automaticamente">
            <a:extLst>
              <a:ext uri="{FF2B5EF4-FFF2-40B4-BE49-F238E27FC236}">
                <a16:creationId xmlns:a16="http://schemas.microsoft.com/office/drawing/2014/main" id="{FD1370FC-D6AF-42B1-8D42-0677780EA7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6792" y="375677"/>
            <a:ext cx="2819933" cy="652229"/>
          </a:xfrm>
          <a:prstGeom prst="rect">
            <a:avLst/>
          </a:prstGeom>
        </p:spPr>
      </p:pic>
      <p:sp>
        <p:nvSpPr>
          <p:cNvPr id="4" name="CaixaDeTexto 3">
            <a:extLst>
              <a:ext uri="{FF2B5EF4-FFF2-40B4-BE49-F238E27FC236}">
                <a16:creationId xmlns:a16="http://schemas.microsoft.com/office/drawing/2014/main" id="{7364890F-0D79-4EA2-A621-FEA8F1721E0A}"/>
              </a:ext>
            </a:extLst>
          </p:cNvPr>
          <p:cNvSpPr txBox="1"/>
          <p:nvPr/>
        </p:nvSpPr>
        <p:spPr>
          <a:xfrm>
            <a:off x="2433636" y="5741727"/>
            <a:ext cx="6543675" cy="923330"/>
          </a:xfrm>
          <a:prstGeom prst="rect">
            <a:avLst/>
          </a:prstGeom>
          <a:noFill/>
        </p:spPr>
        <p:txBody>
          <a:bodyPr wrap="square" rtlCol="0">
            <a:spAutoFit/>
          </a:bodyPr>
          <a:lstStyle/>
          <a:p>
            <a:pPr algn="just"/>
            <a:r>
              <a:rPr lang="pt-BR" dirty="0"/>
              <a:t>Legenda – Em um trabalho científico ou relatório, todo gráfico deve conter uma legenda explicando brevemente os dados exibidos. A legenda em geral é inserida abaixo da tabela. </a:t>
            </a:r>
          </a:p>
        </p:txBody>
      </p:sp>
      <p:sp>
        <p:nvSpPr>
          <p:cNvPr id="7" name="CaixaDeTexto 6">
            <a:extLst>
              <a:ext uri="{FF2B5EF4-FFF2-40B4-BE49-F238E27FC236}">
                <a16:creationId xmlns:a16="http://schemas.microsoft.com/office/drawing/2014/main" id="{CB731BEC-6B75-4D42-9EF2-F3731D03BB7D}"/>
              </a:ext>
            </a:extLst>
          </p:cNvPr>
          <p:cNvSpPr txBox="1"/>
          <p:nvPr/>
        </p:nvSpPr>
        <p:spPr>
          <a:xfrm>
            <a:off x="294742" y="1219707"/>
            <a:ext cx="11449583" cy="1200329"/>
          </a:xfrm>
          <a:prstGeom prst="rect">
            <a:avLst/>
          </a:prstGeom>
          <a:noFill/>
        </p:spPr>
        <p:txBody>
          <a:bodyPr wrap="square" rtlCol="0">
            <a:spAutoFit/>
          </a:bodyPr>
          <a:lstStyle/>
          <a:p>
            <a:r>
              <a:rPr lang="pt-BR" sz="2400" dirty="0"/>
              <a:t>Em geral em trabalhos científicos e relatórios utilizamos gráficos de diversas naturezas para ilustrar os resultados obtidos. No relatório o gráfico deve conter legendas, os eixos devem conter quais grandezas são mostradas e a escala de cada grandeza.</a:t>
            </a:r>
          </a:p>
        </p:txBody>
      </p:sp>
      <p:pic>
        <p:nvPicPr>
          <p:cNvPr id="11" name="Imagem 10">
            <a:extLst>
              <a:ext uri="{FF2B5EF4-FFF2-40B4-BE49-F238E27FC236}">
                <a16:creationId xmlns:a16="http://schemas.microsoft.com/office/drawing/2014/main" id="{34BCF054-C44F-485B-A4AB-822D0C08463F}"/>
              </a:ext>
            </a:extLst>
          </p:cNvPr>
          <p:cNvPicPr>
            <a:picLocks noChangeAspect="1"/>
          </p:cNvPicPr>
          <p:nvPr/>
        </p:nvPicPr>
        <p:blipFill>
          <a:blip r:embed="rId3"/>
          <a:stretch>
            <a:fillRect/>
          </a:stretch>
        </p:blipFill>
        <p:spPr>
          <a:xfrm>
            <a:off x="2433636" y="2462555"/>
            <a:ext cx="6498899" cy="3298222"/>
          </a:xfrm>
          <a:prstGeom prst="rect">
            <a:avLst/>
          </a:prstGeom>
        </p:spPr>
      </p:pic>
    </p:spTree>
    <p:extLst>
      <p:ext uri="{BB962C8B-B14F-4D97-AF65-F5344CB8AC3E}">
        <p14:creationId xmlns:p14="http://schemas.microsoft.com/office/powerpoint/2010/main" val="1131168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53E60C6D-4E85-4E14-BCDF-BF15C241F7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7E3BBEC-C5E0-4EAD-9480-91A40B02E9E9}"/>
              </a:ext>
            </a:extLst>
          </p:cNvPr>
          <p:cNvSpPr>
            <a:spLocks noGrp="1"/>
          </p:cNvSpPr>
          <p:nvPr>
            <p:ph type="title"/>
          </p:nvPr>
        </p:nvSpPr>
        <p:spPr>
          <a:xfrm>
            <a:off x="6151294" y="486184"/>
            <a:ext cx="5397237" cy="1325563"/>
          </a:xfrm>
        </p:spPr>
        <p:txBody>
          <a:bodyPr vert="horz" lIns="91440" tIns="45720" rIns="91440" bIns="45720" rtlCol="0" anchor="ctr">
            <a:normAutofit/>
          </a:bodyPr>
          <a:lstStyle/>
          <a:p>
            <a:r>
              <a:rPr lang="en-US"/>
              <a:t>Organização de uma documentação</a:t>
            </a:r>
          </a:p>
        </p:txBody>
      </p:sp>
      <p:pic>
        <p:nvPicPr>
          <p:cNvPr id="8" name="Imagem 7" descr="Uma imagem contendo desenho&#10;&#10;Descrição gerada automaticamente">
            <a:extLst>
              <a:ext uri="{FF2B5EF4-FFF2-40B4-BE49-F238E27FC236}">
                <a16:creationId xmlns:a16="http://schemas.microsoft.com/office/drawing/2014/main" id="{FD1370FC-D6AF-42B1-8D42-0677780EA7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353" y="1435724"/>
            <a:ext cx="4555700" cy="1059200"/>
          </a:xfrm>
          <a:custGeom>
            <a:avLst/>
            <a:gdLst/>
            <a:ahLst/>
            <a:cxnLst/>
            <a:rect l="l" t="t" r="r" b="b"/>
            <a:pathLst>
              <a:path w="4555700" h="2733294">
                <a:moveTo>
                  <a:pt x="82217" y="0"/>
                </a:moveTo>
                <a:lnTo>
                  <a:pt x="4473483" y="0"/>
                </a:lnTo>
                <a:cubicBezTo>
                  <a:pt x="4518890" y="0"/>
                  <a:pt x="4555700" y="36810"/>
                  <a:pt x="4555700" y="82217"/>
                </a:cubicBezTo>
                <a:lnTo>
                  <a:pt x="4555700" y="2651077"/>
                </a:lnTo>
                <a:cubicBezTo>
                  <a:pt x="4555700" y="2696484"/>
                  <a:pt x="4518890" y="2733294"/>
                  <a:pt x="4473483" y="2733294"/>
                </a:cubicBezTo>
                <a:lnTo>
                  <a:pt x="82217" y="2733294"/>
                </a:lnTo>
                <a:cubicBezTo>
                  <a:pt x="36810" y="2733294"/>
                  <a:pt x="0" y="2696484"/>
                  <a:pt x="0" y="2651077"/>
                </a:cubicBezTo>
                <a:lnTo>
                  <a:pt x="0" y="82217"/>
                </a:lnTo>
                <a:cubicBezTo>
                  <a:pt x="0" y="36810"/>
                  <a:pt x="36810" y="0"/>
                  <a:pt x="82217" y="0"/>
                </a:cubicBezTo>
                <a:close/>
              </a:path>
            </a:pathLst>
          </a:custGeom>
        </p:spPr>
      </p:pic>
      <p:sp>
        <p:nvSpPr>
          <p:cNvPr id="73" name="Freeform: Shape 72">
            <a:extLst>
              <a:ext uri="{FF2B5EF4-FFF2-40B4-BE49-F238E27FC236}">
                <a16:creationId xmlns:a16="http://schemas.microsoft.com/office/drawing/2014/main" id="{7D42D292-4C48-479B-9E59-E29CD9871C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218" name="Picture 2" descr="Como fazer um relatório de Marketing Digital claro e efetivo | Marketing  por Dados">
            <a:extLst>
              <a:ext uri="{FF2B5EF4-FFF2-40B4-BE49-F238E27FC236}">
                <a16:creationId xmlns:a16="http://schemas.microsoft.com/office/drawing/2014/main" id="{1C1D7859-3842-4430-AB6F-CE610A16DCC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98353" y="3361689"/>
            <a:ext cx="4407047" cy="289763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
        <p:nvSpPr>
          <p:cNvPr id="9" name="CaixaDeTexto 8">
            <a:extLst>
              <a:ext uri="{FF2B5EF4-FFF2-40B4-BE49-F238E27FC236}">
                <a16:creationId xmlns:a16="http://schemas.microsoft.com/office/drawing/2014/main" id="{4AFC25B1-CECA-49BB-9D98-67D7A82F54A1}"/>
              </a:ext>
            </a:extLst>
          </p:cNvPr>
          <p:cNvSpPr txBox="1"/>
          <p:nvPr/>
        </p:nvSpPr>
        <p:spPr>
          <a:xfrm>
            <a:off x="5952406" y="1811747"/>
            <a:ext cx="6020519" cy="4911316"/>
          </a:xfrm>
          <a:prstGeom prst="rect">
            <a:avLst/>
          </a:prstGeom>
        </p:spPr>
        <p:txBody>
          <a:bodyPr vert="horz" lIns="91440" tIns="45720" rIns="91440" bIns="45720" rtlCol="0">
            <a:noAutofit/>
          </a:bodyPr>
          <a:lstStyle/>
          <a:p>
            <a:pPr algn="just" defTabSz="914400">
              <a:lnSpc>
                <a:spcPct val="110000"/>
              </a:lnSpc>
              <a:spcAft>
                <a:spcPts val="600"/>
              </a:spcAft>
            </a:pPr>
            <a:r>
              <a:rPr lang="en-US" sz="2400" dirty="0"/>
              <a:t>Uma </a:t>
            </a:r>
            <a:r>
              <a:rPr lang="en-US" sz="2400" dirty="0" err="1"/>
              <a:t>documentação</a:t>
            </a:r>
            <a:r>
              <a:rPr lang="en-US" sz="2400" dirty="0"/>
              <a:t> </a:t>
            </a:r>
            <a:r>
              <a:rPr lang="en-US" sz="2400" dirty="0" err="1"/>
              <a:t>contendo</a:t>
            </a:r>
            <a:r>
              <a:rPr lang="en-US" sz="2400" dirty="0"/>
              <a:t> </a:t>
            </a:r>
            <a:r>
              <a:rPr lang="en-US" sz="2400" dirty="0" err="1"/>
              <a:t>resultados</a:t>
            </a:r>
            <a:r>
              <a:rPr lang="en-US" sz="2400" dirty="0"/>
              <a:t> </a:t>
            </a:r>
            <a:r>
              <a:rPr lang="en-US" sz="2400" dirty="0" err="1"/>
              <a:t>pode</a:t>
            </a:r>
            <a:r>
              <a:rPr lang="en-US" sz="2400" dirty="0"/>
              <a:t> ser </a:t>
            </a:r>
            <a:r>
              <a:rPr lang="en-US" sz="2400" dirty="0" err="1"/>
              <a:t>em</a:t>
            </a:r>
            <a:r>
              <a:rPr lang="en-US" sz="2400" dirty="0"/>
              <a:t> </a:t>
            </a:r>
            <a:r>
              <a:rPr lang="en-US" sz="2400" dirty="0" err="1"/>
              <a:t>geral</a:t>
            </a:r>
            <a:r>
              <a:rPr lang="en-US" sz="2400" dirty="0"/>
              <a:t> um </a:t>
            </a:r>
            <a:r>
              <a:rPr lang="en-US" sz="2400" dirty="0" err="1"/>
              <a:t>relatório</a:t>
            </a:r>
            <a:r>
              <a:rPr lang="en-US" sz="2400" dirty="0"/>
              <a:t> </a:t>
            </a:r>
            <a:r>
              <a:rPr lang="en-US" sz="2400" dirty="0" err="1"/>
              <a:t>científico</a:t>
            </a:r>
            <a:r>
              <a:rPr lang="en-US" sz="2400" dirty="0"/>
              <a:t> </a:t>
            </a:r>
            <a:r>
              <a:rPr lang="en-US" sz="2400" dirty="0" err="1"/>
              <a:t>ou</a:t>
            </a:r>
            <a:r>
              <a:rPr lang="en-US" sz="2400" dirty="0"/>
              <a:t> </a:t>
            </a:r>
            <a:r>
              <a:rPr lang="en-US" sz="2400" dirty="0" err="1"/>
              <a:t>empresarial</a:t>
            </a:r>
            <a:r>
              <a:rPr lang="en-US" sz="2400" dirty="0"/>
              <a:t>, um </a:t>
            </a:r>
            <a:r>
              <a:rPr lang="en-US" sz="2400" dirty="0" err="1"/>
              <a:t>artigo</a:t>
            </a:r>
            <a:r>
              <a:rPr lang="en-US" sz="2400" dirty="0"/>
              <a:t> </a:t>
            </a:r>
            <a:r>
              <a:rPr lang="en-US" sz="2400" dirty="0" err="1"/>
              <a:t>científico</a:t>
            </a:r>
            <a:r>
              <a:rPr lang="en-US" sz="2400" dirty="0"/>
              <a:t>, </a:t>
            </a:r>
            <a:r>
              <a:rPr lang="en-US" sz="2400" dirty="0" err="1"/>
              <a:t>uma</a:t>
            </a:r>
            <a:r>
              <a:rPr lang="en-US" sz="2400" dirty="0"/>
              <a:t> </a:t>
            </a:r>
            <a:r>
              <a:rPr lang="en-US" sz="2400" dirty="0" err="1"/>
              <a:t>dissertação</a:t>
            </a:r>
            <a:r>
              <a:rPr lang="en-US" sz="2400" dirty="0"/>
              <a:t>, </a:t>
            </a:r>
            <a:r>
              <a:rPr lang="en-US" sz="2400" dirty="0" err="1"/>
              <a:t>ou</a:t>
            </a:r>
            <a:r>
              <a:rPr lang="en-US" sz="2400" dirty="0"/>
              <a:t> </a:t>
            </a:r>
            <a:r>
              <a:rPr lang="en-US" sz="2400" dirty="0" err="1"/>
              <a:t>uma</a:t>
            </a:r>
            <a:r>
              <a:rPr lang="en-US" sz="2400" dirty="0"/>
              <a:t> </a:t>
            </a:r>
            <a:r>
              <a:rPr lang="en-US" sz="2400" dirty="0" err="1"/>
              <a:t>tese</a:t>
            </a:r>
            <a:r>
              <a:rPr lang="en-US" sz="2400" dirty="0"/>
              <a:t> de </a:t>
            </a:r>
            <a:r>
              <a:rPr lang="en-US" sz="2400" dirty="0" err="1"/>
              <a:t>doutorado</a:t>
            </a:r>
            <a:r>
              <a:rPr lang="en-US" sz="2400" dirty="0"/>
              <a:t> e </a:t>
            </a:r>
            <a:r>
              <a:rPr lang="en-US" sz="2400" dirty="0" err="1"/>
              <a:t>devem</a:t>
            </a:r>
            <a:r>
              <a:rPr lang="en-US" sz="2400" dirty="0"/>
              <a:t> </a:t>
            </a:r>
            <a:r>
              <a:rPr lang="en-US" sz="2400" dirty="0" err="1"/>
              <a:t>informar</a:t>
            </a:r>
            <a:r>
              <a:rPr lang="en-US" sz="2400" dirty="0"/>
              <a:t> de forma </a:t>
            </a:r>
            <a:r>
              <a:rPr lang="en-US" sz="2400" dirty="0" err="1"/>
              <a:t>clara</a:t>
            </a:r>
            <a:r>
              <a:rPr lang="en-US" sz="2400" dirty="0"/>
              <a:t> e </a:t>
            </a:r>
            <a:r>
              <a:rPr lang="en-US" sz="2400" dirty="0" err="1"/>
              <a:t>organizada</a:t>
            </a:r>
            <a:r>
              <a:rPr lang="en-US" sz="2400" dirty="0"/>
              <a:t> </a:t>
            </a:r>
            <a:r>
              <a:rPr lang="en-US" sz="2400" dirty="0" err="1"/>
              <a:t>todos</a:t>
            </a:r>
            <a:r>
              <a:rPr lang="en-US" sz="2400" dirty="0"/>
              <a:t> </a:t>
            </a:r>
            <a:r>
              <a:rPr lang="en-US" sz="2400" dirty="0" err="1"/>
              <a:t>os</a:t>
            </a:r>
            <a:r>
              <a:rPr lang="en-US" sz="2400" dirty="0"/>
              <a:t> </a:t>
            </a:r>
            <a:r>
              <a:rPr lang="en-US" sz="2400" dirty="0" err="1"/>
              <a:t>resultados</a:t>
            </a:r>
            <a:r>
              <a:rPr lang="en-US" sz="2400" dirty="0"/>
              <a:t> </a:t>
            </a:r>
            <a:r>
              <a:rPr lang="en-US" sz="2400" dirty="0" err="1"/>
              <a:t>obtidos</a:t>
            </a:r>
            <a:r>
              <a:rPr lang="en-US" sz="2400" dirty="0"/>
              <a:t> </a:t>
            </a:r>
            <a:r>
              <a:rPr lang="en-US" sz="2400" dirty="0" err="1"/>
              <a:t>nas</a:t>
            </a:r>
            <a:r>
              <a:rPr lang="en-US" sz="2400" dirty="0"/>
              <a:t> </a:t>
            </a:r>
            <a:r>
              <a:rPr lang="pt-BR" sz="2400" dirty="0"/>
              <a:t>análises</a:t>
            </a:r>
            <a:r>
              <a:rPr lang="en-US" sz="2400" dirty="0"/>
              <a:t> e </a:t>
            </a:r>
            <a:r>
              <a:rPr lang="en-US" sz="2400" dirty="0" err="1"/>
              <a:t>estudos</a:t>
            </a:r>
            <a:r>
              <a:rPr lang="en-US" sz="2400" dirty="0"/>
              <a:t>.</a:t>
            </a:r>
          </a:p>
          <a:p>
            <a:pPr algn="just" defTabSz="914400">
              <a:lnSpc>
                <a:spcPct val="110000"/>
              </a:lnSpc>
              <a:spcAft>
                <a:spcPts val="600"/>
              </a:spcAft>
            </a:pPr>
            <a:r>
              <a:rPr lang="en-US" sz="2400" dirty="0" err="1"/>
              <a:t>Apesar</a:t>
            </a:r>
            <a:r>
              <a:rPr lang="en-US" sz="2400" dirty="0"/>
              <a:t> </a:t>
            </a:r>
            <a:r>
              <a:rPr lang="en-US" sz="2400" dirty="0" err="1"/>
              <a:t>desses</a:t>
            </a:r>
            <a:r>
              <a:rPr lang="en-US" sz="2400" dirty="0"/>
              <a:t> </a:t>
            </a:r>
            <a:r>
              <a:rPr lang="en-US" sz="2400" dirty="0" err="1"/>
              <a:t>documentos</a:t>
            </a:r>
            <a:r>
              <a:rPr lang="en-US" sz="2400" dirty="0"/>
              <a:t> </a:t>
            </a:r>
            <a:r>
              <a:rPr lang="en-US" sz="2400" dirty="0" err="1"/>
              <a:t>possuírem</a:t>
            </a:r>
            <a:r>
              <a:rPr lang="en-US" sz="2400" dirty="0"/>
              <a:t> </a:t>
            </a:r>
            <a:r>
              <a:rPr lang="en-US" sz="2400" dirty="0" err="1"/>
              <a:t>contextos</a:t>
            </a:r>
            <a:r>
              <a:rPr lang="en-US" sz="2400" dirty="0"/>
              <a:t> </a:t>
            </a:r>
            <a:r>
              <a:rPr lang="en-US" sz="2400" dirty="0" err="1"/>
              <a:t>diferentes</a:t>
            </a:r>
            <a:r>
              <a:rPr lang="en-US" sz="2400" dirty="0"/>
              <a:t>, </a:t>
            </a:r>
            <a:r>
              <a:rPr lang="en-US" sz="2400" dirty="0" err="1"/>
              <a:t>todos</a:t>
            </a:r>
            <a:r>
              <a:rPr lang="en-US" sz="2400" dirty="0"/>
              <a:t> </a:t>
            </a:r>
            <a:r>
              <a:rPr lang="en-US" sz="2400" dirty="0" err="1"/>
              <a:t>dividem</a:t>
            </a:r>
            <a:r>
              <a:rPr lang="en-US" sz="2400" dirty="0"/>
              <a:t> as </a:t>
            </a:r>
            <a:r>
              <a:rPr lang="en-US" sz="2400" dirty="0" err="1"/>
              <a:t>mesmas</a:t>
            </a:r>
            <a:r>
              <a:rPr lang="en-US" sz="2400" dirty="0"/>
              <a:t> </a:t>
            </a:r>
            <a:r>
              <a:rPr lang="en-US" sz="2400" dirty="0" err="1"/>
              <a:t>características</a:t>
            </a:r>
            <a:r>
              <a:rPr lang="en-US" sz="2400" dirty="0"/>
              <a:t> de </a:t>
            </a:r>
            <a:r>
              <a:rPr lang="en-US" sz="2400" dirty="0" err="1"/>
              <a:t>organização</a:t>
            </a:r>
            <a:r>
              <a:rPr lang="en-US" sz="2400" dirty="0"/>
              <a:t>: </a:t>
            </a:r>
            <a:r>
              <a:rPr lang="en-US" sz="2400" b="1" dirty="0" err="1"/>
              <a:t>resumo</a:t>
            </a:r>
            <a:r>
              <a:rPr lang="en-US" sz="2400" dirty="0"/>
              <a:t>, </a:t>
            </a:r>
            <a:r>
              <a:rPr lang="en-US" sz="2400" b="1" dirty="0" err="1"/>
              <a:t>introdução</a:t>
            </a:r>
            <a:r>
              <a:rPr lang="en-US" sz="2400" dirty="0"/>
              <a:t>, </a:t>
            </a:r>
            <a:r>
              <a:rPr lang="en-US" sz="2400" b="1" dirty="0" err="1"/>
              <a:t>metodologia</a:t>
            </a:r>
            <a:r>
              <a:rPr lang="en-US" sz="2400" dirty="0"/>
              <a:t> e </a:t>
            </a:r>
            <a:r>
              <a:rPr lang="en-US" sz="2400" b="1" dirty="0" err="1"/>
              <a:t>resultados</a:t>
            </a:r>
            <a:r>
              <a:rPr lang="en-US" sz="2400" dirty="0"/>
              <a:t>, </a:t>
            </a:r>
            <a:r>
              <a:rPr lang="en-US" sz="2400" b="1" dirty="0" err="1"/>
              <a:t>discussão</a:t>
            </a:r>
            <a:r>
              <a:rPr lang="en-US" sz="2400" b="1" dirty="0"/>
              <a:t>,</a:t>
            </a:r>
            <a:r>
              <a:rPr lang="en-US" sz="2400" dirty="0"/>
              <a:t> </a:t>
            </a:r>
            <a:r>
              <a:rPr lang="en-US" sz="2400" b="1" dirty="0" err="1"/>
              <a:t>conclusão</a:t>
            </a:r>
            <a:r>
              <a:rPr lang="en-US" sz="2400" b="1" dirty="0"/>
              <a:t>, </a:t>
            </a:r>
            <a:r>
              <a:rPr lang="en-US" sz="2400" b="1" dirty="0" err="1"/>
              <a:t>bibliografia</a:t>
            </a:r>
            <a:r>
              <a:rPr lang="en-US" sz="2400" dirty="0"/>
              <a:t>. </a:t>
            </a:r>
          </a:p>
        </p:txBody>
      </p:sp>
      <p:sp>
        <p:nvSpPr>
          <p:cNvPr id="75" name="Arc 74">
            <a:extLst>
              <a:ext uri="{FF2B5EF4-FFF2-40B4-BE49-F238E27FC236}">
                <a16:creationId xmlns:a16="http://schemas.microsoft.com/office/drawing/2014/main" id="{533DF362-939D-4EEE-8DC4-6B54607E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95198">
            <a:off x="1539683" y="162676"/>
            <a:ext cx="4083433" cy="4083433"/>
          </a:xfrm>
          <a:prstGeom prst="arc">
            <a:avLst>
              <a:gd name="adj1" fmla="val 17445962"/>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3957456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53E60C6D-4E85-4E14-BCDF-BF15C241F7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7E3BBEC-C5E0-4EAD-9480-91A40B02E9E9}"/>
              </a:ext>
            </a:extLst>
          </p:cNvPr>
          <p:cNvSpPr>
            <a:spLocks noGrp="1"/>
          </p:cNvSpPr>
          <p:nvPr>
            <p:ph type="title"/>
          </p:nvPr>
        </p:nvSpPr>
        <p:spPr>
          <a:xfrm>
            <a:off x="6151294" y="486184"/>
            <a:ext cx="5397237" cy="1325563"/>
          </a:xfrm>
        </p:spPr>
        <p:txBody>
          <a:bodyPr vert="horz" lIns="91440" tIns="45720" rIns="91440" bIns="45720" rtlCol="0" anchor="ctr">
            <a:normAutofit/>
          </a:bodyPr>
          <a:lstStyle/>
          <a:p>
            <a:r>
              <a:rPr lang="en-US" dirty="0" err="1"/>
              <a:t>Resumo</a:t>
            </a:r>
            <a:endParaRPr lang="en-US" dirty="0"/>
          </a:p>
        </p:txBody>
      </p:sp>
      <p:pic>
        <p:nvPicPr>
          <p:cNvPr id="8" name="Imagem 7" descr="Uma imagem contendo desenho&#10;&#10;Descrição gerada automaticamente">
            <a:extLst>
              <a:ext uri="{FF2B5EF4-FFF2-40B4-BE49-F238E27FC236}">
                <a16:creationId xmlns:a16="http://schemas.microsoft.com/office/drawing/2014/main" id="{FD1370FC-D6AF-42B1-8D42-0677780EA7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353" y="1435724"/>
            <a:ext cx="4555700" cy="1059200"/>
          </a:xfrm>
          <a:custGeom>
            <a:avLst/>
            <a:gdLst/>
            <a:ahLst/>
            <a:cxnLst/>
            <a:rect l="l" t="t" r="r" b="b"/>
            <a:pathLst>
              <a:path w="4555700" h="2733294">
                <a:moveTo>
                  <a:pt x="82217" y="0"/>
                </a:moveTo>
                <a:lnTo>
                  <a:pt x="4473483" y="0"/>
                </a:lnTo>
                <a:cubicBezTo>
                  <a:pt x="4518890" y="0"/>
                  <a:pt x="4555700" y="36810"/>
                  <a:pt x="4555700" y="82217"/>
                </a:cubicBezTo>
                <a:lnTo>
                  <a:pt x="4555700" y="2651077"/>
                </a:lnTo>
                <a:cubicBezTo>
                  <a:pt x="4555700" y="2696484"/>
                  <a:pt x="4518890" y="2733294"/>
                  <a:pt x="4473483" y="2733294"/>
                </a:cubicBezTo>
                <a:lnTo>
                  <a:pt x="82217" y="2733294"/>
                </a:lnTo>
                <a:cubicBezTo>
                  <a:pt x="36810" y="2733294"/>
                  <a:pt x="0" y="2696484"/>
                  <a:pt x="0" y="2651077"/>
                </a:cubicBezTo>
                <a:lnTo>
                  <a:pt x="0" y="82217"/>
                </a:lnTo>
                <a:cubicBezTo>
                  <a:pt x="0" y="36810"/>
                  <a:pt x="36810" y="0"/>
                  <a:pt x="82217" y="0"/>
                </a:cubicBezTo>
                <a:close/>
              </a:path>
            </a:pathLst>
          </a:custGeom>
        </p:spPr>
      </p:pic>
      <p:sp>
        <p:nvSpPr>
          <p:cNvPr id="73" name="Freeform: Shape 72">
            <a:extLst>
              <a:ext uri="{FF2B5EF4-FFF2-40B4-BE49-F238E27FC236}">
                <a16:creationId xmlns:a16="http://schemas.microsoft.com/office/drawing/2014/main" id="{7D42D292-4C48-479B-9E59-E29CD9871C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42" name="Picture 2" descr="4 passos para fazer um bom resumo | Guia do Estudante">
            <a:extLst>
              <a:ext uri="{FF2B5EF4-FFF2-40B4-BE49-F238E27FC236}">
                <a16:creationId xmlns:a16="http://schemas.microsoft.com/office/drawing/2014/main" id="{8C960C28-8AC3-484C-A5B3-1FED0A39734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98353" y="3526029"/>
            <a:ext cx="4338561" cy="273329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
        <p:nvSpPr>
          <p:cNvPr id="9" name="CaixaDeTexto 8">
            <a:extLst>
              <a:ext uri="{FF2B5EF4-FFF2-40B4-BE49-F238E27FC236}">
                <a16:creationId xmlns:a16="http://schemas.microsoft.com/office/drawing/2014/main" id="{4AFC25B1-CECA-49BB-9D98-67D7A82F54A1}"/>
              </a:ext>
            </a:extLst>
          </p:cNvPr>
          <p:cNvSpPr txBox="1"/>
          <p:nvPr/>
        </p:nvSpPr>
        <p:spPr>
          <a:xfrm>
            <a:off x="6391275" y="1811746"/>
            <a:ext cx="5397237" cy="4486275"/>
          </a:xfrm>
          <a:prstGeom prst="rect">
            <a:avLst/>
          </a:prstGeom>
        </p:spPr>
        <p:txBody>
          <a:bodyPr vert="horz" lIns="91440" tIns="45720" rIns="91440" bIns="45720" rtlCol="0">
            <a:normAutofit/>
          </a:bodyPr>
          <a:lstStyle/>
          <a:p>
            <a:pPr algn="just" defTabSz="914400">
              <a:spcAft>
                <a:spcPts val="600"/>
              </a:spcAft>
            </a:pPr>
            <a:r>
              <a:rPr lang="en-US" sz="2400" dirty="0"/>
              <a:t>Um </a:t>
            </a:r>
            <a:r>
              <a:rPr lang="en-US" sz="2400" dirty="0" err="1"/>
              <a:t>bom</a:t>
            </a:r>
            <a:r>
              <a:rPr lang="en-US" sz="2400" dirty="0"/>
              <a:t> </a:t>
            </a:r>
            <a:r>
              <a:rPr lang="en-US" sz="2400" dirty="0" err="1"/>
              <a:t>resumo</a:t>
            </a:r>
            <a:r>
              <a:rPr lang="en-US" sz="2400" dirty="0"/>
              <a:t> </a:t>
            </a:r>
            <a:r>
              <a:rPr lang="en-US" sz="2400" dirty="0" err="1"/>
              <a:t>deve</a:t>
            </a:r>
            <a:r>
              <a:rPr lang="en-US" sz="2400" dirty="0"/>
              <a:t> </a:t>
            </a:r>
            <a:r>
              <a:rPr lang="en-US" sz="2400" dirty="0" err="1"/>
              <a:t>dar</a:t>
            </a:r>
            <a:r>
              <a:rPr lang="en-US" sz="2400" dirty="0"/>
              <a:t> a </a:t>
            </a:r>
            <a:r>
              <a:rPr lang="en-US" sz="2400" dirty="0" err="1"/>
              <a:t>ideia</a:t>
            </a:r>
            <a:r>
              <a:rPr lang="en-US" sz="2400" dirty="0"/>
              <a:t> </a:t>
            </a:r>
            <a:r>
              <a:rPr lang="en-US" sz="2400" dirty="0" err="1"/>
              <a:t>geral</a:t>
            </a:r>
            <a:r>
              <a:rPr lang="en-US" sz="2400" dirty="0"/>
              <a:t> </a:t>
            </a:r>
            <a:r>
              <a:rPr lang="en-US" sz="2400" dirty="0" err="1"/>
              <a:t>ao</a:t>
            </a:r>
            <a:r>
              <a:rPr lang="en-US" sz="2400" dirty="0"/>
              <a:t> </a:t>
            </a:r>
            <a:r>
              <a:rPr lang="en-US" sz="2400" dirty="0" err="1"/>
              <a:t>leitor</a:t>
            </a:r>
            <a:r>
              <a:rPr lang="en-US" sz="2400" dirty="0"/>
              <a:t> </a:t>
            </a:r>
            <a:r>
              <a:rPr lang="en-US" sz="2400" dirty="0" err="1"/>
              <a:t>sobre</a:t>
            </a:r>
            <a:r>
              <a:rPr lang="en-US" sz="2400" dirty="0"/>
              <a:t> o que se </a:t>
            </a:r>
            <a:r>
              <a:rPr lang="en-US" sz="2400" dirty="0" err="1"/>
              <a:t>trata</a:t>
            </a:r>
            <a:r>
              <a:rPr lang="en-US" sz="2400" dirty="0"/>
              <a:t> o </a:t>
            </a:r>
            <a:r>
              <a:rPr lang="en-US" sz="2400" dirty="0" err="1"/>
              <a:t>trabalho</a:t>
            </a:r>
            <a:r>
              <a:rPr lang="en-US" sz="2400" dirty="0"/>
              <a:t>. </a:t>
            </a:r>
            <a:r>
              <a:rPr lang="en-US" sz="2400" dirty="0" err="1"/>
              <a:t>Deve</a:t>
            </a:r>
            <a:r>
              <a:rPr lang="en-US" sz="2400" dirty="0"/>
              <a:t> ser concise e </a:t>
            </a:r>
            <a:r>
              <a:rPr lang="en-US" sz="2400" dirty="0" err="1"/>
              <a:t>sintetizar</a:t>
            </a:r>
            <a:r>
              <a:rPr lang="en-US" sz="2400" dirty="0"/>
              <a:t> a </a:t>
            </a:r>
            <a:r>
              <a:rPr lang="en-US" sz="2400" dirty="0" err="1"/>
              <a:t>descrição</a:t>
            </a:r>
            <a:r>
              <a:rPr lang="en-US" sz="2400" dirty="0"/>
              <a:t> do </a:t>
            </a:r>
            <a:r>
              <a:rPr lang="en-US" sz="2400" dirty="0" err="1"/>
              <a:t>trabalho</a:t>
            </a:r>
            <a:r>
              <a:rPr lang="en-US" sz="2400" dirty="0"/>
              <a:t> e o que </a:t>
            </a:r>
            <a:r>
              <a:rPr lang="en-US" sz="2400" dirty="0" err="1"/>
              <a:t>foi</a:t>
            </a:r>
            <a:r>
              <a:rPr lang="en-US" sz="2400" dirty="0"/>
              <a:t> </a:t>
            </a:r>
            <a:r>
              <a:rPr lang="en-US" sz="2400" dirty="0" err="1"/>
              <a:t>discutido</a:t>
            </a:r>
            <a:r>
              <a:rPr lang="en-US" sz="2400" dirty="0"/>
              <a:t>, a </a:t>
            </a:r>
            <a:r>
              <a:rPr lang="en-US" sz="2400" dirty="0" err="1"/>
              <a:t>motivação</a:t>
            </a:r>
            <a:r>
              <a:rPr lang="en-US" sz="2400" dirty="0"/>
              <a:t> do </a:t>
            </a:r>
            <a:r>
              <a:rPr lang="en-US" sz="2400" dirty="0" err="1"/>
              <a:t>trabalho</a:t>
            </a:r>
            <a:r>
              <a:rPr lang="en-US" sz="2400" dirty="0"/>
              <a:t>, a </a:t>
            </a:r>
            <a:r>
              <a:rPr lang="en-US" sz="2400" dirty="0" err="1"/>
              <a:t>metodologia</a:t>
            </a:r>
            <a:r>
              <a:rPr lang="en-US" sz="2400" dirty="0"/>
              <a:t> </a:t>
            </a:r>
            <a:r>
              <a:rPr lang="en-US" sz="2400" dirty="0" err="1"/>
              <a:t>empregada</a:t>
            </a:r>
            <a:r>
              <a:rPr lang="en-US" sz="2400" dirty="0"/>
              <a:t>, </a:t>
            </a:r>
            <a:r>
              <a:rPr lang="en-US" sz="2400" dirty="0" err="1"/>
              <a:t>os</a:t>
            </a:r>
            <a:r>
              <a:rPr lang="en-US" sz="2400" dirty="0"/>
              <a:t> </a:t>
            </a:r>
            <a:r>
              <a:rPr lang="en-US" sz="2400" dirty="0" err="1"/>
              <a:t>resultados</a:t>
            </a:r>
            <a:r>
              <a:rPr lang="en-US" sz="2400" dirty="0"/>
              <a:t> </a:t>
            </a:r>
            <a:r>
              <a:rPr lang="en-US" sz="2400" dirty="0" err="1"/>
              <a:t>mais</a:t>
            </a:r>
            <a:r>
              <a:rPr lang="en-US" sz="2400" dirty="0"/>
              <a:t> </a:t>
            </a:r>
            <a:r>
              <a:rPr lang="en-US" sz="2400" dirty="0" err="1"/>
              <a:t>relevantes</a:t>
            </a:r>
            <a:r>
              <a:rPr lang="en-US" sz="2400" dirty="0"/>
              <a:t> e as </a:t>
            </a:r>
            <a:r>
              <a:rPr lang="en-US" sz="2400" dirty="0" err="1"/>
              <a:t>principais</a:t>
            </a:r>
            <a:r>
              <a:rPr lang="en-US" sz="2400" dirty="0"/>
              <a:t> </a:t>
            </a:r>
            <a:r>
              <a:rPr lang="en-US" sz="2400" dirty="0" err="1"/>
              <a:t>conclusões</a:t>
            </a:r>
            <a:r>
              <a:rPr lang="en-US" sz="2400" dirty="0"/>
              <a:t> </a:t>
            </a:r>
            <a:r>
              <a:rPr lang="en-US" sz="2400" dirty="0" err="1"/>
              <a:t>apresentadas</a:t>
            </a:r>
            <a:r>
              <a:rPr lang="en-US" sz="2400" dirty="0"/>
              <a:t>. O </a:t>
            </a:r>
            <a:r>
              <a:rPr lang="en-US" sz="2400" dirty="0" err="1"/>
              <a:t>resumo</a:t>
            </a:r>
            <a:r>
              <a:rPr lang="en-US" sz="2400" dirty="0"/>
              <a:t> </a:t>
            </a:r>
            <a:r>
              <a:rPr lang="en-US" sz="2400" dirty="0" err="1"/>
              <a:t>deve</a:t>
            </a:r>
            <a:r>
              <a:rPr lang="en-US" sz="2400" dirty="0"/>
              <a:t> ser breve e </a:t>
            </a:r>
            <a:r>
              <a:rPr lang="en-US" sz="2400" dirty="0" err="1"/>
              <a:t>conter</a:t>
            </a:r>
            <a:r>
              <a:rPr lang="en-US" sz="2400" dirty="0"/>
              <a:t> </a:t>
            </a:r>
            <a:r>
              <a:rPr lang="en-US" sz="2400" dirty="0" err="1"/>
              <a:t>poucas</a:t>
            </a:r>
            <a:r>
              <a:rPr lang="en-US" sz="2400" dirty="0"/>
              <a:t> </a:t>
            </a:r>
            <a:r>
              <a:rPr lang="en-US" sz="2400" dirty="0" err="1"/>
              <a:t>linhas</a:t>
            </a:r>
            <a:r>
              <a:rPr lang="en-US" sz="2400" dirty="0"/>
              <a:t>, a </a:t>
            </a:r>
            <a:r>
              <a:rPr lang="en-US" sz="2400" dirty="0" err="1"/>
              <a:t>regra</a:t>
            </a:r>
            <a:r>
              <a:rPr lang="en-US" sz="2400" dirty="0"/>
              <a:t> </a:t>
            </a:r>
            <a:r>
              <a:rPr lang="en-US" sz="2400" dirty="0" err="1"/>
              <a:t>em</a:t>
            </a:r>
            <a:r>
              <a:rPr lang="en-US" sz="2400" dirty="0"/>
              <a:t> </a:t>
            </a:r>
            <a:r>
              <a:rPr lang="en-US" sz="2400" dirty="0" err="1"/>
              <a:t>geral</a:t>
            </a:r>
            <a:r>
              <a:rPr lang="en-US" sz="2400" dirty="0"/>
              <a:t> é </a:t>
            </a:r>
            <a:r>
              <a:rPr lang="en-US" sz="2400" dirty="0" err="1"/>
              <a:t>até</a:t>
            </a:r>
            <a:r>
              <a:rPr lang="en-US" sz="2400" dirty="0"/>
              <a:t> </a:t>
            </a:r>
            <a:r>
              <a:rPr lang="en-US" sz="2400" dirty="0" err="1"/>
              <a:t>meia</a:t>
            </a:r>
            <a:r>
              <a:rPr lang="en-US" sz="2400" dirty="0"/>
              <a:t> </a:t>
            </a:r>
            <a:r>
              <a:rPr lang="en-US" sz="2400" dirty="0" err="1"/>
              <a:t>página</a:t>
            </a:r>
            <a:r>
              <a:rPr lang="en-US" sz="2400" dirty="0"/>
              <a:t>.</a:t>
            </a:r>
          </a:p>
        </p:txBody>
      </p:sp>
      <p:sp>
        <p:nvSpPr>
          <p:cNvPr id="75" name="Arc 74">
            <a:extLst>
              <a:ext uri="{FF2B5EF4-FFF2-40B4-BE49-F238E27FC236}">
                <a16:creationId xmlns:a16="http://schemas.microsoft.com/office/drawing/2014/main" id="{533DF362-939D-4EEE-8DC4-6B54607E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95198">
            <a:off x="1539683" y="162676"/>
            <a:ext cx="4083433" cy="4083433"/>
          </a:xfrm>
          <a:prstGeom prst="arc">
            <a:avLst>
              <a:gd name="adj1" fmla="val 17445962"/>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1614100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53E60C6D-4E85-4E14-BCDF-BF15C241F7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7E3BBEC-C5E0-4EAD-9480-91A40B02E9E9}"/>
              </a:ext>
            </a:extLst>
          </p:cNvPr>
          <p:cNvSpPr>
            <a:spLocks noGrp="1"/>
          </p:cNvSpPr>
          <p:nvPr>
            <p:ph type="title"/>
          </p:nvPr>
        </p:nvSpPr>
        <p:spPr>
          <a:xfrm>
            <a:off x="6151294" y="486184"/>
            <a:ext cx="5397237" cy="1325563"/>
          </a:xfrm>
        </p:spPr>
        <p:txBody>
          <a:bodyPr vert="horz" lIns="91440" tIns="45720" rIns="91440" bIns="45720" rtlCol="0" anchor="ctr">
            <a:normAutofit/>
          </a:bodyPr>
          <a:lstStyle/>
          <a:p>
            <a:r>
              <a:rPr lang="en-US"/>
              <a:t>Introdução</a:t>
            </a:r>
            <a:endParaRPr lang="en-US" dirty="0"/>
          </a:p>
        </p:txBody>
      </p:sp>
      <p:pic>
        <p:nvPicPr>
          <p:cNvPr id="8" name="Imagem 7" descr="Uma imagem contendo desenho&#10;&#10;Descrição gerada automaticamente">
            <a:extLst>
              <a:ext uri="{FF2B5EF4-FFF2-40B4-BE49-F238E27FC236}">
                <a16:creationId xmlns:a16="http://schemas.microsoft.com/office/drawing/2014/main" id="{FD1370FC-D6AF-42B1-8D42-0677780EA7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353" y="1435724"/>
            <a:ext cx="4555700" cy="1059200"/>
          </a:xfrm>
          <a:custGeom>
            <a:avLst/>
            <a:gdLst/>
            <a:ahLst/>
            <a:cxnLst/>
            <a:rect l="l" t="t" r="r" b="b"/>
            <a:pathLst>
              <a:path w="4555700" h="2733294">
                <a:moveTo>
                  <a:pt x="82217" y="0"/>
                </a:moveTo>
                <a:lnTo>
                  <a:pt x="4473483" y="0"/>
                </a:lnTo>
                <a:cubicBezTo>
                  <a:pt x="4518890" y="0"/>
                  <a:pt x="4555700" y="36810"/>
                  <a:pt x="4555700" y="82217"/>
                </a:cubicBezTo>
                <a:lnTo>
                  <a:pt x="4555700" y="2651077"/>
                </a:lnTo>
                <a:cubicBezTo>
                  <a:pt x="4555700" y="2696484"/>
                  <a:pt x="4518890" y="2733294"/>
                  <a:pt x="4473483" y="2733294"/>
                </a:cubicBezTo>
                <a:lnTo>
                  <a:pt x="82217" y="2733294"/>
                </a:lnTo>
                <a:cubicBezTo>
                  <a:pt x="36810" y="2733294"/>
                  <a:pt x="0" y="2696484"/>
                  <a:pt x="0" y="2651077"/>
                </a:cubicBezTo>
                <a:lnTo>
                  <a:pt x="0" y="82217"/>
                </a:lnTo>
                <a:cubicBezTo>
                  <a:pt x="0" y="36810"/>
                  <a:pt x="36810" y="0"/>
                  <a:pt x="82217" y="0"/>
                </a:cubicBezTo>
                <a:close/>
              </a:path>
            </a:pathLst>
          </a:custGeom>
        </p:spPr>
      </p:pic>
      <p:sp>
        <p:nvSpPr>
          <p:cNvPr id="137" name="Freeform: Shape 136">
            <a:extLst>
              <a:ext uri="{FF2B5EF4-FFF2-40B4-BE49-F238E27FC236}">
                <a16:creationId xmlns:a16="http://schemas.microsoft.com/office/drawing/2014/main" id="{7D42D292-4C48-479B-9E59-E29CD9871C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1266" name="Picture 2" descr="Manual definitivo de como escrever uma ótima introdução de artigos  científicos - Murilo Cardoso">
            <a:extLst>
              <a:ext uri="{FF2B5EF4-FFF2-40B4-BE49-F238E27FC236}">
                <a16:creationId xmlns:a16="http://schemas.microsoft.com/office/drawing/2014/main" id="{AF118581-5CB1-4091-8056-C40E684B319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8169" y="4086225"/>
            <a:ext cx="5215786" cy="19559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
        <p:nvSpPr>
          <p:cNvPr id="9" name="CaixaDeTexto 8">
            <a:extLst>
              <a:ext uri="{FF2B5EF4-FFF2-40B4-BE49-F238E27FC236}">
                <a16:creationId xmlns:a16="http://schemas.microsoft.com/office/drawing/2014/main" id="{4AFC25B1-CECA-49BB-9D98-67D7A82F54A1}"/>
              </a:ext>
            </a:extLst>
          </p:cNvPr>
          <p:cNvSpPr txBox="1"/>
          <p:nvPr/>
        </p:nvSpPr>
        <p:spPr>
          <a:xfrm>
            <a:off x="6256969" y="1946684"/>
            <a:ext cx="5397236" cy="4351338"/>
          </a:xfrm>
          <a:prstGeom prst="rect">
            <a:avLst/>
          </a:prstGeom>
        </p:spPr>
        <p:txBody>
          <a:bodyPr vert="horz" lIns="91440" tIns="45720" rIns="91440" bIns="45720" rtlCol="0">
            <a:normAutofit/>
          </a:bodyPr>
          <a:lstStyle/>
          <a:p>
            <a:pPr marR="0" lvl="0" algn="just" defTabSz="914400" fontAlgn="auto">
              <a:lnSpc>
                <a:spcPct val="90000"/>
              </a:lnSpc>
              <a:spcBef>
                <a:spcPts val="0"/>
              </a:spcBef>
              <a:spcAft>
                <a:spcPts val="600"/>
              </a:spcAft>
              <a:buClrTx/>
              <a:buSzTx/>
              <a:tabLst/>
              <a:defRPr/>
            </a:pPr>
            <a:r>
              <a:rPr kumimoji="0" lang="en-US" sz="2400" b="0" i="0" u="none" strike="noStrike" cap="none" spc="0" normalizeH="0" baseline="0" noProof="0" dirty="0">
                <a:ln>
                  <a:noFill/>
                </a:ln>
                <a:effectLst/>
                <a:uLnTx/>
                <a:uFillTx/>
              </a:rPr>
              <a:t>Uma </a:t>
            </a:r>
            <a:r>
              <a:rPr kumimoji="0" lang="en-US" sz="2400" b="0" i="0" u="none" strike="noStrike" cap="none" spc="0" normalizeH="0" baseline="0" noProof="0" dirty="0" err="1">
                <a:ln>
                  <a:noFill/>
                </a:ln>
                <a:effectLst/>
                <a:uLnTx/>
                <a:uFillTx/>
              </a:rPr>
              <a:t>introdução</a:t>
            </a:r>
            <a:r>
              <a:rPr kumimoji="0" lang="en-US" sz="2400" b="0" i="0" u="none" strike="noStrike" cap="none" spc="0" normalizeH="0" baseline="0" noProof="0" dirty="0">
                <a:ln>
                  <a:noFill/>
                </a:ln>
                <a:effectLst/>
                <a:uLnTx/>
                <a:uFillTx/>
              </a:rPr>
              <a:t> </a:t>
            </a:r>
            <a:r>
              <a:rPr kumimoji="0" lang="en-US" sz="2400" b="0" i="0" u="none" strike="noStrike" cap="none" spc="0" normalizeH="0" baseline="0" noProof="0" dirty="0" err="1">
                <a:ln>
                  <a:noFill/>
                </a:ln>
                <a:effectLst/>
                <a:uLnTx/>
                <a:uFillTx/>
              </a:rPr>
              <a:t>bem</a:t>
            </a:r>
            <a:r>
              <a:rPr kumimoji="0" lang="en-US" sz="2400" b="0" i="0" u="none" strike="noStrike" cap="none" spc="0" normalizeH="0" baseline="0" noProof="0" dirty="0">
                <a:ln>
                  <a:noFill/>
                </a:ln>
                <a:effectLst/>
                <a:uLnTx/>
                <a:uFillTx/>
              </a:rPr>
              <a:t> </a:t>
            </a:r>
            <a:r>
              <a:rPr kumimoji="0" lang="en-US" sz="2400" b="0" i="0" u="none" strike="noStrike" cap="none" spc="0" normalizeH="0" baseline="0" noProof="0" dirty="0" err="1">
                <a:ln>
                  <a:noFill/>
                </a:ln>
                <a:effectLst/>
                <a:uLnTx/>
                <a:uFillTx/>
              </a:rPr>
              <a:t>escrita</a:t>
            </a:r>
            <a:r>
              <a:rPr kumimoji="0" lang="en-US" sz="2400" b="0" i="0" u="none" strike="noStrike" cap="none" spc="0" normalizeH="0" baseline="0" noProof="0" dirty="0">
                <a:ln>
                  <a:noFill/>
                </a:ln>
                <a:effectLst/>
                <a:uLnTx/>
                <a:uFillTx/>
              </a:rPr>
              <a:t> </a:t>
            </a:r>
            <a:r>
              <a:rPr kumimoji="0" lang="en-US" sz="2400" b="0" i="0" u="none" strike="noStrike" cap="none" spc="0" normalizeH="0" baseline="0" noProof="0" dirty="0" err="1">
                <a:ln>
                  <a:noFill/>
                </a:ln>
                <a:effectLst/>
                <a:uLnTx/>
                <a:uFillTx/>
              </a:rPr>
              <a:t>deve</a:t>
            </a:r>
            <a:r>
              <a:rPr kumimoji="0" lang="en-US" sz="2400" b="0" i="0" u="none" strike="noStrike" cap="none" spc="0" normalizeH="0" baseline="0" noProof="0" dirty="0">
                <a:ln>
                  <a:noFill/>
                </a:ln>
                <a:effectLst/>
                <a:uLnTx/>
                <a:uFillTx/>
              </a:rPr>
              <a:t> </a:t>
            </a:r>
            <a:r>
              <a:rPr kumimoji="0" lang="en-US" sz="2400" b="0" i="0" u="none" strike="noStrike" cap="none" spc="0" normalizeH="0" baseline="0" noProof="0" dirty="0" err="1">
                <a:ln>
                  <a:noFill/>
                </a:ln>
                <a:effectLst/>
                <a:uLnTx/>
                <a:uFillTx/>
              </a:rPr>
              <a:t>conter</a:t>
            </a:r>
            <a:r>
              <a:rPr kumimoji="0" lang="en-US" sz="2400" b="0" i="0" u="none" strike="noStrike" cap="none" spc="0" normalizeH="0" baseline="0" noProof="0" dirty="0">
                <a:ln>
                  <a:noFill/>
                </a:ln>
                <a:effectLst/>
                <a:uLnTx/>
                <a:uFillTx/>
              </a:rPr>
              <a:t> </a:t>
            </a:r>
            <a:r>
              <a:rPr kumimoji="0" lang="en-US" sz="2400" b="0" i="0" u="none" strike="noStrike" cap="none" spc="0" normalizeH="0" baseline="0" noProof="0" dirty="0" err="1">
                <a:ln>
                  <a:noFill/>
                </a:ln>
                <a:effectLst/>
                <a:uLnTx/>
                <a:uFillTx/>
              </a:rPr>
              <a:t>uma</a:t>
            </a:r>
            <a:r>
              <a:rPr kumimoji="0" lang="en-US" sz="2400" b="0" i="0" u="none" strike="noStrike" cap="none" spc="0" normalizeH="0" baseline="0" noProof="0" dirty="0">
                <a:ln>
                  <a:noFill/>
                </a:ln>
                <a:effectLst/>
                <a:uLnTx/>
                <a:uFillTx/>
              </a:rPr>
              <a:t> </a:t>
            </a:r>
            <a:r>
              <a:rPr kumimoji="0" lang="en-US" sz="2400" b="0" i="0" u="none" strike="noStrike" cap="none" spc="0" normalizeH="0" baseline="0" noProof="0" dirty="0" err="1">
                <a:ln>
                  <a:noFill/>
                </a:ln>
                <a:effectLst/>
                <a:uLnTx/>
                <a:uFillTx/>
              </a:rPr>
              <a:t>revisão</a:t>
            </a:r>
            <a:r>
              <a:rPr kumimoji="0" lang="en-US" sz="2400" b="0" i="0" u="none" strike="noStrike" cap="none" spc="0" normalizeH="0" baseline="0" noProof="0" dirty="0">
                <a:ln>
                  <a:noFill/>
                </a:ln>
                <a:effectLst/>
                <a:uLnTx/>
                <a:uFillTx/>
              </a:rPr>
              <a:t> </a:t>
            </a:r>
            <a:r>
              <a:rPr kumimoji="0" lang="en-US" sz="2400" b="0" i="0" u="none" strike="noStrike" cap="none" spc="0" normalizeH="0" baseline="0" noProof="0" dirty="0" err="1">
                <a:ln>
                  <a:noFill/>
                </a:ln>
                <a:effectLst/>
                <a:uLnTx/>
                <a:uFillTx/>
              </a:rPr>
              <a:t>detalhada</a:t>
            </a:r>
            <a:r>
              <a:rPr kumimoji="0" lang="en-US" sz="2400" b="0" i="0" u="none" strike="noStrike" cap="none" spc="0" normalizeH="0" baseline="0" noProof="0" dirty="0">
                <a:ln>
                  <a:noFill/>
                </a:ln>
                <a:effectLst/>
                <a:uLnTx/>
                <a:uFillTx/>
              </a:rPr>
              <a:t> da </a:t>
            </a:r>
            <a:r>
              <a:rPr kumimoji="0" lang="en-US" sz="2400" b="0" i="0" u="none" strike="noStrike" cap="none" spc="0" normalizeH="0" baseline="0" noProof="0" dirty="0" err="1">
                <a:ln>
                  <a:noFill/>
                </a:ln>
                <a:effectLst/>
                <a:uLnTx/>
                <a:uFillTx/>
              </a:rPr>
              <a:t>bibliografia</a:t>
            </a:r>
            <a:r>
              <a:rPr kumimoji="0" lang="en-US" sz="2400" b="0" i="0" u="none" strike="noStrike" cap="none" spc="0" normalizeH="0" baseline="0" noProof="0" dirty="0">
                <a:ln>
                  <a:noFill/>
                </a:ln>
                <a:effectLst/>
                <a:uLnTx/>
                <a:uFillTx/>
              </a:rPr>
              <a:t> </a:t>
            </a:r>
            <a:r>
              <a:rPr kumimoji="0" lang="en-US" sz="2400" b="0" i="0" u="none" strike="noStrike" cap="none" spc="0" normalizeH="0" baseline="0" noProof="0" dirty="0" err="1">
                <a:ln>
                  <a:noFill/>
                </a:ln>
                <a:effectLst/>
                <a:uLnTx/>
                <a:uFillTx/>
              </a:rPr>
              <a:t>utilizada</a:t>
            </a:r>
            <a:r>
              <a:rPr kumimoji="0" lang="en-US" sz="2400" b="0" i="0" u="none" strike="noStrike" cap="none" spc="0" normalizeH="0" baseline="0" noProof="0" dirty="0">
                <a:ln>
                  <a:noFill/>
                </a:ln>
                <a:effectLst/>
                <a:uLnTx/>
                <a:uFillTx/>
              </a:rPr>
              <a:t> no </a:t>
            </a:r>
            <a:r>
              <a:rPr kumimoji="0" lang="en-US" sz="2400" b="0" i="0" u="none" strike="noStrike" cap="none" spc="0" normalizeH="0" baseline="0" noProof="0" dirty="0" err="1">
                <a:ln>
                  <a:noFill/>
                </a:ln>
                <a:effectLst/>
                <a:uLnTx/>
                <a:uFillTx/>
              </a:rPr>
              <a:t>trabalho</a:t>
            </a:r>
            <a:r>
              <a:rPr kumimoji="0" lang="en-US" sz="2400" b="0" i="0" u="none" strike="noStrike" cap="none" spc="0" normalizeH="0" baseline="0" noProof="0" dirty="0">
                <a:ln>
                  <a:noFill/>
                </a:ln>
                <a:effectLst/>
                <a:uLnTx/>
                <a:uFillTx/>
              </a:rPr>
              <a:t> e um </a:t>
            </a:r>
            <a:r>
              <a:rPr kumimoji="0" lang="en-US" sz="2400" b="0" i="0" u="none" strike="noStrike" cap="none" spc="0" normalizeH="0" baseline="0" noProof="0" dirty="0" err="1">
                <a:ln>
                  <a:noFill/>
                </a:ln>
                <a:effectLst/>
                <a:uLnTx/>
                <a:uFillTx/>
              </a:rPr>
              <a:t>resumo</a:t>
            </a:r>
            <a:r>
              <a:rPr kumimoji="0" lang="en-US" sz="2400" b="0" i="0" u="none" strike="noStrike" cap="none" spc="0" normalizeH="0" baseline="0" noProof="0" dirty="0">
                <a:ln>
                  <a:noFill/>
                </a:ln>
                <a:effectLst/>
                <a:uLnTx/>
                <a:uFillTx/>
              </a:rPr>
              <a:t> </a:t>
            </a:r>
            <a:r>
              <a:rPr kumimoji="0" lang="en-US" sz="2400" b="0" i="0" u="none" strike="noStrike" cap="none" spc="0" normalizeH="0" baseline="0" noProof="0" dirty="0" err="1">
                <a:ln>
                  <a:noFill/>
                </a:ln>
                <a:effectLst/>
                <a:uLnTx/>
                <a:uFillTx/>
              </a:rPr>
              <a:t>sobre</a:t>
            </a:r>
            <a:r>
              <a:rPr kumimoji="0" lang="en-US" sz="2400" b="0" i="0" u="none" strike="noStrike" cap="none" spc="0" normalizeH="0" baseline="0" noProof="0" dirty="0">
                <a:ln>
                  <a:noFill/>
                </a:ln>
                <a:effectLst/>
                <a:uLnTx/>
                <a:uFillTx/>
              </a:rPr>
              <a:t> o </a:t>
            </a:r>
            <a:r>
              <a:rPr kumimoji="0" lang="en-US" sz="2400" b="0" i="0" u="none" strike="noStrike" cap="none" spc="0" normalizeH="0" baseline="0" noProof="0" dirty="0" err="1">
                <a:ln>
                  <a:noFill/>
                </a:ln>
                <a:effectLst/>
                <a:uLnTx/>
                <a:uFillTx/>
              </a:rPr>
              <a:t>tema</a:t>
            </a:r>
            <a:r>
              <a:rPr kumimoji="0" lang="en-US" sz="2400" b="0" i="0" u="none" strike="noStrike" cap="none" spc="0" normalizeH="0" baseline="0" noProof="0" dirty="0">
                <a:ln>
                  <a:noFill/>
                </a:ln>
                <a:effectLst/>
                <a:uLnTx/>
                <a:uFillTx/>
              </a:rPr>
              <a:t> </a:t>
            </a:r>
            <a:r>
              <a:rPr kumimoji="0" lang="en-US" sz="2400" b="0" i="0" u="none" strike="noStrike" cap="none" spc="0" normalizeH="0" baseline="0" noProof="0" dirty="0" err="1">
                <a:ln>
                  <a:noFill/>
                </a:ln>
                <a:effectLst/>
                <a:uLnTx/>
                <a:uFillTx/>
              </a:rPr>
              <a:t>em</a:t>
            </a:r>
            <a:r>
              <a:rPr kumimoji="0" lang="en-US" sz="2400" b="0" i="0" u="none" strike="noStrike" cap="none" spc="0" normalizeH="0" baseline="0" noProof="0" dirty="0">
                <a:ln>
                  <a:noFill/>
                </a:ln>
                <a:effectLst/>
                <a:uLnTx/>
                <a:uFillTx/>
              </a:rPr>
              <a:t> </a:t>
            </a:r>
            <a:r>
              <a:rPr kumimoji="0" lang="en-US" sz="2400" b="0" i="0" u="none" strike="noStrike" cap="none" spc="0" normalizeH="0" baseline="0" noProof="0" dirty="0" err="1">
                <a:ln>
                  <a:noFill/>
                </a:ln>
                <a:effectLst/>
                <a:uLnTx/>
                <a:uFillTx/>
              </a:rPr>
              <a:t>questão</a:t>
            </a:r>
            <a:r>
              <a:rPr kumimoji="0" lang="en-US" sz="2400" b="0" i="0" u="none" strike="noStrike" cap="none" spc="0" normalizeH="0" baseline="0" noProof="0" dirty="0">
                <a:ln>
                  <a:noFill/>
                </a:ln>
                <a:effectLst/>
                <a:uLnTx/>
                <a:uFillTx/>
              </a:rPr>
              <a:t>. </a:t>
            </a:r>
            <a:r>
              <a:rPr kumimoji="0" lang="en-US" sz="2400" b="0" i="0" u="none" strike="noStrike" cap="none" spc="0" normalizeH="0" baseline="0" noProof="0" dirty="0" err="1">
                <a:ln>
                  <a:noFill/>
                </a:ln>
                <a:effectLst/>
                <a:uLnTx/>
                <a:uFillTx/>
              </a:rPr>
              <a:t>Deve</a:t>
            </a:r>
            <a:r>
              <a:rPr kumimoji="0" lang="en-US" sz="2400" b="0" i="0" u="none" strike="noStrike" cap="none" spc="0" normalizeH="0" baseline="0" noProof="0" dirty="0">
                <a:ln>
                  <a:noFill/>
                </a:ln>
                <a:effectLst/>
                <a:uLnTx/>
                <a:uFillTx/>
              </a:rPr>
              <a:t> </a:t>
            </a:r>
            <a:r>
              <a:rPr kumimoji="0" lang="en-US" sz="2400" b="0" i="0" u="none" strike="noStrike" cap="none" spc="0" normalizeH="0" baseline="0" noProof="0" dirty="0" err="1">
                <a:ln>
                  <a:noFill/>
                </a:ln>
                <a:effectLst/>
                <a:uLnTx/>
                <a:uFillTx/>
              </a:rPr>
              <a:t>apresentar</a:t>
            </a:r>
            <a:r>
              <a:rPr kumimoji="0" lang="en-US" sz="2400" b="0" i="0" u="none" strike="noStrike" cap="none" spc="0" normalizeH="0" baseline="0" noProof="0" dirty="0">
                <a:ln>
                  <a:noFill/>
                </a:ln>
                <a:effectLst/>
                <a:uLnTx/>
                <a:uFillTx/>
              </a:rPr>
              <a:t> a </a:t>
            </a:r>
            <a:r>
              <a:rPr kumimoji="0" lang="en-US" sz="2400" b="0" i="0" u="none" strike="noStrike" cap="none" spc="0" normalizeH="0" baseline="0" noProof="0" dirty="0" err="1">
                <a:ln>
                  <a:noFill/>
                </a:ln>
                <a:effectLst/>
                <a:uLnTx/>
                <a:uFillTx/>
              </a:rPr>
              <a:t>motivação</a:t>
            </a:r>
            <a:r>
              <a:rPr kumimoji="0" lang="en-US" sz="2400" b="0" i="0" u="none" strike="noStrike" cap="none" spc="0" normalizeH="0" baseline="0" noProof="0" dirty="0">
                <a:ln>
                  <a:noFill/>
                </a:ln>
                <a:effectLst/>
                <a:uLnTx/>
                <a:uFillTx/>
              </a:rPr>
              <a:t> do </a:t>
            </a:r>
            <a:r>
              <a:rPr kumimoji="0" lang="en-US" sz="2400" b="0" i="0" u="none" strike="noStrike" cap="none" spc="0" normalizeH="0" baseline="0" noProof="0" dirty="0" err="1">
                <a:ln>
                  <a:noFill/>
                </a:ln>
                <a:effectLst/>
                <a:uLnTx/>
                <a:uFillTx/>
              </a:rPr>
              <a:t>trabalho</a:t>
            </a:r>
            <a:r>
              <a:rPr kumimoji="0" lang="en-US" sz="2400" b="0" i="0" u="none" strike="noStrike" cap="none" spc="0" normalizeH="0" baseline="0" noProof="0" dirty="0">
                <a:ln>
                  <a:noFill/>
                </a:ln>
                <a:effectLst/>
                <a:uLnTx/>
                <a:uFillTx/>
              </a:rPr>
              <a:t> de forma </a:t>
            </a:r>
            <a:r>
              <a:rPr kumimoji="0" lang="en-US" sz="2400" b="0" i="0" u="none" strike="noStrike" cap="none" spc="0" normalizeH="0" baseline="0" noProof="0" dirty="0" err="1">
                <a:ln>
                  <a:noFill/>
                </a:ln>
                <a:effectLst/>
                <a:uLnTx/>
                <a:uFillTx/>
              </a:rPr>
              <a:t>detalhada</a:t>
            </a:r>
            <a:r>
              <a:rPr kumimoji="0" lang="en-US" sz="2400" b="0" i="0" u="none" strike="noStrike" cap="none" spc="0" normalizeH="0" baseline="0" noProof="0" dirty="0">
                <a:ln>
                  <a:noFill/>
                </a:ln>
                <a:effectLst/>
                <a:uLnTx/>
                <a:uFillTx/>
              </a:rPr>
              <a:t> e </a:t>
            </a:r>
            <a:r>
              <a:rPr kumimoji="0" lang="en-US" sz="2400" b="0" i="0" u="none" strike="noStrike" cap="none" spc="0" normalizeH="0" baseline="0" noProof="0" dirty="0" err="1">
                <a:ln>
                  <a:noFill/>
                </a:ln>
                <a:effectLst/>
                <a:uLnTx/>
                <a:uFillTx/>
              </a:rPr>
              <a:t>conter</a:t>
            </a:r>
            <a:r>
              <a:rPr kumimoji="0" lang="en-US" sz="2400" b="0" i="0" u="none" strike="noStrike" cap="none" spc="0" normalizeH="0" baseline="0" noProof="0" dirty="0">
                <a:ln>
                  <a:noFill/>
                </a:ln>
                <a:effectLst/>
                <a:uLnTx/>
                <a:uFillTx/>
              </a:rPr>
              <a:t> um </a:t>
            </a:r>
            <a:r>
              <a:rPr kumimoji="0" lang="en-US" sz="2400" b="0" i="0" u="none" strike="noStrike" cap="none" spc="0" normalizeH="0" baseline="0" noProof="0" dirty="0" err="1">
                <a:ln>
                  <a:noFill/>
                </a:ln>
                <a:effectLst/>
                <a:uLnTx/>
                <a:uFillTx/>
              </a:rPr>
              <a:t>resumo</a:t>
            </a:r>
            <a:r>
              <a:rPr kumimoji="0" lang="en-US" sz="2400" b="0" i="0" u="none" strike="noStrike" cap="none" spc="0" normalizeH="0" baseline="0" noProof="0" dirty="0">
                <a:ln>
                  <a:noFill/>
                </a:ln>
                <a:effectLst/>
                <a:uLnTx/>
                <a:uFillTx/>
              </a:rPr>
              <a:t> </a:t>
            </a:r>
            <a:r>
              <a:rPr kumimoji="0" lang="en-US" sz="2400" b="0" i="0" u="none" strike="noStrike" cap="none" spc="0" normalizeH="0" baseline="0" noProof="0" dirty="0" err="1">
                <a:ln>
                  <a:noFill/>
                </a:ln>
                <a:effectLst/>
                <a:uLnTx/>
                <a:uFillTx/>
              </a:rPr>
              <a:t>conciso</a:t>
            </a:r>
            <a:r>
              <a:rPr kumimoji="0" lang="en-US" sz="2400" b="0" i="0" u="none" strike="noStrike" cap="none" spc="0" normalizeH="0" baseline="0" noProof="0" dirty="0">
                <a:ln>
                  <a:noFill/>
                </a:ln>
                <a:effectLst/>
                <a:uLnTx/>
                <a:uFillTx/>
              </a:rPr>
              <a:t>, </a:t>
            </a:r>
            <a:r>
              <a:rPr kumimoji="0" lang="en-US" sz="2400" b="0" i="0" u="none" strike="noStrike" cap="none" spc="0" normalizeH="0" baseline="0" noProof="0" dirty="0" err="1">
                <a:ln>
                  <a:noFill/>
                </a:ln>
                <a:effectLst/>
                <a:uLnTx/>
                <a:uFillTx/>
              </a:rPr>
              <a:t>porém</a:t>
            </a:r>
            <a:r>
              <a:rPr kumimoji="0" lang="en-US" sz="2400" b="0" i="0" u="none" strike="noStrike" cap="none" spc="0" normalizeH="0" baseline="0" noProof="0" dirty="0">
                <a:ln>
                  <a:noFill/>
                </a:ln>
                <a:effectLst/>
                <a:uLnTx/>
                <a:uFillTx/>
              </a:rPr>
              <a:t> </a:t>
            </a:r>
            <a:r>
              <a:rPr kumimoji="0" lang="en-US" sz="2400" b="0" i="0" u="none" strike="noStrike" cap="none" spc="0" normalizeH="0" baseline="0" noProof="0" dirty="0" err="1">
                <a:ln>
                  <a:noFill/>
                </a:ln>
                <a:effectLst/>
                <a:uLnTx/>
                <a:uFillTx/>
              </a:rPr>
              <a:t>detalhado</a:t>
            </a:r>
            <a:r>
              <a:rPr kumimoji="0" lang="en-US" sz="2400" b="0" i="0" u="none" strike="noStrike" cap="none" spc="0" normalizeH="0" baseline="0" noProof="0" dirty="0">
                <a:ln>
                  <a:noFill/>
                </a:ln>
                <a:effectLst/>
                <a:uLnTx/>
                <a:uFillTx/>
              </a:rPr>
              <a:t> dos </a:t>
            </a:r>
            <a:r>
              <a:rPr kumimoji="0" lang="en-US" sz="2400" b="0" i="0" u="none" strike="noStrike" cap="none" spc="0" normalizeH="0" baseline="0" noProof="0" dirty="0" err="1">
                <a:ln>
                  <a:noFill/>
                </a:ln>
                <a:effectLst/>
                <a:uLnTx/>
                <a:uFillTx/>
              </a:rPr>
              <a:t>principais</a:t>
            </a:r>
            <a:r>
              <a:rPr kumimoji="0" lang="en-US" sz="2400" b="0" i="0" u="none" strike="noStrike" cap="none" spc="0" normalizeH="0" baseline="0" noProof="0" dirty="0">
                <a:ln>
                  <a:noFill/>
                </a:ln>
                <a:effectLst/>
                <a:uLnTx/>
                <a:uFillTx/>
              </a:rPr>
              <a:t> </a:t>
            </a:r>
            <a:r>
              <a:rPr kumimoji="0" lang="en-US" sz="2400" b="0" i="0" u="none" strike="noStrike" cap="none" spc="0" normalizeH="0" baseline="0" noProof="0" dirty="0" err="1">
                <a:ln>
                  <a:noFill/>
                </a:ln>
                <a:effectLst/>
                <a:uLnTx/>
                <a:uFillTx/>
              </a:rPr>
              <a:t>resultados</a:t>
            </a:r>
            <a:r>
              <a:rPr kumimoji="0" lang="en-US" sz="2400" b="0" i="0" u="none" strike="noStrike" cap="none" spc="0" normalizeH="0" baseline="0" noProof="0" dirty="0">
                <a:ln>
                  <a:noFill/>
                </a:ln>
                <a:effectLst/>
                <a:uLnTx/>
                <a:uFillTx/>
              </a:rPr>
              <a:t> </a:t>
            </a:r>
            <a:r>
              <a:rPr kumimoji="0" lang="en-US" sz="2400" b="0" i="0" u="none" strike="noStrike" cap="none" spc="0" normalizeH="0" baseline="0" noProof="0" dirty="0" err="1">
                <a:ln>
                  <a:noFill/>
                </a:ln>
                <a:effectLst/>
                <a:uLnTx/>
                <a:uFillTx/>
              </a:rPr>
              <a:t>discutidos</a:t>
            </a:r>
            <a:r>
              <a:rPr kumimoji="0" lang="en-US" sz="2400" b="0" i="0" u="none" strike="noStrike" cap="none" spc="0" normalizeH="0" baseline="0" noProof="0" dirty="0">
                <a:ln>
                  <a:noFill/>
                </a:ln>
                <a:effectLst/>
                <a:uLnTx/>
                <a:uFillTx/>
              </a:rPr>
              <a:t> no </a:t>
            </a:r>
            <a:r>
              <a:rPr kumimoji="0" lang="en-US" sz="2400" b="0" i="0" u="none" strike="noStrike" cap="none" spc="0" normalizeH="0" baseline="0" noProof="0" dirty="0" err="1">
                <a:ln>
                  <a:noFill/>
                </a:ln>
                <a:effectLst/>
                <a:uLnTx/>
                <a:uFillTx/>
              </a:rPr>
              <a:t>documento</a:t>
            </a:r>
            <a:r>
              <a:rPr kumimoji="0" lang="en-US" sz="2400" b="0" i="0" u="none" strike="noStrike" cap="none" spc="0" normalizeH="0" baseline="0" noProof="0" dirty="0">
                <a:ln>
                  <a:noFill/>
                </a:ln>
                <a:effectLst/>
                <a:uLnTx/>
                <a:uFillTx/>
              </a:rPr>
              <a:t>. É </a:t>
            </a:r>
            <a:r>
              <a:rPr kumimoji="0" lang="en-US" sz="2400" b="0" i="0" u="none" strike="noStrike" cap="none" spc="0" normalizeH="0" baseline="0" noProof="0" dirty="0" err="1">
                <a:ln>
                  <a:noFill/>
                </a:ln>
                <a:effectLst/>
                <a:uLnTx/>
                <a:uFillTx/>
              </a:rPr>
              <a:t>comum</a:t>
            </a:r>
            <a:r>
              <a:rPr kumimoji="0" lang="en-US" sz="2400" b="0" i="0" u="none" strike="noStrike" cap="none" spc="0" normalizeH="0" baseline="0" noProof="0" dirty="0">
                <a:ln>
                  <a:noFill/>
                </a:ln>
                <a:effectLst/>
                <a:uLnTx/>
                <a:uFillTx/>
              </a:rPr>
              <a:t> </a:t>
            </a:r>
            <a:r>
              <a:rPr kumimoji="0" lang="en-US" sz="2400" b="0" i="0" u="none" strike="noStrike" cap="none" spc="0" normalizeH="0" baseline="0" noProof="0" dirty="0" err="1">
                <a:ln>
                  <a:noFill/>
                </a:ln>
                <a:effectLst/>
                <a:uLnTx/>
                <a:uFillTx/>
              </a:rPr>
              <a:t>também</a:t>
            </a:r>
            <a:r>
              <a:rPr kumimoji="0" lang="en-US" sz="2400" b="0" i="0" u="none" strike="noStrike" cap="none" spc="0" normalizeH="0" baseline="0" noProof="0" dirty="0">
                <a:ln>
                  <a:noFill/>
                </a:ln>
                <a:effectLst/>
                <a:uLnTx/>
                <a:uFillTx/>
              </a:rPr>
              <a:t> </a:t>
            </a:r>
            <a:r>
              <a:rPr kumimoji="0" lang="en-US" sz="2400" b="0" i="0" u="none" strike="noStrike" cap="none" spc="0" normalizeH="0" baseline="0" noProof="0" dirty="0" err="1">
                <a:ln>
                  <a:noFill/>
                </a:ln>
                <a:effectLst/>
                <a:uLnTx/>
                <a:uFillTx/>
              </a:rPr>
              <a:t>apresentar</a:t>
            </a:r>
            <a:r>
              <a:rPr kumimoji="0" lang="en-US" sz="2400" b="0" i="0" u="none" strike="noStrike" cap="none" spc="0" normalizeH="0" baseline="0" noProof="0" dirty="0">
                <a:ln>
                  <a:noFill/>
                </a:ln>
                <a:effectLst/>
                <a:uLnTx/>
                <a:uFillTx/>
              </a:rPr>
              <a:t> a </a:t>
            </a:r>
            <a:r>
              <a:rPr kumimoji="0" lang="en-US" sz="2400" b="0" i="0" u="none" strike="noStrike" cap="none" spc="0" normalizeH="0" baseline="0" noProof="0" dirty="0" err="1">
                <a:ln>
                  <a:noFill/>
                </a:ln>
                <a:effectLst/>
                <a:uLnTx/>
                <a:uFillTx/>
              </a:rPr>
              <a:t>estrutura</a:t>
            </a:r>
            <a:r>
              <a:rPr kumimoji="0" lang="en-US" sz="2400" b="0" i="0" u="none" strike="noStrike" cap="none" spc="0" normalizeH="0" baseline="0" noProof="0" dirty="0">
                <a:ln>
                  <a:noFill/>
                </a:ln>
                <a:effectLst/>
                <a:uLnTx/>
                <a:uFillTx/>
              </a:rPr>
              <a:t> do </a:t>
            </a:r>
            <a:r>
              <a:rPr kumimoji="0" lang="en-US" sz="2400" b="0" i="0" u="none" strike="noStrike" cap="none" spc="0" normalizeH="0" baseline="0" noProof="0" dirty="0" err="1">
                <a:ln>
                  <a:noFill/>
                </a:ln>
                <a:effectLst/>
                <a:uLnTx/>
                <a:uFillTx/>
              </a:rPr>
              <a:t>documento</a:t>
            </a:r>
            <a:r>
              <a:rPr kumimoji="0" lang="en-US" sz="2400" b="0" i="0" u="none" strike="noStrike" cap="none" spc="0" normalizeH="0" baseline="0" noProof="0" dirty="0">
                <a:ln>
                  <a:noFill/>
                </a:ln>
                <a:effectLst/>
                <a:uLnTx/>
                <a:uFillTx/>
              </a:rPr>
              <a:t>, </a:t>
            </a:r>
            <a:r>
              <a:rPr kumimoji="0" lang="en-US" sz="2400" b="0" i="0" u="none" strike="noStrike" cap="none" spc="0" normalizeH="0" baseline="0" noProof="0" dirty="0" err="1">
                <a:ln>
                  <a:noFill/>
                </a:ln>
                <a:effectLst/>
                <a:uLnTx/>
                <a:uFillTx/>
              </a:rPr>
              <a:t>explicando</a:t>
            </a:r>
            <a:r>
              <a:rPr kumimoji="0" lang="en-US" sz="2400" b="0" i="0" u="none" strike="noStrike" cap="none" spc="0" normalizeH="0" baseline="0" noProof="0" dirty="0">
                <a:ln>
                  <a:noFill/>
                </a:ln>
                <a:effectLst/>
                <a:uLnTx/>
                <a:uFillTx/>
              </a:rPr>
              <a:t> </a:t>
            </a:r>
            <a:r>
              <a:rPr kumimoji="0" lang="en-US" sz="2400" b="0" i="0" u="none" strike="noStrike" cap="none" spc="0" normalizeH="0" baseline="0" noProof="0" dirty="0" err="1">
                <a:ln>
                  <a:noFill/>
                </a:ln>
                <a:effectLst/>
                <a:uLnTx/>
                <a:uFillTx/>
              </a:rPr>
              <a:t>em</a:t>
            </a:r>
            <a:r>
              <a:rPr kumimoji="0" lang="en-US" sz="2400" b="0" i="0" u="none" strike="noStrike" cap="none" spc="0" normalizeH="0" baseline="0" noProof="0" dirty="0">
                <a:ln>
                  <a:noFill/>
                </a:ln>
                <a:effectLst/>
                <a:uLnTx/>
                <a:uFillTx/>
              </a:rPr>
              <a:t> </a:t>
            </a:r>
            <a:r>
              <a:rPr kumimoji="0" lang="en-US" sz="2400" b="0" i="0" u="none" strike="noStrike" cap="none" spc="0" normalizeH="0" baseline="0" noProof="0" dirty="0" err="1">
                <a:ln>
                  <a:noFill/>
                </a:ln>
                <a:effectLst/>
                <a:uLnTx/>
                <a:uFillTx/>
              </a:rPr>
              <a:t>detalhes</a:t>
            </a:r>
            <a:r>
              <a:rPr kumimoji="0" lang="en-US" sz="2400" b="0" i="0" u="none" strike="noStrike" cap="none" spc="0" normalizeH="0" baseline="0" noProof="0" dirty="0">
                <a:ln>
                  <a:noFill/>
                </a:ln>
                <a:effectLst/>
                <a:uLnTx/>
                <a:uFillTx/>
              </a:rPr>
              <a:t> o que </a:t>
            </a:r>
            <a:r>
              <a:rPr kumimoji="0" lang="en-US" sz="2400" b="0" i="0" u="none" strike="noStrike" cap="none" spc="0" normalizeH="0" baseline="0" noProof="0" dirty="0" err="1">
                <a:ln>
                  <a:noFill/>
                </a:ln>
                <a:effectLst/>
                <a:uLnTx/>
                <a:uFillTx/>
              </a:rPr>
              <a:t>será</a:t>
            </a:r>
            <a:r>
              <a:rPr kumimoji="0" lang="en-US" sz="2400" b="0" i="0" u="none" strike="noStrike" cap="none" spc="0" normalizeH="0" baseline="0" noProof="0" dirty="0">
                <a:ln>
                  <a:noFill/>
                </a:ln>
                <a:effectLst/>
                <a:uLnTx/>
                <a:uFillTx/>
              </a:rPr>
              <a:t> </a:t>
            </a:r>
            <a:r>
              <a:rPr kumimoji="0" lang="en-US" sz="2400" b="0" i="0" u="none" strike="noStrike" cap="none" spc="0" normalizeH="0" baseline="0" noProof="0" dirty="0" err="1">
                <a:ln>
                  <a:noFill/>
                </a:ln>
                <a:effectLst/>
                <a:uLnTx/>
                <a:uFillTx/>
              </a:rPr>
              <a:t>discutido</a:t>
            </a:r>
            <a:r>
              <a:rPr kumimoji="0" lang="en-US" sz="2400" b="0" i="0" u="none" strike="noStrike" cap="none" spc="0" normalizeH="0" baseline="0" noProof="0" dirty="0">
                <a:ln>
                  <a:noFill/>
                </a:ln>
                <a:effectLst/>
                <a:uLnTx/>
                <a:uFillTx/>
              </a:rPr>
              <a:t> </a:t>
            </a:r>
            <a:r>
              <a:rPr kumimoji="0" lang="en-US" sz="2400" b="0" i="0" u="none" strike="noStrike" cap="none" spc="0" normalizeH="0" baseline="0" noProof="0" dirty="0" err="1">
                <a:ln>
                  <a:noFill/>
                </a:ln>
                <a:effectLst/>
                <a:uLnTx/>
                <a:uFillTx/>
              </a:rPr>
              <a:t>em</a:t>
            </a:r>
            <a:r>
              <a:rPr kumimoji="0" lang="en-US" sz="2400" b="0" i="0" u="none" strike="noStrike" cap="none" spc="0" normalizeH="0" baseline="0" noProof="0" dirty="0">
                <a:ln>
                  <a:noFill/>
                </a:ln>
                <a:effectLst/>
                <a:uLnTx/>
                <a:uFillTx/>
              </a:rPr>
              <a:t> </a:t>
            </a:r>
            <a:r>
              <a:rPr kumimoji="0" lang="en-US" sz="2400" b="0" i="0" u="none" strike="noStrike" cap="none" spc="0" normalizeH="0" baseline="0" noProof="0" dirty="0" err="1">
                <a:ln>
                  <a:noFill/>
                </a:ln>
                <a:effectLst/>
                <a:uLnTx/>
                <a:uFillTx/>
              </a:rPr>
              <a:t>cada</a:t>
            </a:r>
            <a:r>
              <a:rPr kumimoji="0" lang="en-US" sz="2400" b="0" i="0" u="none" strike="noStrike" cap="none" spc="0" normalizeH="0" baseline="0" noProof="0" dirty="0">
                <a:ln>
                  <a:noFill/>
                </a:ln>
                <a:effectLst/>
                <a:uLnTx/>
                <a:uFillTx/>
              </a:rPr>
              <a:t> </a:t>
            </a:r>
            <a:r>
              <a:rPr kumimoji="0" lang="en-US" sz="2400" b="0" i="0" u="none" strike="noStrike" cap="none" spc="0" normalizeH="0" baseline="0" noProof="0" dirty="0" err="1">
                <a:ln>
                  <a:noFill/>
                </a:ln>
                <a:effectLst/>
                <a:uLnTx/>
                <a:uFillTx/>
              </a:rPr>
              <a:t>uma</a:t>
            </a:r>
            <a:r>
              <a:rPr kumimoji="0" lang="en-US" sz="2400" b="0" i="0" u="none" strike="noStrike" cap="none" spc="0" normalizeH="0" baseline="0" noProof="0" dirty="0">
                <a:ln>
                  <a:noFill/>
                </a:ln>
                <a:effectLst/>
                <a:uLnTx/>
                <a:uFillTx/>
              </a:rPr>
              <a:t> das </a:t>
            </a:r>
            <a:r>
              <a:rPr kumimoji="0" lang="en-US" sz="2400" b="0" i="0" u="none" strike="noStrike" cap="none" spc="0" normalizeH="0" baseline="0" noProof="0" dirty="0" err="1">
                <a:ln>
                  <a:noFill/>
                </a:ln>
                <a:effectLst/>
                <a:uLnTx/>
                <a:uFillTx/>
              </a:rPr>
              <a:t>seções</a:t>
            </a:r>
            <a:r>
              <a:rPr lang="en-US" sz="2400" dirty="0"/>
              <a:t>.</a:t>
            </a:r>
            <a:endParaRPr kumimoji="0" lang="en-US" sz="2400" b="0" i="0" u="none" strike="noStrike" cap="none" spc="0" normalizeH="0" baseline="0" noProof="0" dirty="0">
              <a:ln>
                <a:noFill/>
              </a:ln>
              <a:effectLst/>
              <a:uLnTx/>
              <a:uFillTx/>
            </a:endParaRPr>
          </a:p>
        </p:txBody>
      </p:sp>
      <p:sp>
        <p:nvSpPr>
          <p:cNvPr id="139" name="Arc 138">
            <a:extLst>
              <a:ext uri="{FF2B5EF4-FFF2-40B4-BE49-F238E27FC236}">
                <a16:creationId xmlns:a16="http://schemas.microsoft.com/office/drawing/2014/main" id="{533DF362-939D-4EEE-8DC4-6B54607E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95198">
            <a:off x="1539683" y="162676"/>
            <a:ext cx="4083433" cy="4083433"/>
          </a:xfrm>
          <a:prstGeom prst="arc">
            <a:avLst>
              <a:gd name="adj1" fmla="val 17445962"/>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4113818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53E60C6D-4E85-4E14-BCDF-BF15C241F7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57E3BBEC-C5E0-4EAD-9480-91A40B02E9E9}"/>
              </a:ext>
            </a:extLst>
          </p:cNvPr>
          <p:cNvSpPr>
            <a:spLocks noGrp="1"/>
          </p:cNvSpPr>
          <p:nvPr>
            <p:ph type="title"/>
          </p:nvPr>
        </p:nvSpPr>
        <p:spPr>
          <a:xfrm>
            <a:off x="6151294" y="486184"/>
            <a:ext cx="5397237" cy="1325563"/>
          </a:xfrm>
        </p:spPr>
        <p:txBody>
          <a:bodyPr vert="horz" lIns="91440" tIns="45720" rIns="91440" bIns="45720" rtlCol="0" anchor="ctr">
            <a:normAutofit/>
          </a:bodyPr>
          <a:lstStyle/>
          <a:p>
            <a:r>
              <a:rPr lang="en-US" dirty="0" err="1"/>
              <a:t>Metodologia</a:t>
            </a:r>
            <a:r>
              <a:rPr lang="en-US" dirty="0"/>
              <a:t> e </a:t>
            </a:r>
            <a:r>
              <a:rPr lang="en-US" dirty="0" err="1"/>
              <a:t>Resultados</a:t>
            </a:r>
            <a:endParaRPr lang="en-US" dirty="0"/>
          </a:p>
        </p:txBody>
      </p:sp>
      <p:pic>
        <p:nvPicPr>
          <p:cNvPr id="8" name="Imagem 7" descr="Uma imagem contendo desenho&#10;&#10;Descrição gerada automaticamente">
            <a:extLst>
              <a:ext uri="{FF2B5EF4-FFF2-40B4-BE49-F238E27FC236}">
                <a16:creationId xmlns:a16="http://schemas.microsoft.com/office/drawing/2014/main" id="{FD1370FC-D6AF-42B1-8D42-0677780EA7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353" y="1435724"/>
            <a:ext cx="4555700" cy="1059200"/>
          </a:xfrm>
          <a:custGeom>
            <a:avLst/>
            <a:gdLst/>
            <a:ahLst/>
            <a:cxnLst/>
            <a:rect l="l" t="t" r="r" b="b"/>
            <a:pathLst>
              <a:path w="4555700" h="2733294">
                <a:moveTo>
                  <a:pt x="82217" y="0"/>
                </a:moveTo>
                <a:lnTo>
                  <a:pt x="4473483" y="0"/>
                </a:lnTo>
                <a:cubicBezTo>
                  <a:pt x="4518890" y="0"/>
                  <a:pt x="4555700" y="36810"/>
                  <a:pt x="4555700" y="82217"/>
                </a:cubicBezTo>
                <a:lnTo>
                  <a:pt x="4555700" y="2651077"/>
                </a:lnTo>
                <a:cubicBezTo>
                  <a:pt x="4555700" y="2696484"/>
                  <a:pt x="4518890" y="2733294"/>
                  <a:pt x="4473483" y="2733294"/>
                </a:cubicBezTo>
                <a:lnTo>
                  <a:pt x="82217" y="2733294"/>
                </a:lnTo>
                <a:cubicBezTo>
                  <a:pt x="36810" y="2733294"/>
                  <a:pt x="0" y="2696484"/>
                  <a:pt x="0" y="2651077"/>
                </a:cubicBezTo>
                <a:lnTo>
                  <a:pt x="0" y="82217"/>
                </a:lnTo>
                <a:cubicBezTo>
                  <a:pt x="0" y="36810"/>
                  <a:pt x="36810" y="0"/>
                  <a:pt x="82217" y="0"/>
                </a:cubicBezTo>
                <a:close/>
              </a:path>
            </a:pathLst>
          </a:custGeom>
        </p:spPr>
      </p:pic>
      <p:sp>
        <p:nvSpPr>
          <p:cNvPr id="137" name="Freeform: Shape 136">
            <a:extLst>
              <a:ext uri="{FF2B5EF4-FFF2-40B4-BE49-F238E27FC236}">
                <a16:creationId xmlns:a16="http://schemas.microsoft.com/office/drawing/2014/main" id="{7D42D292-4C48-479B-9E59-E29CD9871C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aixaDeTexto 8">
            <a:extLst>
              <a:ext uri="{FF2B5EF4-FFF2-40B4-BE49-F238E27FC236}">
                <a16:creationId xmlns:a16="http://schemas.microsoft.com/office/drawing/2014/main" id="{4AFC25B1-CECA-49BB-9D98-67D7A82F54A1}"/>
              </a:ext>
            </a:extLst>
          </p:cNvPr>
          <p:cNvSpPr txBox="1"/>
          <p:nvPr/>
        </p:nvSpPr>
        <p:spPr>
          <a:xfrm>
            <a:off x="6040708" y="1879420"/>
            <a:ext cx="5865542" cy="5010150"/>
          </a:xfrm>
          <a:prstGeom prst="rect">
            <a:avLst/>
          </a:prstGeom>
        </p:spPr>
        <p:txBody>
          <a:bodyPr vert="horz" lIns="91440" tIns="45720" rIns="91440" bIns="45720" rtlCol="0">
            <a:normAutofit/>
          </a:bodyPr>
          <a:lstStyle/>
          <a:p>
            <a:pPr marL="0" marR="0" lvl="0" indent="0" algn="just" defTabSz="914400" rtl="0" eaLnBrk="1" fontAlgn="auto" latinLnBrk="0" hangingPunct="1">
              <a:lnSpc>
                <a:spcPct val="90000"/>
              </a:lnSpc>
              <a:spcBef>
                <a:spcPts val="0"/>
              </a:spcBef>
              <a:spcAft>
                <a:spcPts val="600"/>
              </a:spcAft>
              <a:buClrTx/>
              <a:buSzTx/>
              <a:buFontTx/>
              <a:buNone/>
              <a:tabLst/>
              <a:defRPr/>
            </a:pPr>
            <a:r>
              <a:rPr lang="pt-BR" sz="2400" dirty="0"/>
              <a:t>É necessário apresentar todos os materiais e instrumentos utilizados além de uma descrição dos métodos empregados, sempre que possível apresentando um esquema da montagem experimental. Os resultados experimentais devem ser descritos detalhadamente como foram obtidos para que pares possam reproduzir o experimento. </a:t>
            </a:r>
          </a:p>
          <a:p>
            <a:pPr marL="0" marR="0" lvl="0" indent="0" algn="just" defTabSz="914400" rtl="0" eaLnBrk="1" fontAlgn="auto" latinLnBrk="0" hangingPunct="1">
              <a:lnSpc>
                <a:spcPct val="90000"/>
              </a:lnSpc>
              <a:spcBef>
                <a:spcPts val="0"/>
              </a:spcBef>
              <a:spcAft>
                <a:spcPts val="600"/>
              </a:spcAft>
              <a:buClrTx/>
              <a:buSzTx/>
              <a:buFontTx/>
              <a:buNone/>
              <a:tabLst/>
              <a:defRPr/>
            </a:pPr>
            <a:r>
              <a:rPr lang="pt-BR" sz="2400" dirty="0"/>
              <a:t>Os resultados devem ser apresentados em formas de tabelas e gráficos. Deve-se explicitar todas as etapas dos cálculos realizados e descrever detalhadamente a análise dos dados dando um destaque especial para o resultado final.</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9" name="Arc 138">
            <a:extLst>
              <a:ext uri="{FF2B5EF4-FFF2-40B4-BE49-F238E27FC236}">
                <a16:creationId xmlns:a16="http://schemas.microsoft.com/office/drawing/2014/main" id="{533DF362-939D-4EEE-8DC4-6B54607E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95198">
            <a:off x="1539683" y="162676"/>
            <a:ext cx="4083433" cy="4083433"/>
          </a:xfrm>
          <a:prstGeom prst="arc">
            <a:avLst>
              <a:gd name="adj1" fmla="val 17445962"/>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2290" name="Picture 2" descr="Você sabe quais as principais metodologias de gestão usadas no mercado?  Veja nesse artigo! - SIMEON Estratégia para Ação">
            <a:extLst>
              <a:ext uri="{FF2B5EF4-FFF2-40B4-BE49-F238E27FC236}">
                <a16:creationId xmlns:a16="http://schemas.microsoft.com/office/drawing/2014/main" id="{AE8C7B0F-A8B4-4DF2-90CC-E7AE2F3260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954" y="3172267"/>
            <a:ext cx="4876800" cy="32527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05807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53E60C6D-4E85-4E14-BCDF-BF15C241F7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7E3BBEC-C5E0-4EAD-9480-91A40B02E9E9}"/>
              </a:ext>
            </a:extLst>
          </p:cNvPr>
          <p:cNvSpPr>
            <a:spLocks noGrp="1"/>
          </p:cNvSpPr>
          <p:nvPr>
            <p:ph type="title"/>
          </p:nvPr>
        </p:nvSpPr>
        <p:spPr>
          <a:xfrm>
            <a:off x="6151294" y="486184"/>
            <a:ext cx="5397237" cy="1325563"/>
          </a:xfrm>
        </p:spPr>
        <p:txBody>
          <a:bodyPr vert="horz" lIns="91440" tIns="45720" rIns="91440" bIns="45720" rtlCol="0" anchor="ctr">
            <a:normAutofit/>
          </a:bodyPr>
          <a:lstStyle/>
          <a:p>
            <a:r>
              <a:rPr lang="en-US"/>
              <a:t>Discussão</a:t>
            </a:r>
            <a:endParaRPr lang="en-US" dirty="0"/>
          </a:p>
        </p:txBody>
      </p:sp>
      <p:pic>
        <p:nvPicPr>
          <p:cNvPr id="8" name="Imagem 7" descr="Uma imagem contendo desenho&#10;&#10;Descrição gerada automaticamente">
            <a:extLst>
              <a:ext uri="{FF2B5EF4-FFF2-40B4-BE49-F238E27FC236}">
                <a16:creationId xmlns:a16="http://schemas.microsoft.com/office/drawing/2014/main" id="{FD1370FC-D6AF-42B1-8D42-0677780EA7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353" y="1435724"/>
            <a:ext cx="4555700" cy="1059200"/>
          </a:xfrm>
          <a:custGeom>
            <a:avLst/>
            <a:gdLst/>
            <a:ahLst/>
            <a:cxnLst/>
            <a:rect l="l" t="t" r="r" b="b"/>
            <a:pathLst>
              <a:path w="4555700" h="2733294">
                <a:moveTo>
                  <a:pt x="82217" y="0"/>
                </a:moveTo>
                <a:lnTo>
                  <a:pt x="4473483" y="0"/>
                </a:lnTo>
                <a:cubicBezTo>
                  <a:pt x="4518890" y="0"/>
                  <a:pt x="4555700" y="36810"/>
                  <a:pt x="4555700" y="82217"/>
                </a:cubicBezTo>
                <a:lnTo>
                  <a:pt x="4555700" y="2651077"/>
                </a:lnTo>
                <a:cubicBezTo>
                  <a:pt x="4555700" y="2696484"/>
                  <a:pt x="4518890" y="2733294"/>
                  <a:pt x="4473483" y="2733294"/>
                </a:cubicBezTo>
                <a:lnTo>
                  <a:pt x="82217" y="2733294"/>
                </a:lnTo>
                <a:cubicBezTo>
                  <a:pt x="36810" y="2733294"/>
                  <a:pt x="0" y="2696484"/>
                  <a:pt x="0" y="2651077"/>
                </a:cubicBezTo>
                <a:lnTo>
                  <a:pt x="0" y="82217"/>
                </a:lnTo>
                <a:cubicBezTo>
                  <a:pt x="0" y="36810"/>
                  <a:pt x="36810" y="0"/>
                  <a:pt x="82217" y="0"/>
                </a:cubicBezTo>
                <a:close/>
              </a:path>
            </a:pathLst>
          </a:custGeom>
        </p:spPr>
      </p:pic>
      <p:sp>
        <p:nvSpPr>
          <p:cNvPr id="73" name="Freeform: Shape 72">
            <a:extLst>
              <a:ext uri="{FF2B5EF4-FFF2-40B4-BE49-F238E27FC236}">
                <a16:creationId xmlns:a16="http://schemas.microsoft.com/office/drawing/2014/main" id="{7D42D292-4C48-479B-9E59-E29CD9871C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3314" name="Picture 2" descr="Discussão Sobre Resultados De Tratamento Imagem de Stock - Imagem de sobre,  tratamento: 38417793">
            <a:extLst>
              <a:ext uri="{FF2B5EF4-FFF2-40B4-BE49-F238E27FC236}">
                <a16:creationId xmlns:a16="http://schemas.microsoft.com/office/drawing/2014/main" id="{A5894B6C-DC67-4509-ACCD-EFA9FD6DA22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0505"/>
          <a:stretch/>
        </p:blipFill>
        <p:spPr bwMode="auto">
          <a:xfrm>
            <a:off x="813480" y="3687275"/>
            <a:ext cx="3939495" cy="259133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
        <p:nvSpPr>
          <p:cNvPr id="9" name="CaixaDeTexto 8">
            <a:extLst>
              <a:ext uri="{FF2B5EF4-FFF2-40B4-BE49-F238E27FC236}">
                <a16:creationId xmlns:a16="http://schemas.microsoft.com/office/drawing/2014/main" id="{4AFC25B1-CECA-49BB-9D98-67D7A82F54A1}"/>
              </a:ext>
            </a:extLst>
          </p:cNvPr>
          <p:cNvSpPr txBox="1"/>
          <p:nvPr/>
        </p:nvSpPr>
        <p:spPr>
          <a:xfrm>
            <a:off x="6151294" y="1733550"/>
            <a:ext cx="5774006" cy="4857750"/>
          </a:xfrm>
          <a:prstGeom prst="rect">
            <a:avLst/>
          </a:prstGeom>
        </p:spPr>
        <p:txBody>
          <a:bodyPr vert="horz" lIns="91440" tIns="45720" rIns="91440" bIns="45720" rtlCol="0">
            <a:normAutofit/>
          </a:bodyPr>
          <a:lstStyle/>
          <a:p>
            <a:pPr marR="0" lvl="0" algn="just" defTabSz="914400" fontAlgn="auto">
              <a:lnSpc>
                <a:spcPct val="90000"/>
              </a:lnSpc>
              <a:spcBef>
                <a:spcPts val="0"/>
              </a:spcBef>
              <a:spcAft>
                <a:spcPts val="600"/>
              </a:spcAft>
              <a:buClrTx/>
              <a:buSzTx/>
              <a:tabLst/>
              <a:defRPr/>
            </a:pPr>
            <a:r>
              <a:rPr lang="en-US" sz="2400" dirty="0"/>
              <a:t>A </a:t>
            </a:r>
            <a:r>
              <a:rPr lang="en-US" sz="2400" dirty="0" err="1"/>
              <a:t>discussão</a:t>
            </a:r>
            <a:r>
              <a:rPr lang="en-US" sz="2400" dirty="0"/>
              <a:t> dos </a:t>
            </a:r>
            <a:r>
              <a:rPr lang="en-US" sz="2400" dirty="0" err="1"/>
              <a:t>resultados</a:t>
            </a:r>
            <a:r>
              <a:rPr lang="en-US" sz="2400" dirty="0"/>
              <a:t> </a:t>
            </a:r>
            <a:r>
              <a:rPr lang="en-US" sz="2400" dirty="0" err="1"/>
              <a:t>deve</a:t>
            </a:r>
            <a:r>
              <a:rPr lang="en-US" sz="2400" dirty="0"/>
              <a:t> ser </a:t>
            </a:r>
            <a:r>
              <a:rPr lang="en-US" sz="2400" dirty="0" err="1"/>
              <a:t>bem</a:t>
            </a:r>
            <a:r>
              <a:rPr lang="en-US" sz="2400" dirty="0"/>
              <a:t> </a:t>
            </a:r>
            <a:r>
              <a:rPr lang="en-US" sz="2400" dirty="0" err="1"/>
              <a:t>detalhada</a:t>
            </a:r>
            <a:r>
              <a:rPr lang="en-US" sz="2400" dirty="0"/>
              <a:t> e </a:t>
            </a:r>
            <a:r>
              <a:rPr lang="en-US" sz="2400" dirty="0" err="1"/>
              <a:t>apresentar</a:t>
            </a:r>
            <a:r>
              <a:rPr lang="en-US" sz="2400" dirty="0"/>
              <a:t> </a:t>
            </a:r>
            <a:r>
              <a:rPr lang="en-US" sz="2400" dirty="0" err="1"/>
              <a:t>todas</a:t>
            </a:r>
            <a:r>
              <a:rPr lang="en-US" sz="2400" dirty="0"/>
              <a:t> as </a:t>
            </a:r>
            <a:r>
              <a:rPr lang="en-US" sz="2400" dirty="0" err="1"/>
              <a:t>hipóteses</a:t>
            </a:r>
            <a:r>
              <a:rPr lang="en-US" sz="2400" dirty="0"/>
              <a:t> </a:t>
            </a:r>
            <a:r>
              <a:rPr lang="en-US" sz="2400" dirty="0" err="1"/>
              <a:t>levantadas</a:t>
            </a:r>
            <a:r>
              <a:rPr lang="en-US" sz="2400" dirty="0"/>
              <a:t> no </a:t>
            </a:r>
            <a:r>
              <a:rPr lang="en-US" sz="2400" dirty="0" err="1"/>
              <a:t>trabalho</a:t>
            </a:r>
            <a:r>
              <a:rPr lang="en-US" sz="2400" dirty="0"/>
              <a:t>. </a:t>
            </a:r>
            <a:r>
              <a:rPr lang="en-US" sz="2400" dirty="0" err="1"/>
              <a:t>Os</a:t>
            </a:r>
            <a:r>
              <a:rPr lang="en-US" sz="2400" dirty="0"/>
              <a:t> </a:t>
            </a:r>
            <a:r>
              <a:rPr lang="en-US" sz="2400" dirty="0" err="1"/>
              <a:t>resultados</a:t>
            </a:r>
            <a:r>
              <a:rPr lang="en-US" sz="2400" dirty="0"/>
              <a:t> das </a:t>
            </a:r>
            <a:r>
              <a:rPr lang="en-US" sz="2400" dirty="0" err="1"/>
              <a:t>análises</a:t>
            </a:r>
            <a:r>
              <a:rPr lang="en-US" sz="2400" dirty="0"/>
              <a:t> </a:t>
            </a:r>
            <a:r>
              <a:rPr lang="en-US" sz="2400" dirty="0" err="1"/>
              <a:t>deve</a:t>
            </a:r>
            <a:r>
              <a:rPr lang="en-US" sz="2400" dirty="0"/>
              <a:t> ser </a:t>
            </a:r>
            <a:r>
              <a:rPr lang="en-US" sz="2400" dirty="0" err="1"/>
              <a:t>detalhado</a:t>
            </a:r>
            <a:r>
              <a:rPr lang="en-US" sz="2400" dirty="0"/>
              <a:t> e </a:t>
            </a:r>
            <a:r>
              <a:rPr lang="en-US" sz="2400" dirty="0" err="1"/>
              <a:t>argumentados</a:t>
            </a:r>
            <a:r>
              <a:rPr lang="en-US" sz="2400" dirty="0"/>
              <a:t> e </a:t>
            </a:r>
            <a:r>
              <a:rPr lang="en-US" sz="2400" dirty="0" err="1"/>
              <a:t>devem</a:t>
            </a:r>
            <a:r>
              <a:rPr lang="en-US" sz="2400" dirty="0"/>
              <a:t> ser </a:t>
            </a:r>
            <a:r>
              <a:rPr lang="en-US" sz="2400" dirty="0" err="1"/>
              <a:t>defendidos</a:t>
            </a:r>
            <a:r>
              <a:rPr lang="en-US" sz="2400" dirty="0"/>
              <a:t> de forma </a:t>
            </a:r>
            <a:r>
              <a:rPr lang="en-US" sz="2400" dirty="0" err="1"/>
              <a:t>justa</a:t>
            </a:r>
            <a:r>
              <a:rPr lang="en-US" sz="2400" dirty="0"/>
              <a:t>, </a:t>
            </a:r>
            <a:r>
              <a:rPr lang="en-US" sz="2400" dirty="0" err="1"/>
              <a:t>clara</a:t>
            </a:r>
            <a:r>
              <a:rPr lang="en-US" sz="2400" dirty="0"/>
              <a:t> e </a:t>
            </a:r>
            <a:r>
              <a:rPr lang="en-US" sz="2400" dirty="0" err="1"/>
              <a:t>honesta</a:t>
            </a:r>
            <a:r>
              <a:rPr lang="en-US" sz="2400" dirty="0"/>
              <a:t>. </a:t>
            </a:r>
            <a:r>
              <a:rPr lang="en-US" sz="2400" dirty="0" err="1"/>
              <a:t>Eventuais</a:t>
            </a:r>
            <a:r>
              <a:rPr lang="en-US" sz="2400" dirty="0"/>
              <a:t> </a:t>
            </a:r>
            <a:r>
              <a:rPr lang="en-US" sz="2400" dirty="0" err="1"/>
              <a:t>discrepâncias</a:t>
            </a:r>
            <a:r>
              <a:rPr lang="en-US" sz="2400" dirty="0"/>
              <a:t> </a:t>
            </a:r>
            <a:r>
              <a:rPr lang="en-US" sz="2400" dirty="0" err="1"/>
              <a:t>ou</a:t>
            </a:r>
            <a:r>
              <a:rPr lang="en-US" sz="2400" dirty="0"/>
              <a:t> </a:t>
            </a:r>
            <a:r>
              <a:rPr lang="en-US" sz="2400" dirty="0" err="1"/>
              <a:t>mesmo</a:t>
            </a:r>
            <a:r>
              <a:rPr lang="en-US" sz="2400" dirty="0"/>
              <a:t> </a:t>
            </a:r>
            <a:r>
              <a:rPr lang="en-US" sz="2400" dirty="0" err="1"/>
              <a:t>possíveis</a:t>
            </a:r>
            <a:r>
              <a:rPr lang="en-US" sz="2400" dirty="0"/>
              <a:t> </a:t>
            </a:r>
            <a:r>
              <a:rPr lang="en-US" sz="2400" dirty="0" err="1"/>
              <a:t>interferências</a:t>
            </a:r>
            <a:r>
              <a:rPr lang="en-US" sz="2400" dirty="0"/>
              <a:t> </a:t>
            </a:r>
            <a:r>
              <a:rPr lang="en-US" sz="2400" dirty="0" err="1"/>
              <a:t>sobre</a:t>
            </a:r>
            <a:r>
              <a:rPr lang="en-US" sz="2400" dirty="0"/>
              <a:t> </a:t>
            </a:r>
            <a:r>
              <a:rPr lang="en-US" sz="2400" dirty="0" err="1"/>
              <a:t>os</a:t>
            </a:r>
            <a:r>
              <a:rPr lang="en-US" sz="2400" dirty="0"/>
              <a:t> </a:t>
            </a:r>
            <a:r>
              <a:rPr lang="en-US" sz="2400" dirty="0" err="1"/>
              <a:t>experimentos</a:t>
            </a:r>
            <a:r>
              <a:rPr lang="en-US" sz="2400" dirty="0"/>
              <a:t> </a:t>
            </a:r>
            <a:r>
              <a:rPr lang="en-US" sz="2400" dirty="0" err="1"/>
              <a:t>devem</a:t>
            </a:r>
            <a:r>
              <a:rPr lang="en-US" sz="2400" dirty="0"/>
              <a:t> ser </a:t>
            </a:r>
            <a:r>
              <a:rPr lang="en-US" sz="2400" dirty="0" err="1"/>
              <a:t>apresentados</a:t>
            </a:r>
            <a:r>
              <a:rPr lang="en-US" sz="2400" dirty="0"/>
              <a:t> para </a:t>
            </a:r>
            <a:r>
              <a:rPr lang="en-US" sz="2400" dirty="0" err="1"/>
              <a:t>análise</a:t>
            </a:r>
            <a:r>
              <a:rPr lang="en-US" sz="2400" dirty="0"/>
              <a:t> de pares e </a:t>
            </a:r>
            <a:r>
              <a:rPr lang="en-US" sz="2400" dirty="0" err="1"/>
              <a:t>verificação</a:t>
            </a:r>
            <a:r>
              <a:rPr lang="en-US" sz="2400" dirty="0"/>
              <a:t> </a:t>
            </a:r>
            <a:r>
              <a:rPr lang="en-US" sz="2400" dirty="0" err="1"/>
              <a:t>independente</a:t>
            </a:r>
            <a:r>
              <a:rPr lang="en-US" sz="2400" dirty="0"/>
              <a:t>. </a:t>
            </a:r>
            <a:r>
              <a:rPr lang="en-US" sz="2400" dirty="0" err="1"/>
              <a:t>Deve</a:t>
            </a:r>
            <a:r>
              <a:rPr lang="en-US" sz="2400" dirty="0"/>
              <a:t>-se </a:t>
            </a:r>
            <a:r>
              <a:rPr lang="en-US" sz="2400" dirty="0" err="1"/>
              <a:t>apontar</a:t>
            </a:r>
            <a:r>
              <a:rPr lang="en-US" sz="2400" dirty="0"/>
              <a:t> </a:t>
            </a:r>
            <a:r>
              <a:rPr lang="en-US" sz="2400" dirty="0" err="1"/>
              <a:t>sugestões</a:t>
            </a:r>
            <a:r>
              <a:rPr lang="en-US" sz="2400" dirty="0"/>
              <a:t> </a:t>
            </a:r>
            <a:r>
              <a:rPr lang="en-US" sz="2400" dirty="0" err="1"/>
              <a:t>sobre</a:t>
            </a:r>
            <a:r>
              <a:rPr lang="en-US" sz="2400" dirty="0"/>
              <a:t> </a:t>
            </a:r>
            <a:r>
              <a:rPr lang="en-US" sz="2400" dirty="0" err="1"/>
              <a:t>como</a:t>
            </a:r>
            <a:r>
              <a:rPr lang="en-US" sz="2400" dirty="0"/>
              <a:t> </a:t>
            </a:r>
            <a:r>
              <a:rPr lang="en-US" sz="2400" dirty="0" err="1"/>
              <a:t>realizar</a:t>
            </a:r>
            <a:r>
              <a:rPr lang="en-US" sz="2400" dirty="0"/>
              <a:t> </a:t>
            </a:r>
            <a:r>
              <a:rPr lang="en-US" sz="2400" dirty="0" err="1"/>
              <a:t>os</a:t>
            </a:r>
            <a:r>
              <a:rPr lang="en-US" sz="2400" dirty="0"/>
              <a:t> </a:t>
            </a:r>
            <a:r>
              <a:rPr lang="en-US" sz="2400" dirty="0" err="1"/>
              <a:t>experimentos</a:t>
            </a:r>
            <a:r>
              <a:rPr lang="en-US" sz="2400" dirty="0"/>
              <a:t> e </a:t>
            </a:r>
            <a:r>
              <a:rPr lang="en-US" sz="2400" dirty="0" err="1"/>
              <a:t>coletar</a:t>
            </a:r>
            <a:r>
              <a:rPr lang="en-US" sz="2400" dirty="0"/>
              <a:t> </a:t>
            </a:r>
            <a:r>
              <a:rPr lang="en-US" sz="2400" dirty="0" err="1"/>
              <a:t>os</a:t>
            </a:r>
            <a:r>
              <a:rPr lang="en-US" sz="2400" dirty="0"/>
              <a:t> dados com </a:t>
            </a:r>
            <a:r>
              <a:rPr lang="en-US" sz="2400" dirty="0" err="1"/>
              <a:t>melhor</a:t>
            </a:r>
            <a:r>
              <a:rPr lang="en-US" sz="2400" dirty="0"/>
              <a:t> </a:t>
            </a:r>
            <a:r>
              <a:rPr lang="en-US" sz="2400" dirty="0" err="1"/>
              <a:t>qualidade</a:t>
            </a:r>
            <a:r>
              <a:rPr lang="en-US" sz="2400" dirty="0"/>
              <a:t>. É </a:t>
            </a:r>
            <a:r>
              <a:rPr lang="en-US" sz="2400" dirty="0" err="1"/>
              <a:t>comum</a:t>
            </a:r>
            <a:r>
              <a:rPr lang="en-US" sz="2400" dirty="0"/>
              <a:t> </a:t>
            </a:r>
            <a:r>
              <a:rPr lang="en-US" sz="2400" dirty="0" err="1"/>
              <a:t>apresentar</a:t>
            </a:r>
            <a:r>
              <a:rPr lang="en-US" sz="2400" dirty="0"/>
              <a:t> </a:t>
            </a:r>
            <a:r>
              <a:rPr lang="en-US" sz="2400" dirty="0" err="1"/>
              <a:t>sugestões</a:t>
            </a:r>
            <a:r>
              <a:rPr lang="en-US" sz="2400" dirty="0"/>
              <a:t> e </a:t>
            </a:r>
            <a:r>
              <a:rPr lang="en-US" sz="2400" dirty="0" err="1"/>
              <a:t>ideias</a:t>
            </a:r>
            <a:r>
              <a:rPr lang="en-US" sz="2400" dirty="0"/>
              <a:t> para </a:t>
            </a:r>
            <a:r>
              <a:rPr lang="en-US" sz="2400" dirty="0" err="1"/>
              <a:t>os</a:t>
            </a:r>
            <a:r>
              <a:rPr lang="en-US" sz="2400" dirty="0"/>
              <a:t> </a:t>
            </a:r>
            <a:r>
              <a:rPr lang="en-US" sz="2400" dirty="0" err="1"/>
              <a:t>leitores</a:t>
            </a:r>
            <a:r>
              <a:rPr lang="en-US" sz="2400" dirty="0"/>
              <a:t> </a:t>
            </a:r>
            <a:r>
              <a:rPr lang="en-US" sz="2400" dirty="0" err="1"/>
              <a:t>sobre</a:t>
            </a:r>
            <a:r>
              <a:rPr lang="en-US" sz="2400" dirty="0"/>
              <a:t> </a:t>
            </a:r>
            <a:r>
              <a:rPr lang="en-US" sz="2400" dirty="0" err="1"/>
              <a:t>como</a:t>
            </a:r>
            <a:r>
              <a:rPr lang="en-US" sz="2400" dirty="0"/>
              <a:t> </a:t>
            </a:r>
            <a:r>
              <a:rPr lang="en-US" sz="2400" dirty="0" err="1"/>
              <a:t>prosseguir</a:t>
            </a:r>
            <a:r>
              <a:rPr lang="en-US" sz="2400" dirty="0"/>
              <a:t> </a:t>
            </a:r>
            <a:r>
              <a:rPr lang="en-US" sz="2400" dirty="0" err="1"/>
              <a:t>na</a:t>
            </a:r>
            <a:r>
              <a:rPr lang="en-US" sz="2400" dirty="0"/>
              <a:t> </a:t>
            </a:r>
            <a:r>
              <a:rPr lang="en-US" sz="2400" dirty="0" err="1"/>
              <a:t>pesquisa</a:t>
            </a:r>
            <a:r>
              <a:rPr lang="en-US" sz="2400" dirty="0"/>
              <a:t> do </a:t>
            </a:r>
            <a:r>
              <a:rPr lang="en-US" sz="2400" dirty="0" err="1"/>
              <a:t>tema</a:t>
            </a:r>
            <a:r>
              <a:rPr lang="en-US" sz="2400" dirty="0"/>
              <a:t>.</a:t>
            </a:r>
            <a:endParaRPr kumimoji="0" lang="en-US" sz="2400" b="0" i="0" u="none" strike="noStrike" cap="none" spc="0" normalizeH="0" baseline="0" noProof="0" dirty="0">
              <a:ln>
                <a:noFill/>
              </a:ln>
              <a:effectLst/>
              <a:uLnTx/>
              <a:uFillTx/>
            </a:endParaRPr>
          </a:p>
        </p:txBody>
      </p:sp>
      <p:sp>
        <p:nvSpPr>
          <p:cNvPr id="75" name="Arc 74">
            <a:extLst>
              <a:ext uri="{FF2B5EF4-FFF2-40B4-BE49-F238E27FC236}">
                <a16:creationId xmlns:a16="http://schemas.microsoft.com/office/drawing/2014/main" id="{533DF362-939D-4EEE-8DC4-6B54607E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95198">
            <a:off x="1539683" y="162676"/>
            <a:ext cx="4083433" cy="4083433"/>
          </a:xfrm>
          <a:prstGeom prst="arc">
            <a:avLst>
              <a:gd name="adj1" fmla="val 17445962"/>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349784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53E60C6D-4E85-4E14-BCDF-BF15C241F7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7E3BBEC-C5E0-4EAD-9480-91A40B02E9E9}"/>
              </a:ext>
            </a:extLst>
          </p:cNvPr>
          <p:cNvSpPr>
            <a:spLocks noGrp="1"/>
          </p:cNvSpPr>
          <p:nvPr>
            <p:ph type="title"/>
          </p:nvPr>
        </p:nvSpPr>
        <p:spPr>
          <a:xfrm>
            <a:off x="6151294" y="486184"/>
            <a:ext cx="5397237" cy="1325563"/>
          </a:xfrm>
        </p:spPr>
        <p:txBody>
          <a:bodyPr vert="horz" lIns="91440" tIns="45720" rIns="91440" bIns="45720" rtlCol="0" anchor="ctr">
            <a:normAutofit/>
          </a:bodyPr>
          <a:lstStyle/>
          <a:p>
            <a:r>
              <a:rPr lang="en-US"/>
              <a:t>Conclusão</a:t>
            </a:r>
            <a:endParaRPr lang="en-US" dirty="0"/>
          </a:p>
        </p:txBody>
      </p:sp>
      <p:pic>
        <p:nvPicPr>
          <p:cNvPr id="8" name="Imagem 7" descr="Uma imagem contendo desenho&#10;&#10;Descrição gerada automaticamente">
            <a:extLst>
              <a:ext uri="{FF2B5EF4-FFF2-40B4-BE49-F238E27FC236}">
                <a16:creationId xmlns:a16="http://schemas.microsoft.com/office/drawing/2014/main" id="{FD1370FC-D6AF-42B1-8D42-0677780EA7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353" y="1435724"/>
            <a:ext cx="4555700" cy="1059200"/>
          </a:xfrm>
          <a:custGeom>
            <a:avLst/>
            <a:gdLst/>
            <a:ahLst/>
            <a:cxnLst/>
            <a:rect l="l" t="t" r="r" b="b"/>
            <a:pathLst>
              <a:path w="4555700" h="2733294">
                <a:moveTo>
                  <a:pt x="82217" y="0"/>
                </a:moveTo>
                <a:lnTo>
                  <a:pt x="4473483" y="0"/>
                </a:lnTo>
                <a:cubicBezTo>
                  <a:pt x="4518890" y="0"/>
                  <a:pt x="4555700" y="36810"/>
                  <a:pt x="4555700" y="82217"/>
                </a:cubicBezTo>
                <a:lnTo>
                  <a:pt x="4555700" y="2651077"/>
                </a:lnTo>
                <a:cubicBezTo>
                  <a:pt x="4555700" y="2696484"/>
                  <a:pt x="4518890" y="2733294"/>
                  <a:pt x="4473483" y="2733294"/>
                </a:cubicBezTo>
                <a:lnTo>
                  <a:pt x="82217" y="2733294"/>
                </a:lnTo>
                <a:cubicBezTo>
                  <a:pt x="36810" y="2733294"/>
                  <a:pt x="0" y="2696484"/>
                  <a:pt x="0" y="2651077"/>
                </a:cubicBezTo>
                <a:lnTo>
                  <a:pt x="0" y="82217"/>
                </a:lnTo>
                <a:cubicBezTo>
                  <a:pt x="0" y="36810"/>
                  <a:pt x="36810" y="0"/>
                  <a:pt x="82217" y="0"/>
                </a:cubicBezTo>
                <a:close/>
              </a:path>
            </a:pathLst>
          </a:custGeom>
        </p:spPr>
      </p:pic>
      <p:sp>
        <p:nvSpPr>
          <p:cNvPr id="73" name="Freeform: Shape 72">
            <a:extLst>
              <a:ext uri="{FF2B5EF4-FFF2-40B4-BE49-F238E27FC236}">
                <a16:creationId xmlns:a16="http://schemas.microsoft.com/office/drawing/2014/main" id="{7D42D292-4C48-479B-9E59-E29CD9871C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4338" name="Picture 2" descr="Como fazer uma conclusão? - Toda Matéria">
            <a:extLst>
              <a:ext uri="{FF2B5EF4-FFF2-40B4-BE49-F238E27FC236}">
                <a16:creationId xmlns:a16="http://schemas.microsoft.com/office/drawing/2014/main" id="{C675613F-F55F-49AD-89D9-829B8B91A14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98353" y="3753750"/>
            <a:ext cx="4555700" cy="22778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
        <p:nvSpPr>
          <p:cNvPr id="9" name="CaixaDeTexto 8">
            <a:extLst>
              <a:ext uri="{FF2B5EF4-FFF2-40B4-BE49-F238E27FC236}">
                <a16:creationId xmlns:a16="http://schemas.microsoft.com/office/drawing/2014/main" id="{4AFC25B1-CECA-49BB-9D98-67D7A82F54A1}"/>
              </a:ext>
            </a:extLst>
          </p:cNvPr>
          <p:cNvSpPr txBox="1"/>
          <p:nvPr/>
        </p:nvSpPr>
        <p:spPr>
          <a:xfrm>
            <a:off x="6151294" y="1946683"/>
            <a:ext cx="5716856" cy="4711291"/>
          </a:xfrm>
          <a:prstGeom prst="rect">
            <a:avLst/>
          </a:prstGeom>
        </p:spPr>
        <p:txBody>
          <a:bodyPr vert="horz" lIns="91440" tIns="45720" rIns="91440" bIns="45720" rtlCol="0">
            <a:normAutofit/>
          </a:bodyPr>
          <a:lstStyle/>
          <a:p>
            <a:pPr marR="0" lvl="0" algn="just" defTabSz="914400" fontAlgn="auto">
              <a:lnSpc>
                <a:spcPct val="90000"/>
              </a:lnSpc>
              <a:spcBef>
                <a:spcPts val="0"/>
              </a:spcBef>
              <a:spcAft>
                <a:spcPts val="600"/>
              </a:spcAft>
              <a:buClrTx/>
              <a:buSzTx/>
              <a:tabLst/>
              <a:defRPr/>
            </a:pPr>
            <a:r>
              <a:rPr lang="en-US" sz="2400" dirty="0"/>
              <a:t>Uma </a:t>
            </a:r>
            <a:r>
              <a:rPr lang="en-US" sz="2400" dirty="0" err="1"/>
              <a:t>conclusão</a:t>
            </a:r>
            <a:r>
              <a:rPr lang="en-US" sz="2400" dirty="0"/>
              <a:t> </a:t>
            </a:r>
            <a:r>
              <a:rPr lang="en-US" sz="2400" dirty="0" err="1"/>
              <a:t>bem</a:t>
            </a:r>
            <a:r>
              <a:rPr lang="en-US" sz="2400" dirty="0"/>
              <a:t> </a:t>
            </a:r>
            <a:r>
              <a:rPr lang="en-US" sz="2400" dirty="0" err="1"/>
              <a:t>escrita</a:t>
            </a:r>
            <a:r>
              <a:rPr lang="en-US" sz="2400" dirty="0"/>
              <a:t> </a:t>
            </a:r>
            <a:r>
              <a:rPr lang="en-US" sz="2400" dirty="0" err="1"/>
              <a:t>deve</a:t>
            </a:r>
            <a:r>
              <a:rPr lang="en-US" sz="2400" dirty="0"/>
              <a:t> </a:t>
            </a:r>
            <a:r>
              <a:rPr lang="en-US" sz="2400" dirty="0" err="1"/>
              <a:t>conter</a:t>
            </a:r>
            <a:r>
              <a:rPr lang="en-US" sz="2400" dirty="0"/>
              <a:t> </a:t>
            </a:r>
            <a:r>
              <a:rPr lang="en-US" sz="2400" dirty="0" err="1"/>
              <a:t>uma</a:t>
            </a:r>
            <a:r>
              <a:rPr lang="en-US" sz="2400" dirty="0"/>
              <a:t> </a:t>
            </a:r>
            <a:r>
              <a:rPr lang="en-US" sz="2400" dirty="0" err="1"/>
              <a:t>discussão</a:t>
            </a:r>
            <a:r>
              <a:rPr lang="en-US" sz="2400" dirty="0"/>
              <a:t> dos </a:t>
            </a:r>
            <a:r>
              <a:rPr lang="en-US" sz="2400" dirty="0" err="1"/>
              <a:t>principais</a:t>
            </a:r>
            <a:r>
              <a:rPr lang="en-US" sz="2400" dirty="0"/>
              <a:t> </a:t>
            </a:r>
            <a:r>
              <a:rPr lang="en-US" sz="2400" dirty="0" err="1"/>
              <a:t>resultados</a:t>
            </a:r>
            <a:r>
              <a:rPr lang="en-US" sz="2400" dirty="0"/>
              <a:t> </a:t>
            </a:r>
            <a:r>
              <a:rPr lang="en-US" sz="2400" dirty="0" err="1"/>
              <a:t>apresentados</a:t>
            </a:r>
            <a:r>
              <a:rPr lang="en-US" sz="2400" dirty="0"/>
              <a:t> no </a:t>
            </a:r>
            <a:r>
              <a:rPr lang="en-US" sz="2400" dirty="0" err="1"/>
              <a:t>trabalho</a:t>
            </a:r>
            <a:r>
              <a:rPr lang="en-US" sz="2400" dirty="0"/>
              <a:t> de forma concise e </a:t>
            </a:r>
            <a:r>
              <a:rPr lang="en-US" sz="2400" dirty="0" err="1"/>
              <a:t>resumida</a:t>
            </a:r>
            <a:r>
              <a:rPr lang="en-US" sz="2400" dirty="0"/>
              <a:t>, </a:t>
            </a:r>
            <a:r>
              <a:rPr lang="en-US" sz="2400" dirty="0" err="1"/>
              <a:t>encerrando</a:t>
            </a:r>
            <a:r>
              <a:rPr lang="en-US" sz="2400" dirty="0"/>
              <a:t> o </a:t>
            </a:r>
            <a:r>
              <a:rPr lang="en-US" sz="2400" dirty="0" err="1"/>
              <a:t>documento</a:t>
            </a:r>
            <a:r>
              <a:rPr lang="en-US" sz="2400" dirty="0"/>
              <a:t> com </a:t>
            </a:r>
            <a:r>
              <a:rPr lang="en-US" sz="2400" dirty="0" err="1"/>
              <a:t>uma</a:t>
            </a:r>
            <a:r>
              <a:rPr lang="en-US" sz="2400" dirty="0"/>
              <a:t> breve </a:t>
            </a:r>
            <a:r>
              <a:rPr lang="en-US" sz="2400" dirty="0" err="1"/>
              <a:t>argumentação</a:t>
            </a:r>
            <a:r>
              <a:rPr lang="en-US" sz="2400" dirty="0"/>
              <a:t> </a:t>
            </a:r>
            <a:r>
              <a:rPr lang="en-US" sz="2400" dirty="0" err="1"/>
              <a:t>sobre</a:t>
            </a:r>
            <a:r>
              <a:rPr lang="en-US" sz="2400" dirty="0"/>
              <a:t> </a:t>
            </a:r>
            <a:r>
              <a:rPr lang="en-US" sz="2400" dirty="0" err="1"/>
              <a:t>os</a:t>
            </a:r>
            <a:r>
              <a:rPr lang="en-US" sz="2400" dirty="0"/>
              <a:t> </a:t>
            </a:r>
            <a:r>
              <a:rPr lang="en-US" sz="2400" dirty="0" err="1"/>
              <a:t>resultados</a:t>
            </a:r>
            <a:r>
              <a:rPr lang="en-US" sz="2400" dirty="0"/>
              <a:t> </a:t>
            </a:r>
            <a:r>
              <a:rPr lang="en-US" sz="2400" dirty="0" err="1"/>
              <a:t>obtidos</a:t>
            </a:r>
            <a:r>
              <a:rPr lang="en-US" sz="2400" dirty="0"/>
              <a:t> e </a:t>
            </a:r>
            <a:r>
              <a:rPr lang="en-US" sz="2400" dirty="0" err="1"/>
              <a:t>sobre</a:t>
            </a:r>
            <a:r>
              <a:rPr lang="en-US" sz="2400" dirty="0"/>
              <a:t> o que </a:t>
            </a:r>
            <a:r>
              <a:rPr lang="en-US" sz="2400" dirty="0" err="1"/>
              <a:t>pode</a:t>
            </a:r>
            <a:r>
              <a:rPr lang="en-US" sz="2400" dirty="0"/>
              <a:t> </a:t>
            </a:r>
            <a:r>
              <a:rPr lang="en-US" sz="2400" dirty="0" err="1"/>
              <a:t>ter</a:t>
            </a:r>
            <a:r>
              <a:rPr lang="en-US" sz="2400" dirty="0"/>
              <a:t> </a:t>
            </a:r>
            <a:r>
              <a:rPr lang="en-US" sz="2400" dirty="0" err="1"/>
              <a:t>sido</a:t>
            </a:r>
            <a:r>
              <a:rPr lang="en-US" sz="2400" dirty="0"/>
              <a:t> </a:t>
            </a:r>
            <a:r>
              <a:rPr lang="en-US" sz="2400" dirty="0" err="1"/>
              <a:t>extraído</a:t>
            </a:r>
            <a:r>
              <a:rPr lang="en-US" sz="2400" dirty="0"/>
              <a:t> de insight no </a:t>
            </a:r>
            <a:r>
              <a:rPr lang="en-US" sz="2400" dirty="0" err="1"/>
              <a:t>trabalho</a:t>
            </a:r>
            <a:r>
              <a:rPr lang="en-US" sz="2400" dirty="0"/>
              <a:t>. </a:t>
            </a:r>
          </a:p>
          <a:p>
            <a:pPr marR="0" lvl="0" algn="just" defTabSz="914400" fontAlgn="auto">
              <a:lnSpc>
                <a:spcPct val="90000"/>
              </a:lnSpc>
              <a:spcBef>
                <a:spcPts val="0"/>
              </a:spcBef>
              <a:spcAft>
                <a:spcPts val="600"/>
              </a:spcAft>
              <a:buClrTx/>
              <a:buSzTx/>
              <a:tabLst/>
              <a:defRPr/>
            </a:pPr>
            <a:r>
              <a:rPr lang="en-US" sz="2400" dirty="0"/>
              <a:t>É </a:t>
            </a:r>
            <a:r>
              <a:rPr lang="en-US" sz="2400" dirty="0" err="1"/>
              <a:t>necessário</a:t>
            </a:r>
            <a:r>
              <a:rPr lang="en-US" sz="2400" dirty="0"/>
              <a:t> </a:t>
            </a:r>
            <a:r>
              <a:rPr lang="en-US" sz="2400" dirty="0" err="1"/>
              <a:t>apoiar</a:t>
            </a:r>
            <a:r>
              <a:rPr lang="en-US" sz="2400" dirty="0"/>
              <a:t> </a:t>
            </a:r>
            <a:r>
              <a:rPr lang="en-US" sz="2400" dirty="0" err="1"/>
              <a:t>os</a:t>
            </a:r>
            <a:r>
              <a:rPr lang="en-US" sz="2400" dirty="0"/>
              <a:t> </a:t>
            </a:r>
            <a:r>
              <a:rPr lang="en-US" sz="2400" dirty="0" err="1"/>
              <a:t>resultados</a:t>
            </a:r>
            <a:r>
              <a:rPr lang="en-US" sz="2400" dirty="0"/>
              <a:t> </a:t>
            </a:r>
            <a:r>
              <a:rPr lang="en-US" sz="2400" dirty="0" err="1"/>
              <a:t>obtidos</a:t>
            </a:r>
            <a:r>
              <a:rPr lang="en-US" sz="2400" dirty="0"/>
              <a:t> </a:t>
            </a:r>
            <a:r>
              <a:rPr lang="en-US" sz="2400" dirty="0" err="1"/>
              <a:t>em</a:t>
            </a:r>
            <a:r>
              <a:rPr lang="en-US" sz="2400" dirty="0"/>
              <a:t> outros </a:t>
            </a:r>
            <a:r>
              <a:rPr lang="en-US" sz="2400" dirty="0" err="1"/>
              <a:t>trabalhos</a:t>
            </a:r>
            <a:r>
              <a:rPr lang="en-US" sz="2400" dirty="0"/>
              <a:t> de outros </a:t>
            </a:r>
            <a:r>
              <a:rPr lang="en-US" sz="2400" dirty="0" err="1"/>
              <a:t>autores</a:t>
            </a:r>
            <a:r>
              <a:rPr lang="en-US" sz="2400" dirty="0"/>
              <a:t> </a:t>
            </a:r>
            <a:r>
              <a:rPr lang="en-US" sz="2400" dirty="0" err="1"/>
              <a:t>citando</a:t>
            </a:r>
            <a:r>
              <a:rPr lang="en-US" sz="2400" dirty="0"/>
              <a:t> as </a:t>
            </a:r>
            <a:r>
              <a:rPr lang="en-US" sz="2400" dirty="0" err="1"/>
              <a:t>referências</a:t>
            </a:r>
            <a:r>
              <a:rPr lang="en-US" sz="2400" dirty="0"/>
              <a:t> </a:t>
            </a:r>
            <a:r>
              <a:rPr lang="en-US" sz="2400" dirty="0" err="1"/>
              <a:t>devidamente</a:t>
            </a:r>
            <a:r>
              <a:rPr lang="en-US" sz="2400" dirty="0"/>
              <a:t>. A </a:t>
            </a:r>
            <a:r>
              <a:rPr lang="en-US" sz="2400" dirty="0" err="1"/>
              <a:t>conclusão</a:t>
            </a:r>
            <a:r>
              <a:rPr lang="en-US" sz="2400" dirty="0"/>
              <a:t> </a:t>
            </a:r>
            <a:r>
              <a:rPr lang="en-US" sz="2400" dirty="0" err="1"/>
              <a:t>deve</a:t>
            </a:r>
            <a:r>
              <a:rPr lang="en-US" sz="2400" dirty="0"/>
              <a:t> </a:t>
            </a:r>
            <a:r>
              <a:rPr lang="en-US" sz="2400" dirty="0" err="1"/>
              <a:t>também</a:t>
            </a:r>
            <a:r>
              <a:rPr lang="en-US" sz="2400" dirty="0"/>
              <a:t> </a:t>
            </a:r>
            <a:r>
              <a:rPr lang="en-US" sz="2400" dirty="0" err="1"/>
              <a:t>encerrar</a:t>
            </a:r>
            <a:r>
              <a:rPr lang="en-US" sz="2400" dirty="0"/>
              <a:t> o </a:t>
            </a:r>
            <a:r>
              <a:rPr lang="en-US" sz="2400" dirty="0" err="1"/>
              <a:t>documento</a:t>
            </a:r>
            <a:r>
              <a:rPr lang="en-US" sz="2400" dirty="0"/>
              <a:t> </a:t>
            </a:r>
            <a:r>
              <a:rPr lang="en-US" sz="2400" dirty="0" err="1"/>
              <a:t>explicitando</a:t>
            </a:r>
            <a:r>
              <a:rPr lang="en-US" sz="2400" dirty="0"/>
              <a:t> se </a:t>
            </a:r>
            <a:r>
              <a:rPr lang="en-US" sz="2400" dirty="0" err="1"/>
              <a:t>os</a:t>
            </a:r>
            <a:r>
              <a:rPr lang="en-US" sz="2400" dirty="0"/>
              <a:t> </a:t>
            </a:r>
            <a:r>
              <a:rPr lang="en-US" sz="2400" dirty="0" err="1"/>
              <a:t>objetivos</a:t>
            </a:r>
            <a:r>
              <a:rPr lang="en-US" sz="2400" dirty="0"/>
              <a:t> </a:t>
            </a:r>
            <a:r>
              <a:rPr lang="en-US" sz="2400" dirty="0" err="1"/>
              <a:t>foram</a:t>
            </a:r>
            <a:r>
              <a:rPr lang="en-US" sz="2400" dirty="0"/>
              <a:t> </a:t>
            </a:r>
            <a:r>
              <a:rPr lang="en-US" sz="2400" dirty="0" err="1"/>
              <a:t>alcançados</a:t>
            </a:r>
            <a:r>
              <a:rPr lang="en-US" sz="2400" dirty="0"/>
              <a:t> de forma </a:t>
            </a:r>
            <a:r>
              <a:rPr lang="en-US" sz="2400" dirty="0" err="1"/>
              <a:t>satisfatória</a:t>
            </a:r>
            <a:r>
              <a:rPr lang="en-US" sz="2400" dirty="0"/>
              <a:t>.</a:t>
            </a:r>
            <a:endParaRPr kumimoji="0" lang="en-US" sz="2400" b="0" i="0" u="none" strike="noStrike" cap="none" spc="0" normalizeH="0" baseline="0" noProof="0" dirty="0">
              <a:ln>
                <a:noFill/>
              </a:ln>
              <a:effectLst/>
              <a:uLnTx/>
              <a:uFillTx/>
            </a:endParaRPr>
          </a:p>
        </p:txBody>
      </p:sp>
      <p:sp>
        <p:nvSpPr>
          <p:cNvPr id="75" name="Arc 74">
            <a:extLst>
              <a:ext uri="{FF2B5EF4-FFF2-40B4-BE49-F238E27FC236}">
                <a16:creationId xmlns:a16="http://schemas.microsoft.com/office/drawing/2014/main" id="{533DF362-939D-4EEE-8DC4-6B54607E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95198">
            <a:off x="1539683" y="162676"/>
            <a:ext cx="4083433" cy="4083433"/>
          </a:xfrm>
          <a:prstGeom prst="arc">
            <a:avLst>
              <a:gd name="adj1" fmla="val 17445962"/>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2688443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40"/>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53E60C6D-4E85-4E14-BCDF-BF15C241F7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Google Shape;242;p35"/>
          <p:cNvSpPr txBox="1"/>
          <p:nvPr/>
        </p:nvSpPr>
        <p:spPr>
          <a:xfrm>
            <a:off x="6151294" y="486184"/>
            <a:ext cx="5397237" cy="1325563"/>
          </a:xfrm>
          <a:prstGeom prst="rect">
            <a:avLst/>
          </a:prstGeom>
        </p:spPr>
        <p:txBody>
          <a:bodyPr vert="horz" lIns="91440" tIns="45720" rIns="91440" bIns="45720" rtlCol="0" anchor="ctr">
            <a:normAutofit/>
          </a:bodyPr>
          <a:lstStyle>
            <a:defPPr>
              <a:defRPr lang="en-US"/>
            </a:defPPr>
            <a:lvl1pPr defTabSz="914400">
              <a:lnSpc>
                <a:spcPct val="90000"/>
              </a:lnSpc>
              <a:spcBef>
                <a:spcPct val="0"/>
              </a:spcBef>
              <a:buNone/>
              <a:defRPr sz="4400">
                <a:latin typeface="+mj-lt"/>
                <a:ea typeface="+mj-ea"/>
                <a:cs typeface="+mj-cs"/>
              </a:defRPr>
            </a:lvl1pPr>
          </a:lstStyle>
          <a:p>
            <a:pPr>
              <a:spcAft>
                <a:spcPts val="600"/>
              </a:spcAft>
            </a:pPr>
            <a:r>
              <a:rPr lang="en-US">
                <a:sym typeface="Calibri"/>
              </a:rPr>
              <a:t>Método Científico</a:t>
            </a:r>
          </a:p>
        </p:txBody>
      </p:sp>
      <p:pic>
        <p:nvPicPr>
          <p:cNvPr id="16" name="Imagem 15" descr="Uma imagem contendo desenho&#10;&#10;Descrição gerada automaticamente">
            <a:extLst>
              <a:ext uri="{FF2B5EF4-FFF2-40B4-BE49-F238E27FC236}">
                <a16:creationId xmlns:a16="http://schemas.microsoft.com/office/drawing/2014/main" id="{E976912A-9A11-4765-974D-2CEFE1E1B4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253" y="864073"/>
            <a:ext cx="4555700" cy="1059200"/>
          </a:xfrm>
          <a:custGeom>
            <a:avLst/>
            <a:gdLst/>
            <a:ahLst/>
            <a:cxnLst/>
            <a:rect l="l" t="t" r="r" b="b"/>
            <a:pathLst>
              <a:path w="4555700" h="2733294">
                <a:moveTo>
                  <a:pt x="82217" y="0"/>
                </a:moveTo>
                <a:lnTo>
                  <a:pt x="4473483" y="0"/>
                </a:lnTo>
                <a:cubicBezTo>
                  <a:pt x="4518890" y="0"/>
                  <a:pt x="4555700" y="36810"/>
                  <a:pt x="4555700" y="82217"/>
                </a:cubicBezTo>
                <a:lnTo>
                  <a:pt x="4555700" y="2651077"/>
                </a:lnTo>
                <a:cubicBezTo>
                  <a:pt x="4555700" y="2696484"/>
                  <a:pt x="4518890" y="2733294"/>
                  <a:pt x="4473483" y="2733294"/>
                </a:cubicBezTo>
                <a:lnTo>
                  <a:pt x="82217" y="2733294"/>
                </a:lnTo>
                <a:cubicBezTo>
                  <a:pt x="36810" y="2733294"/>
                  <a:pt x="0" y="2696484"/>
                  <a:pt x="0" y="2651077"/>
                </a:cubicBezTo>
                <a:lnTo>
                  <a:pt x="0" y="82217"/>
                </a:lnTo>
                <a:cubicBezTo>
                  <a:pt x="0" y="36810"/>
                  <a:pt x="36810" y="0"/>
                  <a:pt x="82217" y="0"/>
                </a:cubicBezTo>
                <a:close/>
              </a:path>
            </a:pathLst>
          </a:custGeom>
        </p:spPr>
      </p:pic>
      <p:sp>
        <p:nvSpPr>
          <p:cNvPr id="74" name="Freeform: Shape 73">
            <a:extLst>
              <a:ext uri="{FF2B5EF4-FFF2-40B4-BE49-F238E27FC236}">
                <a16:creationId xmlns:a16="http://schemas.microsoft.com/office/drawing/2014/main" id="{7D42D292-4C48-479B-9E59-E29CD9871C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6" name="Picture 2" descr="Entenda as etapas do método científico – Universo dos Livros">
            <a:extLst>
              <a:ext uri="{FF2B5EF4-FFF2-40B4-BE49-F238E27FC236}">
                <a16:creationId xmlns:a16="http://schemas.microsoft.com/office/drawing/2014/main" id="{D7FCAD20-1A76-4FDC-B272-9977FC4C9744}"/>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98353" y="2124007"/>
            <a:ext cx="2977426" cy="413531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
        <p:nvSpPr>
          <p:cNvPr id="2" name="CaixaDeTexto 1">
            <a:extLst>
              <a:ext uri="{FF2B5EF4-FFF2-40B4-BE49-F238E27FC236}">
                <a16:creationId xmlns:a16="http://schemas.microsoft.com/office/drawing/2014/main" id="{8244803B-77FA-43BC-82F8-50CD9D8FFCFC}"/>
              </a:ext>
            </a:extLst>
          </p:cNvPr>
          <p:cNvSpPr txBox="1"/>
          <p:nvPr/>
        </p:nvSpPr>
        <p:spPr>
          <a:xfrm>
            <a:off x="6151294" y="1946684"/>
            <a:ext cx="5669231" cy="4351338"/>
          </a:xfrm>
          <a:prstGeom prst="rect">
            <a:avLst/>
          </a:prstGeom>
        </p:spPr>
        <p:txBody>
          <a:bodyPr vert="horz" lIns="91440" tIns="45720" rIns="91440" bIns="45720" rtlCol="0">
            <a:normAutofit/>
          </a:bodyPr>
          <a:lstStyle/>
          <a:p>
            <a:pPr algn="just" defTabSz="914400">
              <a:lnSpc>
                <a:spcPct val="90000"/>
              </a:lnSpc>
              <a:spcAft>
                <a:spcPts val="600"/>
              </a:spcAft>
            </a:pPr>
            <a:r>
              <a:rPr lang="en-US" sz="2400" dirty="0"/>
              <a:t>O </a:t>
            </a:r>
            <a:r>
              <a:rPr lang="en-US" sz="2400" dirty="0" err="1"/>
              <a:t>método</a:t>
            </a:r>
            <a:r>
              <a:rPr lang="en-US" sz="2400" dirty="0"/>
              <a:t> </a:t>
            </a:r>
            <a:r>
              <a:rPr lang="en-US" sz="2400" dirty="0" err="1"/>
              <a:t>científico</a:t>
            </a:r>
            <a:r>
              <a:rPr lang="en-US" sz="2400" dirty="0"/>
              <a:t> </a:t>
            </a:r>
            <a:r>
              <a:rPr lang="en-US" sz="2400" dirty="0" err="1"/>
              <a:t>envolve</a:t>
            </a:r>
            <a:r>
              <a:rPr lang="en-US" sz="2400" dirty="0"/>
              <a:t> </a:t>
            </a:r>
            <a:r>
              <a:rPr lang="en-US" sz="2400" dirty="0" err="1"/>
              <a:t>observação</a:t>
            </a:r>
            <a:r>
              <a:rPr lang="en-US" sz="2400" dirty="0"/>
              <a:t>, </a:t>
            </a:r>
            <a:r>
              <a:rPr lang="en-US" sz="2400" dirty="0" err="1"/>
              <a:t>criação</a:t>
            </a:r>
            <a:r>
              <a:rPr lang="en-US" sz="2400" dirty="0"/>
              <a:t> de </a:t>
            </a:r>
            <a:r>
              <a:rPr lang="en-US" sz="2400" dirty="0" err="1"/>
              <a:t>hipóteses</a:t>
            </a:r>
            <a:r>
              <a:rPr lang="en-US" sz="2400" dirty="0"/>
              <a:t>, design de </a:t>
            </a:r>
            <a:r>
              <a:rPr lang="en-US" sz="2400" dirty="0" err="1"/>
              <a:t>experimentos</a:t>
            </a:r>
            <a:r>
              <a:rPr lang="en-US" sz="2400" dirty="0"/>
              <a:t> para </a:t>
            </a:r>
            <a:r>
              <a:rPr lang="en-US" sz="2400" dirty="0" err="1"/>
              <a:t>testar</a:t>
            </a:r>
            <a:r>
              <a:rPr lang="en-US" sz="2400" dirty="0"/>
              <a:t> as </a:t>
            </a:r>
            <a:r>
              <a:rPr lang="en-US" sz="2400" dirty="0" err="1"/>
              <a:t>hipóteses</a:t>
            </a:r>
            <a:r>
              <a:rPr lang="en-US" sz="2400" dirty="0"/>
              <a:t> </a:t>
            </a:r>
            <a:r>
              <a:rPr lang="en-US" sz="2400" dirty="0" err="1"/>
              <a:t>levantadas</a:t>
            </a:r>
            <a:r>
              <a:rPr lang="en-US" sz="2400" dirty="0"/>
              <a:t>, </a:t>
            </a:r>
            <a:r>
              <a:rPr lang="en-US" sz="2400" dirty="0" err="1"/>
              <a:t>medidas</a:t>
            </a:r>
            <a:r>
              <a:rPr lang="en-US" sz="2400" dirty="0"/>
              <a:t> </a:t>
            </a:r>
            <a:r>
              <a:rPr lang="en-US" sz="2400" dirty="0" err="1"/>
              <a:t>experimentais</a:t>
            </a:r>
            <a:r>
              <a:rPr lang="en-US" sz="2400" dirty="0"/>
              <a:t>, </a:t>
            </a:r>
            <a:r>
              <a:rPr lang="en-US" sz="2400" dirty="0" err="1"/>
              <a:t>análise</a:t>
            </a:r>
            <a:r>
              <a:rPr lang="en-US" sz="2400" dirty="0"/>
              <a:t> dos dados, </a:t>
            </a:r>
            <a:r>
              <a:rPr lang="en-US" sz="2400" dirty="0" err="1"/>
              <a:t>conclusão</a:t>
            </a:r>
            <a:r>
              <a:rPr lang="en-US" sz="2400" dirty="0"/>
              <a:t>, submeter o </a:t>
            </a:r>
            <a:r>
              <a:rPr lang="en-US" sz="2400" dirty="0" err="1"/>
              <a:t>trabalho</a:t>
            </a:r>
            <a:r>
              <a:rPr lang="en-US" sz="2400" dirty="0"/>
              <a:t> para a </a:t>
            </a:r>
            <a:r>
              <a:rPr lang="en-US" sz="2400" dirty="0" err="1"/>
              <a:t>análise</a:t>
            </a:r>
            <a:r>
              <a:rPr lang="en-US" sz="2400" dirty="0"/>
              <a:t> por pares e </a:t>
            </a:r>
            <a:r>
              <a:rPr lang="en-US" sz="2400" dirty="0" err="1"/>
              <a:t>receber</a:t>
            </a:r>
            <a:r>
              <a:rPr lang="en-US" sz="2400" dirty="0"/>
              <a:t> </a:t>
            </a:r>
            <a:r>
              <a:rPr lang="en-US" sz="2400" dirty="0" err="1"/>
              <a:t>críticas</a:t>
            </a:r>
            <a:r>
              <a:rPr lang="en-US" sz="2400" dirty="0"/>
              <a:t> de </a:t>
            </a:r>
            <a:r>
              <a:rPr lang="en-US" sz="2400" dirty="0" err="1"/>
              <a:t>trabalhos</a:t>
            </a:r>
            <a:r>
              <a:rPr lang="en-US" sz="2400" dirty="0"/>
              <a:t> de pares.</a:t>
            </a:r>
          </a:p>
          <a:p>
            <a:pPr algn="just" defTabSz="914400">
              <a:lnSpc>
                <a:spcPct val="90000"/>
              </a:lnSpc>
              <a:spcAft>
                <a:spcPts val="600"/>
              </a:spcAft>
            </a:pPr>
            <a:endParaRPr lang="en-US" sz="2400" dirty="0"/>
          </a:p>
          <a:p>
            <a:pPr algn="just" defTabSz="914400">
              <a:lnSpc>
                <a:spcPct val="90000"/>
              </a:lnSpc>
              <a:spcAft>
                <a:spcPts val="600"/>
              </a:spcAft>
            </a:pPr>
            <a:r>
              <a:rPr lang="en-US" sz="2400" dirty="0"/>
              <a:t>Um dos </a:t>
            </a:r>
            <a:r>
              <a:rPr lang="en-US" sz="2400" dirty="0" err="1"/>
              <a:t>pilares</a:t>
            </a:r>
            <a:r>
              <a:rPr lang="en-US" sz="2400" dirty="0"/>
              <a:t> do </a:t>
            </a:r>
            <a:r>
              <a:rPr lang="en-US" sz="2400" dirty="0" err="1"/>
              <a:t>método</a:t>
            </a:r>
            <a:r>
              <a:rPr lang="en-US" sz="2400" dirty="0"/>
              <a:t> </a:t>
            </a:r>
            <a:r>
              <a:rPr lang="en-US" sz="2400" dirty="0" err="1"/>
              <a:t>científico</a:t>
            </a:r>
            <a:r>
              <a:rPr lang="en-US" sz="2400" dirty="0"/>
              <a:t> é a </a:t>
            </a:r>
            <a:r>
              <a:rPr lang="en-US" sz="2400" dirty="0" err="1"/>
              <a:t>natureza</a:t>
            </a:r>
            <a:r>
              <a:rPr lang="en-US" sz="2400" dirty="0"/>
              <a:t> </a:t>
            </a:r>
            <a:r>
              <a:rPr lang="en-US" sz="2400" dirty="0" err="1"/>
              <a:t>quantitativa</a:t>
            </a:r>
            <a:r>
              <a:rPr lang="en-US" sz="2400" dirty="0"/>
              <a:t> </a:t>
            </a:r>
            <a:r>
              <a:rPr lang="en-US" sz="2400" dirty="0" err="1"/>
              <a:t>na</a:t>
            </a:r>
            <a:r>
              <a:rPr lang="en-US" sz="2400" dirty="0"/>
              <a:t> </a:t>
            </a:r>
            <a:r>
              <a:rPr lang="en-US" sz="2400" dirty="0" err="1"/>
              <a:t>análise</a:t>
            </a:r>
            <a:r>
              <a:rPr lang="en-US" sz="2400" dirty="0"/>
              <a:t> de </a:t>
            </a:r>
            <a:r>
              <a:rPr lang="en-US" sz="2400" dirty="0" err="1"/>
              <a:t>experimentos</a:t>
            </a:r>
            <a:r>
              <a:rPr lang="en-US" sz="2400" dirty="0"/>
              <a:t>.</a:t>
            </a:r>
          </a:p>
        </p:txBody>
      </p:sp>
      <p:sp>
        <p:nvSpPr>
          <p:cNvPr id="76" name="Arc 75">
            <a:extLst>
              <a:ext uri="{FF2B5EF4-FFF2-40B4-BE49-F238E27FC236}">
                <a16:creationId xmlns:a16="http://schemas.microsoft.com/office/drawing/2014/main" id="{533DF362-939D-4EEE-8DC4-6B54607E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95198">
            <a:off x="1539683" y="162676"/>
            <a:ext cx="4083433" cy="4083433"/>
          </a:xfrm>
          <a:prstGeom prst="arc">
            <a:avLst>
              <a:gd name="adj1" fmla="val 17445962"/>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40"/>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53E60C6D-4E85-4E14-BCDF-BF15C241F7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2" name="Google Shape;242;p35"/>
          <p:cNvSpPr txBox="1"/>
          <p:nvPr/>
        </p:nvSpPr>
        <p:spPr>
          <a:xfrm>
            <a:off x="6151294" y="486184"/>
            <a:ext cx="5564456" cy="1325563"/>
          </a:xfrm>
          <a:prstGeom prst="rect">
            <a:avLst/>
          </a:prstGeom>
        </p:spPr>
        <p:txBody>
          <a:bodyPr vert="horz" lIns="91440" tIns="45720" rIns="91440" bIns="45720" rtlCol="0" anchor="ctr">
            <a:normAutofit/>
          </a:bodyPr>
          <a:lstStyle>
            <a:defPPr>
              <a:defRPr lang="en-US"/>
            </a:defPPr>
            <a:lvl1pPr defTabSz="914400">
              <a:lnSpc>
                <a:spcPct val="90000"/>
              </a:lnSpc>
              <a:spcBef>
                <a:spcPct val="0"/>
              </a:spcBef>
              <a:buNone/>
              <a:defRPr sz="4400">
                <a:latin typeface="+mj-lt"/>
                <a:ea typeface="+mj-ea"/>
                <a:cs typeface="+mj-cs"/>
              </a:defRPr>
            </a:lvl1p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4400" b="0" i="0" u="none" strike="noStrike" kern="1200" cap="none" spc="0" normalizeH="0" baseline="0" noProof="0" dirty="0" err="1">
                <a:ln>
                  <a:noFill/>
                </a:ln>
                <a:solidFill>
                  <a:prstClr val="black"/>
                </a:solidFill>
                <a:effectLst/>
                <a:uLnTx/>
                <a:uFillTx/>
                <a:latin typeface="Calibri Light" panose="020F0302020204030204"/>
                <a:ea typeface="+mj-ea"/>
                <a:cs typeface="+mj-cs"/>
                <a:sym typeface="Calibri"/>
              </a:rPr>
              <a:t>Medidas</a:t>
            </a:r>
            <a:r>
              <a:rPr kumimoji="0" lang="en-US" sz="4400" b="0" i="0" u="none" strike="noStrike" kern="1200" cap="none" spc="0" normalizeH="0" baseline="0" noProof="0" dirty="0">
                <a:ln>
                  <a:noFill/>
                </a:ln>
                <a:solidFill>
                  <a:prstClr val="black"/>
                </a:solidFill>
                <a:effectLst/>
                <a:uLnTx/>
                <a:uFillTx/>
                <a:latin typeface="Calibri Light" panose="020F0302020204030204"/>
                <a:ea typeface="+mj-ea"/>
                <a:cs typeface="+mj-cs"/>
                <a:sym typeface="Calibri"/>
              </a:rPr>
              <a:t> </a:t>
            </a:r>
            <a:r>
              <a:rPr kumimoji="0" lang="en-US" sz="4400" b="0" i="0" u="none" strike="noStrike" kern="1200" cap="none" spc="0" normalizeH="0" baseline="0" noProof="0" dirty="0" err="1">
                <a:ln>
                  <a:noFill/>
                </a:ln>
                <a:solidFill>
                  <a:prstClr val="black"/>
                </a:solidFill>
                <a:effectLst/>
                <a:uLnTx/>
                <a:uFillTx/>
                <a:latin typeface="Calibri Light" panose="020F0302020204030204"/>
                <a:ea typeface="+mj-ea"/>
                <a:cs typeface="+mj-cs"/>
                <a:sym typeface="Calibri"/>
              </a:rPr>
              <a:t>Experimentais</a:t>
            </a:r>
            <a:endParaRPr kumimoji="0" lang="en-US" sz="4400" b="0" i="0" u="none" strike="noStrike" kern="1200" cap="none" spc="0" normalizeH="0" baseline="0" noProof="0" dirty="0">
              <a:ln>
                <a:noFill/>
              </a:ln>
              <a:solidFill>
                <a:prstClr val="black"/>
              </a:solidFill>
              <a:effectLst/>
              <a:uLnTx/>
              <a:uFillTx/>
              <a:latin typeface="Calibri Light" panose="020F0302020204030204"/>
              <a:ea typeface="+mj-ea"/>
              <a:cs typeface="+mj-cs"/>
              <a:sym typeface="Calibri"/>
            </a:endParaRPr>
          </a:p>
        </p:txBody>
      </p:sp>
      <p:pic>
        <p:nvPicPr>
          <p:cNvPr id="16" name="Imagem 15" descr="Uma imagem contendo desenho&#10;&#10;Descrição gerada automaticamente">
            <a:extLst>
              <a:ext uri="{FF2B5EF4-FFF2-40B4-BE49-F238E27FC236}">
                <a16:creationId xmlns:a16="http://schemas.microsoft.com/office/drawing/2014/main" id="{E976912A-9A11-4765-974D-2CEFE1E1B4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253" y="864073"/>
            <a:ext cx="4555700" cy="1059200"/>
          </a:xfrm>
          <a:custGeom>
            <a:avLst/>
            <a:gdLst/>
            <a:ahLst/>
            <a:cxnLst/>
            <a:rect l="l" t="t" r="r" b="b"/>
            <a:pathLst>
              <a:path w="4555700" h="2733294">
                <a:moveTo>
                  <a:pt x="82217" y="0"/>
                </a:moveTo>
                <a:lnTo>
                  <a:pt x="4473483" y="0"/>
                </a:lnTo>
                <a:cubicBezTo>
                  <a:pt x="4518890" y="0"/>
                  <a:pt x="4555700" y="36810"/>
                  <a:pt x="4555700" y="82217"/>
                </a:cubicBezTo>
                <a:lnTo>
                  <a:pt x="4555700" y="2651077"/>
                </a:lnTo>
                <a:cubicBezTo>
                  <a:pt x="4555700" y="2696484"/>
                  <a:pt x="4518890" y="2733294"/>
                  <a:pt x="4473483" y="2733294"/>
                </a:cubicBezTo>
                <a:lnTo>
                  <a:pt x="82217" y="2733294"/>
                </a:lnTo>
                <a:cubicBezTo>
                  <a:pt x="36810" y="2733294"/>
                  <a:pt x="0" y="2696484"/>
                  <a:pt x="0" y="2651077"/>
                </a:cubicBezTo>
                <a:lnTo>
                  <a:pt x="0" y="82217"/>
                </a:lnTo>
                <a:cubicBezTo>
                  <a:pt x="0" y="36810"/>
                  <a:pt x="36810" y="0"/>
                  <a:pt x="82217" y="0"/>
                </a:cubicBezTo>
                <a:close/>
              </a:path>
            </a:pathLst>
          </a:custGeom>
        </p:spPr>
      </p:pic>
      <p:sp>
        <p:nvSpPr>
          <p:cNvPr id="74" name="Freeform: Shape 73">
            <a:extLst>
              <a:ext uri="{FF2B5EF4-FFF2-40B4-BE49-F238E27FC236}">
                <a16:creationId xmlns:a16="http://schemas.microsoft.com/office/drawing/2014/main" id="{7D42D292-4C48-479B-9E59-E29CD9871C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CaixaDeTexto 1">
            <a:extLst>
              <a:ext uri="{FF2B5EF4-FFF2-40B4-BE49-F238E27FC236}">
                <a16:creationId xmlns:a16="http://schemas.microsoft.com/office/drawing/2014/main" id="{8244803B-77FA-43BC-82F8-50CD9D8FFCFC}"/>
              </a:ext>
            </a:extLst>
          </p:cNvPr>
          <p:cNvSpPr txBox="1"/>
          <p:nvPr/>
        </p:nvSpPr>
        <p:spPr>
          <a:xfrm>
            <a:off x="6151294" y="1946684"/>
            <a:ext cx="5689401" cy="4351338"/>
          </a:xfrm>
          <a:prstGeom prst="rect">
            <a:avLst/>
          </a:prstGeom>
        </p:spPr>
        <p:txBody>
          <a:bodyPr vert="horz" lIns="91440" tIns="45720" rIns="91440" bIns="45720" rtlCol="0">
            <a:normAutofit/>
          </a:bodyPr>
          <a:lstStyle/>
          <a:p>
            <a:pPr marL="0" marR="0" lvl="0" indent="0" algn="just"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O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método</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científico</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envolve</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observação</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criação</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de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hipóteses</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design de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experimentos</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para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testar</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as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hipóteses</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levantadas</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medidas</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experimentais</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análise</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dos dados,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conclusão</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submeter o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trabalho</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para a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análise</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por pares e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receber</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críticas</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de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trabalhos</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de pares.</a:t>
            </a:r>
          </a:p>
          <a:p>
            <a:pPr marL="0" marR="0" lvl="0" indent="0" algn="just"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just"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Um dos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pilares</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do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método</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científico</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é a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natureza</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quantitativa</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na</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análise</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de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experimentos</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sp>
        <p:nvSpPr>
          <p:cNvPr id="76" name="Arc 75">
            <a:extLst>
              <a:ext uri="{FF2B5EF4-FFF2-40B4-BE49-F238E27FC236}">
                <a16:creationId xmlns:a16="http://schemas.microsoft.com/office/drawing/2014/main" id="{533DF362-939D-4EEE-8DC4-6B54607E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95198">
            <a:off x="1539683" y="162676"/>
            <a:ext cx="4083433" cy="4083433"/>
          </a:xfrm>
          <a:prstGeom prst="arc">
            <a:avLst>
              <a:gd name="adj1" fmla="val 17445962"/>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6146" name="Picture 2" descr="Gráfico de perfis de média (incluindo as barras de erro) - Stack Overflow  em Português">
            <a:extLst>
              <a:ext uri="{FF2B5EF4-FFF2-40B4-BE49-F238E27FC236}">
                <a16:creationId xmlns:a16="http://schemas.microsoft.com/office/drawing/2014/main" id="{6BCFDA07-A445-4367-9089-6C592C6271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1305" y="3236549"/>
            <a:ext cx="4971104" cy="295538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545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40"/>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53E60C6D-4E85-4E14-BCDF-BF15C241F7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2" name="Google Shape;242;p35"/>
          <p:cNvSpPr txBox="1"/>
          <p:nvPr/>
        </p:nvSpPr>
        <p:spPr>
          <a:xfrm>
            <a:off x="6151294" y="486184"/>
            <a:ext cx="5564456" cy="1325563"/>
          </a:xfrm>
          <a:prstGeom prst="rect">
            <a:avLst/>
          </a:prstGeom>
        </p:spPr>
        <p:txBody>
          <a:bodyPr vert="horz" lIns="91440" tIns="45720" rIns="91440" bIns="45720" rtlCol="0" anchor="ctr">
            <a:normAutofit/>
          </a:bodyPr>
          <a:lstStyle>
            <a:defPPr>
              <a:defRPr lang="en-US"/>
            </a:defPPr>
            <a:lvl1pPr defTabSz="914400">
              <a:lnSpc>
                <a:spcPct val="90000"/>
              </a:lnSpc>
              <a:spcBef>
                <a:spcPct val="0"/>
              </a:spcBef>
              <a:buNone/>
              <a:defRPr sz="4400">
                <a:latin typeface="+mj-lt"/>
                <a:ea typeface="+mj-ea"/>
                <a:cs typeface="+mj-cs"/>
              </a:defRPr>
            </a:lvl1p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4400" b="0" i="0" u="none" strike="noStrike" kern="1200" cap="none" spc="0" normalizeH="0" baseline="0" noProof="0" dirty="0" err="1">
                <a:ln>
                  <a:noFill/>
                </a:ln>
                <a:solidFill>
                  <a:prstClr val="black"/>
                </a:solidFill>
                <a:effectLst/>
                <a:uLnTx/>
                <a:uFillTx/>
                <a:latin typeface="Calibri Light" panose="020F0302020204030204"/>
                <a:ea typeface="+mj-ea"/>
                <a:cs typeface="+mj-cs"/>
                <a:sym typeface="Calibri"/>
              </a:rPr>
              <a:t>Erro</a:t>
            </a:r>
            <a:r>
              <a:rPr kumimoji="0" lang="en-US" sz="4400" b="0" i="0" u="none" strike="noStrike" kern="1200" cap="none" spc="0" normalizeH="0" baseline="0" noProof="0" dirty="0">
                <a:ln>
                  <a:noFill/>
                </a:ln>
                <a:solidFill>
                  <a:prstClr val="black"/>
                </a:solidFill>
                <a:effectLst/>
                <a:uLnTx/>
                <a:uFillTx/>
                <a:latin typeface="Calibri Light" panose="020F0302020204030204"/>
                <a:ea typeface="+mj-ea"/>
                <a:cs typeface="+mj-cs"/>
                <a:sym typeface="Calibri"/>
              </a:rPr>
              <a:t> </a:t>
            </a:r>
            <a:r>
              <a:rPr kumimoji="0" lang="en-US" sz="4400" b="0" i="0" u="none" strike="noStrike" kern="1200" cap="none" spc="0" normalizeH="0" baseline="0" noProof="0" dirty="0" err="1">
                <a:ln>
                  <a:noFill/>
                </a:ln>
                <a:solidFill>
                  <a:prstClr val="black"/>
                </a:solidFill>
                <a:effectLst/>
                <a:uLnTx/>
                <a:uFillTx/>
                <a:latin typeface="Calibri Light" panose="020F0302020204030204"/>
                <a:ea typeface="+mj-ea"/>
                <a:cs typeface="+mj-cs"/>
                <a:sym typeface="Calibri"/>
              </a:rPr>
              <a:t>Associado</a:t>
            </a:r>
            <a:endParaRPr kumimoji="0" lang="en-US" sz="4400" b="0" i="0" u="none" strike="noStrike" kern="1200" cap="none" spc="0" normalizeH="0" baseline="0" noProof="0" dirty="0">
              <a:ln>
                <a:noFill/>
              </a:ln>
              <a:solidFill>
                <a:prstClr val="black"/>
              </a:solidFill>
              <a:effectLst/>
              <a:uLnTx/>
              <a:uFillTx/>
              <a:latin typeface="Calibri Light" panose="020F0302020204030204"/>
              <a:ea typeface="+mj-ea"/>
              <a:cs typeface="+mj-cs"/>
              <a:sym typeface="Calibri"/>
            </a:endParaRPr>
          </a:p>
        </p:txBody>
      </p:sp>
      <p:pic>
        <p:nvPicPr>
          <p:cNvPr id="16" name="Imagem 15" descr="Uma imagem contendo desenho&#10;&#10;Descrição gerada automaticamente">
            <a:extLst>
              <a:ext uri="{FF2B5EF4-FFF2-40B4-BE49-F238E27FC236}">
                <a16:creationId xmlns:a16="http://schemas.microsoft.com/office/drawing/2014/main" id="{E976912A-9A11-4765-974D-2CEFE1E1B4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253" y="864073"/>
            <a:ext cx="4555700" cy="1059200"/>
          </a:xfrm>
          <a:custGeom>
            <a:avLst/>
            <a:gdLst/>
            <a:ahLst/>
            <a:cxnLst/>
            <a:rect l="l" t="t" r="r" b="b"/>
            <a:pathLst>
              <a:path w="4555700" h="2733294">
                <a:moveTo>
                  <a:pt x="82217" y="0"/>
                </a:moveTo>
                <a:lnTo>
                  <a:pt x="4473483" y="0"/>
                </a:lnTo>
                <a:cubicBezTo>
                  <a:pt x="4518890" y="0"/>
                  <a:pt x="4555700" y="36810"/>
                  <a:pt x="4555700" y="82217"/>
                </a:cubicBezTo>
                <a:lnTo>
                  <a:pt x="4555700" y="2651077"/>
                </a:lnTo>
                <a:cubicBezTo>
                  <a:pt x="4555700" y="2696484"/>
                  <a:pt x="4518890" y="2733294"/>
                  <a:pt x="4473483" y="2733294"/>
                </a:cubicBezTo>
                <a:lnTo>
                  <a:pt x="82217" y="2733294"/>
                </a:lnTo>
                <a:cubicBezTo>
                  <a:pt x="36810" y="2733294"/>
                  <a:pt x="0" y="2696484"/>
                  <a:pt x="0" y="2651077"/>
                </a:cubicBezTo>
                <a:lnTo>
                  <a:pt x="0" y="82217"/>
                </a:lnTo>
                <a:cubicBezTo>
                  <a:pt x="0" y="36810"/>
                  <a:pt x="36810" y="0"/>
                  <a:pt x="82217" y="0"/>
                </a:cubicBezTo>
                <a:close/>
              </a:path>
            </a:pathLst>
          </a:custGeom>
        </p:spPr>
      </p:pic>
      <p:sp>
        <p:nvSpPr>
          <p:cNvPr id="74" name="Freeform: Shape 73">
            <a:extLst>
              <a:ext uri="{FF2B5EF4-FFF2-40B4-BE49-F238E27FC236}">
                <a16:creationId xmlns:a16="http://schemas.microsoft.com/office/drawing/2014/main" id="{7D42D292-4C48-479B-9E59-E29CD9871C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CaixaDeTexto 1">
            <a:extLst>
              <a:ext uri="{FF2B5EF4-FFF2-40B4-BE49-F238E27FC236}">
                <a16:creationId xmlns:a16="http://schemas.microsoft.com/office/drawing/2014/main" id="{8244803B-77FA-43BC-82F8-50CD9D8FFCFC}"/>
              </a:ext>
            </a:extLst>
          </p:cNvPr>
          <p:cNvSpPr txBox="1"/>
          <p:nvPr/>
        </p:nvSpPr>
        <p:spPr>
          <a:xfrm>
            <a:off x="6151294" y="1946684"/>
            <a:ext cx="5564456" cy="4351338"/>
          </a:xfrm>
          <a:prstGeom prst="rect">
            <a:avLst/>
          </a:prstGeom>
        </p:spPr>
        <p:txBody>
          <a:bodyPr vert="horz" lIns="91440" tIns="45720" rIns="91440" bIns="45720" rtlCol="0">
            <a:normAutofit/>
          </a:bodyPr>
          <a:lstStyle/>
          <a:p>
            <a:pPr marL="0" marR="0" lvl="0" indent="0" algn="just" defTabSz="914400" rtl="0" eaLnBrk="1" fontAlgn="auto" latinLnBrk="0" hangingPunct="1">
              <a:lnSpc>
                <a:spcPct val="90000"/>
              </a:lnSpc>
              <a:spcBef>
                <a:spcPts val="0"/>
              </a:spcBef>
              <a:spcAft>
                <a:spcPts val="600"/>
              </a:spcAft>
              <a:buClrTx/>
              <a:buSzTx/>
              <a:buFontTx/>
              <a:buNone/>
              <a:tabLst/>
              <a:defRPr/>
            </a:pPr>
            <a:r>
              <a:rPr lang="en-US" sz="2400" dirty="0">
                <a:solidFill>
                  <a:prstClr val="black"/>
                </a:solidFill>
                <a:latin typeface="Calibri" panose="020F0502020204030204"/>
              </a:rPr>
              <a:t>Toda </a:t>
            </a:r>
            <a:r>
              <a:rPr lang="en-US" sz="2400" dirty="0" err="1">
                <a:solidFill>
                  <a:prstClr val="black"/>
                </a:solidFill>
                <a:latin typeface="Calibri" panose="020F0502020204030204"/>
              </a:rPr>
              <a:t>medida</a:t>
            </a:r>
            <a:r>
              <a:rPr lang="en-US" sz="2400" dirty="0">
                <a:solidFill>
                  <a:prstClr val="black"/>
                </a:solidFill>
                <a:latin typeface="Calibri" panose="020F0502020204030204"/>
              </a:rPr>
              <a:t> experimental </a:t>
            </a:r>
            <a:r>
              <a:rPr lang="en-US" sz="2400" dirty="0" err="1">
                <a:solidFill>
                  <a:prstClr val="black"/>
                </a:solidFill>
                <a:latin typeface="Calibri" panose="020F0502020204030204"/>
              </a:rPr>
              <a:t>apresenta</a:t>
            </a:r>
            <a:r>
              <a:rPr lang="en-US" sz="2400" dirty="0">
                <a:solidFill>
                  <a:prstClr val="black"/>
                </a:solidFill>
                <a:latin typeface="Calibri" panose="020F0502020204030204"/>
              </a:rPr>
              <a:t> um </a:t>
            </a:r>
            <a:r>
              <a:rPr lang="en-US" sz="2400" dirty="0" err="1">
                <a:solidFill>
                  <a:prstClr val="black"/>
                </a:solidFill>
                <a:latin typeface="Calibri" panose="020F0502020204030204"/>
              </a:rPr>
              <a:t>erro</a:t>
            </a:r>
            <a:r>
              <a:rPr lang="en-US" sz="2400" dirty="0">
                <a:solidFill>
                  <a:prstClr val="black"/>
                </a:solidFill>
                <a:latin typeface="Calibri" panose="020F0502020204030204"/>
              </a:rPr>
              <a:t> </a:t>
            </a:r>
            <a:r>
              <a:rPr lang="en-US" sz="2400" dirty="0" err="1">
                <a:solidFill>
                  <a:prstClr val="black"/>
                </a:solidFill>
                <a:latin typeface="Calibri" panose="020F0502020204030204"/>
              </a:rPr>
              <a:t>associado</a:t>
            </a:r>
            <a:r>
              <a:rPr lang="en-US" sz="2400" dirty="0">
                <a:solidFill>
                  <a:prstClr val="black"/>
                </a:solidFill>
                <a:latin typeface="Calibri" panose="020F0502020204030204"/>
              </a:rPr>
              <a:t>. Um </a:t>
            </a:r>
            <a:r>
              <a:rPr lang="pt-BR" sz="2400" dirty="0">
                <a:solidFill>
                  <a:prstClr val="black"/>
                </a:solidFill>
                <a:latin typeface="Calibri" panose="020F0502020204030204"/>
              </a:rPr>
              <a:t>bom</a:t>
            </a:r>
            <a:r>
              <a:rPr lang="en-US" sz="2400" dirty="0">
                <a:solidFill>
                  <a:prstClr val="black"/>
                </a:solidFill>
                <a:latin typeface="Calibri" panose="020F0502020204030204"/>
              </a:rPr>
              <a:t> </a:t>
            </a:r>
            <a:r>
              <a:rPr lang="en-US" sz="2400" dirty="0" err="1">
                <a:solidFill>
                  <a:prstClr val="black"/>
                </a:solidFill>
                <a:latin typeface="Calibri" panose="020F0502020204030204"/>
              </a:rPr>
              <a:t>experimento</a:t>
            </a:r>
            <a:r>
              <a:rPr lang="en-US" sz="2400" dirty="0">
                <a:solidFill>
                  <a:prstClr val="black"/>
                </a:solidFill>
                <a:latin typeface="Calibri" panose="020F0502020204030204"/>
              </a:rPr>
              <a:t> </a:t>
            </a:r>
            <a:r>
              <a:rPr lang="en-US" sz="2400" dirty="0" err="1">
                <a:solidFill>
                  <a:prstClr val="black"/>
                </a:solidFill>
                <a:latin typeface="Calibri" panose="020F0502020204030204"/>
              </a:rPr>
              <a:t>deve</a:t>
            </a:r>
            <a:r>
              <a:rPr lang="en-US" sz="2400" dirty="0">
                <a:solidFill>
                  <a:prstClr val="black"/>
                </a:solidFill>
                <a:latin typeface="Calibri" panose="020F0502020204030204"/>
              </a:rPr>
              <a:t> </a:t>
            </a:r>
            <a:r>
              <a:rPr lang="en-US" sz="2400" dirty="0" err="1">
                <a:solidFill>
                  <a:prstClr val="black"/>
                </a:solidFill>
                <a:latin typeface="Calibri" panose="020F0502020204030204"/>
              </a:rPr>
              <a:t>reduzir</a:t>
            </a:r>
            <a:r>
              <a:rPr lang="en-US" sz="2400" dirty="0">
                <a:solidFill>
                  <a:prstClr val="black"/>
                </a:solidFill>
                <a:latin typeface="Calibri" panose="020F0502020204030204"/>
              </a:rPr>
              <a:t> o </a:t>
            </a:r>
            <a:r>
              <a:rPr lang="en-US" sz="2400" dirty="0" err="1">
                <a:solidFill>
                  <a:prstClr val="black"/>
                </a:solidFill>
                <a:latin typeface="Calibri" panose="020F0502020204030204"/>
              </a:rPr>
              <a:t>erro</a:t>
            </a:r>
            <a:r>
              <a:rPr lang="en-US" sz="2400" dirty="0">
                <a:solidFill>
                  <a:prstClr val="black"/>
                </a:solidFill>
                <a:latin typeface="Calibri" panose="020F0502020204030204"/>
              </a:rPr>
              <a:t> </a:t>
            </a:r>
            <a:r>
              <a:rPr lang="en-US" sz="2400" dirty="0" err="1">
                <a:solidFill>
                  <a:prstClr val="black"/>
                </a:solidFill>
                <a:latin typeface="Calibri" panose="020F0502020204030204"/>
              </a:rPr>
              <a:t>associado</a:t>
            </a:r>
            <a:r>
              <a:rPr lang="en-US" sz="2400" dirty="0">
                <a:solidFill>
                  <a:prstClr val="black"/>
                </a:solidFill>
                <a:latin typeface="Calibri" panose="020F0502020204030204"/>
              </a:rPr>
              <a:t> para que a </a:t>
            </a:r>
            <a:r>
              <a:rPr lang="en-US" sz="2400" dirty="0" err="1">
                <a:solidFill>
                  <a:prstClr val="black"/>
                </a:solidFill>
                <a:latin typeface="Calibri" panose="020F0502020204030204"/>
              </a:rPr>
              <a:t>medida</a:t>
            </a:r>
            <a:r>
              <a:rPr lang="en-US" sz="2400" dirty="0">
                <a:solidFill>
                  <a:prstClr val="black"/>
                </a:solidFill>
                <a:latin typeface="Calibri" panose="020F0502020204030204"/>
              </a:rPr>
              <a:t> experimental se </a:t>
            </a:r>
            <a:r>
              <a:rPr lang="en-US" sz="2400" dirty="0" err="1">
                <a:solidFill>
                  <a:prstClr val="black"/>
                </a:solidFill>
                <a:latin typeface="Calibri" panose="020F0502020204030204"/>
              </a:rPr>
              <a:t>aproxime</a:t>
            </a:r>
            <a:r>
              <a:rPr lang="en-US" sz="2400" dirty="0">
                <a:solidFill>
                  <a:prstClr val="black"/>
                </a:solidFill>
                <a:latin typeface="Calibri" panose="020F0502020204030204"/>
              </a:rPr>
              <a:t> o </a:t>
            </a:r>
            <a:r>
              <a:rPr lang="en-US" sz="2400" dirty="0" err="1">
                <a:solidFill>
                  <a:prstClr val="black"/>
                </a:solidFill>
                <a:latin typeface="Calibri" panose="020F0502020204030204"/>
              </a:rPr>
              <a:t>máximo</a:t>
            </a:r>
            <a:r>
              <a:rPr lang="en-US" sz="2400" dirty="0">
                <a:solidFill>
                  <a:prstClr val="black"/>
                </a:solidFill>
                <a:latin typeface="Calibri" panose="020F0502020204030204"/>
              </a:rPr>
              <a:t> </a:t>
            </a:r>
            <a:r>
              <a:rPr lang="en-US" sz="2400" dirty="0" err="1">
                <a:solidFill>
                  <a:prstClr val="black"/>
                </a:solidFill>
                <a:latin typeface="Calibri" panose="020F0502020204030204"/>
              </a:rPr>
              <a:t>possível</a:t>
            </a:r>
            <a:r>
              <a:rPr lang="en-US" sz="2400" dirty="0">
                <a:solidFill>
                  <a:prstClr val="black"/>
                </a:solidFill>
                <a:latin typeface="Calibri" panose="020F0502020204030204"/>
              </a:rPr>
              <a:t> do valor real. </a:t>
            </a:r>
            <a:r>
              <a:rPr lang="en-US" sz="2400" dirty="0" err="1">
                <a:solidFill>
                  <a:prstClr val="black"/>
                </a:solidFill>
                <a:latin typeface="Calibri" panose="020F0502020204030204"/>
              </a:rPr>
              <a:t>Em</a:t>
            </a:r>
            <a:r>
              <a:rPr lang="en-US" sz="2400" dirty="0">
                <a:solidFill>
                  <a:prstClr val="black"/>
                </a:solidFill>
                <a:latin typeface="Calibri" panose="020F0502020204030204"/>
              </a:rPr>
              <a:t> </a:t>
            </a:r>
            <a:r>
              <a:rPr lang="en-US" sz="2400" dirty="0" err="1">
                <a:solidFill>
                  <a:prstClr val="black"/>
                </a:solidFill>
                <a:latin typeface="Calibri" panose="020F0502020204030204"/>
              </a:rPr>
              <a:t>geral</a:t>
            </a:r>
            <a:r>
              <a:rPr lang="en-US" sz="2400" dirty="0">
                <a:solidFill>
                  <a:prstClr val="black"/>
                </a:solidFill>
                <a:latin typeface="Calibri" panose="020F0502020204030204"/>
              </a:rPr>
              <a:t> </a:t>
            </a:r>
            <a:r>
              <a:rPr lang="en-US" sz="2400" dirty="0" err="1">
                <a:solidFill>
                  <a:prstClr val="black"/>
                </a:solidFill>
                <a:latin typeface="Calibri" panose="020F0502020204030204"/>
              </a:rPr>
              <a:t>os</a:t>
            </a:r>
            <a:r>
              <a:rPr lang="en-US" sz="2400" dirty="0">
                <a:solidFill>
                  <a:prstClr val="black"/>
                </a:solidFill>
                <a:latin typeface="Calibri" panose="020F0502020204030204"/>
              </a:rPr>
              <a:t> </a:t>
            </a:r>
            <a:r>
              <a:rPr lang="en-US" sz="2400" dirty="0" err="1">
                <a:solidFill>
                  <a:prstClr val="black"/>
                </a:solidFill>
                <a:latin typeface="Calibri" panose="020F0502020204030204"/>
              </a:rPr>
              <a:t>erros</a:t>
            </a:r>
            <a:r>
              <a:rPr lang="en-US" sz="2400" dirty="0">
                <a:solidFill>
                  <a:prstClr val="black"/>
                </a:solidFill>
                <a:latin typeface="Calibri" panose="020F0502020204030204"/>
              </a:rPr>
              <a:t> </a:t>
            </a:r>
            <a:r>
              <a:rPr lang="en-US" sz="2400" dirty="0" err="1">
                <a:solidFill>
                  <a:prstClr val="black"/>
                </a:solidFill>
                <a:latin typeface="Calibri" panose="020F0502020204030204"/>
              </a:rPr>
              <a:t>experimentais</a:t>
            </a:r>
            <a:r>
              <a:rPr lang="en-US" sz="2400" dirty="0">
                <a:solidFill>
                  <a:prstClr val="black"/>
                </a:solidFill>
                <a:latin typeface="Calibri" panose="020F0502020204030204"/>
              </a:rPr>
              <a:t> </a:t>
            </a:r>
            <a:r>
              <a:rPr lang="en-US" sz="2400" dirty="0" err="1">
                <a:solidFill>
                  <a:prstClr val="black"/>
                </a:solidFill>
                <a:latin typeface="Calibri" panose="020F0502020204030204"/>
              </a:rPr>
              <a:t>dependem</a:t>
            </a:r>
            <a:r>
              <a:rPr lang="en-US" sz="2400" dirty="0">
                <a:solidFill>
                  <a:prstClr val="black"/>
                </a:solidFill>
                <a:latin typeface="Calibri" panose="020F0502020204030204"/>
              </a:rPr>
              <a:t> do </a:t>
            </a:r>
            <a:r>
              <a:rPr lang="en-US" sz="2400" dirty="0" err="1">
                <a:solidFill>
                  <a:prstClr val="black"/>
                </a:solidFill>
                <a:latin typeface="Calibri" panose="020F0502020204030204"/>
              </a:rPr>
              <a:t>tipo</a:t>
            </a:r>
            <a:r>
              <a:rPr lang="en-US" sz="2400" dirty="0">
                <a:solidFill>
                  <a:prstClr val="black"/>
                </a:solidFill>
                <a:latin typeface="Calibri" panose="020F0502020204030204"/>
              </a:rPr>
              <a:t> de </a:t>
            </a:r>
            <a:r>
              <a:rPr lang="en-US" sz="2400" dirty="0" err="1">
                <a:solidFill>
                  <a:prstClr val="black"/>
                </a:solidFill>
                <a:latin typeface="Calibri" panose="020F0502020204030204"/>
              </a:rPr>
              <a:t>equipamento</a:t>
            </a:r>
            <a:r>
              <a:rPr lang="en-US" sz="2400" dirty="0">
                <a:solidFill>
                  <a:prstClr val="black"/>
                </a:solidFill>
                <a:latin typeface="Calibri" panose="020F0502020204030204"/>
              </a:rPr>
              <a:t> </a:t>
            </a:r>
            <a:r>
              <a:rPr lang="en-US" sz="2400" dirty="0" err="1">
                <a:solidFill>
                  <a:prstClr val="black"/>
                </a:solidFill>
                <a:latin typeface="Calibri" panose="020F0502020204030204"/>
              </a:rPr>
              <a:t>utilizado</a:t>
            </a:r>
            <a:r>
              <a:rPr lang="en-US" sz="2400" dirty="0">
                <a:solidFill>
                  <a:prstClr val="black"/>
                </a:solidFill>
                <a:latin typeface="Calibri" panose="020F0502020204030204"/>
              </a:rPr>
              <a:t> </a:t>
            </a:r>
            <a:r>
              <a:rPr lang="en-US" sz="2400" dirty="0" err="1">
                <a:solidFill>
                  <a:prstClr val="black"/>
                </a:solidFill>
                <a:latin typeface="Calibri" panose="020F0502020204030204"/>
              </a:rPr>
              <a:t>na</a:t>
            </a:r>
            <a:r>
              <a:rPr lang="en-US" sz="2400" dirty="0">
                <a:solidFill>
                  <a:prstClr val="black"/>
                </a:solidFill>
                <a:latin typeface="Calibri" panose="020F0502020204030204"/>
              </a:rPr>
              <a:t> </a:t>
            </a:r>
            <a:r>
              <a:rPr lang="en-US" sz="2400" dirty="0" err="1">
                <a:solidFill>
                  <a:prstClr val="black"/>
                </a:solidFill>
                <a:latin typeface="Calibri" panose="020F0502020204030204"/>
              </a:rPr>
              <a:t>obtenção</a:t>
            </a:r>
            <a:r>
              <a:rPr lang="en-US" sz="2400" dirty="0">
                <a:solidFill>
                  <a:prstClr val="black"/>
                </a:solidFill>
                <a:latin typeface="Calibri" panose="020F0502020204030204"/>
              </a:rPr>
              <a:t> das </a:t>
            </a:r>
            <a:r>
              <a:rPr lang="en-US" sz="2400" dirty="0" err="1">
                <a:solidFill>
                  <a:prstClr val="black"/>
                </a:solidFill>
                <a:latin typeface="Calibri" panose="020F0502020204030204"/>
              </a:rPr>
              <a:t>medidas</a:t>
            </a:r>
            <a:r>
              <a:rPr lang="en-US" sz="2400" dirty="0">
                <a:solidFill>
                  <a:prstClr val="black"/>
                </a:solidFill>
                <a:latin typeface="Calibri" panose="020F0502020204030204"/>
              </a:rPr>
              <a:t>. Por </a:t>
            </a:r>
            <a:r>
              <a:rPr lang="en-US" sz="2400" dirty="0" err="1">
                <a:solidFill>
                  <a:prstClr val="black"/>
                </a:solidFill>
                <a:latin typeface="Calibri" panose="020F0502020204030204"/>
              </a:rPr>
              <a:t>exemplo</a:t>
            </a:r>
            <a:r>
              <a:rPr lang="en-US" sz="2400" dirty="0">
                <a:solidFill>
                  <a:prstClr val="black"/>
                </a:solidFill>
                <a:latin typeface="Calibri" panose="020F0502020204030204"/>
              </a:rPr>
              <a:t>, </a:t>
            </a:r>
            <a:r>
              <a:rPr lang="en-US" sz="2400" dirty="0" err="1">
                <a:solidFill>
                  <a:prstClr val="black"/>
                </a:solidFill>
                <a:latin typeface="Calibri" panose="020F0502020204030204"/>
              </a:rPr>
              <a:t>ao</a:t>
            </a:r>
            <a:r>
              <a:rPr lang="en-US" sz="2400" dirty="0">
                <a:solidFill>
                  <a:prstClr val="black"/>
                </a:solidFill>
                <a:latin typeface="Calibri" panose="020F0502020204030204"/>
              </a:rPr>
              <a:t> </a:t>
            </a:r>
            <a:r>
              <a:rPr lang="en-US" sz="2400" dirty="0" err="1">
                <a:solidFill>
                  <a:prstClr val="black"/>
                </a:solidFill>
                <a:latin typeface="Calibri" panose="020F0502020204030204"/>
              </a:rPr>
              <a:t>aferir</a:t>
            </a:r>
            <a:r>
              <a:rPr lang="en-US" sz="2400" dirty="0">
                <a:solidFill>
                  <a:prstClr val="black"/>
                </a:solidFill>
                <a:latin typeface="Calibri" panose="020F0502020204030204"/>
              </a:rPr>
              <a:t> a </a:t>
            </a:r>
            <a:r>
              <a:rPr lang="en-US" sz="2400" dirty="0" err="1">
                <a:solidFill>
                  <a:prstClr val="black"/>
                </a:solidFill>
                <a:latin typeface="Calibri" panose="020F0502020204030204"/>
              </a:rPr>
              <a:t>massa</a:t>
            </a:r>
            <a:r>
              <a:rPr lang="en-US" sz="2400" dirty="0">
                <a:solidFill>
                  <a:prstClr val="black"/>
                </a:solidFill>
                <a:latin typeface="Calibri" panose="020F0502020204030204"/>
              </a:rPr>
              <a:t> de um </a:t>
            </a:r>
            <a:r>
              <a:rPr lang="en-US" sz="2400" dirty="0" err="1">
                <a:solidFill>
                  <a:prstClr val="black"/>
                </a:solidFill>
                <a:latin typeface="Calibri" panose="020F0502020204030204"/>
              </a:rPr>
              <a:t>objeto</a:t>
            </a:r>
            <a:r>
              <a:rPr lang="en-US" sz="2400" dirty="0">
                <a:solidFill>
                  <a:prstClr val="black"/>
                </a:solidFill>
                <a:latin typeface="Calibri" panose="020F0502020204030204"/>
              </a:rPr>
              <a:t> </a:t>
            </a:r>
            <a:r>
              <a:rPr lang="en-US" sz="2400" dirty="0" err="1">
                <a:solidFill>
                  <a:prstClr val="black"/>
                </a:solidFill>
                <a:latin typeface="Calibri" panose="020F0502020204030204"/>
              </a:rPr>
              <a:t>utilizando</a:t>
            </a:r>
            <a:r>
              <a:rPr lang="en-US" sz="2400" dirty="0">
                <a:solidFill>
                  <a:prstClr val="black"/>
                </a:solidFill>
                <a:latin typeface="Calibri" panose="020F0502020204030204"/>
              </a:rPr>
              <a:t> </a:t>
            </a:r>
            <a:r>
              <a:rPr lang="en-US" sz="2400" dirty="0" err="1">
                <a:solidFill>
                  <a:prstClr val="black"/>
                </a:solidFill>
                <a:latin typeface="Calibri" panose="020F0502020204030204"/>
              </a:rPr>
              <a:t>uma</a:t>
            </a:r>
            <a:r>
              <a:rPr lang="en-US" sz="2400" dirty="0">
                <a:solidFill>
                  <a:prstClr val="black"/>
                </a:solidFill>
                <a:latin typeface="Calibri" panose="020F0502020204030204"/>
              </a:rPr>
              <a:t> </a:t>
            </a:r>
            <a:r>
              <a:rPr lang="en-US" sz="2400" dirty="0" err="1">
                <a:solidFill>
                  <a:prstClr val="black"/>
                </a:solidFill>
                <a:latin typeface="Calibri" panose="020F0502020204030204"/>
              </a:rPr>
              <a:t>balança</a:t>
            </a:r>
            <a:r>
              <a:rPr lang="en-US" sz="2400" dirty="0">
                <a:solidFill>
                  <a:prstClr val="black"/>
                </a:solidFill>
                <a:latin typeface="Calibri" panose="020F0502020204030204"/>
              </a:rPr>
              <a:t>, </a:t>
            </a:r>
            <a:r>
              <a:rPr lang="en-US" sz="2400" dirty="0" err="1">
                <a:solidFill>
                  <a:prstClr val="black"/>
                </a:solidFill>
                <a:latin typeface="Calibri" panose="020F0502020204030204"/>
              </a:rPr>
              <a:t>em</a:t>
            </a:r>
            <a:r>
              <a:rPr lang="en-US" sz="2400" dirty="0">
                <a:solidFill>
                  <a:prstClr val="black"/>
                </a:solidFill>
                <a:latin typeface="Calibri" panose="020F0502020204030204"/>
              </a:rPr>
              <a:t> </a:t>
            </a:r>
            <a:r>
              <a:rPr lang="en-US" sz="2400" dirty="0" err="1">
                <a:solidFill>
                  <a:prstClr val="black"/>
                </a:solidFill>
                <a:latin typeface="Calibri" panose="020F0502020204030204"/>
              </a:rPr>
              <a:t>geral</a:t>
            </a:r>
            <a:r>
              <a:rPr lang="en-US" sz="2400" dirty="0">
                <a:solidFill>
                  <a:prstClr val="black"/>
                </a:solidFill>
                <a:latin typeface="Calibri" panose="020F0502020204030204"/>
              </a:rPr>
              <a:t> o </a:t>
            </a:r>
            <a:r>
              <a:rPr lang="en-US" sz="2400" dirty="0" err="1">
                <a:solidFill>
                  <a:prstClr val="black"/>
                </a:solidFill>
                <a:latin typeface="Calibri" panose="020F0502020204030204"/>
              </a:rPr>
              <a:t>erro</a:t>
            </a:r>
            <a:r>
              <a:rPr lang="en-US" sz="2400" dirty="0">
                <a:solidFill>
                  <a:prstClr val="black"/>
                </a:solidFill>
                <a:latin typeface="Calibri" panose="020F0502020204030204"/>
              </a:rPr>
              <a:t> é de 0,01kg </a:t>
            </a:r>
            <a:r>
              <a:rPr lang="en-US" sz="2400" dirty="0" err="1">
                <a:solidFill>
                  <a:prstClr val="black"/>
                </a:solidFill>
                <a:latin typeface="Calibri" panose="020F0502020204030204"/>
              </a:rPr>
              <a:t>em</a:t>
            </a:r>
            <a:r>
              <a:rPr lang="en-US" sz="2400" dirty="0">
                <a:solidFill>
                  <a:prstClr val="black"/>
                </a:solidFill>
                <a:latin typeface="Calibri" panose="020F0502020204030204"/>
              </a:rPr>
              <a:t> </a:t>
            </a:r>
            <a:r>
              <a:rPr lang="en-US" sz="2400" dirty="0" err="1">
                <a:solidFill>
                  <a:prstClr val="black"/>
                </a:solidFill>
                <a:latin typeface="Calibri" panose="020F0502020204030204"/>
              </a:rPr>
              <a:t>balanças</a:t>
            </a:r>
            <a:r>
              <a:rPr lang="en-US" sz="2400" dirty="0">
                <a:solidFill>
                  <a:prstClr val="black"/>
                </a:solidFill>
                <a:latin typeface="Calibri" panose="020F0502020204030204"/>
              </a:rPr>
              <a:t> </a:t>
            </a:r>
            <a:r>
              <a:rPr lang="en-US" sz="2400" dirty="0" err="1">
                <a:solidFill>
                  <a:prstClr val="black"/>
                </a:solidFill>
                <a:latin typeface="Calibri" panose="020F0502020204030204"/>
              </a:rPr>
              <a:t>digitais</a:t>
            </a:r>
            <a:r>
              <a:rPr lang="en-US" sz="2400" dirty="0">
                <a:solidFill>
                  <a:prstClr val="black"/>
                </a:solidFill>
                <a:latin typeface="Calibri" panose="020F0502020204030204"/>
              </a:rPr>
              <a:t> de </a:t>
            </a:r>
            <a:r>
              <a:rPr lang="en-US" sz="2400" dirty="0" err="1">
                <a:solidFill>
                  <a:prstClr val="black"/>
                </a:solidFill>
                <a:latin typeface="Calibri" panose="020F0502020204030204"/>
              </a:rPr>
              <a:t>grande</a:t>
            </a:r>
            <a:r>
              <a:rPr lang="en-US" sz="2400" dirty="0">
                <a:solidFill>
                  <a:prstClr val="black"/>
                </a:solidFill>
                <a:latin typeface="Calibri" panose="020F0502020204030204"/>
              </a:rPr>
              <a:t> </a:t>
            </a:r>
            <a:r>
              <a:rPr lang="en-US" sz="2400" dirty="0" err="1">
                <a:solidFill>
                  <a:prstClr val="black"/>
                </a:solidFill>
                <a:latin typeface="Calibri" panose="020F0502020204030204"/>
              </a:rPr>
              <a:t>precisão</a:t>
            </a:r>
            <a:r>
              <a:rPr lang="en-US" sz="2400" dirty="0">
                <a:solidFill>
                  <a:prstClr val="black"/>
                </a:solidFill>
                <a:latin typeface="Calibri" panose="020F0502020204030204"/>
              </a:rPr>
              <a:t> (</a:t>
            </a:r>
            <a:r>
              <a:rPr lang="en-US" sz="2400" dirty="0" err="1">
                <a:solidFill>
                  <a:prstClr val="black"/>
                </a:solidFill>
                <a:latin typeface="Calibri" panose="020F0502020204030204"/>
              </a:rPr>
              <a:t>utilizadas</a:t>
            </a:r>
            <a:r>
              <a:rPr lang="en-US" sz="2400" dirty="0">
                <a:solidFill>
                  <a:prstClr val="black"/>
                </a:solidFill>
                <a:latin typeface="Calibri" panose="020F0502020204030204"/>
              </a:rPr>
              <a:t> </a:t>
            </a:r>
            <a:r>
              <a:rPr lang="en-US" sz="2400" dirty="0" err="1">
                <a:solidFill>
                  <a:prstClr val="black"/>
                </a:solidFill>
                <a:latin typeface="Calibri" panose="020F0502020204030204"/>
              </a:rPr>
              <a:t>em</a:t>
            </a:r>
            <a:r>
              <a:rPr lang="en-US" sz="2400" dirty="0">
                <a:solidFill>
                  <a:prstClr val="black"/>
                </a:solidFill>
                <a:latin typeface="Calibri" panose="020F0502020204030204"/>
              </a:rPr>
              <a:t> </a:t>
            </a:r>
            <a:r>
              <a:rPr lang="en-US" sz="2400" dirty="0" err="1">
                <a:solidFill>
                  <a:prstClr val="black"/>
                </a:solidFill>
                <a:latin typeface="Calibri" panose="020F0502020204030204"/>
              </a:rPr>
              <a:t>laboratórios</a:t>
            </a:r>
            <a:r>
              <a:rPr lang="en-US" sz="2400" dirty="0">
                <a:solidFill>
                  <a:prstClr val="black"/>
                </a:solidFill>
                <a:latin typeface="Calibri" panose="020F0502020204030204"/>
              </a:rPr>
              <a:t> </a:t>
            </a:r>
            <a:r>
              <a:rPr lang="en-US" sz="2400" dirty="0" err="1">
                <a:solidFill>
                  <a:prstClr val="black"/>
                </a:solidFill>
                <a:latin typeface="Calibri" panose="020F0502020204030204"/>
              </a:rPr>
              <a:t>químicos</a:t>
            </a:r>
            <a:r>
              <a:rPr lang="en-US" sz="2400" dirty="0">
                <a:solidFill>
                  <a:prstClr val="black"/>
                </a:solidFill>
                <a:latin typeface="Calibri" panose="020F0502020204030204"/>
              </a:rPr>
              <a:t>).</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6" name="Arc 75">
            <a:extLst>
              <a:ext uri="{FF2B5EF4-FFF2-40B4-BE49-F238E27FC236}">
                <a16:creationId xmlns:a16="http://schemas.microsoft.com/office/drawing/2014/main" id="{533DF362-939D-4EEE-8DC4-6B54607E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95198">
            <a:off x="1539683" y="162676"/>
            <a:ext cx="4083433" cy="4083433"/>
          </a:xfrm>
          <a:prstGeom prst="arc">
            <a:avLst>
              <a:gd name="adj1" fmla="val 17445962"/>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8194" name="Picture 2" descr="Exatidão e Precisão das medidas. Exatidão e Precisão - Mundo Educação">
            <a:extLst>
              <a:ext uri="{FF2B5EF4-FFF2-40B4-BE49-F238E27FC236}">
                <a16:creationId xmlns:a16="http://schemas.microsoft.com/office/drawing/2014/main" id="{9AF672E1-647A-4505-85DA-6F59859CAC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5905" y="2621852"/>
            <a:ext cx="2530622" cy="37830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004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E3BBEC-C5E0-4EAD-9480-91A40B02E9E9}"/>
              </a:ext>
            </a:extLst>
          </p:cNvPr>
          <p:cNvSpPr>
            <a:spLocks noGrp="1"/>
          </p:cNvSpPr>
          <p:nvPr>
            <p:ph type="title"/>
          </p:nvPr>
        </p:nvSpPr>
        <p:spPr>
          <a:xfrm>
            <a:off x="85725" y="207343"/>
            <a:ext cx="8524875" cy="988895"/>
          </a:xfrm>
        </p:spPr>
        <p:txBody>
          <a:bodyPr/>
          <a:lstStyle/>
          <a:p>
            <a:r>
              <a:rPr lang="pt-BR" dirty="0"/>
              <a:t>Erro da soma de medidas</a:t>
            </a:r>
          </a:p>
        </p:txBody>
      </p:sp>
      <p:pic>
        <p:nvPicPr>
          <p:cNvPr id="8" name="Imagem 7" descr="Uma imagem contendo desenho&#10;&#10;Descrição gerada automaticamente">
            <a:extLst>
              <a:ext uri="{FF2B5EF4-FFF2-40B4-BE49-F238E27FC236}">
                <a16:creationId xmlns:a16="http://schemas.microsoft.com/office/drawing/2014/main" id="{FD1370FC-D6AF-42B1-8D42-0677780EA7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6792" y="375677"/>
            <a:ext cx="2819933" cy="652229"/>
          </a:xfrm>
          <a:prstGeom prst="rect">
            <a:avLst/>
          </a:prstGeom>
        </p:spPr>
      </p:pic>
      <mc:AlternateContent xmlns:mc="http://schemas.openxmlformats.org/markup-compatibility/2006">
        <mc:Choice xmlns:a14="http://schemas.microsoft.com/office/drawing/2010/main" Requires="a14">
          <p:sp>
            <p:nvSpPr>
              <p:cNvPr id="5" name="CaixaDeTexto 4">
                <a:extLst>
                  <a:ext uri="{FF2B5EF4-FFF2-40B4-BE49-F238E27FC236}">
                    <a16:creationId xmlns:a16="http://schemas.microsoft.com/office/drawing/2014/main" id="{7F062852-AA76-4ED8-8B97-2E274089CAEC}"/>
                  </a:ext>
                </a:extLst>
              </p:cNvPr>
              <p:cNvSpPr txBox="1"/>
              <p:nvPr/>
            </p:nvSpPr>
            <p:spPr>
              <a:xfrm>
                <a:off x="201613" y="1418893"/>
                <a:ext cx="11788774" cy="4232890"/>
              </a:xfrm>
              <a:prstGeom prst="rect">
                <a:avLst/>
              </a:prstGeom>
              <a:noFill/>
            </p:spPr>
            <p:txBody>
              <a:bodyPr wrap="square">
                <a:sp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pt-BR" sz="2400" b="0" i="0" u="none" strike="noStrike" kern="1200" cap="none" spc="0" normalizeH="0" baseline="0" noProof="0" dirty="0">
                    <a:ln>
                      <a:noFill/>
                    </a:ln>
                    <a:solidFill>
                      <a:srgbClr val="202122"/>
                    </a:solidFill>
                    <a:effectLst/>
                    <a:uLnTx/>
                    <a:uFillTx/>
                    <a:latin typeface="Calibri" panose="020F0502020204030204"/>
                    <a:ea typeface="+mn-ea"/>
                    <a:cs typeface="+mn-cs"/>
                  </a:rPr>
                  <a:t>Vimos que cada medida possui um erro experimental associado, mas também existem os erros associados ao cálculo de novas grandes. Neste exemplo vamos calcular o erro de uma grandeza experimental que é a soma das medidas experimentais X, Y e Z.</a:t>
                </a: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pt-BR" sz="2400" b="0" i="0" u="none" strike="noStrike" kern="1200" cap="none" spc="0" normalizeH="0" baseline="0" noProof="0" dirty="0">
                  <a:ln>
                    <a:noFill/>
                  </a:ln>
                  <a:solidFill>
                    <a:srgbClr val="202122"/>
                  </a:solidFill>
                  <a:effectLst/>
                  <a:uLnTx/>
                  <a:uFillTx/>
                  <a:latin typeface="Calibri" panose="020F0502020204030204"/>
                  <a:ea typeface="+mn-ea"/>
                  <a:cs typeface="+mn-cs"/>
                </a:endParaRPr>
              </a:p>
              <a:p>
                <a:pPr lvl="0" algn="just"/>
                <a14:m>
                  <m:oMathPara xmlns:m="http://schemas.openxmlformats.org/officeDocument/2006/math">
                    <m:oMathParaPr>
                      <m:jc m:val="centerGroup"/>
                    </m:oMathParaPr>
                    <m:oMath xmlns:m="http://schemas.openxmlformats.org/officeDocument/2006/math">
                      <m:r>
                        <a:rPr kumimoji="0" lang="pt-BR" sz="2400" b="0" i="1" u="none" strike="noStrike" kern="1200" cap="none" spc="0" normalizeH="0" baseline="0" noProof="0" smtClean="0">
                          <a:ln>
                            <a:noFill/>
                          </a:ln>
                          <a:solidFill>
                            <a:srgbClr val="202122"/>
                          </a:solidFill>
                          <a:effectLst/>
                          <a:uLnTx/>
                          <a:uFillTx/>
                          <a:latin typeface="Cambria Math" panose="02040503050406030204" pitchFamily="18" charset="0"/>
                          <a:ea typeface="+mn-ea"/>
                          <a:cs typeface="+mn-cs"/>
                        </a:rPr>
                        <m:t>𝐷</m:t>
                      </m:r>
                      <m:r>
                        <a:rPr kumimoji="0" lang="pt-BR" sz="2400" b="0" i="1" u="none" strike="noStrike" kern="1200" cap="none" spc="0" normalizeH="0" baseline="0" noProof="0" smtClean="0">
                          <a:ln>
                            <a:noFill/>
                          </a:ln>
                          <a:solidFill>
                            <a:srgbClr val="202122"/>
                          </a:solidFill>
                          <a:effectLst/>
                          <a:uLnTx/>
                          <a:uFillTx/>
                          <a:latin typeface="Cambria Math" panose="02040503050406030204" pitchFamily="18" charset="0"/>
                          <a:ea typeface="+mn-ea"/>
                          <a:cs typeface="+mn-cs"/>
                        </a:rPr>
                        <m:t>=</m:t>
                      </m:r>
                      <m:r>
                        <a:rPr kumimoji="0" lang="pt-BR" sz="2400" b="0" i="1" u="none" strike="noStrike" kern="1200" cap="none" spc="0" normalizeH="0" baseline="0" noProof="0" smtClean="0">
                          <a:ln>
                            <a:noFill/>
                          </a:ln>
                          <a:solidFill>
                            <a:srgbClr val="202122"/>
                          </a:solidFill>
                          <a:effectLst/>
                          <a:uLnTx/>
                          <a:uFillTx/>
                          <a:latin typeface="Cambria Math" panose="02040503050406030204" pitchFamily="18" charset="0"/>
                          <a:ea typeface="+mn-ea"/>
                          <a:cs typeface="+mn-cs"/>
                        </a:rPr>
                        <m:t>𝑋</m:t>
                      </m:r>
                      <m:r>
                        <a:rPr lang="pt-BR" sz="2400" i="1" smtClean="0">
                          <a:solidFill>
                            <a:srgbClr val="202122"/>
                          </a:solidFill>
                          <a:latin typeface="Cambria Math" panose="02040503050406030204" pitchFamily="18" charset="0"/>
                          <a:ea typeface="Cambria Math" panose="02040503050406030204" pitchFamily="18" charset="0"/>
                        </a:rPr>
                        <m:t>±</m:t>
                      </m:r>
                      <m:r>
                        <a:rPr kumimoji="0" lang="pt-BR" sz="2400" b="0" i="1" u="none" strike="noStrike" kern="1200" cap="none" spc="0" normalizeH="0" baseline="0" noProof="0" smtClean="0">
                          <a:ln>
                            <a:noFill/>
                          </a:ln>
                          <a:solidFill>
                            <a:srgbClr val="202122"/>
                          </a:solidFill>
                          <a:effectLst/>
                          <a:uLnTx/>
                          <a:uFillTx/>
                          <a:latin typeface="Cambria Math" panose="02040503050406030204" pitchFamily="18" charset="0"/>
                          <a:ea typeface="+mn-ea"/>
                          <a:cs typeface="+mn-cs"/>
                        </a:rPr>
                        <m:t>𝑌</m:t>
                      </m:r>
                      <m:r>
                        <a:rPr lang="pt-BR" sz="2400" i="1">
                          <a:solidFill>
                            <a:srgbClr val="202122"/>
                          </a:solidFill>
                          <a:latin typeface="Cambria Math" panose="02040503050406030204" pitchFamily="18" charset="0"/>
                          <a:ea typeface="Cambria Math" panose="02040503050406030204" pitchFamily="18" charset="0"/>
                        </a:rPr>
                        <m:t>±</m:t>
                      </m:r>
                      <m:r>
                        <a:rPr kumimoji="0" lang="pt-BR" sz="2400" b="0" i="1" u="none" strike="noStrike" kern="1200" cap="none" spc="0" normalizeH="0" baseline="0" noProof="0" smtClean="0">
                          <a:ln>
                            <a:noFill/>
                          </a:ln>
                          <a:solidFill>
                            <a:srgbClr val="202122"/>
                          </a:solidFill>
                          <a:effectLst/>
                          <a:uLnTx/>
                          <a:uFillTx/>
                          <a:latin typeface="Cambria Math" panose="02040503050406030204" pitchFamily="18" charset="0"/>
                          <a:ea typeface="+mn-ea"/>
                          <a:cs typeface="+mn-cs"/>
                        </a:rPr>
                        <m:t>𝑍</m:t>
                      </m:r>
                    </m:oMath>
                  </m:oMathPara>
                </a14:m>
                <a:endParaRPr kumimoji="0" lang="pt-BR" sz="2400" b="0" i="0" u="none" strike="noStrike" kern="1200" cap="none" spc="0" normalizeH="0" baseline="0" noProof="0" dirty="0">
                  <a:ln>
                    <a:noFill/>
                  </a:ln>
                  <a:solidFill>
                    <a:srgbClr val="202122"/>
                  </a:solidFill>
                  <a:effectLst/>
                  <a:uLnTx/>
                  <a:uFillTx/>
                  <a:latin typeface="Calibri" panose="020F0502020204030204"/>
                  <a:ea typeface="+mn-ea"/>
                  <a:cs typeface="+mn-cs"/>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pt-BR" sz="2400" b="0" i="0" u="none" strike="noStrike" kern="1200" cap="none" spc="0" normalizeH="0" baseline="0" noProof="0" dirty="0">
                  <a:ln>
                    <a:noFill/>
                  </a:ln>
                  <a:solidFill>
                    <a:srgbClr val="202122"/>
                  </a:solidFill>
                  <a:effectLst/>
                  <a:uLnTx/>
                  <a:uFillTx/>
                  <a:latin typeface="Calibri" panose="020F0502020204030204"/>
                  <a:ea typeface="+mn-ea"/>
                  <a:cs typeface="+mn-cs"/>
                </a:endParaRP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pt-BR" sz="2400" b="0" i="0" u="none" strike="noStrike" kern="1200" cap="none" spc="0" normalizeH="0" baseline="0" noProof="0" dirty="0">
                    <a:ln>
                      <a:noFill/>
                    </a:ln>
                    <a:solidFill>
                      <a:srgbClr val="202122"/>
                    </a:solidFill>
                    <a:effectLst/>
                    <a:uLnTx/>
                    <a:uFillTx/>
                    <a:latin typeface="Calibri" panose="020F0502020204030204"/>
                    <a:ea typeface="+mn-ea"/>
                    <a:cs typeface="+mn-cs"/>
                  </a:rPr>
                  <a:t>Supondo que uma medida X tenha um erro associado </a:t>
                </a:r>
                <a14:m>
                  <m:oMath xmlns:m="http://schemas.openxmlformats.org/officeDocument/2006/math">
                    <m:sSub>
                      <m:sSubPr>
                        <m:ctrlPr>
                          <a:rPr kumimoji="0" lang="pt-BR" sz="2400" b="0" i="1" u="none" strike="noStrike" kern="1200" cap="none" spc="0" normalizeH="0" baseline="0" noProof="0" smtClean="0">
                            <a:ln>
                              <a:noFill/>
                            </a:ln>
                            <a:solidFill>
                              <a:srgbClr val="202122"/>
                            </a:solidFill>
                            <a:effectLst/>
                            <a:uLnTx/>
                            <a:uFillTx/>
                            <a:latin typeface="Cambria Math" panose="02040503050406030204" pitchFamily="18" charset="0"/>
                            <a:ea typeface="Cambria Math" panose="02040503050406030204" pitchFamily="18" charset="0"/>
                            <a:cs typeface="+mn-cs"/>
                          </a:rPr>
                        </m:ctrlPr>
                      </m:sSubPr>
                      <m:e>
                        <m:r>
                          <a:rPr kumimoji="0" lang="pt-BR" sz="2400" b="0" i="1" u="none" strike="noStrike" kern="1200" cap="none" spc="0" normalizeH="0" baseline="0" noProof="0">
                            <a:ln>
                              <a:noFill/>
                            </a:ln>
                            <a:solidFill>
                              <a:srgbClr val="202122"/>
                            </a:solidFill>
                            <a:effectLst/>
                            <a:uLnTx/>
                            <a:uFillTx/>
                            <a:latin typeface="Cambria Math" panose="02040503050406030204" pitchFamily="18" charset="0"/>
                            <a:ea typeface="Cambria Math" panose="02040503050406030204" pitchFamily="18" charset="0"/>
                            <a:cs typeface="+mn-cs"/>
                          </a:rPr>
                          <m:t>𝜎</m:t>
                        </m:r>
                      </m:e>
                      <m:sub>
                        <m:r>
                          <a:rPr kumimoji="0" lang="pt-BR" sz="2400" b="0" i="1" u="none" strike="noStrike" kern="1200" cap="none" spc="0" normalizeH="0" baseline="0" noProof="0" smtClean="0">
                            <a:ln>
                              <a:noFill/>
                            </a:ln>
                            <a:solidFill>
                              <a:srgbClr val="202122"/>
                            </a:solidFill>
                            <a:effectLst/>
                            <a:uLnTx/>
                            <a:uFillTx/>
                            <a:latin typeface="Cambria Math" panose="02040503050406030204" pitchFamily="18" charset="0"/>
                            <a:ea typeface="Cambria Math" panose="02040503050406030204" pitchFamily="18" charset="0"/>
                            <a:cs typeface="+mn-cs"/>
                          </a:rPr>
                          <m:t>𝑋</m:t>
                        </m:r>
                      </m:sub>
                    </m:sSub>
                  </m:oMath>
                </a14:m>
                <a:r>
                  <a:rPr kumimoji="0" lang="pt-BR" sz="2400" b="0" i="0" u="none" strike="noStrike" kern="1200" cap="none" spc="0" normalizeH="0" baseline="0" noProof="0" dirty="0">
                    <a:ln>
                      <a:noFill/>
                    </a:ln>
                    <a:solidFill>
                      <a:srgbClr val="202122"/>
                    </a:solidFill>
                    <a:effectLst/>
                    <a:uLnTx/>
                    <a:uFillTx/>
                    <a:latin typeface="Calibri" panose="020F0502020204030204"/>
                    <a:ea typeface="+mn-ea"/>
                    <a:cs typeface="+mn-cs"/>
                  </a:rPr>
                  <a:t> e da mesma forma tivermos medidas Y e Z com seus respectivos erros iguais à </a:t>
                </a:r>
                <a14:m>
                  <m:oMath xmlns:m="http://schemas.openxmlformats.org/officeDocument/2006/math">
                    <m:sSub>
                      <m:sSubPr>
                        <m:ctrlPr>
                          <a:rPr kumimoji="0" lang="pt-BR" sz="2400" b="0" i="1" u="none" strike="noStrike" kern="1200" cap="none" spc="0" normalizeH="0" baseline="0" noProof="0">
                            <a:ln>
                              <a:noFill/>
                            </a:ln>
                            <a:solidFill>
                              <a:srgbClr val="202122"/>
                            </a:solidFill>
                            <a:effectLst/>
                            <a:uLnTx/>
                            <a:uFillTx/>
                            <a:latin typeface="Cambria Math" panose="02040503050406030204" pitchFamily="18" charset="0"/>
                            <a:ea typeface="Cambria Math" panose="02040503050406030204" pitchFamily="18" charset="0"/>
                            <a:cs typeface="+mn-cs"/>
                          </a:rPr>
                        </m:ctrlPr>
                      </m:sSubPr>
                      <m:e>
                        <m:r>
                          <a:rPr kumimoji="0" lang="pt-BR" sz="2400" b="0" i="1" u="none" strike="noStrike" kern="1200" cap="none" spc="0" normalizeH="0" baseline="0" noProof="0">
                            <a:ln>
                              <a:noFill/>
                            </a:ln>
                            <a:solidFill>
                              <a:srgbClr val="202122"/>
                            </a:solidFill>
                            <a:effectLst/>
                            <a:uLnTx/>
                            <a:uFillTx/>
                            <a:latin typeface="Cambria Math" panose="02040503050406030204" pitchFamily="18" charset="0"/>
                            <a:ea typeface="Cambria Math" panose="02040503050406030204" pitchFamily="18" charset="0"/>
                            <a:cs typeface="+mn-cs"/>
                          </a:rPr>
                          <m:t>𝜎</m:t>
                        </m:r>
                      </m:e>
                      <m:sub>
                        <m:r>
                          <a:rPr kumimoji="0" lang="pt-BR" sz="2400" b="0" i="1" u="none" strike="noStrike" kern="1200" cap="none" spc="0" normalizeH="0" baseline="0" noProof="0" smtClean="0">
                            <a:ln>
                              <a:noFill/>
                            </a:ln>
                            <a:solidFill>
                              <a:srgbClr val="202122"/>
                            </a:solidFill>
                            <a:effectLst/>
                            <a:uLnTx/>
                            <a:uFillTx/>
                            <a:latin typeface="Cambria Math" panose="02040503050406030204" pitchFamily="18" charset="0"/>
                            <a:ea typeface="Cambria Math" panose="02040503050406030204" pitchFamily="18" charset="0"/>
                            <a:cs typeface="+mn-cs"/>
                          </a:rPr>
                          <m:t>𝑌</m:t>
                        </m:r>
                      </m:sub>
                    </m:sSub>
                  </m:oMath>
                </a14:m>
                <a:r>
                  <a:rPr kumimoji="0" lang="pt-BR" sz="2400" b="0" i="0" u="none" strike="noStrike" kern="1200" cap="none" spc="0" normalizeH="0" baseline="0" noProof="0" dirty="0">
                    <a:ln>
                      <a:noFill/>
                    </a:ln>
                    <a:solidFill>
                      <a:srgbClr val="202122"/>
                    </a:solidFill>
                    <a:effectLst/>
                    <a:uLnTx/>
                    <a:uFillTx/>
                    <a:latin typeface="Calibri" panose="020F0502020204030204"/>
                    <a:ea typeface="+mn-ea"/>
                    <a:cs typeface="+mn-cs"/>
                  </a:rPr>
                  <a:t> e </a:t>
                </a:r>
                <a14:m>
                  <m:oMath xmlns:m="http://schemas.openxmlformats.org/officeDocument/2006/math">
                    <m:sSub>
                      <m:sSubPr>
                        <m:ctrlPr>
                          <a:rPr kumimoji="0" lang="pt-BR" sz="2400" b="0" i="1" u="none" strike="noStrike" kern="1200" cap="none" spc="0" normalizeH="0" baseline="0" noProof="0">
                            <a:ln>
                              <a:noFill/>
                            </a:ln>
                            <a:solidFill>
                              <a:srgbClr val="202122"/>
                            </a:solidFill>
                            <a:effectLst/>
                            <a:uLnTx/>
                            <a:uFillTx/>
                            <a:latin typeface="Cambria Math" panose="02040503050406030204" pitchFamily="18" charset="0"/>
                            <a:ea typeface="Cambria Math" panose="02040503050406030204" pitchFamily="18" charset="0"/>
                            <a:cs typeface="+mn-cs"/>
                          </a:rPr>
                        </m:ctrlPr>
                      </m:sSubPr>
                      <m:e>
                        <m:r>
                          <a:rPr kumimoji="0" lang="pt-BR" sz="2400" b="0" i="1" u="none" strike="noStrike" kern="1200" cap="none" spc="0" normalizeH="0" baseline="0" noProof="0">
                            <a:ln>
                              <a:noFill/>
                            </a:ln>
                            <a:solidFill>
                              <a:srgbClr val="202122"/>
                            </a:solidFill>
                            <a:effectLst/>
                            <a:uLnTx/>
                            <a:uFillTx/>
                            <a:latin typeface="Cambria Math" panose="02040503050406030204" pitchFamily="18" charset="0"/>
                            <a:ea typeface="Cambria Math" panose="02040503050406030204" pitchFamily="18" charset="0"/>
                            <a:cs typeface="+mn-cs"/>
                          </a:rPr>
                          <m:t>𝜎</m:t>
                        </m:r>
                      </m:e>
                      <m:sub>
                        <m:r>
                          <a:rPr kumimoji="0" lang="pt-BR" sz="2400" b="0" i="1" u="none" strike="noStrike" kern="1200" cap="none" spc="0" normalizeH="0" baseline="0" noProof="0" smtClean="0">
                            <a:ln>
                              <a:noFill/>
                            </a:ln>
                            <a:solidFill>
                              <a:srgbClr val="202122"/>
                            </a:solidFill>
                            <a:effectLst/>
                            <a:uLnTx/>
                            <a:uFillTx/>
                            <a:latin typeface="Cambria Math" panose="02040503050406030204" pitchFamily="18" charset="0"/>
                            <a:ea typeface="Cambria Math" panose="02040503050406030204" pitchFamily="18" charset="0"/>
                            <a:cs typeface="+mn-cs"/>
                          </a:rPr>
                          <m:t>𝑍</m:t>
                        </m:r>
                      </m:sub>
                    </m:sSub>
                  </m:oMath>
                </a14:m>
                <a:r>
                  <a:rPr kumimoji="0" lang="pt-BR" sz="2400" b="0" i="0" u="none" strike="noStrike" kern="1200" cap="none" spc="0" normalizeH="0" baseline="0" noProof="0" dirty="0">
                    <a:ln>
                      <a:noFill/>
                    </a:ln>
                    <a:solidFill>
                      <a:srgbClr val="202122"/>
                    </a:solidFill>
                    <a:effectLst/>
                    <a:uLnTx/>
                    <a:uFillTx/>
                    <a:latin typeface="Calibri" panose="020F0502020204030204"/>
                    <a:ea typeface="+mn-ea"/>
                    <a:cs typeface="+mn-cs"/>
                  </a:rPr>
                  <a:t> se somarmos as medidas X, Y e Z então o erro associado à este cálculo é igual à </a:t>
                </a: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pt-BR" sz="2400" b="0" i="0" u="none" strike="noStrike" kern="1200" cap="none" spc="0" normalizeH="0" baseline="0" noProof="0" dirty="0">
                  <a:ln>
                    <a:noFill/>
                  </a:ln>
                  <a:solidFill>
                    <a:srgbClr val="202122"/>
                  </a:solidFill>
                  <a:effectLst/>
                  <a:uLnTx/>
                  <a:uFillTx/>
                  <a:latin typeface="Calibri" panose="020F0502020204030204"/>
                  <a:ea typeface="+mn-ea"/>
                  <a:cs typeface="+mn-cs"/>
                </a:endParaRPr>
              </a:p>
              <a:p>
                <a:pPr lvl="0" algn="just"/>
                <a14:m>
                  <m:oMathPara xmlns:m="http://schemas.openxmlformats.org/officeDocument/2006/math">
                    <m:oMathParaPr>
                      <m:jc m:val="centerGroup"/>
                    </m:oMathParaPr>
                    <m:oMath xmlns:m="http://schemas.openxmlformats.org/officeDocument/2006/math">
                      <m:sSub>
                        <m:sSubPr>
                          <m:ctrlPr>
                            <a:rPr kumimoji="0" lang="pt-BR" sz="2400" b="0" i="1" u="none" strike="noStrike" kern="1200" cap="none" spc="0" normalizeH="0" baseline="0" noProof="0">
                              <a:ln>
                                <a:noFill/>
                              </a:ln>
                              <a:solidFill>
                                <a:srgbClr val="202122"/>
                              </a:solidFill>
                              <a:effectLst/>
                              <a:uLnTx/>
                              <a:uFillTx/>
                              <a:latin typeface="Cambria Math" panose="02040503050406030204" pitchFamily="18" charset="0"/>
                              <a:ea typeface="Cambria Math" panose="02040503050406030204" pitchFamily="18" charset="0"/>
                              <a:cs typeface="+mn-cs"/>
                            </a:rPr>
                          </m:ctrlPr>
                        </m:sSubPr>
                        <m:e>
                          <m:r>
                            <a:rPr kumimoji="0" lang="pt-BR" sz="2400" b="0" i="1" u="none" strike="noStrike" kern="1200" cap="none" spc="0" normalizeH="0" baseline="0" noProof="0">
                              <a:ln>
                                <a:noFill/>
                              </a:ln>
                              <a:solidFill>
                                <a:srgbClr val="202122"/>
                              </a:solidFill>
                              <a:effectLst/>
                              <a:uLnTx/>
                              <a:uFillTx/>
                              <a:latin typeface="Cambria Math" panose="02040503050406030204" pitchFamily="18" charset="0"/>
                              <a:ea typeface="Cambria Math" panose="02040503050406030204" pitchFamily="18" charset="0"/>
                              <a:cs typeface="+mn-cs"/>
                            </a:rPr>
                            <m:t>𝜎</m:t>
                          </m:r>
                        </m:e>
                        <m:sub>
                          <m:r>
                            <a:rPr kumimoji="0" lang="pt-BR" sz="2400" b="0" i="1" u="none" strike="noStrike" kern="1200" cap="none" spc="0" normalizeH="0" baseline="0" noProof="0" smtClean="0">
                              <a:ln>
                                <a:noFill/>
                              </a:ln>
                              <a:solidFill>
                                <a:srgbClr val="202122"/>
                              </a:solidFill>
                              <a:effectLst/>
                              <a:uLnTx/>
                              <a:uFillTx/>
                              <a:latin typeface="Cambria Math" panose="02040503050406030204" pitchFamily="18" charset="0"/>
                              <a:ea typeface="Cambria Math" panose="02040503050406030204" pitchFamily="18" charset="0"/>
                              <a:cs typeface="+mn-cs"/>
                            </a:rPr>
                            <m:t>𝐷</m:t>
                          </m:r>
                        </m:sub>
                      </m:sSub>
                      <m:r>
                        <a:rPr kumimoji="0" lang="pt-BR" sz="2400" b="0" i="1" u="none" strike="noStrike" kern="1200" cap="none" spc="0" normalizeH="0" baseline="0" noProof="0" smtClean="0">
                          <a:ln>
                            <a:noFill/>
                          </a:ln>
                          <a:solidFill>
                            <a:srgbClr val="202122"/>
                          </a:solidFill>
                          <a:effectLst/>
                          <a:uLnTx/>
                          <a:uFillTx/>
                          <a:latin typeface="Cambria Math" panose="02040503050406030204" pitchFamily="18" charset="0"/>
                          <a:ea typeface="+mn-ea"/>
                          <a:cs typeface="+mn-cs"/>
                        </a:rPr>
                        <m:t>=</m:t>
                      </m:r>
                      <m:rad>
                        <m:radPr>
                          <m:degHide m:val="on"/>
                          <m:ctrlPr>
                            <a:rPr kumimoji="0" lang="pt-BR" sz="2400" b="0" i="1" u="none" strike="noStrike" kern="1200" cap="none" spc="0" normalizeH="0" baseline="0" noProof="0" smtClean="0">
                              <a:ln>
                                <a:noFill/>
                              </a:ln>
                              <a:solidFill>
                                <a:srgbClr val="202122"/>
                              </a:solidFill>
                              <a:effectLst/>
                              <a:uLnTx/>
                              <a:uFillTx/>
                              <a:latin typeface="Cambria Math" panose="02040503050406030204" pitchFamily="18" charset="0"/>
                              <a:ea typeface="+mn-ea"/>
                              <a:cs typeface="+mn-cs"/>
                            </a:rPr>
                          </m:ctrlPr>
                        </m:radPr>
                        <m:deg/>
                        <m:e>
                          <m:sSup>
                            <m:sSupPr>
                              <m:ctrlPr>
                                <a:rPr kumimoji="0" lang="pt-BR" sz="2400" b="0" i="1" u="none" strike="noStrike" kern="1200" cap="none" spc="0" normalizeH="0" baseline="0" noProof="0" smtClean="0">
                                  <a:ln>
                                    <a:noFill/>
                                  </a:ln>
                                  <a:solidFill>
                                    <a:srgbClr val="202122"/>
                                  </a:solidFill>
                                  <a:effectLst/>
                                  <a:uLnTx/>
                                  <a:uFillTx/>
                                  <a:latin typeface="Cambria Math" panose="02040503050406030204" pitchFamily="18" charset="0"/>
                                  <a:ea typeface="+mn-ea"/>
                                  <a:cs typeface="+mn-cs"/>
                                </a:rPr>
                              </m:ctrlPr>
                            </m:sSupPr>
                            <m:e>
                              <m:sSub>
                                <m:sSubPr>
                                  <m:ctrlPr>
                                    <a:rPr lang="pt-BR" sz="2400" i="1">
                                      <a:solidFill>
                                        <a:srgbClr val="202122"/>
                                      </a:solidFill>
                                      <a:latin typeface="Cambria Math" panose="02040503050406030204" pitchFamily="18" charset="0"/>
                                      <a:ea typeface="Cambria Math" panose="02040503050406030204" pitchFamily="18" charset="0"/>
                                    </a:rPr>
                                  </m:ctrlPr>
                                </m:sSubPr>
                                <m:e>
                                  <m:r>
                                    <a:rPr lang="pt-BR" sz="2400" i="1">
                                      <a:solidFill>
                                        <a:srgbClr val="202122"/>
                                      </a:solidFill>
                                      <a:latin typeface="Cambria Math" panose="02040503050406030204" pitchFamily="18" charset="0"/>
                                      <a:ea typeface="Cambria Math" panose="02040503050406030204" pitchFamily="18" charset="0"/>
                                    </a:rPr>
                                    <m:t>𝜎</m:t>
                                  </m:r>
                                </m:e>
                                <m:sub>
                                  <m:r>
                                    <a:rPr lang="pt-BR" sz="2400" b="0" i="1" smtClean="0">
                                      <a:solidFill>
                                        <a:srgbClr val="202122"/>
                                      </a:solidFill>
                                      <a:latin typeface="Cambria Math" panose="02040503050406030204" pitchFamily="18" charset="0"/>
                                      <a:ea typeface="Cambria Math" panose="02040503050406030204" pitchFamily="18" charset="0"/>
                                    </a:rPr>
                                    <m:t>𝑋</m:t>
                                  </m:r>
                                </m:sub>
                              </m:sSub>
                            </m:e>
                            <m:sup>
                              <m:r>
                                <a:rPr kumimoji="0" lang="pt-BR" sz="2400" b="0" i="1" u="none" strike="noStrike" kern="1200" cap="none" spc="0" normalizeH="0" baseline="0" noProof="0" smtClean="0">
                                  <a:ln>
                                    <a:noFill/>
                                  </a:ln>
                                  <a:solidFill>
                                    <a:srgbClr val="202122"/>
                                  </a:solidFill>
                                  <a:effectLst/>
                                  <a:uLnTx/>
                                  <a:uFillTx/>
                                  <a:latin typeface="Cambria Math" panose="02040503050406030204" pitchFamily="18" charset="0"/>
                                  <a:ea typeface="+mn-ea"/>
                                  <a:cs typeface="+mn-cs"/>
                                </a:rPr>
                                <m:t>2</m:t>
                              </m:r>
                            </m:sup>
                          </m:sSup>
                          <m:r>
                            <a:rPr lang="pt-BR" sz="2400" i="1">
                              <a:solidFill>
                                <a:srgbClr val="202122"/>
                              </a:solidFill>
                              <a:latin typeface="Cambria Math" panose="02040503050406030204" pitchFamily="18" charset="0"/>
                            </a:rPr>
                            <m:t>+</m:t>
                          </m:r>
                          <m:sSup>
                            <m:sSupPr>
                              <m:ctrlPr>
                                <a:rPr lang="pt-BR" sz="2400" i="1">
                                  <a:solidFill>
                                    <a:srgbClr val="202122"/>
                                  </a:solidFill>
                                  <a:latin typeface="Cambria Math" panose="02040503050406030204" pitchFamily="18" charset="0"/>
                                </a:rPr>
                              </m:ctrlPr>
                            </m:sSupPr>
                            <m:e>
                              <m:sSub>
                                <m:sSubPr>
                                  <m:ctrlPr>
                                    <a:rPr lang="pt-BR" sz="2400" i="1">
                                      <a:solidFill>
                                        <a:srgbClr val="202122"/>
                                      </a:solidFill>
                                      <a:latin typeface="Cambria Math" panose="02040503050406030204" pitchFamily="18" charset="0"/>
                                      <a:ea typeface="Cambria Math" panose="02040503050406030204" pitchFamily="18" charset="0"/>
                                    </a:rPr>
                                  </m:ctrlPr>
                                </m:sSubPr>
                                <m:e>
                                  <m:r>
                                    <a:rPr lang="pt-BR" sz="2400" i="1">
                                      <a:solidFill>
                                        <a:srgbClr val="202122"/>
                                      </a:solidFill>
                                      <a:latin typeface="Cambria Math" panose="02040503050406030204" pitchFamily="18" charset="0"/>
                                      <a:ea typeface="Cambria Math" panose="02040503050406030204" pitchFamily="18" charset="0"/>
                                    </a:rPr>
                                    <m:t>𝜎</m:t>
                                  </m:r>
                                </m:e>
                                <m:sub>
                                  <m:r>
                                    <a:rPr lang="pt-BR" sz="2400" b="0" i="1" smtClean="0">
                                      <a:solidFill>
                                        <a:srgbClr val="202122"/>
                                      </a:solidFill>
                                      <a:latin typeface="Cambria Math" panose="02040503050406030204" pitchFamily="18" charset="0"/>
                                      <a:ea typeface="Cambria Math" panose="02040503050406030204" pitchFamily="18" charset="0"/>
                                    </a:rPr>
                                    <m:t>𝑌</m:t>
                                  </m:r>
                                </m:sub>
                              </m:sSub>
                            </m:e>
                            <m:sup>
                              <m:r>
                                <a:rPr lang="pt-BR" sz="2400" i="1">
                                  <a:solidFill>
                                    <a:srgbClr val="202122"/>
                                  </a:solidFill>
                                  <a:latin typeface="Cambria Math" panose="02040503050406030204" pitchFamily="18" charset="0"/>
                                </a:rPr>
                                <m:t>2</m:t>
                              </m:r>
                            </m:sup>
                          </m:sSup>
                          <m:r>
                            <a:rPr lang="pt-BR" sz="2400" i="1">
                              <a:solidFill>
                                <a:srgbClr val="202122"/>
                              </a:solidFill>
                              <a:latin typeface="Cambria Math" panose="02040503050406030204" pitchFamily="18" charset="0"/>
                              <a:ea typeface="Cambria Math" panose="02040503050406030204" pitchFamily="18" charset="0"/>
                            </a:rPr>
                            <m:t>+</m:t>
                          </m:r>
                          <m:sSup>
                            <m:sSupPr>
                              <m:ctrlPr>
                                <a:rPr lang="pt-BR" sz="2400" i="1">
                                  <a:solidFill>
                                    <a:srgbClr val="202122"/>
                                  </a:solidFill>
                                  <a:latin typeface="Cambria Math" panose="02040503050406030204" pitchFamily="18" charset="0"/>
                                </a:rPr>
                              </m:ctrlPr>
                            </m:sSupPr>
                            <m:e>
                              <m:sSub>
                                <m:sSubPr>
                                  <m:ctrlPr>
                                    <a:rPr lang="pt-BR" sz="2400" i="1">
                                      <a:solidFill>
                                        <a:srgbClr val="202122"/>
                                      </a:solidFill>
                                      <a:latin typeface="Cambria Math" panose="02040503050406030204" pitchFamily="18" charset="0"/>
                                      <a:ea typeface="Cambria Math" panose="02040503050406030204" pitchFamily="18" charset="0"/>
                                    </a:rPr>
                                  </m:ctrlPr>
                                </m:sSubPr>
                                <m:e>
                                  <m:r>
                                    <a:rPr lang="pt-BR" sz="2400" i="1">
                                      <a:solidFill>
                                        <a:srgbClr val="202122"/>
                                      </a:solidFill>
                                      <a:latin typeface="Cambria Math" panose="02040503050406030204" pitchFamily="18" charset="0"/>
                                      <a:ea typeface="Cambria Math" panose="02040503050406030204" pitchFamily="18" charset="0"/>
                                    </a:rPr>
                                    <m:t>𝜎</m:t>
                                  </m:r>
                                </m:e>
                                <m:sub>
                                  <m:r>
                                    <a:rPr lang="pt-BR" sz="2400" b="0" i="1" smtClean="0">
                                      <a:solidFill>
                                        <a:srgbClr val="202122"/>
                                      </a:solidFill>
                                      <a:latin typeface="Cambria Math" panose="02040503050406030204" pitchFamily="18" charset="0"/>
                                      <a:ea typeface="Cambria Math" panose="02040503050406030204" pitchFamily="18" charset="0"/>
                                    </a:rPr>
                                    <m:t>𝑍</m:t>
                                  </m:r>
                                </m:sub>
                              </m:sSub>
                            </m:e>
                            <m:sup>
                              <m:r>
                                <a:rPr lang="pt-BR" sz="2400" i="1">
                                  <a:solidFill>
                                    <a:srgbClr val="202122"/>
                                  </a:solidFill>
                                  <a:latin typeface="Cambria Math" panose="02040503050406030204" pitchFamily="18" charset="0"/>
                                </a:rPr>
                                <m:t>2</m:t>
                              </m:r>
                            </m:sup>
                          </m:sSup>
                        </m:e>
                      </m:rad>
                    </m:oMath>
                  </m:oMathPara>
                </a14:m>
                <a:endParaRPr kumimoji="0" lang="pt-BR" sz="2400" b="0" i="0" u="none" strike="noStrike" kern="1200" cap="none" spc="0" normalizeH="0" baseline="0" noProof="0" dirty="0">
                  <a:ln>
                    <a:noFill/>
                  </a:ln>
                  <a:solidFill>
                    <a:srgbClr val="202122"/>
                  </a:solidFill>
                  <a:effectLst/>
                  <a:uLnTx/>
                  <a:uFillTx/>
                  <a:latin typeface="Calibri" panose="020F0502020204030204"/>
                  <a:ea typeface="+mn-ea"/>
                  <a:cs typeface="+mn-cs"/>
                </a:endParaRPr>
              </a:p>
            </p:txBody>
          </p:sp>
        </mc:Choice>
        <mc:Fallback>
          <p:sp>
            <p:nvSpPr>
              <p:cNvPr id="5" name="CaixaDeTexto 4">
                <a:extLst>
                  <a:ext uri="{FF2B5EF4-FFF2-40B4-BE49-F238E27FC236}">
                    <a16:creationId xmlns:a16="http://schemas.microsoft.com/office/drawing/2014/main" id="{7F062852-AA76-4ED8-8B97-2E274089CAEC}"/>
                  </a:ext>
                </a:extLst>
              </p:cNvPr>
              <p:cNvSpPr txBox="1">
                <a:spLocks noRot="1" noChangeAspect="1" noMove="1" noResize="1" noEditPoints="1" noAdjustHandles="1" noChangeArrowheads="1" noChangeShapeType="1" noTextEdit="1"/>
              </p:cNvSpPr>
              <p:nvPr/>
            </p:nvSpPr>
            <p:spPr>
              <a:xfrm>
                <a:off x="201613" y="1418893"/>
                <a:ext cx="11788774" cy="4232890"/>
              </a:xfrm>
              <a:prstGeom prst="rect">
                <a:avLst/>
              </a:prstGeom>
              <a:blipFill>
                <a:blip r:embed="rId3"/>
                <a:stretch>
                  <a:fillRect l="-776" t="-1153" r="-827"/>
                </a:stretch>
              </a:blipFill>
            </p:spPr>
            <p:txBody>
              <a:bodyPr/>
              <a:lstStyle/>
              <a:p>
                <a:r>
                  <a:rPr lang="pt-BR">
                    <a:noFill/>
                  </a:rPr>
                  <a:t> </a:t>
                </a:r>
              </a:p>
            </p:txBody>
          </p:sp>
        </mc:Fallback>
      </mc:AlternateContent>
    </p:spTree>
    <p:extLst>
      <p:ext uri="{BB962C8B-B14F-4D97-AF65-F5344CB8AC3E}">
        <p14:creationId xmlns:p14="http://schemas.microsoft.com/office/powerpoint/2010/main" val="1385804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E3BBEC-C5E0-4EAD-9480-91A40B02E9E9}"/>
              </a:ext>
            </a:extLst>
          </p:cNvPr>
          <p:cNvSpPr>
            <a:spLocks noGrp="1"/>
          </p:cNvSpPr>
          <p:nvPr>
            <p:ph type="title"/>
          </p:nvPr>
        </p:nvSpPr>
        <p:spPr>
          <a:xfrm>
            <a:off x="85725" y="207343"/>
            <a:ext cx="8524875" cy="988895"/>
          </a:xfrm>
        </p:spPr>
        <p:txBody>
          <a:bodyPr/>
          <a:lstStyle/>
          <a:p>
            <a:r>
              <a:rPr lang="pt-BR" dirty="0"/>
              <a:t>Erro da multiplicação de medidas</a:t>
            </a:r>
          </a:p>
        </p:txBody>
      </p:sp>
      <p:pic>
        <p:nvPicPr>
          <p:cNvPr id="8" name="Imagem 7" descr="Uma imagem contendo desenho&#10;&#10;Descrição gerada automaticamente">
            <a:extLst>
              <a:ext uri="{FF2B5EF4-FFF2-40B4-BE49-F238E27FC236}">
                <a16:creationId xmlns:a16="http://schemas.microsoft.com/office/drawing/2014/main" id="{FD1370FC-D6AF-42B1-8D42-0677780EA7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6792" y="375677"/>
            <a:ext cx="2819933" cy="652229"/>
          </a:xfrm>
          <a:prstGeom prst="rect">
            <a:avLst/>
          </a:prstGeom>
        </p:spPr>
      </p:pic>
      <mc:AlternateContent xmlns:mc="http://schemas.openxmlformats.org/markup-compatibility/2006">
        <mc:Choice xmlns:a14="http://schemas.microsoft.com/office/drawing/2010/main" Requires="a14">
          <p:sp>
            <p:nvSpPr>
              <p:cNvPr id="5" name="CaixaDeTexto 4">
                <a:extLst>
                  <a:ext uri="{FF2B5EF4-FFF2-40B4-BE49-F238E27FC236}">
                    <a16:creationId xmlns:a16="http://schemas.microsoft.com/office/drawing/2014/main" id="{7F062852-AA76-4ED8-8B97-2E274089CAEC}"/>
                  </a:ext>
                </a:extLst>
              </p:cNvPr>
              <p:cNvSpPr txBox="1"/>
              <p:nvPr/>
            </p:nvSpPr>
            <p:spPr>
              <a:xfrm>
                <a:off x="201613" y="1418893"/>
                <a:ext cx="11788774" cy="4876848"/>
              </a:xfrm>
              <a:prstGeom prst="rect">
                <a:avLst/>
              </a:prstGeom>
              <a:noFill/>
            </p:spPr>
            <p:txBody>
              <a:bodyPr wrap="square">
                <a:sp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pt-BR" sz="2400" b="0" i="0" u="none" strike="noStrike" kern="1200" cap="none" spc="0" normalizeH="0" baseline="0" noProof="0" dirty="0">
                    <a:ln>
                      <a:noFill/>
                    </a:ln>
                    <a:solidFill>
                      <a:srgbClr val="202122"/>
                    </a:solidFill>
                    <a:effectLst/>
                    <a:uLnTx/>
                    <a:uFillTx/>
                    <a:latin typeface="Calibri" panose="020F0502020204030204"/>
                    <a:ea typeface="+mn-ea"/>
                    <a:cs typeface="+mn-cs"/>
                  </a:rPr>
                  <a:t>Vimos que cada medida possui um erro experimental associado, mas também existem os erros associados ao cálculo de novas grandes. Neste exemplo vamos calcular o erro de uma grandeza experimental que é a multiplicação das medidas experimentais X, Y e Z.</a:t>
                </a: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pt-BR" sz="2400" b="0" i="0" u="none" strike="noStrike" kern="1200" cap="none" spc="0" normalizeH="0" baseline="0" noProof="0" dirty="0">
                  <a:ln>
                    <a:noFill/>
                  </a:ln>
                  <a:solidFill>
                    <a:srgbClr val="202122"/>
                  </a:solidFill>
                  <a:effectLst/>
                  <a:uLnTx/>
                  <a:uFillTx/>
                  <a:latin typeface="Calibri" panose="020F0502020204030204"/>
                  <a:ea typeface="+mn-ea"/>
                  <a:cs typeface="+mn-cs"/>
                </a:endParaRPr>
              </a:p>
              <a:p>
                <a:pPr marL="0" marR="0" lvl="0" indent="0" algn="just"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pt-BR" sz="2400" b="0" i="1" u="none" strike="noStrike" kern="1200" cap="none" spc="0" normalizeH="0" baseline="0" noProof="0" smtClean="0">
                          <a:ln>
                            <a:noFill/>
                          </a:ln>
                          <a:solidFill>
                            <a:srgbClr val="202122"/>
                          </a:solidFill>
                          <a:effectLst/>
                          <a:uLnTx/>
                          <a:uFillTx/>
                          <a:latin typeface="Cambria Math" panose="02040503050406030204" pitchFamily="18" charset="0"/>
                          <a:ea typeface="+mn-ea"/>
                          <a:cs typeface="+mn-cs"/>
                        </a:rPr>
                        <m:t>𝐷</m:t>
                      </m:r>
                      <m:r>
                        <a:rPr kumimoji="0" lang="pt-BR" sz="2400" b="0" i="1" u="none" strike="noStrike" kern="1200" cap="none" spc="0" normalizeH="0" baseline="0" noProof="0" smtClean="0">
                          <a:ln>
                            <a:noFill/>
                          </a:ln>
                          <a:solidFill>
                            <a:srgbClr val="202122"/>
                          </a:solidFill>
                          <a:effectLst/>
                          <a:uLnTx/>
                          <a:uFillTx/>
                          <a:latin typeface="Cambria Math" panose="02040503050406030204" pitchFamily="18" charset="0"/>
                          <a:ea typeface="+mn-ea"/>
                          <a:cs typeface="+mn-cs"/>
                        </a:rPr>
                        <m:t>=</m:t>
                      </m:r>
                      <m:r>
                        <a:rPr kumimoji="0" lang="pt-BR" sz="2400" b="0" i="1" u="none" strike="noStrike" kern="1200" cap="none" spc="0" normalizeH="0" baseline="0" noProof="0" smtClean="0">
                          <a:ln>
                            <a:noFill/>
                          </a:ln>
                          <a:solidFill>
                            <a:srgbClr val="202122"/>
                          </a:solidFill>
                          <a:effectLst/>
                          <a:uLnTx/>
                          <a:uFillTx/>
                          <a:latin typeface="Cambria Math" panose="02040503050406030204" pitchFamily="18" charset="0"/>
                          <a:ea typeface="+mn-ea"/>
                          <a:cs typeface="+mn-cs"/>
                        </a:rPr>
                        <m:t>𝑋</m:t>
                      </m:r>
                      <m:r>
                        <a:rPr kumimoji="0" lang="pt-BR" sz="2400" b="0" i="1" u="none" strike="noStrike" kern="1200" cap="none" spc="0" normalizeH="0" baseline="0" noProof="0">
                          <a:ln>
                            <a:noFill/>
                          </a:ln>
                          <a:solidFill>
                            <a:srgbClr val="202122"/>
                          </a:solidFill>
                          <a:effectLst/>
                          <a:uLnTx/>
                          <a:uFillTx/>
                          <a:latin typeface="Cambria Math" panose="02040503050406030204" pitchFamily="18" charset="0"/>
                          <a:ea typeface="Cambria Math" panose="02040503050406030204" pitchFamily="18" charset="0"/>
                          <a:cs typeface="+mn-cs"/>
                        </a:rPr>
                        <m:t>×</m:t>
                      </m:r>
                      <m:r>
                        <a:rPr kumimoji="0" lang="pt-BR" sz="2400" b="0" i="1" u="none" strike="noStrike" kern="1200" cap="none" spc="0" normalizeH="0" baseline="0" noProof="0" smtClean="0">
                          <a:ln>
                            <a:noFill/>
                          </a:ln>
                          <a:solidFill>
                            <a:srgbClr val="202122"/>
                          </a:solidFill>
                          <a:effectLst/>
                          <a:uLnTx/>
                          <a:uFillTx/>
                          <a:latin typeface="Cambria Math" panose="02040503050406030204" pitchFamily="18" charset="0"/>
                          <a:ea typeface="+mn-ea"/>
                          <a:cs typeface="+mn-cs"/>
                        </a:rPr>
                        <m:t>𝑌</m:t>
                      </m:r>
                      <m:r>
                        <a:rPr kumimoji="0" lang="pt-BR" sz="2400" b="0" i="1" u="none" strike="noStrike" kern="1200" cap="none" spc="0" normalizeH="0" baseline="0" noProof="0">
                          <a:ln>
                            <a:noFill/>
                          </a:ln>
                          <a:solidFill>
                            <a:srgbClr val="202122"/>
                          </a:solidFill>
                          <a:effectLst/>
                          <a:uLnTx/>
                          <a:uFillTx/>
                          <a:latin typeface="Cambria Math" panose="02040503050406030204" pitchFamily="18" charset="0"/>
                          <a:ea typeface="Cambria Math" panose="02040503050406030204" pitchFamily="18" charset="0"/>
                          <a:cs typeface="+mn-cs"/>
                        </a:rPr>
                        <m:t>×</m:t>
                      </m:r>
                      <m:r>
                        <a:rPr kumimoji="0" lang="pt-BR" sz="2400" b="0" i="1" u="none" strike="noStrike" kern="1200" cap="none" spc="0" normalizeH="0" baseline="0" noProof="0" smtClean="0">
                          <a:ln>
                            <a:noFill/>
                          </a:ln>
                          <a:solidFill>
                            <a:srgbClr val="202122"/>
                          </a:solidFill>
                          <a:effectLst/>
                          <a:uLnTx/>
                          <a:uFillTx/>
                          <a:latin typeface="Cambria Math" panose="02040503050406030204" pitchFamily="18" charset="0"/>
                          <a:ea typeface="+mn-ea"/>
                          <a:cs typeface="+mn-cs"/>
                        </a:rPr>
                        <m:t>𝑍</m:t>
                      </m:r>
                    </m:oMath>
                  </m:oMathPara>
                </a14:m>
                <a:endParaRPr kumimoji="0" lang="pt-BR" sz="2400" b="0" i="0" u="none" strike="noStrike" kern="1200" cap="none" spc="0" normalizeH="0" baseline="0" noProof="0" dirty="0">
                  <a:ln>
                    <a:noFill/>
                  </a:ln>
                  <a:solidFill>
                    <a:srgbClr val="202122"/>
                  </a:solidFill>
                  <a:effectLst/>
                  <a:uLnTx/>
                  <a:uFillTx/>
                  <a:latin typeface="Calibri" panose="020F0502020204030204"/>
                  <a:ea typeface="+mn-ea"/>
                  <a:cs typeface="+mn-cs"/>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pt-BR" sz="2400" b="0" i="0" u="none" strike="noStrike" kern="1200" cap="none" spc="0" normalizeH="0" baseline="0" noProof="0" dirty="0">
                  <a:ln>
                    <a:noFill/>
                  </a:ln>
                  <a:solidFill>
                    <a:srgbClr val="202122"/>
                  </a:solidFill>
                  <a:effectLst/>
                  <a:uLnTx/>
                  <a:uFillTx/>
                  <a:latin typeface="Calibri" panose="020F0502020204030204"/>
                  <a:ea typeface="+mn-ea"/>
                  <a:cs typeface="+mn-cs"/>
                </a:endParaRP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pt-BR" sz="2400" b="0" i="0" u="none" strike="noStrike" kern="1200" cap="none" spc="0" normalizeH="0" baseline="0" noProof="0" dirty="0">
                    <a:ln>
                      <a:noFill/>
                    </a:ln>
                    <a:solidFill>
                      <a:srgbClr val="202122"/>
                    </a:solidFill>
                    <a:effectLst/>
                    <a:uLnTx/>
                    <a:uFillTx/>
                    <a:latin typeface="Calibri" panose="020F0502020204030204"/>
                    <a:ea typeface="+mn-ea"/>
                    <a:cs typeface="+mn-cs"/>
                  </a:rPr>
                  <a:t>Supondo que uma medida X tenha um erro associado </a:t>
                </a:r>
                <a14:m>
                  <m:oMath xmlns:m="http://schemas.openxmlformats.org/officeDocument/2006/math">
                    <m:sSub>
                      <m:sSubPr>
                        <m:ctrlPr>
                          <a:rPr kumimoji="0" lang="pt-BR" sz="2400" b="0" i="1" u="none" strike="noStrike" kern="1200" cap="none" spc="0" normalizeH="0" baseline="0" noProof="0" smtClean="0">
                            <a:ln>
                              <a:noFill/>
                            </a:ln>
                            <a:solidFill>
                              <a:srgbClr val="202122"/>
                            </a:solidFill>
                            <a:effectLst/>
                            <a:uLnTx/>
                            <a:uFillTx/>
                            <a:latin typeface="Cambria Math" panose="02040503050406030204" pitchFamily="18" charset="0"/>
                            <a:ea typeface="Cambria Math" panose="02040503050406030204" pitchFamily="18" charset="0"/>
                            <a:cs typeface="+mn-cs"/>
                          </a:rPr>
                        </m:ctrlPr>
                      </m:sSubPr>
                      <m:e>
                        <m:r>
                          <a:rPr kumimoji="0" lang="pt-BR" sz="2400" b="0" i="1" u="none" strike="noStrike" kern="1200" cap="none" spc="0" normalizeH="0" baseline="0" noProof="0">
                            <a:ln>
                              <a:noFill/>
                            </a:ln>
                            <a:solidFill>
                              <a:srgbClr val="202122"/>
                            </a:solidFill>
                            <a:effectLst/>
                            <a:uLnTx/>
                            <a:uFillTx/>
                            <a:latin typeface="Cambria Math" panose="02040503050406030204" pitchFamily="18" charset="0"/>
                            <a:ea typeface="Cambria Math" panose="02040503050406030204" pitchFamily="18" charset="0"/>
                            <a:cs typeface="+mn-cs"/>
                          </a:rPr>
                          <m:t>𝜎</m:t>
                        </m:r>
                      </m:e>
                      <m:sub>
                        <m:r>
                          <a:rPr kumimoji="0" lang="pt-BR" sz="2400" b="0" i="1" u="none" strike="noStrike" kern="1200" cap="none" spc="0" normalizeH="0" baseline="0" noProof="0" smtClean="0">
                            <a:ln>
                              <a:noFill/>
                            </a:ln>
                            <a:solidFill>
                              <a:srgbClr val="202122"/>
                            </a:solidFill>
                            <a:effectLst/>
                            <a:uLnTx/>
                            <a:uFillTx/>
                            <a:latin typeface="Cambria Math" panose="02040503050406030204" pitchFamily="18" charset="0"/>
                            <a:ea typeface="Cambria Math" panose="02040503050406030204" pitchFamily="18" charset="0"/>
                            <a:cs typeface="+mn-cs"/>
                          </a:rPr>
                          <m:t>𝑋</m:t>
                        </m:r>
                      </m:sub>
                    </m:sSub>
                  </m:oMath>
                </a14:m>
                <a:r>
                  <a:rPr kumimoji="0" lang="pt-BR" sz="2400" b="0" i="0" u="none" strike="noStrike" kern="1200" cap="none" spc="0" normalizeH="0" baseline="0" noProof="0" dirty="0">
                    <a:ln>
                      <a:noFill/>
                    </a:ln>
                    <a:solidFill>
                      <a:srgbClr val="202122"/>
                    </a:solidFill>
                    <a:effectLst/>
                    <a:uLnTx/>
                    <a:uFillTx/>
                    <a:latin typeface="Calibri" panose="020F0502020204030204"/>
                    <a:ea typeface="+mn-ea"/>
                    <a:cs typeface="+mn-cs"/>
                  </a:rPr>
                  <a:t>e da mesma forma tivermos medidas Y e Z com seus respectivos erros iguais à </a:t>
                </a:r>
                <a14:m>
                  <m:oMath xmlns:m="http://schemas.openxmlformats.org/officeDocument/2006/math">
                    <m:sSub>
                      <m:sSubPr>
                        <m:ctrlPr>
                          <a:rPr kumimoji="0" lang="pt-BR" sz="2400" b="0" i="1" u="none" strike="noStrike" kern="1200" cap="none" spc="0" normalizeH="0" baseline="0" noProof="0">
                            <a:ln>
                              <a:noFill/>
                            </a:ln>
                            <a:solidFill>
                              <a:srgbClr val="202122"/>
                            </a:solidFill>
                            <a:effectLst/>
                            <a:uLnTx/>
                            <a:uFillTx/>
                            <a:latin typeface="Cambria Math" panose="02040503050406030204" pitchFamily="18" charset="0"/>
                            <a:ea typeface="Cambria Math" panose="02040503050406030204" pitchFamily="18" charset="0"/>
                            <a:cs typeface="+mn-cs"/>
                          </a:rPr>
                        </m:ctrlPr>
                      </m:sSubPr>
                      <m:e>
                        <m:r>
                          <a:rPr kumimoji="0" lang="pt-BR" sz="2400" b="0" i="1" u="none" strike="noStrike" kern="1200" cap="none" spc="0" normalizeH="0" baseline="0" noProof="0">
                            <a:ln>
                              <a:noFill/>
                            </a:ln>
                            <a:solidFill>
                              <a:srgbClr val="202122"/>
                            </a:solidFill>
                            <a:effectLst/>
                            <a:uLnTx/>
                            <a:uFillTx/>
                            <a:latin typeface="Cambria Math" panose="02040503050406030204" pitchFamily="18" charset="0"/>
                            <a:ea typeface="Cambria Math" panose="02040503050406030204" pitchFamily="18" charset="0"/>
                            <a:cs typeface="+mn-cs"/>
                          </a:rPr>
                          <m:t>𝜎</m:t>
                        </m:r>
                      </m:e>
                      <m:sub>
                        <m:r>
                          <a:rPr kumimoji="0" lang="pt-BR" sz="2400" b="0" i="1" u="none" strike="noStrike" kern="1200" cap="none" spc="0" normalizeH="0" baseline="0" noProof="0" smtClean="0">
                            <a:ln>
                              <a:noFill/>
                            </a:ln>
                            <a:solidFill>
                              <a:srgbClr val="202122"/>
                            </a:solidFill>
                            <a:effectLst/>
                            <a:uLnTx/>
                            <a:uFillTx/>
                            <a:latin typeface="Cambria Math" panose="02040503050406030204" pitchFamily="18" charset="0"/>
                            <a:ea typeface="Cambria Math" panose="02040503050406030204" pitchFamily="18" charset="0"/>
                            <a:cs typeface="+mn-cs"/>
                          </a:rPr>
                          <m:t>𝑌</m:t>
                        </m:r>
                      </m:sub>
                    </m:sSub>
                  </m:oMath>
                </a14:m>
                <a:r>
                  <a:rPr kumimoji="0" lang="pt-BR" sz="2400" b="0" i="0" u="none" strike="noStrike" kern="1200" cap="none" spc="0" normalizeH="0" baseline="0" noProof="0" dirty="0">
                    <a:ln>
                      <a:noFill/>
                    </a:ln>
                    <a:solidFill>
                      <a:srgbClr val="202122"/>
                    </a:solidFill>
                    <a:effectLst/>
                    <a:uLnTx/>
                    <a:uFillTx/>
                    <a:latin typeface="Calibri" panose="020F0502020204030204"/>
                    <a:ea typeface="+mn-ea"/>
                    <a:cs typeface="+mn-cs"/>
                  </a:rPr>
                  <a:t> e </a:t>
                </a:r>
                <a14:m>
                  <m:oMath xmlns:m="http://schemas.openxmlformats.org/officeDocument/2006/math">
                    <m:sSub>
                      <m:sSubPr>
                        <m:ctrlPr>
                          <a:rPr kumimoji="0" lang="pt-BR" sz="2400" b="0" i="1" u="none" strike="noStrike" kern="1200" cap="none" spc="0" normalizeH="0" baseline="0" noProof="0">
                            <a:ln>
                              <a:noFill/>
                            </a:ln>
                            <a:solidFill>
                              <a:srgbClr val="202122"/>
                            </a:solidFill>
                            <a:effectLst/>
                            <a:uLnTx/>
                            <a:uFillTx/>
                            <a:latin typeface="Cambria Math" panose="02040503050406030204" pitchFamily="18" charset="0"/>
                            <a:ea typeface="Cambria Math" panose="02040503050406030204" pitchFamily="18" charset="0"/>
                            <a:cs typeface="+mn-cs"/>
                          </a:rPr>
                        </m:ctrlPr>
                      </m:sSubPr>
                      <m:e>
                        <m:r>
                          <a:rPr kumimoji="0" lang="pt-BR" sz="2400" b="0" i="1" u="none" strike="noStrike" kern="1200" cap="none" spc="0" normalizeH="0" baseline="0" noProof="0">
                            <a:ln>
                              <a:noFill/>
                            </a:ln>
                            <a:solidFill>
                              <a:srgbClr val="202122"/>
                            </a:solidFill>
                            <a:effectLst/>
                            <a:uLnTx/>
                            <a:uFillTx/>
                            <a:latin typeface="Cambria Math" panose="02040503050406030204" pitchFamily="18" charset="0"/>
                            <a:ea typeface="Cambria Math" panose="02040503050406030204" pitchFamily="18" charset="0"/>
                            <a:cs typeface="+mn-cs"/>
                          </a:rPr>
                          <m:t>𝜎</m:t>
                        </m:r>
                      </m:e>
                      <m:sub>
                        <m:r>
                          <a:rPr kumimoji="0" lang="pt-BR" sz="2400" b="0" i="1" u="none" strike="noStrike" kern="1200" cap="none" spc="0" normalizeH="0" baseline="0" noProof="0" smtClean="0">
                            <a:ln>
                              <a:noFill/>
                            </a:ln>
                            <a:solidFill>
                              <a:srgbClr val="202122"/>
                            </a:solidFill>
                            <a:effectLst/>
                            <a:uLnTx/>
                            <a:uFillTx/>
                            <a:latin typeface="Cambria Math" panose="02040503050406030204" pitchFamily="18" charset="0"/>
                            <a:ea typeface="Cambria Math" panose="02040503050406030204" pitchFamily="18" charset="0"/>
                            <a:cs typeface="+mn-cs"/>
                          </a:rPr>
                          <m:t>𝑍</m:t>
                        </m:r>
                      </m:sub>
                    </m:sSub>
                  </m:oMath>
                </a14:m>
                <a:r>
                  <a:rPr kumimoji="0" lang="pt-BR" sz="2400" b="0" i="0" u="none" strike="noStrike" kern="1200" cap="none" spc="0" normalizeH="0" baseline="0" noProof="0" dirty="0">
                    <a:ln>
                      <a:noFill/>
                    </a:ln>
                    <a:solidFill>
                      <a:srgbClr val="202122"/>
                    </a:solidFill>
                    <a:effectLst/>
                    <a:uLnTx/>
                    <a:uFillTx/>
                    <a:latin typeface="Calibri" panose="020F0502020204030204"/>
                    <a:ea typeface="+mn-ea"/>
                    <a:cs typeface="+mn-cs"/>
                  </a:rPr>
                  <a:t> se multiplicarmos as medidas X, Y e Z então o erro associado à este cálculo é igual à </a:t>
                </a: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pt-BR" sz="2400" b="0" i="0" u="none" strike="noStrike" kern="1200" cap="none" spc="0" normalizeH="0" baseline="0" noProof="0" dirty="0">
                  <a:ln>
                    <a:noFill/>
                  </a:ln>
                  <a:solidFill>
                    <a:srgbClr val="202122"/>
                  </a:solidFill>
                  <a:effectLst/>
                  <a:uLnTx/>
                  <a:uFillTx/>
                  <a:latin typeface="Calibri" panose="020F0502020204030204"/>
                  <a:ea typeface="+mn-ea"/>
                  <a:cs typeface="+mn-cs"/>
                </a:endParaRPr>
              </a:p>
              <a:p>
                <a:pPr marL="0" marR="0" lvl="0" indent="0" algn="just"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kumimoji="0" lang="pt-BR" sz="2400" b="0" i="1" u="none" strike="noStrike" kern="1200" cap="none" spc="0" normalizeH="0" baseline="0" noProof="0" smtClean="0">
                              <a:ln>
                                <a:noFill/>
                              </a:ln>
                              <a:solidFill>
                                <a:srgbClr val="202122"/>
                              </a:solidFill>
                              <a:effectLst/>
                              <a:uLnTx/>
                              <a:uFillTx/>
                              <a:latin typeface="Cambria Math" panose="02040503050406030204" pitchFamily="18" charset="0"/>
                              <a:ea typeface="Cambria Math" panose="02040503050406030204" pitchFamily="18" charset="0"/>
                              <a:cs typeface="+mn-cs"/>
                            </a:rPr>
                          </m:ctrlPr>
                        </m:fPr>
                        <m:num>
                          <m:sSub>
                            <m:sSubPr>
                              <m:ctrlPr>
                                <a:rPr kumimoji="0" lang="pt-BR" sz="2400" b="0" i="1" u="none" strike="noStrike" kern="1200" cap="none" spc="0" normalizeH="0" baseline="0" noProof="0">
                                  <a:ln>
                                    <a:noFill/>
                                  </a:ln>
                                  <a:solidFill>
                                    <a:srgbClr val="202122"/>
                                  </a:solidFill>
                                  <a:effectLst/>
                                  <a:uLnTx/>
                                  <a:uFillTx/>
                                  <a:latin typeface="Cambria Math" panose="02040503050406030204" pitchFamily="18" charset="0"/>
                                  <a:ea typeface="Cambria Math" panose="02040503050406030204" pitchFamily="18" charset="0"/>
                                  <a:cs typeface="+mn-cs"/>
                                </a:rPr>
                              </m:ctrlPr>
                            </m:sSubPr>
                            <m:e>
                              <m:r>
                                <a:rPr kumimoji="0" lang="pt-BR" sz="2400" b="0" i="1" u="none" strike="noStrike" kern="1200" cap="none" spc="0" normalizeH="0" baseline="0" noProof="0">
                                  <a:ln>
                                    <a:noFill/>
                                  </a:ln>
                                  <a:solidFill>
                                    <a:srgbClr val="202122"/>
                                  </a:solidFill>
                                  <a:effectLst/>
                                  <a:uLnTx/>
                                  <a:uFillTx/>
                                  <a:latin typeface="Cambria Math" panose="02040503050406030204" pitchFamily="18" charset="0"/>
                                  <a:ea typeface="Cambria Math" panose="02040503050406030204" pitchFamily="18" charset="0"/>
                                  <a:cs typeface="+mn-cs"/>
                                </a:rPr>
                                <m:t>𝜎</m:t>
                              </m:r>
                            </m:e>
                            <m:sub>
                              <m:r>
                                <a:rPr kumimoji="0" lang="pt-BR" sz="2400" b="0" i="1" u="none" strike="noStrike" kern="1200" cap="none" spc="0" normalizeH="0" baseline="0" noProof="0">
                                  <a:ln>
                                    <a:noFill/>
                                  </a:ln>
                                  <a:solidFill>
                                    <a:srgbClr val="202122"/>
                                  </a:solidFill>
                                  <a:effectLst/>
                                  <a:uLnTx/>
                                  <a:uFillTx/>
                                  <a:latin typeface="Cambria Math" panose="02040503050406030204" pitchFamily="18" charset="0"/>
                                  <a:ea typeface="Cambria Math" panose="02040503050406030204" pitchFamily="18" charset="0"/>
                                  <a:cs typeface="+mn-cs"/>
                                </a:rPr>
                                <m:t>𝐷</m:t>
                              </m:r>
                            </m:sub>
                          </m:sSub>
                        </m:num>
                        <m:den>
                          <m:r>
                            <a:rPr kumimoji="0" lang="pt-BR" sz="2400" b="0" i="1" u="none" strike="noStrike" kern="1200" cap="none" spc="0" normalizeH="0" baseline="0" noProof="0" smtClean="0">
                              <a:ln>
                                <a:noFill/>
                              </a:ln>
                              <a:solidFill>
                                <a:srgbClr val="202122"/>
                              </a:solidFill>
                              <a:effectLst/>
                              <a:uLnTx/>
                              <a:uFillTx/>
                              <a:latin typeface="Cambria Math" panose="02040503050406030204" pitchFamily="18" charset="0"/>
                              <a:ea typeface="Cambria Math" panose="02040503050406030204" pitchFamily="18" charset="0"/>
                              <a:cs typeface="+mn-cs"/>
                            </a:rPr>
                            <m:t>𝐷</m:t>
                          </m:r>
                        </m:den>
                      </m:f>
                      <m:r>
                        <a:rPr kumimoji="0" lang="pt-BR" sz="2400" b="0" i="1" u="none" strike="noStrike" kern="1200" cap="none" spc="0" normalizeH="0" baseline="0" noProof="0" smtClean="0">
                          <a:ln>
                            <a:noFill/>
                          </a:ln>
                          <a:solidFill>
                            <a:srgbClr val="202122"/>
                          </a:solidFill>
                          <a:effectLst/>
                          <a:uLnTx/>
                          <a:uFillTx/>
                          <a:latin typeface="Cambria Math" panose="02040503050406030204" pitchFamily="18" charset="0"/>
                          <a:ea typeface="+mn-ea"/>
                          <a:cs typeface="+mn-cs"/>
                        </a:rPr>
                        <m:t>=</m:t>
                      </m:r>
                      <m:rad>
                        <m:radPr>
                          <m:degHide m:val="on"/>
                          <m:ctrlPr>
                            <a:rPr kumimoji="0" lang="pt-BR" sz="2400" b="0" i="1" u="none" strike="noStrike" kern="1200" cap="none" spc="0" normalizeH="0" baseline="0" noProof="0" smtClean="0">
                              <a:ln>
                                <a:noFill/>
                              </a:ln>
                              <a:solidFill>
                                <a:srgbClr val="202122"/>
                              </a:solidFill>
                              <a:effectLst/>
                              <a:uLnTx/>
                              <a:uFillTx/>
                              <a:latin typeface="Cambria Math" panose="02040503050406030204" pitchFamily="18" charset="0"/>
                              <a:ea typeface="+mn-ea"/>
                              <a:cs typeface="+mn-cs"/>
                            </a:rPr>
                          </m:ctrlPr>
                        </m:radPr>
                        <m:deg/>
                        <m:e>
                          <m:sSup>
                            <m:sSupPr>
                              <m:ctrlPr>
                                <a:rPr kumimoji="0" lang="pt-BR" sz="2400" b="0" i="1" u="none" strike="noStrike" kern="1200" cap="none" spc="0" normalizeH="0" baseline="0" noProof="0" smtClean="0">
                                  <a:ln>
                                    <a:noFill/>
                                  </a:ln>
                                  <a:solidFill>
                                    <a:srgbClr val="202122"/>
                                  </a:solidFill>
                                  <a:effectLst/>
                                  <a:uLnTx/>
                                  <a:uFillTx/>
                                  <a:latin typeface="Cambria Math" panose="02040503050406030204" pitchFamily="18" charset="0"/>
                                  <a:ea typeface="+mn-ea"/>
                                  <a:cs typeface="+mn-cs"/>
                                </a:rPr>
                              </m:ctrlPr>
                            </m:sSupPr>
                            <m:e>
                              <m:d>
                                <m:dPr>
                                  <m:ctrlPr>
                                    <a:rPr kumimoji="0" lang="pt-BR" sz="2400" b="0" i="1" u="none" strike="noStrike" kern="1200" cap="none" spc="0" normalizeH="0" baseline="0" noProof="0" smtClean="0">
                                      <a:ln>
                                        <a:noFill/>
                                      </a:ln>
                                      <a:solidFill>
                                        <a:srgbClr val="202122"/>
                                      </a:solidFill>
                                      <a:effectLst/>
                                      <a:uLnTx/>
                                      <a:uFillTx/>
                                      <a:latin typeface="Cambria Math" panose="02040503050406030204" pitchFamily="18" charset="0"/>
                                      <a:ea typeface="+mn-ea"/>
                                      <a:cs typeface="+mn-cs"/>
                                    </a:rPr>
                                  </m:ctrlPr>
                                </m:dPr>
                                <m:e>
                                  <m:f>
                                    <m:fPr>
                                      <m:ctrlPr>
                                        <a:rPr kumimoji="0" lang="pt-BR" sz="2400" b="0" i="1" u="none" strike="noStrike" kern="1200" cap="none" spc="0" normalizeH="0" baseline="0" noProof="0" smtClean="0">
                                          <a:ln>
                                            <a:noFill/>
                                          </a:ln>
                                          <a:solidFill>
                                            <a:srgbClr val="202122"/>
                                          </a:solidFill>
                                          <a:effectLst/>
                                          <a:uLnTx/>
                                          <a:uFillTx/>
                                          <a:latin typeface="Cambria Math" panose="02040503050406030204" pitchFamily="18" charset="0"/>
                                          <a:ea typeface="+mn-ea"/>
                                          <a:cs typeface="+mn-cs"/>
                                        </a:rPr>
                                      </m:ctrlPr>
                                    </m:fPr>
                                    <m:num>
                                      <m:sSub>
                                        <m:sSubPr>
                                          <m:ctrlPr>
                                            <a:rPr kumimoji="0" lang="pt-BR" sz="2400" b="0" i="1" u="none" strike="noStrike" kern="1200" cap="none" spc="0" normalizeH="0" baseline="0" noProof="0">
                                              <a:ln>
                                                <a:noFill/>
                                              </a:ln>
                                              <a:solidFill>
                                                <a:srgbClr val="202122"/>
                                              </a:solidFill>
                                              <a:effectLst/>
                                              <a:uLnTx/>
                                              <a:uFillTx/>
                                              <a:latin typeface="Cambria Math" panose="02040503050406030204" pitchFamily="18" charset="0"/>
                                              <a:ea typeface="Cambria Math" panose="02040503050406030204" pitchFamily="18" charset="0"/>
                                              <a:cs typeface="+mn-cs"/>
                                            </a:rPr>
                                          </m:ctrlPr>
                                        </m:sSubPr>
                                        <m:e>
                                          <m:r>
                                            <a:rPr kumimoji="0" lang="pt-BR" sz="2400" b="0" i="1" u="none" strike="noStrike" kern="1200" cap="none" spc="0" normalizeH="0" baseline="0" noProof="0">
                                              <a:ln>
                                                <a:noFill/>
                                              </a:ln>
                                              <a:solidFill>
                                                <a:srgbClr val="202122"/>
                                              </a:solidFill>
                                              <a:effectLst/>
                                              <a:uLnTx/>
                                              <a:uFillTx/>
                                              <a:latin typeface="Cambria Math" panose="02040503050406030204" pitchFamily="18" charset="0"/>
                                              <a:ea typeface="Cambria Math" panose="02040503050406030204" pitchFamily="18" charset="0"/>
                                              <a:cs typeface="+mn-cs"/>
                                            </a:rPr>
                                            <m:t>𝜎</m:t>
                                          </m:r>
                                        </m:e>
                                        <m:sub>
                                          <m:r>
                                            <a:rPr kumimoji="0" lang="pt-BR" sz="2400" b="0" i="1" u="none" strike="noStrike" kern="1200" cap="none" spc="0" normalizeH="0" baseline="0" noProof="0" smtClean="0">
                                              <a:ln>
                                                <a:noFill/>
                                              </a:ln>
                                              <a:solidFill>
                                                <a:srgbClr val="202122"/>
                                              </a:solidFill>
                                              <a:effectLst/>
                                              <a:uLnTx/>
                                              <a:uFillTx/>
                                              <a:latin typeface="Cambria Math" panose="02040503050406030204" pitchFamily="18" charset="0"/>
                                              <a:ea typeface="Cambria Math" panose="02040503050406030204" pitchFamily="18" charset="0"/>
                                              <a:cs typeface="+mn-cs"/>
                                            </a:rPr>
                                            <m:t>𝑋</m:t>
                                          </m:r>
                                        </m:sub>
                                      </m:sSub>
                                    </m:num>
                                    <m:den>
                                      <m:r>
                                        <a:rPr kumimoji="0" lang="pt-BR" sz="2400" b="0" i="1" u="none" strike="noStrike" kern="1200" cap="none" spc="0" normalizeH="0" baseline="0" noProof="0" smtClean="0">
                                          <a:ln>
                                            <a:noFill/>
                                          </a:ln>
                                          <a:solidFill>
                                            <a:srgbClr val="202122"/>
                                          </a:solidFill>
                                          <a:effectLst/>
                                          <a:uLnTx/>
                                          <a:uFillTx/>
                                          <a:latin typeface="Cambria Math" panose="02040503050406030204" pitchFamily="18" charset="0"/>
                                          <a:ea typeface="+mn-ea"/>
                                          <a:cs typeface="+mn-cs"/>
                                        </a:rPr>
                                        <m:t>𝑋</m:t>
                                      </m:r>
                                    </m:den>
                                  </m:f>
                                </m:e>
                              </m:d>
                            </m:e>
                            <m:sup>
                              <m:r>
                                <a:rPr kumimoji="0" lang="pt-BR" sz="2400" b="0" i="1" u="none" strike="noStrike" kern="1200" cap="none" spc="0" normalizeH="0" baseline="0" noProof="0" smtClean="0">
                                  <a:ln>
                                    <a:noFill/>
                                  </a:ln>
                                  <a:solidFill>
                                    <a:srgbClr val="202122"/>
                                  </a:solidFill>
                                  <a:effectLst/>
                                  <a:uLnTx/>
                                  <a:uFillTx/>
                                  <a:latin typeface="Cambria Math" panose="02040503050406030204" pitchFamily="18" charset="0"/>
                                  <a:ea typeface="+mn-ea"/>
                                  <a:cs typeface="+mn-cs"/>
                                </a:rPr>
                                <m:t>2</m:t>
                              </m:r>
                            </m:sup>
                          </m:sSup>
                          <m:r>
                            <a:rPr kumimoji="0" lang="pt-BR" sz="2400" b="0" i="1" u="none" strike="noStrike" kern="1200" cap="none" spc="0" normalizeH="0" baseline="0" noProof="0">
                              <a:ln>
                                <a:noFill/>
                              </a:ln>
                              <a:solidFill>
                                <a:srgbClr val="202122"/>
                              </a:solidFill>
                              <a:effectLst/>
                              <a:uLnTx/>
                              <a:uFillTx/>
                              <a:latin typeface="Cambria Math" panose="02040503050406030204" pitchFamily="18" charset="0"/>
                              <a:ea typeface="+mn-ea"/>
                              <a:cs typeface="+mn-cs"/>
                            </a:rPr>
                            <m:t>+</m:t>
                          </m:r>
                          <m:sSup>
                            <m:sSupPr>
                              <m:ctrlPr>
                                <a:rPr kumimoji="0" lang="pt-BR" sz="2400" b="0" i="1" u="none" strike="noStrike" kern="1200" cap="none" spc="0" normalizeH="0" baseline="0" noProof="0">
                                  <a:ln>
                                    <a:noFill/>
                                  </a:ln>
                                  <a:solidFill>
                                    <a:srgbClr val="202122"/>
                                  </a:solidFill>
                                  <a:effectLst/>
                                  <a:uLnTx/>
                                  <a:uFillTx/>
                                  <a:latin typeface="Cambria Math" panose="02040503050406030204" pitchFamily="18" charset="0"/>
                                  <a:ea typeface="+mn-ea"/>
                                  <a:cs typeface="+mn-cs"/>
                                </a:rPr>
                              </m:ctrlPr>
                            </m:sSupPr>
                            <m:e>
                              <m:d>
                                <m:dPr>
                                  <m:ctrlPr>
                                    <a:rPr kumimoji="0" lang="pt-BR" sz="2400" b="0" i="1" u="none" strike="noStrike" kern="1200" cap="none" spc="0" normalizeH="0" baseline="0" noProof="0">
                                      <a:ln>
                                        <a:noFill/>
                                      </a:ln>
                                      <a:solidFill>
                                        <a:srgbClr val="202122"/>
                                      </a:solidFill>
                                      <a:effectLst/>
                                      <a:uLnTx/>
                                      <a:uFillTx/>
                                      <a:latin typeface="Cambria Math" panose="02040503050406030204" pitchFamily="18" charset="0"/>
                                      <a:ea typeface="+mn-ea"/>
                                      <a:cs typeface="+mn-cs"/>
                                    </a:rPr>
                                  </m:ctrlPr>
                                </m:dPr>
                                <m:e>
                                  <m:f>
                                    <m:fPr>
                                      <m:ctrlPr>
                                        <a:rPr kumimoji="0" lang="pt-BR" sz="2400" b="0" i="1" u="none" strike="noStrike" kern="1200" cap="none" spc="0" normalizeH="0" baseline="0" noProof="0">
                                          <a:ln>
                                            <a:noFill/>
                                          </a:ln>
                                          <a:solidFill>
                                            <a:srgbClr val="202122"/>
                                          </a:solidFill>
                                          <a:effectLst/>
                                          <a:uLnTx/>
                                          <a:uFillTx/>
                                          <a:latin typeface="Cambria Math" panose="02040503050406030204" pitchFamily="18" charset="0"/>
                                          <a:ea typeface="+mn-ea"/>
                                          <a:cs typeface="+mn-cs"/>
                                        </a:rPr>
                                      </m:ctrlPr>
                                    </m:fPr>
                                    <m:num>
                                      <m:sSub>
                                        <m:sSubPr>
                                          <m:ctrlPr>
                                            <a:rPr kumimoji="0" lang="pt-BR" sz="2400" b="0" i="1" u="none" strike="noStrike" kern="1200" cap="none" spc="0" normalizeH="0" baseline="0" noProof="0">
                                              <a:ln>
                                                <a:noFill/>
                                              </a:ln>
                                              <a:solidFill>
                                                <a:srgbClr val="202122"/>
                                              </a:solidFill>
                                              <a:effectLst/>
                                              <a:uLnTx/>
                                              <a:uFillTx/>
                                              <a:latin typeface="Cambria Math" panose="02040503050406030204" pitchFamily="18" charset="0"/>
                                              <a:ea typeface="Cambria Math" panose="02040503050406030204" pitchFamily="18" charset="0"/>
                                              <a:cs typeface="+mn-cs"/>
                                            </a:rPr>
                                          </m:ctrlPr>
                                        </m:sSubPr>
                                        <m:e>
                                          <m:r>
                                            <a:rPr kumimoji="0" lang="pt-BR" sz="2400" b="0" i="1" u="none" strike="noStrike" kern="1200" cap="none" spc="0" normalizeH="0" baseline="0" noProof="0">
                                              <a:ln>
                                                <a:noFill/>
                                              </a:ln>
                                              <a:solidFill>
                                                <a:srgbClr val="202122"/>
                                              </a:solidFill>
                                              <a:effectLst/>
                                              <a:uLnTx/>
                                              <a:uFillTx/>
                                              <a:latin typeface="Cambria Math" panose="02040503050406030204" pitchFamily="18" charset="0"/>
                                              <a:ea typeface="Cambria Math" panose="02040503050406030204" pitchFamily="18" charset="0"/>
                                              <a:cs typeface="+mn-cs"/>
                                            </a:rPr>
                                            <m:t>𝜎</m:t>
                                          </m:r>
                                        </m:e>
                                        <m:sub>
                                          <m:r>
                                            <a:rPr kumimoji="0" lang="pt-BR" sz="2400" b="0" i="1" u="none" strike="noStrike" kern="1200" cap="none" spc="0" normalizeH="0" baseline="0" noProof="0" smtClean="0">
                                              <a:ln>
                                                <a:noFill/>
                                              </a:ln>
                                              <a:solidFill>
                                                <a:srgbClr val="202122"/>
                                              </a:solidFill>
                                              <a:effectLst/>
                                              <a:uLnTx/>
                                              <a:uFillTx/>
                                              <a:latin typeface="Cambria Math" panose="02040503050406030204" pitchFamily="18" charset="0"/>
                                              <a:ea typeface="Cambria Math" panose="02040503050406030204" pitchFamily="18" charset="0"/>
                                              <a:cs typeface="+mn-cs"/>
                                            </a:rPr>
                                            <m:t>𝑌</m:t>
                                          </m:r>
                                        </m:sub>
                                      </m:sSub>
                                    </m:num>
                                    <m:den>
                                      <m:r>
                                        <a:rPr kumimoji="0" lang="pt-BR" sz="2400" b="0" i="1" u="none" strike="noStrike" kern="1200" cap="none" spc="0" normalizeH="0" baseline="0" noProof="0" smtClean="0">
                                          <a:ln>
                                            <a:noFill/>
                                          </a:ln>
                                          <a:solidFill>
                                            <a:srgbClr val="202122"/>
                                          </a:solidFill>
                                          <a:effectLst/>
                                          <a:uLnTx/>
                                          <a:uFillTx/>
                                          <a:latin typeface="Cambria Math" panose="02040503050406030204" pitchFamily="18" charset="0"/>
                                          <a:ea typeface="Cambria Math" panose="02040503050406030204" pitchFamily="18" charset="0"/>
                                          <a:cs typeface="+mn-cs"/>
                                        </a:rPr>
                                        <m:t>𝑌</m:t>
                                      </m:r>
                                    </m:den>
                                  </m:f>
                                </m:e>
                              </m:d>
                            </m:e>
                            <m:sup>
                              <m:r>
                                <a:rPr kumimoji="0" lang="pt-BR" sz="2400" b="0" i="1" u="none" strike="noStrike" kern="1200" cap="none" spc="0" normalizeH="0" baseline="0" noProof="0">
                                  <a:ln>
                                    <a:noFill/>
                                  </a:ln>
                                  <a:solidFill>
                                    <a:srgbClr val="202122"/>
                                  </a:solidFill>
                                  <a:effectLst/>
                                  <a:uLnTx/>
                                  <a:uFillTx/>
                                  <a:latin typeface="Cambria Math" panose="02040503050406030204" pitchFamily="18" charset="0"/>
                                  <a:ea typeface="+mn-ea"/>
                                  <a:cs typeface="+mn-cs"/>
                                </a:rPr>
                                <m:t>2</m:t>
                              </m:r>
                            </m:sup>
                          </m:sSup>
                          <m:r>
                            <a:rPr kumimoji="0" lang="pt-BR" sz="2400" b="0" i="1" u="none" strike="noStrike" kern="1200" cap="none" spc="0" normalizeH="0" baseline="0" noProof="0">
                              <a:ln>
                                <a:noFill/>
                              </a:ln>
                              <a:solidFill>
                                <a:srgbClr val="202122"/>
                              </a:solidFill>
                              <a:effectLst/>
                              <a:uLnTx/>
                              <a:uFillTx/>
                              <a:latin typeface="Cambria Math" panose="02040503050406030204" pitchFamily="18" charset="0"/>
                              <a:ea typeface="Cambria Math" panose="02040503050406030204" pitchFamily="18" charset="0"/>
                              <a:cs typeface="+mn-cs"/>
                            </a:rPr>
                            <m:t>+</m:t>
                          </m:r>
                          <m:sSup>
                            <m:sSupPr>
                              <m:ctrlPr>
                                <a:rPr kumimoji="0" lang="pt-BR" sz="2400" b="0" i="1" u="none" strike="noStrike" kern="1200" cap="none" spc="0" normalizeH="0" baseline="0" noProof="0">
                                  <a:ln>
                                    <a:noFill/>
                                  </a:ln>
                                  <a:solidFill>
                                    <a:srgbClr val="202122"/>
                                  </a:solidFill>
                                  <a:effectLst/>
                                  <a:uLnTx/>
                                  <a:uFillTx/>
                                  <a:latin typeface="Cambria Math" panose="02040503050406030204" pitchFamily="18" charset="0"/>
                                  <a:ea typeface="+mn-ea"/>
                                  <a:cs typeface="+mn-cs"/>
                                </a:rPr>
                              </m:ctrlPr>
                            </m:sSupPr>
                            <m:e>
                              <m:d>
                                <m:dPr>
                                  <m:ctrlPr>
                                    <a:rPr kumimoji="0" lang="pt-BR" sz="2400" b="0" i="1" u="none" strike="noStrike" kern="1200" cap="none" spc="0" normalizeH="0" baseline="0" noProof="0">
                                      <a:ln>
                                        <a:noFill/>
                                      </a:ln>
                                      <a:solidFill>
                                        <a:srgbClr val="202122"/>
                                      </a:solidFill>
                                      <a:effectLst/>
                                      <a:uLnTx/>
                                      <a:uFillTx/>
                                      <a:latin typeface="Cambria Math" panose="02040503050406030204" pitchFamily="18" charset="0"/>
                                      <a:ea typeface="+mn-ea"/>
                                      <a:cs typeface="+mn-cs"/>
                                    </a:rPr>
                                  </m:ctrlPr>
                                </m:dPr>
                                <m:e>
                                  <m:f>
                                    <m:fPr>
                                      <m:ctrlPr>
                                        <a:rPr kumimoji="0" lang="pt-BR" sz="2400" b="0" i="1" u="none" strike="noStrike" kern="1200" cap="none" spc="0" normalizeH="0" baseline="0" noProof="0">
                                          <a:ln>
                                            <a:noFill/>
                                          </a:ln>
                                          <a:solidFill>
                                            <a:srgbClr val="202122"/>
                                          </a:solidFill>
                                          <a:effectLst/>
                                          <a:uLnTx/>
                                          <a:uFillTx/>
                                          <a:latin typeface="Cambria Math" panose="02040503050406030204" pitchFamily="18" charset="0"/>
                                          <a:ea typeface="+mn-ea"/>
                                          <a:cs typeface="+mn-cs"/>
                                        </a:rPr>
                                      </m:ctrlPr>
                                    </m:fPr>
                                    <m:num>
                                      <m:sSub>
                                        <m:sSubPr>
                                          <m:ctrlPr>
                                            <a:rPr kumimoji="0" lang="pt-BR" sz="2400" b="0" i="1" u="none" strike="noStrike" kern="1200" cap="none" spc="0" normalizeH="0" baseline="0" noProof="0">
                                              <a:ln>
                                                <a:noFill/>
                                              </a:ln>
                                              <a:solidFill>
                                                <a:srgbClr val="202122"/>
                                              </a:solidFill>
                                              <a:effectLst/>
                                              <a:uLnTx/>
                                              <a:uFillTx/>
                                              <a:latin typeface="Cambria Math" panose="02040503050406030204" pitchFamily="18" charset="0"/>
                                              <a:ea typeface="Cambria Math" panose="02040503050406030204" pitchFamily="18" charset="0"/>
                                              <a:cs typeface="+mn-cs"/>
                                            </a:rPr>
                                          </m:ctrlPr>
                                        </m:sSubPr>
                                        <m:e>
                                          <m:r>
                                            <a:rPr kumimoji="0" lang="pt-BR" sz="2400" b="0" i="1" u="none" strike="noStrike" kern="1200" cap="none" spc="0" normalizeH="0" baseline="0" noProof="0">
                                              <a:ln>
                                                <a:noFill/>
                                              </a:ln>
                                              <a:solidFill>
                                                <a:srgbClr val="202122"/>
                                              </a:solidFill>
                                              <a:effectLst/>
                                              <a:uLnTx/>
                                              <a:uFillTx/>
                                              <a:latin typeface="Cambria Math" panose="02040503050406030204" pitchFamily="18" charset="0"/>
                                              <a:ea typeface="Cambria Math" panose="02040503050406030204" pitchFamily="18" charset="0"/>
                                              <a:cs typeface="+mn-cs"/>
                                            </a:rPr>
                                            <m:t>𝜎</m:t>
                                          </m:r>
                                        </m:e>
                                        <m:sub>
                                          <m:r>
                                            <a:rPr kumimoji="0" lang="pt-BR" sz="2400" b="0" i="1" u="none" strike="noStrike" kern="1200" cap="none" spc="0" normalizeH="0" baseline="0" noProof="0" smtClean="0">
                                              <a:ln>
                                                <a:noFill/>
                                              </a:ln>
                                              <a:solidFill>
                                                <a:srgbClr val="202122"/>
                                              </a:solidFill>
                                              <a:effectLst/>
                                              <a:uLnTx/>
                                              <a:uFillTx/>
                                              <a:latin typeface="Cambria Math" panose="02040503050406030204" pitchFamily="18" charset="0"/>
                                              <a:ea typeface="Cambria Math" panose="02040503050406030204" pitchFamily="18" charset="0"/>
                                              <a:cs typeface="+mn-cs"/>
                                            </a:rPr>
                                            <m:t>𝑍</m:t>
                                          </m:r>
                                        </m:sub>
                                      </m:sSub>
                                    </m:num>
                                    <m:den>
                                      <m:r>
                                        <a:rPr kumimoji="0" lang="pt-BR" sz="2400" b="0" i="1" u="none" strike="noStrike" kern="1200" cap="none" spc="0" normalizeH="0" baseline="0" noProof="0" smtClean="0">
                                          <a:ln>
                                            <a:noFill/>
                                          </a:ln>
                                          <a:solidFill>
                                            <a:srgbClr val="202122"/>
                                          </a:solidFill>
                                          <a:effectLst/>
                                          <a:uLnTx/>
                                          <a:uFillTx/>
                                          <a:latin typeface="Cambria Math" panose="02040503050406030204" pitchFamily="18" charset="0"/>
                                          <a:ea typeface="Cambria Math" panose="02040503050406030204" pitchFamily="18" charset="0"/>
                                          <a:cs typeface="+mn-cs"/>
                                        </a:rPr>
                                        <m:t>𝑍</m:t>
                                      </m:r>
                                    </m:den>
                                  </m:f>
                                </m:e>
                              </m:d>
                            </m:e>
                            <m:sup>
                              <m:r>
                                <a:rPr kumimoji="0" lang="pt-BR" sz="2400" b="0" i="1" u="none" strike="noStrike" kern="1200" cap="none" spc="0" normalizeH="0" baseline="0" noProof="0">
                                  <a:ln>
                                    <a:noFill/>
                                  </a:ln>
                                  <a:solidFill>
                                    <a:srgbClr val="202122"/>
                                  </a:solidFill>
                                  <a:effectLst/>
                                  <a:uLnTx/>
                                  <a:uFillTx/>
                                  <a:latin typeface="Cambria Math" panose="02040503050406030204" pitchFamily="18" charset="0"/>
                                  <a:ea typeface="+mn-ea"/>
                                  <a:cs typeface="+mn-cs"/>
                                </a:rPr>
                                <m:t>2</m:t>
                              </m:r>
                            </m:sup>
                          </m:sSup>
                        </m:e>
                      </m:rad>
                    </m:oMath>
                  </m:oMathPara>
                </a14:m>
                <a:endParaRPr kumimoji="0" lang="pt-BR" sz="2400" b="0" i="0" u="none" strike="noStrike" kern="1200" cap="none" spc="0" normalizeH="0" baseline="0" noProof="0" dirty="0">
                  <a:ln>
                    <a:noFill/>
                  </a:ln>
                  <a:solidFill>
                    <a:srgbClr val="202122"/>
                  </a:solidFill>
                  <a:effectLst/>
                  <a:uLnTx/>
                  <a:uFillTx/>
                  <a:latin typeface="Calibri" panose="020F0502020204030204"/>
                  <a:ea typeface="+mn-ea"/>
                  <a:cs typeface="+mn-cs"/>
                </a:endParaRPr>
              </a:p>
            </p:txBody>
          </p:sp>
        </mc:Choice>
        <mc:Fallback>
          <p:sp>
            <p:nvSpPr>
              <p:cNvPr id="5" name="CaixaDeTexto 4">
                <a:extLst>
                  <a:ext uri="{FF2B5EF4-FFF2-40B4-BE49-F238E27FC236}">
                    <a16:creationId xmlns:a16="http://schemas.microsoft.com/office/drawing/2014/main" id="{7F062852-AA76-4ED8-8B97-2E274089CAEC}"/>
                  </a:ext>
                </a:extLst>
              </p:cNvPr>
              <p:cNvSpPr txBox="1">
                <a:spLocks noRot="1" noChangeAspect="1" noMove="1" noResize="1" noEditPoints="1" noAdjustHandles="1" noChangeArrowheads="1" noChangeShapeType="1" noTextEdit="1"/>
              </p:cNvSpPr>
              <p:nvPr/>
            </p:nvSpPr>
            <p:spPr>
              <a:xfrm>
                <a:off x="201613" y="1418893"/>
                <a:ext cx="11788774" cy="4876848"/>
              </a:xfrm>
              <a:prstGeom prst="rect">
                <a:avLst/>
              </a:prstGeom>
              <a:blipFill>
                <a:blip r:embed="rId3"/>
                <a:stretch>
                  <a:fillRect l="-776" t="-1000" r="-827"/>
                </a:stretch>
              </a:blipFill>
            </p:spPr>
            <p:txBody>
              <a:bodyPr/>
              <a:lstStyle/>
              <a:p>
                <a:r>
                  <a:rPr lang="pt-BR">
                    <a:noFill/>
                  </a:rPr>
                  <a:t> </a:t>
                </a:r>
              </a:p>
            </p:txBody>
          </p:sp>
        </mc:Fallback>
      </mc:AlternateContent>
    </p:spTree>
    <p:extLst>
      <p:ext uri="{BB962C8B-B14F-4D97-AF65-F5344CB8AC3E}">
        <p14:creationId xmlns:p14="http://schemas.microsoft.com/office/powerpoint/2010/main" val="1473509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E3BBEC-C5E0-4EAD-9480-91A40B02E9E9}"/>
              </a:ext>
            </a:extLst>
          </p:cNvPr>
          <p:cNvSpPr>
            <a:spLocks noGrp="1"/>
          </p:cNvSpPr>
          <p:nvPr>
            <p:ph type="title"/>
          </p:nvPr>
        </p:nvSpPr>
        <p:spPr>
          <a:xfrm>
            <a:off x="85725" y="207343"/>
            <a:ext cx="8524875" cy="988895"/>
          </a:xfrm>
        </p:spPr>
        <p:txBody>
          <a:bodyPr/>
          <a:lstStyle/>
          <a:p>
            <a:r>
              <a:rPr lang="pt-BR" dirty="0"/>
              <a:t>Erro da divisão de medidas</a:t>
            </a:r>
          </a:p>
        </p:txBody>
      </p:sp>
      <p:pic>
        <p:nvPicPr>
          <p:cNvPr id="8" name="Imagem 7" descr="Uma imagem contendo desenho&#10;&#10;Descrição gerada automaticamente">
            <a:extLst>
              <a:ext uri="{FF2B5EF4-FFF2-40B4-BE49-F238E27FC236}">
                <a16:creationId xmlns:a16="http://schemas.microsoft.com/office/drawing/2014/main" id="{FD1370FC-D6AF-42B1-8D42-0677780EA7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6792" y="375677"/>
            <a:ext cx="2819933" cy="652229"/>
          </a:xfrm>
          <a:prstGeom prst="rect">
            <a:avLst/>
          </a:prstGeom>
        </p:spPr>
      </p:pic>
      <mc:AlternateContent xmlns:mc="http://schemas.openxmlformats.org/markup-compatibility/2006">
        <mc:Choice xmlns:a14="http://schemas.microsoft.com/office/drawing/2010/main" Requires="a14">
          <p:sp>
            <p:nvSpPr>
              <p:cNvPr id="5" name="CaixaDeTexto 4">
                <a:extLst>
                  <a:ext uri="{FF2B5EF4-FFF2-40B4-BE49-F238E27FC236}">
                    <a16:creationId xmlns:a16="http://schemas.microsoft.com/office/drawing/2014/main" id="{7F062852-AA76-4ED8-8B97-2E274089CAEC}"/>
                  </a:ext>
                </a:extLst>
              </p:cNvPr>
              <p:cNvSpPr txBox="1"/>
              <p:nvPr/>
            </p:nvSpPr>
            <p:spPr>
              <a:xfrm>
                <a:off x="201613" y="1418893"/>
                <a:ext cx="11788774" cy="5230856"/>
              </a:xfrm>
              <a:prstGeom prst="rect">
                <a:avLst/>
              </a:prstGeom>
              <a:noFill/>
            </p:spPr>
            <p:txBody>
              <a:bodyPr wrap="square">
                <a:sp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pt-BR" sz="2400" b="0" i="0" u="none" strike="noStrike" kern="1200" cap="none" spc="0" normalizeH="0" baseline="0" noProof="0" dirty="0">
                    <a:ln>
                      <a:noFill/>
                    </a:ln>
                    <a:solidFill>
                      <a:srgbClr val="202122"/>
                    </a:solidFill>
                    <a:effectLst/>
                    <a:uLnTx/>
                    <a:uFillTx/>
                    <a:latin typeface="Calibri" panose="020F0502020204030204"/>
                    <a:ea typeface="+mn-ea"/>
                    <a:cs typeface="+mn-cs"/>
                  </a:rPr>
                  <a:t>Vimos que cada medida possui um erro experimental associado, mas também existem os erros associados ao cálculo de novas grandes. Neste exemplo vamos calcular o erro de uma grandeza experimental que é a divisão das medidas experimentais X</a:t>
                </a:r>
                <a:r>
                  <a:rPr lang="pt-BR" sz="2400" dirty="0">
                    <a:solidFill>
                      <a:srgbClr val="202122"/>
                    </a:solidFill>
                    <a:latin typeface="Calibri" panose="020F0502020204030204"/>
                  </a:rPr>
                  <a:t> e</a:t>
                </a:r>
                <a:r>
                  <a:rPr kumimoji="0" lang="pt-BR" sz="2400" b="0" i="0" u="none" strike="noStrike" kern="1200" cap="none" spc="0" normalizeH="0" baseline="0" noProof="0" dirty="0">
                    <a:ln>
                      <a:noFill/>
                    </a:ln>
                    <a:solidFill>
                      <a:srgbClr val="202122"/>
                    </a:solidFill>
                    <a:effectLst/>
                    <a:uLnTx/>
                    <a:uFillTx/>
                    <a:latin typeface="Calibri" panose="020F0502020204030204"/>
                    <a:ea typeface="+mn-ea"/>
                    <a:cs typeface="+mn-cs"/>
                  </a:rPr>
                  <a:t> Y.</a:t>
                </a: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pt-BR" sz="2400" b="0" i="0" u="none" strike="noStrike" kern="1200" cap="none" spc="0" normalizeH="0" baseline="0" noProof="0" dirty="0">
                  <a:ln>
                    <a:noFill/>
                  </a:ln>
                  <a:solidFill>
                    <a:srgbClr val="202122"/>
                  </a:solidFill>
                  <a:effectLst/>
                  <a:uLnTx/>
                  <a:uFillTx/>
                  <a:latin typeface="Calibri" panose="020F0502020204030204"/>
                  <a:ea typeface="+mn-ea"/>
                  <a:cs typeface="+mn-cs"/>
                </a:endParaRPr>
              </a:p>
              <a:p>
                <a:pPr marL="0" marR="0" lvl="0" indent="0" algn="just"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pt-BR" sz="2400" b="0" i="1" u="none" strike="noStrike" kern="1200" cap="none" spc="0" normalizeH="0" baseline="0" noProof="0" smtClean="0">
                          <a:ln>
                            <a:noFill/>
                          </a:ln>
                          <a:solidFill>
                            <a:srgbClr val="202122"/>
                          </a:solidFill>
                          <a:effectLst/>
                          <a:uLnTx/>
                          <a:uFillTx/>
                          <a:latin typeface="Cambria Math" panose="02040503050406030204" pitchFamily="18" charset="0"/>
                          <a:ea typeface="+mn-ea"/>
                          <a:cs typeface="+mn-cs"/>
                        </a:rPr>
                        <m:t>𝐷</m:t>
                      </m:r>
                      <m:r>
                        <a:rPr kumimoji="0" lang="pt-BR" sz="2400" b="0" i="1" u="none" strike="noStrike" kern="1200" cap="none" spc="0" normalizeH="0" baseline="0" noProof="0" smtClean="0">
                          <a:ln>
                            <a:noFill/>
                          </a:ln>
                          <a:solidFill>
                            <a:srgbClr val="202122"/>
                          </a:solidFill>
                          <a:effectLst/>
                          <a:uLnTx/>
                          <a:uFillTx/>
                          <a:latin typeface="Cambria Math" panose="02040503050406030204" pitchFamily="18" charset="0"/>
                          <a:ea typeface="+mn-ea"/>
                          <a:cs typeface="+mn-cs"/>
                        </a:rPr>
                        <m:t>=</m:t>
                      </m:r>
                      <m:f>
                        <m:fPr>
                          <m:ctrlPr>
                            <a:rPr kumimoji="0" lang="pt-BR" sz="2400" b="0" i="1" u="none" strike="noStrike" kern="1200" cap="none" spc="0" normalizeH="0" baseline="0" noProof="0" smtClean="0">
                              <a:ln>
                                <a:noFill/>
                              </a:ln>
                              <a:solidFill>
                                <a:srgbClr val="202122"/>
                              </a:solidFill>
                              <a:effectLst/>
                              <a:uLnTx/>
                              <a:uFillTx/>
                              <a:latin typeface="Cambria Math" panose="02040503050406030204" pitchFamily="18" charset="0"/>
                              <a:ea typeface="+mn-ea"/>
                              <a:cs typeface="+mn-cs"/>
                            </a:rPr>
                          </m:ctrlPr>
                        </m:fPr>
                        <m:num>
                          <m:r>
                            <a:rPr kumimoji="0" lang="pt-BR" sz="2400" b="0" i="1" u="none" strike="noStrike" kern="1200" cap="none" spc="0" normalizeH="0" baseline="0" noProof="0" smtClean="0">
                              <a:ln>
                                <a:noFill/>
                              </a:ln>
                              <a:solidFill>
                                <a:srgbClr val="202122"/>
                              </a:solidFill>
                              <a:effectLst/>
                              <a:uLnTx/>
                              <a:uFillTx/>
                              <a:latin typeface="Cambria Math" panose="02040503050406030204" pitchFamily="18" charset="0"/>
                              <a:ea typeface="+mn-ea"/>
                              <a:cs typeface="+mn-cs"/>
                            </a:rPr>
                            <m:t>𝑋</m:t>
                          </m:r>
                        </m:num>
                        <m:den>
                          <m:r>
                            <a:rPr kumimoji="0" lang="pt-BR" sz="2400" b="0" i="1" u="none" strike="noStrike" kern="1200" cap="none" spc="0" normalizeH="0" baseline="0" noProof="0" smtClean="0">
                              <a:ln>
                                <a:noFill/>
                              </a:ln>
                              <a:solidFill>
                                <a:srgbClr val="202122"/>
                              </a:solidFill>
                              <a:effectLst/>
                              <a:uLnTx/>
                              <a:uFillTx/>
                              <a:latin typeface="Cambria Math" panose="02040503050406030204" pitchFamily="18" charset="0"/>
                              <a:ea typeface="+mn-ea"/>
                              <a:cs typeface="+mn-cs"/>
                            </a:rPr>
                            <m:t>𝑌</m:t>
                          </m:r>
                        </m:den>
                      </m:f>
                    </m:oMath>
                  </m:oMathPara>
                </a14:m>
                <a:endParaRPr kumimoji="0" lang="pt-BR" sz="2400" b="0" i="0" u="none" strike="noStrike" kern="1200" cap="none" spc="0" normalizeH="0" baseline="0" noProof="0" dirty="0">
                  <a:ln>
                    <a:noFill/>
                  </a:ln>
                  <a:solidFill>
                    <a:srgbClr val="202122"/>
                  </a:solidFill>
                  <a:effectLst/>
                  <a:uLnTx/>
                  <a:uFillTx/>
                  <a:latin typeface="Calibri" panose="020F0502020204030204"/>
                  <a:ea typeface="+mn-ea"/>
                  <a:cs typeface="+mn-cs"/>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pt-BR" sz="2400" b="0" i="0" u="none" strike="noStrike" kern="1200" cap="none" spc="0" normalizeH="0" baseline="0" noProof="0" dirty="0">
                  <a:ln>
                    <a:noFill/>
                  </a:ln>
                  <a:solidFill>
                    <a:srgbClr val="202122"/>
                  </a:solidFill>
                  <a:effectLst/>
                  <a:uLnTx/>
                  <a:uFillTx/>
                  <a:latin typeface="Calibri" panose="020F0502020204030204"/>
                  <a:ea typeface="+mn-ea"/>
                  <a:cs typeface="+mn-cs"/>
                </a:endParaRP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pt-BR" sz="2400" b="0" i="0" u="none" strike="noStrike" kern="1200" cap="none" spc="0" normalizeH="0" baseline="0" noProof="0" dirty="0">
                    <a:ln>
                      <a:noFill/>
                    </a:ln>
                    <a:solidFill>
                      <a:srgbClr val="202122"/>
                    </a:solidFill>
                    <a:effectLst/>
                    <a:uLnTx/>
                    <a:uFillTx/>
                    <a:latin typeface="Calibri" panose="020F0502020204030204"/>
                    <a:ea typeface="+mn-ea"/>
                    <a:cs typeface="+mn-cs"/>
                  </a:rPr>
                  <a:t>Supondo que uma medida X tenha um erro associado </a:t>
                </a:r>
                <a14:m>
                  <m:oMath xmlns:m="http://schemas.openxmlformats.org/officeDocument/2006/math">
                    <m:sSub>
                      <m:sSubPr>
                        <m:ctrlPr>
                          <a:rPr kumimoji="0" lang="pt-BR" sz="2400" b="0" i="1" u="none" strike="noStrike" kern="1200" cap="none" spc="0" normalizeH="0" baseline="0" noProof="0" smtClean="0">
                            <a:ln>
                              <a:noFill/>
                            </a:ln>
                            <a:solidFill>
                              <a:srgbClr val="202122"/>
                            </a:solidFill>
                            <a:effectLst/>
                            <a:uLnTx/>
                            <a:uFillTx/>
                            <a:latin typeface="Cambria Math" panose="02040503050406030204" pitchFamily="18" charset="0"/>
                            <a:ea typeface="Cambria Math" panose="02040503050406030204" pitchFamily="18" charset="0"/>
                            <a:cs typeface="+mn-cs"/>
                          </a:rPr>
                        </m:ctrlPr>
                      </m:sSubPr>
                      <m:e>
                        <m:r>
                          <a:rPr kumimoji="0" lang="pt-BR" sz="2400" b="0" i="1" u="none" strike="noStrike" kern="1200" cap="none" spc="0" normalizeH="0" baseline="0" noProof="0">
                            <a:ln>
                              <a:noFill/>
                            </a:ln>
                            <a:solidFill>
                              <a:srgbClr val="202122"/>
                            </a:solidFill>
                            <a:effectLst/>
                            <a:uLnTx/>
                            <a:uFillTx/>
                            <a:latin typeface="Cambria Math" panose="02040503050406030204" pitchFamily="18" charset="0"/>
                            <a:ea typeface="Cambria Math" panose="02040503050406030204" pitchFamily="18" charset="0"/>
                            <a:cs typeface="+mn-cs"/>
                          </a:rPr>
                          <m:t>𝜎</m:t>
                        </m:r>
                      </m:e>
                      <m:sub>
                        <m:r>
                          <a:rPr kumimoji="0" lang="pt-BR" sz="2400" b="0" i="1" u="none" strike="noStrike" kern="1200" cap="none" spc="0" normalizeH="0" baseline="0" noProof="0" smtClean="0">
                            <a:ln>
                              <a:noFill/>
                            </a:ln>
                            <a:solidFill>
                              <a:srgbClr val="202122"/>
                            </a:solidFill>
                            <a:effectLst/>
                            <a:uLnTx/>
                            <a:uFillTx/>
                            <a:latin typeface="Cambria Math" panose="02040503050406030204" pitchFamily="18" charset="0"/>
                            <a:ea typeface="Cambria Math" panose="02040503050406030204" pitchFamily="18" charset="0"/>
                            <a:cs typeface="+mn-cs"/>
                          </a:rPr>
                          <m:t>𝑋</m:t>
                        </m:r>
                      </m:sub>
                    </m:sSub>
                  </m:oMath>
                </a14:m>
                <a:r>
                  <a:rPr kumimoji="0" lang="pt-BR" sz="2400" b="0" i="0" u="none" strike="noStrike" kern="1200" cap="none" spc="0" normalizeH="0" baseline="0" noProof="0" dirty="0">
                    <a:ln>
                      <a:noFill/>
                    </a:ln>
                    <a:solidFill>
                      <a:srgbClr val="202122"/>
                    </a:solidFill>
                    <a:effectLst/>
                    <a:uLnTx/>
                    <a:uFillTx/>
                    <a:latin typeface="Calibri" panose="020F0502020204030204"/>
                    <a:ea typeface="+mn-ea"/>
                    <a:cs typeface="+mn-cs"/>
                  </a:rPr>
                  <a:t> e da mesma forma tivermos a medida Y com seu respectivo erro igual à </a:t>
                </a:r>
                <a14:m>
                  <m:oMath xmlns:m="http://schemas.openxmlformats.org/officeDocument/2006/math">
                    <m:sSub>
                      <m:sSubPr>
                        <m:ctrlPr>
                          <a:rPr kumimoji="0" lang="pt-BR" sz="2400" b="0" i="1" u="none" strike="noStrike" kern="1200" cap="none" spc="0" normalizeH="0" baseline="0" noProof="0">
                            <a:ln>
                              <a:noFill/>
                            </a:ln>
                            <a:solidFill>
                              <a:srgbClr val="202122"/>
                            </a:solidFill>
                            <a:effectLst/>
                            <a:uLnTx/>
                            <a:uFillTx/>
                            <a:latin typeface="Cambria Math" panose="02040503050406030204" pitchFamily="18" charset="0"/>
                            <a:ea typeface="Cambria Math" panose="02040503050406030204" pitchFamily="18" charset="0"/>
                            <a:cs typeface="+mn-cs"/>
                          </a:rPr>
                        </m:ctrlPr>
                      </m:sSubPr>
                      <m:e>
                        <m:r>
                          <a:rPr kumimoji="0" lang="pt-BR" sz="2400" b="0" i="1" u="none" strike="noStrike" kern="1200" cap="none" spc="0" normalizeH="0" baseline="0" noProof="0">
                            <a:ln>
                              <a:noFill/>
                            </a:ln>
                            <a:solidFill>
                              <a:srgbClr val="202122"/>
                            </a:solidFill>
                            <a:effectLst/>
                            <a:uLnTx/>
                            <a:uFillTx/>
                            <a:latin typeface="Cambria Math" panose="02040503050406030204" pitchFamily="18" charset="0"/>
                            <a:ea typeface="Cambria Math" panose="02040503050406030204" pitchFamily="18" charset="0"/>
                            <a:cs typeface="+mn-cs"/>
                          </a:rPr>
                          <m:t>𝜎</m:t>
                        </m:r>
                      </m:e>
                      <m:sub>
                        <m:r>
                          <a:rPr kumimoji="0" lang="pt-BR" sz="2400" b="0" i="1" u="none" strike="noStrike" kern="1200" cap="none" spc="0" normalizeH="0" baseline="0" noProof="0" smtClean="0">
                            <a:ln>
                              <a:noFill/>
                            </a:ln>
                            <a:solidFill>
                              <a:srgbClr val="202122"/>
                            </a:solidFill>
                            <a:effectLst/>
                            <a:uLnTx/>
                            <a:uFillTx/>
                            <a:latin typeface="Cambria Math" panose="02040503050406030204" pitchFamily="18" charset="0"/>
                            <a:ea typeface="Cambria Math" panose="02040503050406030204" pitchFamily="18" charset="0"/>
                            <a:cs typeface="+mn-cs"/>
                          </a:rPr>
                          <m:t>𝑌</m:t>
                        </m:r>
                      </m:sub>
                    </m:sSub>
                  </m:oMath>
                </a14:m>
                <a:r>
                  <a:rPr kumimoji="0" lang="pt-BR" sz="2400" b="0" i="0" u="none" strike="noStrike" kern="1200" cap="none" spc="0" normalizeH="0" baseline="0" noProof="0" dirty="0">
                    <a:ln>
                      <a:noFill/>
                    </a:ln>
                    <a:solidFill>
                      <a:srgbClr val="202122"/>
                    </a:solidFill>
                    <a:effectLst/>
                    <a:uLnTx/>
                    <a:uFillTx/>
                    <a:latin typeface="Calibri" panose="020F0502020204030204"/>
                    <a:ea typeface="+mn-ea"/>
                    <a:cs typeface="+mn-cs"/>
                  </a:rPr>
                  <a:t> e se dividirmos as medidas X e Y então o erro associado à este cálculo é igual à </a:t>
                </a: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pt-BR" sz="2400" b="0" i="0" u="none" strike="noStrike" kern="1200" cap="none" spc="0" normalizeH="0" baseline="0" noProof="0" dirty="0">
                  <a:ln>
                    <a:noFill/>
                  </a:ln>
                  <a:solidFill>
                    <a:srgbClr val="202122"/>
                  </a:solidFill>
                  <a:effectLst/>
                  <a:uLnTx/>
                  <a:uFillTx/>
                  <a:latin typeface="Calibri" panose="020F0502020204030204"/>
                  <a:ea typeface="+mn-ea"/>
                  <a:cs typeface="+mn-cs"/>
                </a:endParaRPr>
              </a:p>
              <a:p>
                <a:pPr lvl="0" algn="just"/>
                <a14:m>
                  <m:oMathPara xmlns:m="http://schemas.openxmlformats.org/officeDocument/2006/math">
                    <m:oMathParaPr>
                      <m:jc m:val="centerGroup"/>
                    </m:oMathParaPr>
                    <m:oMath xmlns:m="http://schemas.openxmlformats.org/officeDocument/2006/math">
                      <m:f>
                        <m:fPr>
                          <m:ctrlPr>
                            <a:rPr kumimoji="0" lang="pt-BR" sz="2400" b="0" i="1" u="none" strike="noStrike" kern="1200" cap="none" spc="0" normalizeH="0" baseline="0" noProof="0" smtClean="0">
                              <a:ln>
                                <a:noFill/>
                              </a:ln>
                              <a:solidFill>
                                <a:srgbClr val="202122"/>
                              </a:solidFill>
                              <a:effectLst/>
                              <a:uLnTx/>
                              <a:uFillTx/>
                              <a:latin typeface="Cambria Math" panose="02040503050406030204" pitchFamily="18" charset="0"/>
                              <a:ea typeface="Cambria Math" panose="02040503050406030204" pitchFamily="18" charset="0"/>
                              <a:cs typeface="+mn-cs"/>
                            </a:rPr>
                          </m:ctrlPr>
                        </m:fPr>
                        <m:num>
                          <m:sSub>
                            <m:sSubPr>
                              <m:ctrlPr>
                                <a:rPr lang="pt-BR" sz="2400" i="1">
                                  <a:solidFill>
                                    <a:srgbClr val="202122"/>
                                  </a:solidFill>
                                  <a:latin typeface="Cambria Math" panose="02040503050406030204" pitchFamily="18" charset="0"/>
                                  <a:ea typeface="Cambria Math" panose="02040503050406030204" pitchFamily="18" charset="0"/>
                                </a:rPr>
                              </m:ctrlPr>
                            </m:sSubPr>
                            <m:e>
                              <m:r>
                                <a:rPr lang="pt-BR" sz="2400" i="1">
                                  <a:solidFill>
                                    <a:srgbClr val="202122"/>
                                  </a:solidFill>
                                  <a:latin typeface="Cambria Math" panose="02040503050406030204" pitchFamily="18" charset="0"/>
                                  <a:ea typeface="Cambria Math" panose="02040503050406030204" pitchFamily="18" charset="0"/>
                                </a:rPr>
                                <m:t>𝜎</m:t>
                              </m:r>
                            </m:e>
                            <m:sub>
                              <m:r>
                                <a:rPr lang="pt-BR" sz="2400" i="1">
                                  <a:solidFill>
                                    <a:srgbClr val="202122"/>
                                  </a:solidFill>
                                  <a:latin typeface="Cambria Math" panose="02040503050406030204" pitchFamily="18" charset="0"/>
                                  <a:ea typeface="Cambria Math" panose="02040503050406030204" pitchFamily="18" charset="0"/>
                                </a:rPr>
                                <m:t>𝐷</m:t>
                              </m:r>
                            </m:sub>
                          </m:sSub>
                        </m:num>
                        <m:den>
                          <m:r>
                            <a:rPr kumimoji="0" lang="pt-BR" sz="2400" b="0" i="1" u="none" strike="noStrike" kern="1200" cap="none" spc="0" normalizeH="0" baseline="0" noProof="0" smtClean="0">
                              <a:ln>
                                <a:noFill/>
                              </a:ln>
                              <a:solidFill>
                                <a:srgbClr val="202122"/>
                              </a:solidFill>
                              <a:effectLst/>
                              <a:uLnTx/>
                              <a:uFillTx/>
                              <a:latin typeface="Cambria Math" panose="02040503050406030204" pitchFamily="18" charset="0"/>
                              <a:ea typeface="Cambria Math" panose="02040503050406030204" pitchFamily="18" charset="0"/>
                              <a:cs typeface="+mn-cs"/>
                            </a:rPr>
                            <m:t>𝐷</m:t>
                          </m:r>
                        </m:den>
                      </m:f>
                      <m:r>
                        <a:rPr kumimoji="0" lang="pt-BR" sz="2400" b="0" i="1" u="none" strike="noStrike" kern="1200" cap="none" spc="0" normalizeH="0" baseline="0" noProof="0" smtClean="0">
                          <a:ln>
                            <a:noFill/>
                          </a:ln>
                          <a:solidFill>
                            <a:srgbClr val="202122"/>
                          </a:solidFill>
                          <a:effectLst/>
                          <a:uLnTx/>
                          <a:uFillTx/>
                          <a:latin typeface="Cambria Math" panose="02040503050406030204" pitchFamily="18" charset="0"/>
                          <a:ea typeface="+mn-ea"/>
                          <a:cs typeface="+mn-cs"/>
                        </a:rPr>
                        <m:t>=</m:t>
                      </m:r>
                      <m:rad>
                        <m:radPr>
                          <m:degHide m:val="on"/>
                          <m:ctrlPr>
                            <a:rPr kumimoji="0" lang="pt-BR" sz="2400" b="0" i="1" u="none" strike="noStrike" kern="1200" cap="none" spc="0" normalizeH="0" baseline="0" noProof="0" smtClean="0">
                              <a:ln>
                                <a:noFill/>
                              </a:ln>
                              <a:solidFill>
                                <a:srgbClr val="202122"/>
                              </a:solidFill>
                              <a:effectLst/>
                              <a:uLnTx/>
                              <a:uFillTx/>
                              <a:latin typeface="Cambria Math" panose="02040503050406030204" pitchFamily="18" charset="0"/>
                              <a:ea typeface="+mn-ea"/>
                              <a:cs typeface="+mn-cs"/>
                            </a:rPr>
                          </m:ctrlPr>
                        </m:radPr>
                        <m:deg/>
                        <m:e>
                          <m:sSup>
                            <m:sSupPr>
                              <m:ctrlPr>
                                <a:rPr kumimoji="0" lang="pt-BR" sz="2400" b="0" i="1" u="none" strike="noStrike" kern="1200" cap="none" spc="0" normalizeH="0" baseline="0" noProof="0" smtClean="0">
                                  <a:ln>
                                    <a:noFill/>
                                  </a:ln>
                                  <a:solidFill>
                                    <a:srgbClr val="202122"/>
                                  </a:solidFill>
                                  <a:effectLst/>
                                  <a:uLnTx/>
                                  <a:uFillTx/>
                                  <a:latin typeface="Cambria Math" panose="02040503050406030204" pitchFamily="18" charset="0"/>
                                  <a:ea typeface="+mn-ea"/>
                                  <a:cs typeface="+mn-cs"/>
                                </a:rPr>
                              </m:ctrlPr>
                            </m:sSupPr>
                            <m:e>
                              <m:d>
                                <m:dPr>
                                  <m:ctrlPr>
                                    <a:rPr kumimoji="0" lang="pt-BR" sz="2400" b="0" i="1" u="none" strike="noStrike" kern="1200" cap="none" spc="0" normalizeH="0" baseline="0" noProof="0" smtClean="0">
                                      <a:ln>
                                        <a:noFill/>
                                      </a:ln>
                                      <a:solidFill>
                                        <a:srgbClr val="202122"/>
                                      </a:solidFill>
                                      <a:effectLst/>
                                      <a:uLnTx/>
                                      <a:uFillTx/>
                                      <a:latin typeface="Cambria Math" panose="02040503050406030204" pitchFamily="18" charset="0"/>
                                      <a:ea typeface="+mn-ea"/>
                                      <a:cs typeface="+mn-cs"/>
                                    </a:rPr>
                                  </m:ctrlPr>
                                </m:dPr>
                                <m:e>
                                  <m:f>
                                    <m:fPr>
                                      <m:ctrlPr>
                                        <a:rPr kumimoji="0" lang="pt-BR" sz="2400" b="0" i="1" u="none" strike="noStrike" kern="1200" cap="none" spc="0" normalizeH="0" baseline="0" noProof="0" smtClean="0">
                                          <a:ln>
                                            <a:noFill/>
                                          </a:ln>
                                          <a:solidFill>
                                            <a:srgbClr val="202122"/>
                                          </a:solidFill>
                                          <a:effectLst/>
                                          <a:uLnTx/>
                                          <a:uFillTx/>
                                          <a:latin typeface="Cambria Math" panose="02040503050406030204" pitchFamily="18" charset="0"/>
                                          <a:ea typeface="+mn-ea"/>
                                          <a:cs typeface="+mn-cs"/>
                                        </a:rPr>
                                      </m:ctrlPr>
                                    </m:fPr>
                                    <m:num>
                                      <m:sSub>
                                        <m:sSubPr>
                                          <m:ctrlPr>
                                            <a:rPr lang="pt-BR" sz="2400" i="1">
                                              <a:solidFill>
                                                <a:srgbClr val="202122"/>
                                              </a:solidFill>
                                              <a:latin typeface="Cambria Math" panose="02040503050406030204" pitchFamily="18" charset="0"/>
                                              <a:ea typeface="Cambria Math" panose="02040503050406030204" pitchFamily="18" charset="0"/>
                                            </a:rPr>
                                          </m:ctrlPr>
                                        </m:sSubPr>
                                        <m:e>
                                          <m:r>
                                            <a:rPr lang="pt-BR" sz="2400" i="1">
                                              <a:solidFill>
                                                <a:srgbClr val="202122"/>
                                              </a:solidFill>
                                              <a:latin typeface="Cambria Math" panose="02040503050406030204" pitchFamily="18" charset="0"/>
                                              <a:ea typeface="Cambria Math" panose="02040503050406030204" pitchFamily="18" charset="0"/>
                                            </a:rPr>
                                            <m:t>𝜎</m:t>
                                          </m:r>
                                        </m:e>
                                        <m:sub>
                                          <m:r>
                                            <a:rPr lang="pt-BR" sz="2400" b="0" i="1" smtClean="0">
                                              <a:solidFill>
                                                <a:srgbClr val="202122"/>
                                              </a:solidFill>
                                              <a:latin typeface="Cambria Math" panose="02040503050406030204" pitchFamily="18" charset="0"/>
                                              <a:ea typeface="Cambria Math" panose="02040503050406030204" pitchFamily="18" charset="0"/>
                                            </a:rPr>
                                            <m:t>𝑋</m:t>
                                          </m:r>
                                        </m:sub>
                                      </m:sSub>
                                    </m:num>
                                    <m:den>
                                      <m:r>
                                        <a:rPr kumimoji="0" lang="pt-BR" sz="2400" b="0" i="1" u="none" strike="noStrike" kern="1200" cap="none" spc="0" normalizeH="0" baseline="0" noProof="0" smtClean="0">
                                          <a:ln>
                                            <a:noFill/>
                                          </a:ln>
                                          <a:solidFill>
                                            <a:srgbClr val="202122"/>
                                          </a:solidFill>
                                          <a:effectLst/>
                                          <a:uLnTx/>
                                          <a:uFillTx/>
                                          <a:latin typeface="Cambria Math" panose="02040503050406030204" pitchFamily="18" charset="0"/>
                                          <a:ea typeface="+mn-ea"/>
                                          <a:cs typeface="+mn-cs"/>
                                        </a:rPr>
                                        <m:t>𝑋</m:t>
                                      </m:r>
                                    </m:den>
                                  </m:f>
                                </m:e>
                              </m:d>
                            </m:e>
                            <m:sup>
                              <m:r>
                                <a:rPr kumimoji="0" lang="pt-BR" sz="2400" b="0" i="1" u="none" strike="noStrike" kern="1200" cap="none" spc="0" normalizeH="0" baseline="0" noProof="0" smtClean="0">
                                  <a:ln>
                                    <a:noFill/>
                                  </a:ln>
                                  <a:solidFill>
                                    <a:srgbClr val="202122"/>
                                  </a:solidFill>
                                  <a:effectLst/>
                                  <a:uLnTx/>
                                  <a:uFillTx/>
                                  <a:latin typeface="Cambria Math" panose="02040503050406030204" pitchFamily="18" charset="0"/>
                                  <a:ea typeface="+mn-ea"/>
                                  <a:cs typeface="+mn-cs"/>
                                </a:rPr>
                                <m:t>2</m:t>
                              </m:r>
                            </m:sup>
                          </m:sSup>
                          <m:r>
                            <a:rPr kumimoji="0" lang="pt-BR" sz="2400" b="0" i="1" u="none" strike="noStrike" kern="1200" cap="none" spc="0" normalizeH="0" baseline="0" noProof="0">
                              <a:ln>
                                <a:noFill/>
                              </a:ln>
                              <a:solidFill>
                                <a:srgbClr val="202122"/>
                              </a:solidFill>
                              <a:effectLst/>
                              <a:uLnTx/>
                              <a:uFillTx/>
                              <a:latin typeface="Cambria Math" panose="02040503050406030204" pitchFamily="18" charset="0"/>
                              <a:ea typeface="+mn-ea"/>
                              <a:cs typeface="+mn-cs"/>
                            </a:rPr>
                            <m:t>+</m:t>
                          </m:r>
                          <m:sSup>
                            <m:sSupPr>
                              <m:ctrlPr>
                                <a:rPr lang="pt-BR" sz="2400" i="1">
                                  <a:solidFill>
                                    <a:srgbClr val="202122"/>
                                  </a:solidFill>
                                  <a:latin typeface="Cambria Math" panose="02040503050406030204" pitchFamily="18" charset="0"/>
                                </a:rPr>
                              </m:ctrlPr>
                            </m:sSupPr>
                            <m:e>
                              <m:d>
                                <m:dPr>
                                  <m:ctrlPr>
                                    <a:rPr lang="pt-BR" sz="2400" i="1">
                                      <a:solidFill>
                                        <a:srgbClr val="202122"/>
                                      </a:solidFill>
                                      <a:latin typeface="Cambria Math" panose="02040503050406030204" pitchFamily="18" charset="0"/>
                                    </a:rPr>
                                  </m:ctrlPr>
                                </m:dPr>
                                <m:e>
                                  <m:f>
                                    <m:fPr>
                                      <m:ctrlPr>
                                        <a:rPr lang="pt-BR" sz="2400" i="1">
                                          <a:solidFill>
                                            <a:srgbClr val="202122"/>
                                          </a:solidFill>
                                          <a:latin typeface="Cambria Math" panose="02040503050406030204" pitchFamily="18" charset="0"/>
                                        </a:rPr>
                                      </m:ctrlPr>
                                    </m:fPr>
                                    <m:num>
                                      <m:sSub>
                                        <m:sSubPr>
                                          <m:ctrlPr>
                                            <a:rPr lang="pt-BR" sz="2400" i="1">
                                              <a:solidFill>
                                                <a:srgbClr val="202122"/>
                                              </a:solidFill>
                                              <a:latin typeface="Cambria Math" panose="02040503050406030204" pitchFamily="18" charset="0"/>
                                              <a:ea typeface="Cambria Math" panose="02040503050406030204" pitchFamily="18" charset="0"/>
                                            </a:rPr>
                                          </m:ctrlPr>
                                        </m:sSubPr>
                                        <m:e>
                                          <m:r>
                                            <a:rPr lang="pt-BR" sz="2400" i="1">
                                              <a:solidFill>
                                                <a:srgbClr val="202122"/>
                                              </a:solidFill>
                                              <a:latin typeface="Cambria Math" panose="02040503050406030204" pitchFamily="18" charset="0"/>
                                              <a:ea typeface="Cambria Math" panose="02040503050406030204" pitchFamily="18" charset="0"/>
                                            </a:rPr>
                                            <m:t>𝜎</m:t>
                                          </m:r>
                                        </m:e>
                                        <m:sub>
                                          <m:r>
                                            <a:rPr lang="pt-BR" sz="2400" b="0" i="1" smtClean="0">
                                              <a:solidFill>
                                                <a:srgbClr val="202122"/>
                                              </a:solidFill>
                                              <a:latin typeface="Cambria Math" panose="02040503050406030204" pitchFamily="18" charset="0"/>
                                              <a:ea typeface="Cambria Math" panose="02040503050406030204" pitchFamily="18" charset="0"/>
                                            </a:rPr>
                                            <m:t>𝑌</m:t>
                                          </m:r>
                                        </m:sub>
                                      </m:sSub>
                                    </m:num>
                                    <m:den>
                                      <m:r>
                                        <a:rPr lang="pt-BR" sz="2400" b="0" i="1" smtClean="0">
                                          <a:solidFill>
                                            <a:srgbClr val="202122"/>
                                          </a:solidFill>
                                          <a:latin typeface="Cambria Math" panose="02040503050406030204" pitchFamily="18" charset="0"/>
                                          <a:ea typeface="Cambria Math" panose="02040503050406030204" pitchFamily="18" charset="0"/>
                                        </a:rPr>
                                        <m:t>𝑌</m:t>
                                      </m:r>
                                    </m:den>
                                  </m:f>
                                </m:e>
                              </m:d>
                            </m:e>
                            <m:sup>
                              <m:r>
                                <a:rPr lang="pt-BR" sz="2400" i="1">
                                  <a:solidFill>
                                    <a:srgbClr val="202122"/>
                                  </a:solidFill>
                                  <a:latin typeface="Cambria Math" panose="02040503050406030204" pitchFamily="18" charset="0"/>
                                </a:rPr>
                                <m:t>2</m:t>
                              </m:r>
                            </m:sup>
                          </m:sSup>
                        </m:e>
                      </m:rad>
                    </m:oMath>
                  </m:oMathPara>
                </a14:m>
                <a:endParaRPr kumimoji="0" lang="pt-BR" sz="2400" b="0" i="0" u="none" strike="noStrike" kern="1200" cap="none" spc="0" normalizeH="0" baseline="0" noProof="0" dirty="0">
                  <a:ln>
                    <a:noFill/>
                  </a:ln>
                  <a:solidFill>
                    <a:srgbClr val="202122"/>
                  </a:solidFill>
                  <a:effectLst/>
                  <a:uLnTx/>
                  <a:uFillTx/>
                  <a:latin typeface="Calibri" panose="020F0502020204030204"/>
                  <a:ea typeface="+mn-ea"/>
                  <a:cs typeface="+mn-cs"/>
                </a:endParaRPr>
              </a:p>
            </p:txBody>
          </p:sp>
        </mc:Choice>
        <mc:Fallback>
          <p:sp>
            <p:nvSpPr>
              <p:cNvPr id="5" name="CaixaDeTexto 4">
                <a:extLst>
                  <a:ext uri="{FF2B5EF4-FFF2-40B4-BE49-F238E27FC236}">
                    <a16:creationId xmlns:a16="http://schemas.microsoft.com/office/drawing/2014/main" id="{7F062852-AA76-4ED8-8B97-2E274089CAEC}"/>
                  </a:ext>
                </a:extLst>
              </p:cNvPr>
              <p:cNvSpPr txBox="1">
                <a:spLocks noRot="1" noChangeAspect="1" noMove="1" noResize="1" noEditPoints="1" noAdjustHandles="1" noChangeArrowheads="1" noChangeShapeType="1" noTextEdit="1"/>
              </p:cNvSpPr>
              <p:nvPr/>
            </p:nvSpPr>
            <p:spPr>
              <a:xfrm>
                <a:off x="201613" y="1418893"/>
                <a:ext cx="11788774" cy="5230856"/>
              </a:xfrm>
              <a:prstGeom prst="rect">
                <a:avLst/>
              </a:prstGeom>
              <a:blipFill>
                <a:blip r:embed="rId3"/>
                <a:stretch>
                  <a:fillRect l="-776" t="-932" r="-827"/>
                </a:stretch>
              </a:blipFill>
            </p:spPr>
            <p:txBody>
              <a:bodyPr/>
              <a:lstStyle/>
              <a:p>
                <a:r>
                  <a:rPr lang="pt-BR">
                    <a:noFill/>
                  </a:rPr>
                  <a:t> </a:t>
                </a:r>
              </a:p>
            </p:txBody>
          </p:sp>
        </mc:Fallback>
      </mc:AlternateContent>
    </p:spTree>
    <p:extLst>
      <p:ext uri="{BB962C8B-B14F-4D97-AF65-F5344CB8AC3E}">
        <p14:creationId xmlns:p14="http://schemas.microsoft.com/office/powerpoint/2010/main" val="82053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E3BBEC-C5E0-4EAD-9480-91A40B02E9E9}"/>
              </a:ext>
            </a:extLst>
          </p:cNvPr>
          <p:cNvSpPr>
            <a:spLocks noGrp="1"/>
          </p:cNvSpPr>
          <p:nvPr>
            <p:ph type="title"/>
          </p:nvPr>
        </p:nvSpPr>
        <p:spPr>
          <a:xfrm>
            <a:off x="85725" y="207343"/>
            <a:ext cx="8524875" cy="988895"/>
          </a:xfrm>
        </p:spPr>
        <p:txBody>
          <a:bodyPr/>
          <a:lstStyle/>
          <a:p>
            <a:r>
              <a:rPr lang="pt-BR" dirty="0"/>
              <a:t>Erro da multiplicação por constante</a:t>
            </a:r>
          </a:p>
        </p:txBody>
      </p:sp>
      <p:pic>
        <p:nvPicPr>
          <p:cNvPr id="8" name="Imagem 7" descr="Uma imagem contendo desenho&#10;&#10;Descrição gerada automaticamente">
            <a:extLst>
              <a:ext uri="{FF2B5EF4-FFF2-40B4-BE49-F238E27FC236}">
                <a16:creationId xmlns:a16="http://schemas.microsoft.com/office/drawing/2014/main" id="{FD1370FC-D6AF-42B1-8D42-0677780EA7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6792" y="375677"/>
            <a:ext cx="2819933" cy="652229"/>
          </a:xfrm>
          <a:prstGeom prst="rect">
            <a:avLst/>
          </a:prstGeom>
        </p:spPr>
      </p:pic>
      <mc:AlternateContent xmlns:mc="http://schemas.openxmlformats.org/markup-compatibility/2006">
        <mc:Choice xmlns:a14="http://schemas.microsoft.com/office/drawing/2010/main" Requires="a14">
          <p:sp>
            <p:nvSpPr>
              <p:cNvPr id="5" name="CaixaDeTexto 4">
                <a:extLst>
                  <a:ext uri="{FF2B5EF4-FFF2-40B4-BE49-F238E27FC236}">
                    <a16:creationId xmlns:a16="http://schemas.microsoft.com/office/drawing/2014/main" id="{7F062852-AA76-4ED8-8B97-2E274089CAEC}"/>
                  </a:ext>
                </a:extLst>
              </p:cNvPr>
              <p:cNvSpPr txBox="1"/>
              <p:nvPr/>
            </p:nvSpPr>
            <p:spPr>
              <a:xfrm>
                <a:off x="201613" y="1418893"/>
                <a:ext cx="11788774" cy="4154984"/>
              </a:xfrm>
              <a:prstGeom prst="rect">
                <a:avLst/>
              </a:prstGeom>
              <a:noFill/>
            </p:spPr>
            <p:txBody>
              <a:bodyPr wrap="square">
                <a:sp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pt-BR" sz="2400" b="0" i="0" u="none" strike="noStrike" kern="1200" cap="none" spc="0" normalizeH="0" baseline="0" noProof="0" dirty="0">
                    <a:ln>
                      <a:noFill/>
                    </a:ln>
                    <a:solidFill>
                      <a:srgbClr val="202122"/>
                    </a:solidFill>
                    <a:effectLst/>
                    <a:uLnTx/>
                    <a:uFillTx/>
                    <a:latin typeface="Calibri" panose="020F0502020204030204"/>
                    <a:ea typeface="+mn-ea"/>
                    <a:cs typeface="+mn-cs"/>
                  </a:rPr>
                  <a:t>Vimos que cada medida possui um erro experimental associado, mas também existem os erros associados ao cálculo de novas grandes. Neste exemplo vamos calcular o erro de uma grandeza experimental que é a multiplicação da grandeza X por uma constante a.</a:t>
                </a: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pt-BR" sz="2400" b="0" i="0" u="none" strike="noStrike" kern="1200" cap="none" spc="0" normalizeH="0" baseline="0" noProof="0" dirty="0">
                  <a:ln>
                    <a:noFill/>
                  </a:ln>
                  <a:solidFill>
                    <a:srgbClr val="202122"/>
                  </a:solidFill>
                  <a:effectLst/>
                  <a:uLnTx/>
                  <a:uFillTx/>
                  <a:latin typeface="Calibri" panose="020F0502020204030204"/>
                  <a:ea typeface="+mn-ea"/>
                  <a:cs typeface="+mn-cs"/>
                </a:endParaRPr>
              </a:p>
              <a:p>
                <a:pPr marL="0" marR="0" lvl="0" indent="0" algn="just"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pt-BR" sz="2400" b="0" i="1" u="none" strike="noStrike" kern="1200" cap="none" spc="0" normalizeH="0" baseline="0" noProof="0" smtClean="0">
                          <a:ln>
                            <a:noFill/>
                          </a:ln>
                          <a:solidFill>
                            <a:srgbClr val="202122"/>
                          </a:solidFill>
                          <a:effectLst/>
                          <a:uLnTx/>
                          <a:uFillTx/>
                          <a:latin typeface="Cambria Math" panose="02040503050406030204" pitchFamily="18" charset="0"/>
                          <a:ea typeface="+mn-ea"/>
                          <a:cs typeface="+mn-cs"/>
                        </a:rPr>
                        <m:t>𝐷</m:t>
                      </m:r>
                      <m:r>
                        <a:rPr kumimoji="0" lang="pt-BR" sz="2400" b="0" i="1" u="none" strike="noStrike" kern="1200" cap="none" spc="0" normalizeH="0" baseline="0" noProof="0" smtClean="0">
                          <a:ln>
                            <a:noFill/>
                          </a:ln>
                          <a:solidFill>
                            <a:srgbClr val="202122"/>
                          </a:solidFill>
                          <a:effectLst/>
                          <a:uLnTx/>
                          <a:uFillTx/>
                          <a:latin typeface="Cambria Math" panose="02040503050406030204" pitchFamily="18" charset="0"/>
                          <a:ea typeface="+mn-ea"/>
                          <a:cs typeface="+mn-cs"/>
                        </a:rPr>
                        <m:t>=</m:t>
                      </m:r>
                      <m:r>
                        <a:rPr kumimoji="0" lang="pt-BR" sz="2400" b="0" i="1" u="none" strike="noStrike" kern="1200" cap="none" spc="0" normalizeH="0" baseline="0" noProof="0" smtClean="0">
                          <a:ln>
                            <a:noFill/>
                          </a:ln>
                          <a:solidFill>
                            <a:srgbClr val="202122"/>
                          </a:solidFill>
                          <a:effectLst/>
                          <a:uLnTx/>
                          <a:uFillTx/>
                          <a:latin typeface="Cambria Math" panose="02040503050406030204" pitchFamily="18" charset="0"/>
                          <a:ea typeface="+mn-ea"/>
                          <a:cs typeface="+mn-cs"/>
                        </a:rPr>
                        <m:t>𝑎</m:t>
                      </m:r>
                      <m:r>
                        <a:rPr kumimoji="0" lang="pt-BR" sz="2400" b="0" i="1" u="none" strike="noStrike" kern="1200" cap="none" spc="0" normalizeH="0" baseline="0" noProof="0" smtClean="0">
                          <a:ln>
                            <a:noFill/>
                          </a:ln>
                          <a:solidFill>
                            <a:srgbClr val="202122"/>
                          </a:solidFill>
                          <a:effectLst/>
                          <a:uLnTx/>
                          <a:uFillTx/>
                          <a:latin typeface="Cambria Math" panose="02040503050406030204" pitchFamily="18" charset="0"/>
                          <a:ea typeface="+mn-ea"/>
                          <a:cs typeface="+mn-cs"/>
                        </a:rPr>
                        <m:t> </m:t>
                      </m:r>
                      <m:r>
                        <a:rPr kumimoji="0" lang="pt-BR" sz="2400" b="0" i="1" u="none" strike="noStrike" kern="1200" cap="none" spc="0" normalizeH="0" baseline="0" noProof="0" smtClean="0">
                          <a:ln>
                            <a:noFill/>
                          </a:ln>
                          <a:solidFill>
                            <a:srgbClr val="202122"/>
                          </a:solidFill>
                          <a:effectLst/>
                          <a:uLnTx/>
                          <a:uFillTx/>
                          <a:latin typeface="Cambria Math" panose="02040503050406030204" pitchFamily="18" charset="0"/>
                          <a:ea typeface="+mn-ea"/>
                          <a:cs typeface="+mn-cs"/>
                        </a:rPr>
                        <m:t>𝑋</m:t>
                      </m:r>
                    </m:oMath>
                  </m:oMathPara>
                </a14:m>
                <a:endParaRPr kumimoji="0" lang="pt-BR" sz="2400" b="0" i="0" u="none" strike="noStrike" kern="1200" cap="none" spc="0" normalizeH="0" baseline="0" noProof="0" dirty="0">
                  <a:ln>
                    <a:noFill/>
                  </a:ln>
                  <a:solidFill>
                    <a:srgbClr val="202122"/>
                  </a:solidFill>
                  <a:effectLst/>
                  <a:uLnTx/>
                  <a:uFillTx/>
                  <a:latin typeface="Calibri" panose="020F0502020204030204"/>
                  <a:ea typeface="+mn-ea"/>
                  <a:cs typeface="+mn-cs"/>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pt-BR" sz="2400" b="0" i="0" u="none" strike="noStrike" kern="1200" cap="none" spc="0" normalizeH="0" baseline="0" noProof="0" dirty="0">
                  <a:ln>
                    <a:noFill/>
                  </a:ln>
                  <a:solidFill>
                    <a:srgbClr val="202122"/>
                  </a:solidFill>
                  <a:effectLst/>
                  <a:uLnTx/>
                  <a:uFillTx/>
                  <a:latin typeface="Calibri" panose="020F0502020204030204"/>
                  <a:ea typeface="+mn-ea"/>
                  <a:cs typeface="+mn-cs"/>
                </a:endParaRP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pt-BR" sz="2400" b="0" i="0" u="none" strike="noStrike" kern="1200" cap="none" spc="0" normalizeH="0" baseline="0" noProof="0" dirty="0">
                    <a:ln>
                      <a:noFill/>
                    </a:ln>
                    <a:solidFill>
                      <a:srgbClr val="202122"/>
                    </a:solidFill>
                    <a:effectLst/>
                    <a:uLnTx/>
                    <a:uFillTx/>
                    <a:latin typeface="Calibri" panose="020F0502020204030204"/>
                    <a:ea typeface="+mn-ea"/>
                    <a:cs typeface="+mn-cs"/>
                  </a:rPr>
                  <a:t>Supondo que uma medida X tenha um erro associado </a:t>
                </a:r>
                <a14:m>
                  <m:oMath xmlns:m="http://schemas.openxmlformats.org/officeDocument/2006/math">
                    <m:sSub>
                      <m:sSubPr>
                        <m:ctrlPr>
                          <a:rPr kumimoji="0" lang="pt-BR" sz="2400" b="0" i="1" u="none" strike="noStrike" kern="1200" cap="none" spc="0" normalizeH="0" baseline="0" noProof="0" smtClean="0">
                            <a:ln>
                              <a:noFill/>
                            </a:ln>
                            <a:solidFill>
                              <a:srgbClr val="202122"/>
                            </a:solidFill>
                            <a:effectLst/>
                            <a:uLnTx/>
                            <a:uFillTx/>
                            <a:latin typeface="Cambria Math" panose="02040503050406030204" pitchFamily="18" charset="0"/>
                            <a:ea typeface="Cambria Math" panose="02040503050406030204" pitchFamily="18" charset="0"/>
                            <a:cs typeface="+mn-cs"/>
                          </a:rPr>
                        </m:ctrlPr>
                      </m:sSubPr>
                      <m:e>
                        <m:r>
                          <a:rPr kumimoji="0" lang="pt-BR" sz="2400" b="0" i="1" u="none" strike="noStrike" kern="1200" cap="none" spc="0" normalizeH="0" baseline="0" noProof="0">
                            <a:ln>
                              <a:noFill/>
                            </a:ln>
                            <a:solidFill>
                              <a:srgbClr val="202122"/>
                            </a:solidFill>
                            <a:effectLst/>
                            <a:uLnTx/>
                            <a:uFillTx/>
                            <a:latin typeface="Cambria Math" panose="02040503050406030204" pitchFamily="18" charset="0"/>
                            <a:ea typeface="Cambria Math" panose="02040503050406030204" pitchFamily="18" charset="0"/>
                            <a:cs typeface="+mn-cs"/>
                          </a:rPr>
                          <m:t>𝜎</m:t>
                        </m:r>
                      </m:e>
                      <m:sub>
                        <m:r>
                          <a:rPr kumimoji="0" lang="pt-BR" sz="2400" b="0" i="1" u="none" strike="noStrike" kern="1200" cap="none" spc="0" normalizeH="0" baseline="0" noProof="0" smtClean="0">
                            <a:ln>
                              <a:noFill/>
                            </a:ln>
                            <a:solidFill>
                              <a:srgbClr val="202122"/>
                            </a:solidFill>
                            <a:effectLst/>
                            <a:uLnTx/>
                            <a:uFillTx/>
                            <a:latin typeface="Cambria Math" panose="02040503050406030204" pitchFamily="18" charset="0"/>
                            <a:ea typeface="Cambria Math" panose="02040503050406030204" pitchFamily="18" charset="0"/>
                            <a:cs typeface="+mn-cs"/>
                          </a:rPr>
                          <m:t>𝑋</m:t>
                        </m:r>
                      </m:sub>
                    </m:sSub>
                  </m:oMath>
                </a14:m>
                <a:r>
                  <a:rPr kumimoji="0" lang="pt-BR" sz="2400" b="0" i="0" u="none" strike="noStrike" kern="1200" cap="none" spc="0" normalizeH="0" baseline="0" noProof="0" dirty="0">
                    <a:ln>
                      <a:noFill/>
                    </a:ln>
                    <a:solidFill>
                      <a:srgbClr val="202122"/>
                    </a:solidFill>
                    <a:effectLst/>
                    <a:uLnTx/>
                    <a:uFillTx/>
                    <a:latin typeface="Calibri" panose="020F0502020204030204"/>
                    <a:ea typeface="+mn-ea"/>
                    <a:cs typeface="+mn-cs"/>
                  </a:rPr>
                  <a:t> então ao multiplicarmos a </a:t>
                </a:r>
                <a:r>
                  <a:rPr kumimoji="0" lang="pt-BR" sz="2400" b="0" i="0" u="none" strike="noStrike" kern="1200" cap="none" spc="0" normalizeH="0" baseline="0" noProof="0" dirty="0" err="1">
                    <a:ln>
                      <a:noFill/>
                    </a:ln>
                    <a:solidFill>
                      <a:srgbClr val="202122"/>
                    </a:solidFill>
                    <a:effectLst/>
                    <a:uLnTx/>
                    <a:uFillTx/>
                    <a:latin typeface="Calibri" panose="020F0502020204030204"/>
                    <a:ea typeface="+mn-ea"/>
                    <a:cs typeface="+mn-cs"/>
                  </a:rPr>
                  <a:t>contante</a:t>
                </a:r>
                <a:r>
                  <a:rPr kumimoji="0" lang="pt-BR" sz="2400" b="0" i="0" u="none" strike="noStrike" kern="1200" cap="none" spc="0" normalizeH="0" baseline="0" noProof="0" dirty="0">
                    <a:ln>
                      <a:noFill/>
                    </a:ln>
                    <a:solidFill>
                      <a:srgbClr val="202122"/>
                    </a:solidFill>
                    <a:effectLst/>
                    <a:uLnTx/>
                    <a:uFillTx/>
                    <a:latin typeface="Calibri" panose="020F0502020204030204"/>
                    <a:ea typeface="+mn-ea"/>
                    <a:cs typeface="+mn-cs"/>
                  </a:rPr>
                  <a:t> a pelo</a:t>
                </a:r>
                <a:r>
                  <a:rPr kumimoji="0" lang="pt-BR" sz="2400" b="0" i="0" u="none" strike="noStrike" kern="1200" cap="none" spc="0" normalizeH="0" noProof="0" dirty="0">
                    <a:ln>
                      <a:noFill/>
                    </a:ln>
                    <a:solidFill>
                      <a:srgbClr val="202122"/>
                    </a:solidFill>
                    <a:effectLst/>
                    <a:uLnTx/>
                    <a:uFillTx/>
                    <a:latin typeface="Calibri" panose="020F0502020204030204"/>
                    <a:ea typeface="+mn-ea"/>
                    <a:cs typeface="+mn-cs"/>
                  </a:rPr>
                  <a:t> valor medido da grandeza experimental X, o erro associado da grandeza calculada D será igual à seguinte </a:t>
                </a:r>
                <a:r>
                  <a:rPr lang="pt-BR" sz="2400" dirty="0">
                    <a:solidFill>
                      <a:srgbClr val="202122"/>
                    </a:solidFill>
                    <a:latin typeface="Calibri" panose="020F0502020204030204"/>
                  </a:rPr>
                  <a:t>e</a:t>
                </a:r>
                <a:r>
                  <a:rPr kumimoji="0" lang="pt-BR" sz="2400" b="0" i="0" u="none" strike="noStrike" kern="1200" cap="none" spc="0" normalizeH="0" noProof="0" dirty="0" err="1">
                    <a:ln>
                      <a:noFill/>
                    </a:ln>
                    <a:solidFill>
                      <a:srgbClr val="202122"/>
                    </a:solidFill>
                    <a:effectLst/>
                    <a:uLnTx/>
                    <a:uFillTx/>
                    <a:latin typeface="Calibri" panose="020F0502020204030204"/>
                    <a:ea typeface="+mn-ea"/>
                    <a:cs typeface="+mn-cs"/>
                  </a:rPr>
                  <a:t>quação</a:t>
                </a:r>
                <a:endParaRPr kumimoji="0" lang="pt-BR" sz="2400" b="0" i="0" u="none" strike="noStrike" kern="1200" cap="none" spc="0" normalizeH="0" baseline="0" noProof="0" dirty="0">
                  <a:ln>
                    <a:noFill/>
                  </a:ln>
                  <a:solidFill>
                    <a:srgbClr val="202122"/>
                  </a:solidFill>
                  <a:effectLst/>
                  <a:uLnTx/>
                  <a:uFillTx/>
                  <a:latin typeface="Calibri" panose="020F0502020204030204"/>
                  <a:ea typeface="+mn-ea"/>
                  <a:cs typeface="+mn-cs"/>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pt-BR" sz="2400" b="0" i="0" u="none" strike="noStrike" kern="1200" cap="none" spc="0" normalizeH="0" baseline="0" noProof="0" dirty="0">
                  <a:ln>
                    <a:noFill/>
                  </a:ln>
                  <a:solidFill>
                    <a:srgbClr val="202122"/>
                  </a:solidFill>
                  <a:effectLst/>
                  <a:uLnTx/>
                  <a:uFillTx/>
                  <a:latin typeface="Calibri" panose="020F0502020204030204"/>
                  <a:ea typeface="+mn-ea"/>
                  <a:cs typeface="+mn-cs"/>
                </a:endParaRPr>
              </a:p>
              <a:p>
                <a:pPr lvl="0" algn="just"/>
                <a14:m>
                  <m:oMathPara xmlns:m="http://schemas.openxmlformats.org/officeDocument/2006/math">
                    <m:oMathParaPr>
                      <m:jc m:val="centerGroup"/>
                    </m:oMathParaPr>
                    <m:oMath xmlns:m="http://schemas.openxmlformats.org/officeDocument/2006/math">
                      <m:sSub>
                        <m:sSubPr>
                          <m:ctrlPr>
                            <a:rPr lang="pt-BR" sz="2400" i="1">
                              <a:solidFill>
                                <a:srgbClr val="202122"/>
                              </a:solidFill>
                              <a:latin typeface="Cambria Math" panose="02040503050406030204" pitchFamily="18" charset="0"/>
                              <a:ea typeface="Cambria Math" panose="02040503050406030204" pitchFamily="18" charset="0"/>
                            </a:rPr>
                          </m:ctrlPr>
                        </m:sSubPr>
                        <m:e>
                          <m:r>
                            <a:rPr lang="pt-BR" sz="2400" i="1">
                              <a:solidFill>
                                <a:srgbClr val="202122"/>
                              </a:solidFill>
                              <a:latin typeface="Cambria Math" panose="02040503050406030204" pitchFamily="18" charset="0"/>
                              <a:ea typeface="Cambria Math" panose="02040503050406030204" pitchFamily="18" charset="0"/>
                            </a:rPr>
                            <m:t>𝜎</m:t>
                          </m:r>
                        </m:e>
                        <m:sub>
                          <m:r>
                            <a:rPr lang="pt-BR" sz="2400" i="1">
                              <a:solidFill>
                                <a:srgbClr val="202122"/>
                              </a:solidFill>
                              <a:latin typeface="Cambria Math" panose="02040503050406030204" pitchFamily="18" charset="0"/>
                              <a:ea typeface="Cambria Math" panose="02040503050406030204" pitchFamily="18" charset="0"/>
                            </a:rPr>
                            <m:t>𝐷</m:t>
                          </m:r>
                        </m:sub>
                      </m:sSub>
                      <m:r>
                        <a:rPr kumimoji="0" lang="pt-BR" sz="2400" b="0" i="1" u="none" strike="noStrike" kern="1200" cap="none" spc="0" normalizeH="0" baseline="0" noProof="0" smtClean="0">
                          <a:ln>
                            <a:noFill/>
                          </a:ln>
                          <a:solidFill>
                            <a:srgbClr val="202122"/>
                          </a:solidFill>
                          <a:effectLst/>
                          <a:uLnTx/>
                          <a:uFillTx/>
                          <a:latin typeface="Cambria Math" panose="02040503050406030204" pitchFamily="18" charset="0"/>
                          <a:ea typeface="+mn-ea"/>
                          <a:cs typeface="+mn-cs"/>
                        </a:rPr>
                        <m:t>=</m:t>
                      </m:r>
                      <m:sSub>
                        <m:sSubPr>
                          <m:ctrlPr>
                            <a:rPr lang="pt-BR" sz="2400" i="1">
                              <a:solidFill>
                                <a:srgbClr val="202122"/>
                              </a:solidFill>
                              <a:latin typeface="Cambria Math" panose="02040503050406030204" pitchFamily="18" charset="0"/>
                              <a:ea typeface="Cambria Math" panose="02040503050406030204" pitchFamily="18" charset="0"/>
                            </a:rPr>
                          </m:ctrlPr>
                        </m:sSubPr>
                        <m:e>
                          <m:r>
                            <a:rPr lang="pt-BR" sz="2400" b="0" i="1" smtClean="0">
                              <a:solidFill>
                                <a:srgbClr val="202122"/>
                              </a:solidFill>
                              <a:latin typeface="Cambria Math" panose="02040503050406030204" pitchFamily="18" charset="0"/>
                              <a:ea typeface="Cambria Math" panose="02040503050406030204" pitchFamily="18" charset="0"/>
                            </a:rPr>
                            <m:t>𝑎</m:t>
                          </m:r>
                          <m:r>
                            <a:rPr lang="pt-BR" sz="2400" b="0" i="1" smtClean="0">
                              <a:solidFill>
                                <a:srgbClr val="202122"/>
                              </a:solidFill>
                              <a:latin typeface="Cambria Math" panose="02040503050406030204" pitchFamily="18" charset="0"/>
                              <a:ea typeface="Cambria Math" panose="02040503050406030204" pitchFamily="18" charset="0"/>
                            </a:rPr>
                            <m:t> </m:t>
                          </m:r>
                          <m:r>
                            <a:rPr lang="pt-BR" sz="2400" i="1">
                              <a:solidFill>
                                <a:srgbClr val="202122"/>
                              </a:solidFill>
                              <a:latin typeface="Cambria Math" panose="02040503050406030204" pitchFamily="18" charset="0"/>
                              <a:ea typeface="Cambria Math" panose="02040503050406030204" pitchFamily="18" charset="0"/>
                            </a:rPr>
                            <m:t>𝜎</m:t>
                          </m:r>
                        </m:e>
                        <m:sub>
                          <m:r>
                            <a:rPr lang="pt-BR" sz="2400" i="1">
                              <a:solidFill>
                                <a:srgbClr val="202122"/>
                              </a:solidFill>
                              <a:latin typeface="Cambria Math" panose="02040503050406030204" pitchFamily="18" charset="0"/>
                              <a:ea typeface="Cambria Math" panose="02040503050406030204" pitchFamily="18" charset="0"/>
                            </a:rPr>
                            <m:t>𝑋</m:t>
                          </m:r>
                        </m:sub>
                      </m:sSub>
                    </m:oMath>
                  </m:oMathPara>
                </a14:m>
                <a:endParaRPr kumimoji="0" lang="pt-BR" sz="2400" b="0" i="0" u="none" strike="noStrike" kern="1200" cap="none" spc="0" normalizeH="0" baseline="0" noProof="0" dirty="0">
                  <a:ln>
                    <a:noFill/>
                  </a:ln>
                  <a:solidFill>
                    <a:srgbClr val="202122"/>
                  </a:solidFill>
                  <a:effectLst/>
                  <a:uLnTx/>
                  <a:uFillTx/>
                  <a:latin typeface="Calibri" panose="020F0502020204030204"/>
                  <a:ea typeface="+mn-ea"/>
                  <a:cs typeface="+mn-cs"/>
                </a:endParaRPr>
              </a:p>
            </p:txBody>
          </p:sp>
        </mc:Choice>
        <mc:Fallback>
          <p:sp>
            <p:nvSpPr>
              <p:cNvPr id="5" name="CaixaDeTexto 4">
                <a:extLst>
                  <a:ext uri="{FF2B5EF4-FFF2-40B4-BE49-F238E27FC236}">
                    <a16:creationId xmlns:a16="http://schemas.microsoft.com/office/drawing/2014/main" id="{7F062852-AA76-4ED8-8B97-2E274089CAEC}"/>
                  </a:ext>
                </a:extLst>
              </p:cNvPr>
              <p:cNvSpPr txBox="1">
                <a:spLocks noRot="1" noChangeAspect="1" noMove="1" noResize="1" noEditPoints="1" noAdjustHandles="1" noChangeArrowheads="1" noChangeShapeType="1" noTextEdit="1"/>
              </p:cNvSpPr>
              <p:nvPr/>
            </p:nvSpPr>
            <p:spPr>
              <a:xfrm>
                <a:off x="201613" y="1418893"/>
                <a:ext cx="11788774" cy="4154984"/>
              </a:xfrm>
              <a:prstGeom prst="rect">
                <a:avLst/>
              </a:prstGeom>
              <a:blipFill>
                <a:blip r:embed="rId3"/>
                <a:stretch>
                  <a:fillRect l="-776" t="-1175" r="-827"/>
                </a:stretch>
              </a:blipFill>
            </p:spPr>
            <p:txBody>
              <a:bodyPr/>
              <a:lstStyle/>
              <a:p>
                <a:r>
                  <a:rPr lang="pt-BR">
                    <a:noFill/>
                  </a:rPr>
                  <a:t> </a:t>
                </a:r>
              </a:p>
            </p:txBody>
          </p:sp>
        </mc:Fallback>
      </mc:AlternateContent>
    </p:spTree>
    <p:extLst>
      <p:ext uri="{BB962C8B-B14F-4D97-AF65-F5344CB8AC3E}">
        <p14:creationId xmlns:p14="http://schemas.microsoft.com/office/powerpoint/2010/main" val="3100024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E3BBEC-C5E0-4EAD-9480-91A40B02E9E9}"/>
              </a:ext>
            </a:extLst>
          </p:cNvPr>
          <p:cNvSpPr>
            <a:spLocks noGrp="1"/>
          </p:cNvSpPr>
          <p:nvPr>
            <p:ph type="title"/>
          </p:nvPr>
        </p:nvSpPr>
        <p:spPr>
          <a:xfrm>
            <a:off x="85725" y="207343"/>
            <a:ext cx="8524875" cy="988895"/>
          </a:xfrm>
        </p:spPr>
        <p:txBody>
          <a:bodyPr/>
          <a:lstStyle/>
          <a:p>
            <a:r>
              <a:rPr lang="pt-BR" dirty="0"/>
              <a:t>Exemplo</a:t>
            </a:r>
          </a:p>
        </p:txBody>
      </p:sp>
      <p:pic>
        <p:nvPicPr>
          <p:cNvPr id="8" name="Imagem 7" descr="Uma imagem contendo desenho&#10;&#10;Descrição gerada automaticamente">
            <a:extLst>
              <a:ext uri="{FF2B5EF4-FFF2-40B4-BE49-F238E27FC236}">
                <a16:creationId xmlns:a16="http://schemas.microsoft.com/office/drawing/2014/main" id="{FD1370FC-D6AF-42B1-8D42-0677780EA7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6792" y="375677"/>
            <a:ext cx="2819933" cy="652229"/>
          </a:xfrm>
          <a:prstGeom prst="rect">
            <a:avLst/>
          </a:prstGeom>
        </p:spPr>
      </p:pic>
      <mc:AlternateContent xmlns:mc="http://schemas.openxmlformats.org/markup-compatibility/2006">
        <mc:Choice xmlns:a14="http://schemas.microsoft.com/office/drawing/2010/main" Requires="a14">
          <p:sp>
            <p:nvSpPr>
              <p:cNvPr id="5" name="CaixaDeTexto 4">
                <a:extLst>
                  <a:ext uri="{FF2B5EF4-FFF2-40B4-BE49-F238E27FC236}">
                    <a16:creationId xmlns:a16="http://schemas.microsoft.com/office/drawing/2014/main" id="{7F062852-AA76-4ED8-8B97-2E274089CAEC}"/>
                  </a:ext>
                </a:extLst>
              </p:cNvPr>
              <p:cNvSpPr txBox="1"/>
              <p:nvPr/>
            </p:nvSpPr>
            <p:spPr>
              <a:xfrm>
                <a:off x="201613" y="1399843"/>
                <a:ext cx="11788774" cy="4810419"/>
              </a:xfrm>
              <a:prstGeom prst="rect">
                <a:avLst/>
              </a:prstGeom>
              <a:noFill/>
            </p:spPr>
            <p:txBody>
              <a:bodyPr wrap="square">
                <a:sp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pt-BR" sz="2400" b="0" i="0" u="none" strike="noStrike" kern="1200" cap="none" spc="0" normalizeH="0" baseline="0" noProof="0" dirty="0">
                    <a:ln>
                      <a:noFill/>
                    </a:ln>
                    <a:solidFill>
                      <a:srgbClr val="202122"/>
                    </a:solidFill>
                    <a:effectLst/>
                    <a:uLnTx/>
                    <a:uFillTx/>
                    <a:latin typeface="Calibri" panose="020F0502020204030204"/>
                    <a:ea typeface="+mn-ea"/>
                    <a:cs typeface="+mn-cs"/>
                  </a:rPr>
                  <a:t>Como exemplo vamos calcular o IMC, seja M a massa em kg de uma pessoa e seja H sua altura em metros (m), o IMC é dado pela fórmula</a:t>
                </a:r>
              </a:p>
              <a:p>
                <a:pPr marL="0" marR="0" lvl="0" indent="0" algn="just"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pt-BR" sz="2400" b="0" i="1" u="none" strike="noStrike" kern="1200" cap="none" spc="0" normalizeH="0" baseline="0" noProof="0" smtClean="0">
                          <a:ln>
                            <a:noFill/>
                          </a:ln>
                          <a:solidFill>
                            <a:srgbClr val="202122"/>
                          </a:solidFill>
                          <a:effectLst/>
                          <a:uLnTx/>
                          <a:uFillTx/>
                          <a:latin typeface="Cambria Math" panose="02040503050406030204" pitchFamily="18" charset="0"/>
                          <a:ea typeface="+mn-ea"/>
                          <a:cs typeface="+mn-cs"/>
                        </a:rPr>
                        <m:t>𝐼𝑀𝐶</m:t>
                      </m:r>
                      <m:r>
                        <a:rPr kumimoji="0" lang="pt-BR" sz="2400" b="0" i="1" u="none" strike="noStrike" kern="1200" cap="none" spc="0" normalizeH="0" baseline="0" noProof="0" smtClean="0">
                          <a:ln>
                            <a:noFill/>
                          </a:ln>
                          <a:solidFill>
                            <a:srgbClr val="202122"/>
                          </a:solidFill>
                          <a:effectLst/>
                          <a:uLnTx/>
                          <a:uFillTx/>
                          <a:latin typeface="Cambria Math" panose="02040503050406030204" pitchFamily="18" charset="0"/>
                          <a:ea typeface="+mn-ea"/>
                          <a:cs typeface="+mn-cs"/>
                        </a:rPr>
                        <m:t>= </m:t>
                      </m:r>
                      <m:f>
                        <m:fPr>
                          <m:ctrlPr>
                            <a:rPr kumimoji="0" lang="pt-BR" sz="2400" b="0" i="1" u="none" strike="noStrike" kern="1200" cap="none" spc="0" normalizeH="0" baseline="0" noProof="0" smtClean="0">
                              <a:ln>
                                <a:noFill/>
                              </a:ln>
                              <a:solidFill>
                                <a:srgbClr val="202122"/>
                              </a:solidFill>
                              <a:effectLst/>
                              <a:uLnTx/>
                              <a:uFillTx/>
                              <a:latin typeface="Cambria Math" panose="02040503050406030204" pitchFamily="18" charset="0"/>
                              <a:ea typeface="+mn-ea"/>
                              <a:cs typeface="+mn-cs"/>
                            </a:rPr>
                          </m:ctrlPr>
                        </m:fPr>
                        <m:num>
                          <m:r>
                            <a:rPr kumimoji="0" lang="pt-BR" sz="2400" b="0" i="1" u="none" strike="noStrike" kern="1200" cap="none" spc="0" normalizeH="0" baseline="0" noProof="0" smtClean="0">
                              <a:ln>
                                <a:noFill/>
                              </a:ln>
                              <a:solidFill>
                                <a:srgbClr val="202122"/>
                              </a:solidFill>
                              <a:effectLst/>
                              <a:uLnTx/>
                              <a:uFillTx/>
                              <a:latin typeface="Cambria Math" panose="02040503050406030204" pitchFamily="18" charset="0"/>
                              <a:ea typeface="+mn-ea"/>
                              <a:cs typeface="+mn-cs"/>
                            </a:rPr>
                            <m:t>𝑀</m:t>
                          </m:r>
                        </m:num>
                        <m:den>
                          <m:sSup>
                            <m:sSupPr>
                              <m:ctrlPr>
                                <a:rPr kumimoji="0" lang="pt-BR" sz="2400" b="0" i="1" u="none" strike="noStrike" kern="1200" cap="none" spc="0" normalizeH="0" baseline="0" noProof="0" smtClean="0">
                                  <a:ln>
                                    <a:noFill/>
                                  </a:ln>
                                  <a:solidFill>
                                    <a:srgbClr val="202122"/>
                                  </a:solidFill>
                                  <a:effectLst/>
                                  <a:uLnTx/>
                                  <a:uFillTx/>
                                  <a:latin typeface="Cambria Math" panose="02040503050406030204" pitchFamily="18" charset="0"/>
                                  <a:ea typeface="+mn-ea"/>
                                  <a:cs typeface="+mn-cs"/>
                                </a:rPr>
                              </m:ctrlPr>
                            </m:sSupPr>
                            <m:e>
                              <m:r>
                                <a:rPr kumimoji="0" lang="pt-BR" sz="2400" b="0" i="1" u="none" strike="noStrike" kern="1200" cap="none" spc="0" normalizeH="0" baseline="0" noProof="0" smtClean="0">
                                  <a:ln>
                                    <a:noFill/>
                                  </a:ln>
                                  <a:solidFill>
                                    <a:srgbClr val="202122"/>
                                  </a:solidFill>
                                  <a:effectLst/>
                                  <a:uLnTx/>
                                  <a:uFillTx/>
                                  <a:latin typeface="Cambria Math" panose="02040503050406030204" pitchFamily="18" charset="0"/>
                                  <a:ea typeface="+mn-ea"/>
                                  <a:cs typeface="+mn-cs"/>
                                </a:rPr>
                                <m:t>𝐻</m:t>
                              </m:r>
                            </m:e>
                            <m:sup>
                              <m:r>
                                <a:rPr kumimoji="0" lang="pt-BR" sz="2400" b="0" i="1" u="none" strike="noStrike" kern="1200" cap="none" spc="0" normalizeH="0" baseline="0" noProof="0" smtClean="0">
                                  <a:ln>
                                    <a:noFill/>
                                  </a:ln>
                                  <a:solidFill>
                                    <a:srgbClr val="202122"/>
                                  </a:solidFill>
                                  <a:effectLst/>
                                  <a:uLnTx/>
                                  <a:uFillTx/>
                                  <a:latin typeface="Cambria Math" panose="02040503050406030204" pitchFamily="18" charset="0"/>
                                  <a:ea typeface="+mn-ea"/>
                                  <a:cs typeface="+mn-cs"/>
                                </a:rPr>
                                <m:t>2</m:t>
                              </m:r>
                            </m:sup>
                          </m:sSup>
                        </m:den>
                      </m:f>
                    </m:oMath>
                  </m:oMathPara>
                </a14:m>
                <a:endParaRPr kumimoji="0" lang="pt-BR" sz="2400" b="0" i="0" u="none" strike="noStrike" kern="1200" cap="none" spc="0" normalizeH="0" baseline="0" noProof="0" dirty="0">
                  <a:ln>
                    <a:noFill/>
                  </a:ln>
                  <a:solidFill>
                    <a:srgbClr val="202122"/>
                  </a:solidFill>
                  <a:effectLst/>
                  <a:uLnTx/>
                  <a:uFillTx/>
                  <a:latin typeface="Calibri" panose="020F0502020204030204"/>
                  <a:ea typeface="+mn-ea"/>
                  <a:cs typeface="+mn-cs"/>
                </a:endParaRPr>
              </a:p>
              <a:p>
                <a:pPr lvl="0" algn="just"/>
                <a:r>
                  <a:rPr kumimoji="0" lang="pt-BR" sz="2400" b="0" i="0" u="none" strike="noStrike" kern="1200" cap="none" spc="0" normalizeH="0" baseline="0" noProof="0" dirty="0">
                    <a:ln>
                      <a:noFill/>
                    </a:ln>
                    <a:solidFill>
                      <a:srgbClr val="202122"/>
                    </a:solidFill>
                    <a:effectLst/>
                    <a:uLnTx/>
                    <a:uFillTx/>
                    <a:latin typeface="Calibri" panose="020F0502020204030204"/>
                    <a:ea typeface="+mn-ea"/>
                    <a:cs typeface="+mn-cs"/>
                  </a:rPr>
                  <a:t>Se a balança com a qual a pessoa aferiu seu peso tiver erro associado </a:t>
                </a:r>
                <a14:m>
                  <m:oMath xmlns:m="http://schemas.openxmlformats.org/officeDocument/2006/math">
                    <m:sSub>
                      <m:sSubPr>
                        <m:ctrlPr>
                          <a:rPr kumimoji="0" lang="pt-BR" sz="2400" b="0" i="1" u="none" strike="noStrike" kern="1200" cap="none" spc="0" normalizeH="0" baseline="0" noProof="0" smtClean="0">
                            <a:ln>
                              <a:noFill/>
                            </a:ln>
                            <a:solidFill>
                              <a:srgbClr val="202122"/>
                            </a:solidFill>
                            <a:effectLst/>
                            <a:uLnTx/>
                            <a:uFillTx/>
                            <a:latin typeface="Cambria Math" panose="02040503050406030204" pitchFamily="18" charset="0"/>
                            <a:ea typeface="Cambria Math" panose="02040503050406030204" pitchFamily="18" charset="0"/>
                            <a:cs typeface="+mn-cs"/>
                          </a:rPr>
                        </m:ctrlPr>
                      </m:sSubPr>
                      <m:e>
                        <m:r>
                          <a:rPr kumimoji="0" lang="pt-BR" sz="2400" b="0" i="1" u="none" strike="noStrike" kern="1200" cap="none" spc="0" normalizeH="0" baseline="0" noProof="0">
                            <a:ln>
                              <a:noFill/>
                            </a:ln>
                            <a:solidFill>
                              <a:srgbClr val="202122"/>
                            </a:solidFill>
                            <a:effectLst/>
                            <a:uLnTx/>
                            <a:uFillTx/>
                            <a:latin typeface="Cambria Math" panose="02040503050406030204" pitchFamily="18" charset="0"/>
                            <a:ea typeface="Cambria Math" panose="02040503050406030204" pitchFamily="18" charset="0"/>
                            <a:cs typeface="+mn-cs"/>
                          </a:rPr>
                          <m:t>𝜎</m:t>
                        </m:r>
                      </m:e>
                      <m:sub>
                        <m:r>
                          <a:rPr kumimoji="0" lang="pt-BR" sz="2400" b="0" i="1" u="none" strike="noStrike" kern="1200" cap="none" spc="0" normalizeH="0" baseline="0" noProof="0" smtClean="0">
                            <a:ln>
                              <a:noFill/>
                            </a:ln>
                            <a:solidFill>
                              <a:srgbClr val="202122"/>
                            </a:solidFill>
                            <a:effectLst/>
                            <a:uLnTx/>
                            <a:uFillTx/>
                            <a:latin typeface="Cambria Math" panose="02040503050406030204" pitchFamily="18" charset="0"/>
                            <a:ea typeface="Cambria Math" panose="02040503050406030204" pitchFamily="18" charset="0"/>
                            <a:cs typeface="+mn-cs"/>
                          </a:rPr>
                          <m:t>𝑀</m:t>
                        </m:r>
                      </m:sub>
                    </m:sSub>
                  </m:oMath>
                </a14:m>
                <a:r>
                  <a:rPr kumimoji="0" lang="pt-BR" sz="2400" b="0" i="0" u="none" strike="noStrike" kern="1200" cap="none" spc="0" normalizeH="0" baseline="0" noProof="0" dirty="0">
                    <a:ln>
                      <a:noFill/>
                    </a:ln>
                    <a:solidFill>
                      <a:srgbClr val="202122"/>
                    </a:solidFill>
                    <a:effectLst/>
                    <a:uLnTx/>
                    <a:uFillTx/>
                    <a:latin typeface="Calibri" panose="020F0502020204030204"/>
                    <a:ea typeface="+mn-ea"/>
                    <a:cs typeface="+mn-cs"/>
                  </a:rPr>
                  <a:t> e se o medidor de altura tiver erro </a:t>
                </a:r>
                <a14:m>
                  <m:oMath xmlns:m="http://schemas.openxmlformats.org/officeDocument/2006/math">
                    <m:sSub>
                      <m:sSubPr>
                        <m:ctrlPr>
                          <a:rPr lang="pt-BR" sz="2400" i="1">
                            <a:solidFill>
                              <a:srgbClr val="202122"/>
                            </a:solidFill>
                            <a:latin typeface="Cambria Math" panose="02040503050406030204" pitchFamily="18" charset="0"/>
                            <a:ea typeface="Cambria Math" panose="02040503050406030204" pitchFamily="18" charset="0"/>
                          </a:rPr>
                        </m:ctrlPr>
                      </m:sSubPr>
                      <m:e>
                        <m:r>
                          <a:rPr lang="pt-BR" sz="2400" i="1">
                            <a:solidFill>
                              <a:srgbClr val="202122"/>
                            </a:solidFill>
                            <a:latin typeface="Cambria Math" panose="02040503050406030204" pitchFamily="18" charset="0"/>
                            <a:ea typeface="Cambria Math" panose="02040503050406030204" pitchFamily="18" charset="0"/>
                          </a:rPr>
                          <m:t>𝜎</m:t>
                        </m:r>
                      </m:e>
                      <m:sub>
                        <m:r>
                          <a:rPr lang="pt-BR" sz="2400" b="0" i="1" smtClean="0">
                            <a:solidFill>
                              <a:srgbClr val="202122"/>
                            </a:solidFill>
                            <a:latin typeface="Cambria Math" panose="02040503050406030204" pitchFamily="18" charset="0"/>
                            <a:ea typeface="Cambria Math" panose="02040503050406030204" pitchFamily="18" charset="0"/>
                          </a:rPr>
                          <m:t>𝐻</m:t>
                        </m:r>
                      </m:sub>
                    </m:sSub>
                  </m:oMath>
                </a14:m>
                <a:r>
                  <a:rPr kumimoji="0" lang="pt-BR" sz="2400" b="0" i="0" u="none" strike="noStrike" kern="1200" cap="none" spc="0" normalizeH="0" baseline="0" noProof="0" dirty="0">
                    <a:ln>
                      <a:noFill/>
                    </a:ln>
                    <a:solidFill>
                      <a:srgbClr val="202122"/>
                    </a:solidFill>
                    <a:effectLst/>
                    <a:uLnTx/>
                    <a:uFillTx/>
                    <a:latin typeface="Calibri" panose="020F0502020204030204"/>
                    <a:ea typeface="+mn-ea"/>
                    <a:cs typeface="+mn-cs"/>
                  </a:rPr>
                  <a:t>, primeiro devemos</a:t>
                </a:r>
                <a:r>
                  <a:rPr kumimoji="0" lang="pt-BR" sz="2400" b="0" i="0" u="none" strike="noStrike" kern="1200" cap="none" spc="0" normalizeH="0" noProof="0" dirty="0">
                    <a:ln>
                      <a:noFill/>
                    </a:ln>
                    <a:solidFill>
                      <a:srgbClr val="202122"/>
                    </a:solidFill>
                    <a:effectLst/>
                    <a:uLnTx/>
                    <a:uFillTx/>
                    <a:latin typeface="Calibri" panose="020F0502020204030204"/>
                    <a:ea typeface="+mn-ea"/>
                    <a:cs typeface="+mn-cs"/>
                  </a:rPr>
                  <a:t> calcular o erro do cálculo </a:t>
                </a:r>
                <a14:m>
                  <m:oMath xmlns:m="http://schemas.openxmlformats.org/officeDocument/2006/math">
                    <m:sSup>
                      <m:sSupPr>
                        <m:ctrlPr>
                          <a:rPr lang="pt-BR" sz="2400" i="1">
                            <a:solidFill>
                              <a:srgbClr val="202122"/>
                            </a:solidFill>
                            <a:latin typeface="Cambria Math" panose="02040503050406030204" pitchFamily="18" charset="0"/>
                          </a:rPr>
                        </m:ctrlPr>
                      </m:sSupPr>
                      <m:e>
                        <m:r>
                          <a:rPr lang="pt-BR" sz="2400" i="1">
                            <a:solidFill>
                              <a:srgbClr val="202122"/>
                            </a:solidFill>
                            <a:latin typeface="Cambria Math" panose="02040503050406030204" pitchFamily="18" charset="0"/>
                          </a:rPr>
                          <m:t>𝐻</m:t>
                        </m:r>
                      </m:e>
                      <m:sup>
                        <m:r>
                          <a:rPr lang="pt-BR" sz="2400" i="1">
                            <a:solidFill>
                              <a:srgbClr val="202122"/>
                            </a:solidFill>
                            <a:latin typeface="Cambria Math" panose="02040503050406030204" pitchFamily="18" charset="0"/>
                          </a:rPr>
                          <m:t>2</m:t>
                        </m:r>
                      </m:sup>
                    </m:sSup>
                  </m:oMath>
                </a14:m>
                <a:endParaRPr kumimoji="0" lang="pt-BR" sz="2400" b="0" i="0" u="none" strike="noStrike" kern="1200" cap="none" spc="0" normalizeH="0" baseline="0" noProof="0" dirty="0">
                  <a:ln>
                    <a:noFill/>
                  </a:ln>
                  <a:solidFill>
                    <a:srgbClr val="202122"/>
                  </a:solidFill>
                  <a:effectLst/>
                  <a:uLnTx/>
                  <a:uFillTx/>
                  <a:latin typeface="Calibri" panose="020F0502020204030204"/>
                  <a:ea typeface="+mn-ea"/>
                  <a:cs typeface="+mn-cs"/>
                </a:endParaRPr>
              </a:p>
              <a:p>
                <a:pPr lvl="0" algn="just"/>
                <a14:m>
                  <m:oMathPara xmlns:m="http://schemas.openxmlformats.org/officeDocument/2006/math">
                    <m:oMathParaPr>
                      <m:jc m:val="centerGroup"/>
                    </m:oMathParaPr>
                    <m:oMath xmlns:m="http://schemas.openxmlformats.org/officeDocument/2006/math">
                      <m:f>
                        <m:fPr>
                          <m:ctrlPr>
                            <a:rPr kumimoji="0" lang="pt-BR" sz="2400" b="0" i="1" u="none" strike="noStrike" kern="1200" cap="none" spc="0" normalizeH="0" baseline="0" noProof="0" smtClean="0">
                              <a:ln>
                                <a:noFill/>
                              </a:ln>
                              <a:solidFill>
                                <a:srgbClr val="202122"/>
                              </a:solidFill>
                              <a:effectLst/>
                              <a:uLnTx/>
                              <a:uFillTx/>
                              <a:latin typeface="Cambria Math" panose="02040503050406030204" pitchFamily="18" charset="0"/>
                              <a:ea typeface="Cambria Math" panose="02040503050406030204" pitchFamily="18" charset="0"/>
                              <a:cs typeface="+mn-cs"/>
                            </a:rPr>
                          </m:ctrlPr>
                        </m:fPr>
                        <m:num>
                          <m:sSub>
                            <m:sSubPr>
                              <m:ctrlPr>
                                <a:rPr lang="pt-BR" sz="2400" i="1">
                                  <a:solidFill>
                                    <a:srgbClr val="202122"/>
                                  </a:solidFill>
                                  <a:latin typeface="Cambria Math" panose="02040503050406030204" pitchFamily="18" charset="0"/>
                                  <a:ea typeface="Cambria Math" panose="02040503050406030204" pitchFamily="18" charset="0"/>
                                </a:rPr>
                              </m:ctrlPr>
                            </m:sSubPr>
                            <m:e>
                              <m:r>
                                <a:rPr lang="pt-BR" sz="2400" i="1">
                                  <a:solidFill>
                                    <a:srgbClr val="202122"/>
                                  </a:solidFill>
                                  <a:latin typeface="Cambria Math" panose="02040503050406030204" pitchFamily="18" charset="0"/>
                                  <a:ea typeface="Cambria Math" panose="02040503050406030204" pitchFamily="18" charset="0"/>
                                </a:rPr>
                                <m:t>𝜎</m:t>
                              </m:r>
                            </m:e>
                            <m:sub>
                              <m:sSup>
                                <m:sSupPr>
                                  <m:ctrlPr>
                                    <a:rPr lang="pt-BR" sz="2400" i="1">
                                      <a:solidFill>
                                        <a:srgbClr val="202122"/>
                                      </a:solidFill>
                                      <a:latin typeface="Cambria Math" panose="02040503050406030204" pitchFamily="18" charset="0"/>
                                      <a:ea typeface="Cambria Math" panose="02040503050406030204" pitchFamily="18" charset="0"/>
                                    </a:rPr>
                                  </m:ctrlPr>
                                </m:sSupPr>
                                <m:e>
                                  <m:r>
                                    <a:rPr lang="pt-BR" sz="2400" i="1">
                                      <a:solidFill>
                                        <a:srgbClr val="202122"/>
                                      </a:solidFill>
                                      <a:latin typeface="Cambria Math" panose="02040503050406030204" pitchFamily="18" charset="0"/>
                                      <a:ea typeface="Cambria Math" panose="02040503050406030204" pitchFamily="18" charset="0"/>
                                    </a:rPr>
                                    <m:t>𝐻</m:t>
                                  </m:r>
                                </m:e>
                                <m:sup>
                                  <m:r>
                                    <a:rPr lang="pt-BR" sz="2400" i="1">
                                      <a:solidFill>
                                        <a:srgbClr val="202122"/>
                                      </a:solidFill>
                                      <a:latin typeface="Cambria Math" panose="02040503050406030204" pitchFamily="18" charset="0"/>
                                      <a:ea typeface="Cambria Math" panose="02040503050406030204" pitchFamily="18" charset="0"/>
                                    </a:rPr>
                                    <m:t>2</m:t>
                                  </m:r>
                                </m:sup>
                              </m:sSup>
                            </m:sub>
                          </m:sSub>
                        </m:num>
                        <m:den>
                          <m:sSup>
                            <m:sSupPr>
                              <m:ctrlPr>
                                <a:rPr kumimoji="0" lang="pt-BR" sz="2400" b="0" i="1" u="none" strike="noStrike" kern="1200" cap="none" spc="0" normalizeH="0" baseline="0" noProof="0" smtClean="0">
                                  <a:ln>
                                    <a:noFill/>
                                  </a:ln>
                                  <a:solidFill>
                                    <a:srgbClr val="202122"/>
                                  </a:solidFill>
                                  <a:effectLst/>
                                  <a:uLnTx/>
                                  <a:uFillTx/>
                                  <a:latin typeface="Cambria Math" panose="02040503050406030204" pitchFamily="18" charset="0"/>
                                  <a:ea typeface="Cambria Math" panose="02040503050406030204" pitchFamily="18" charset="0"/>
                                  <a:cs typeface="+mn-cs"/>
                                </a:rPr>
                              </m:ctrlPr>
                            </m:sSupPr>
                            <m:e>
                              <m:r>
                                <a:rPr kumimoji="0" lang="pt-BR" sz="2400" b="0" i="1" u="none" strike="noStrike" kern="1200" cap="none" spc="0" normalizeH="0" baseline="0" noProof="0" smtClean="0">
                                  <a:ln>
                                    <a:noFill/>
                                  </a:ln>
                                  <a:solidFill>
                                    <a:srgbClr val="202122"/>
                                  </a:solidFill>
                                  <a:effectLst/>
                                  <a:uLnTx/>
                                  <a:uFillTx/>
                                  <a:latin typeface="Cambria Math" panose="02040503050406030204" pitchFamily="18" charset="0"/>
                                  <a:ea typeface="Cambria Math" panose="02040503050406030204" pitchFamily="18" charset="0"/>
                                  <a:cs typeface="+mn-cs"/>
                                </a:rPr>
                                <m:t>𝐻</m:t>
                              </m:r>
                            </m:e>
                            <m:sup>
                              <m:r>
                                <a:rPr kumimoji="0" lang="pt-BR" sz="2400" b="0" i="1" u="none" strike="noStrike" kern="1200" cap="none" spc="0" normalizeH="0" baseline="0" noProof="0" smtClean="0">
                                  <a:ln>
                                    <a:noFill/>
                                  </a:ln>
                                  <a:solidFill>
                                    <a:srgbClr val="202122"/>
                                  </a:solidFill>
                                  <a:effectLst/>
                                  <a:uLnTx/>
                                  <a:uFillTx/>
                                  <a:latin typeface="Cambria Math" panose="02040503050406030204" pitchFamily="18" charset="0"/>
                                  <a:ea typeface="Cambria Math" panose="02040503050406030204" pitchFamily="18" charset="0"/>
                                  <a:cs typeface="+mn-cs"/>
                                </a:rPr>
                                <m:t>2</m:t>
                              </m:r>
                            </m:sup>
                          </m:sSup>
                        </m:den>
                      </m:f>
                      <m:r>
                        <a:rPr kumimoji="0" lang="pt-BR" sz="2400" b="0" i="1" u="none" strike="noStrike" kern="1200" cap="none" spc="0" normalizeH="0" baseline="0" noProof="0" smtClean="0">
                          <a:ln>
                            <a:noFill/>
                          </a:ln>
                          <a:solidFill>
                            <a:srgbClr val="202122"/>
                          </a:solidFill>
                          <a:effectLst/>
                          <a:uLnTx/>
                          <a:uFillTx/>
                          <a:latin typeface="Cambria Math" panose="02040503050406030204" pitchFamily="18" charset="0"/>
                          <a:ea typeface="+mn-ea"/>
                          <a:cs typeface="+mn-cs"/>
                        </a:rPr>
                        <m:t>=</m:t>
                      </m:r>
                      <m:rad>
                        <m:radPr>
                          <m:degHide m:val="on"/>
                          <m:ctrlPr>
                            <a:rPr lang="pt-BR" sz="2400" i="1">
                              <a:solidFill>
                                <a:srgbClr val="202122"/>
                              </a:solidFill>
                              <a:latin typeface="Cambria Math" panose="02040503050406030204" pitchFamily="18" charset="0"/>
                              <a:ea typeface="Cambria Math" panose="02040503050406030204" pitchFamily="18" charset="0"/>
                            </a:rPr>
                          </m:ctrlPr>
                        </m:radPr>
                        <m:deg/>
                        <m:e>
                          <m:sSup>
                            <m:sSupPr>
                              <m:ctrlPr>
                                <a:rPr lang="pt-BR" sz="2400" i="1">
                                  <a:solidFill>
                                    <a:srgbClr val="202122"/>
                                  </a:solidFill>
                                  <a:latin typeface="Cambria Math" panose="02040503050406030204" pitchFamily="18" charset="0"/>
                                  <a:ea typeface="Cambria Math" panose="02040503050406030204" pitchFamily="18" charset="0"/>
                                </a:rPr>
                              </m:ctrlPr>
                            </m:sSupPr>
                            <m:e>
                              <m:d>
                                <m:dPr>
                                  <m:ctrlPr>
                                    <a:rPr lang="pt-BR" sz="2400" i="1">
                                      <a:solidFill>
                                        <a:srgbClr val="202122"/>
                                      </a:solidFill>
                                      <a:latin typeface="Cambria Math" panose="02040503050406030204" pitchFamily="18" charset="0"/>
                                      <a:ea typeface="Cambria Math" panose="02040503050406030204" pitchFamily="18" charset="0"/>
                                    </a:rPr>
                                  </m:ctrlPr>
                                </m:dPr>
                                <m:e>
                                  <m:f>
                                    <m:fPr>
                                      <m:ctrlPr>
                                        <a:rPr lang="pt-BR" sz="2400" i="1">
                                          <a:solidFill>
                                            <a:srgbClr val="202122"/>
                                          </a:solidFill>
                                          <a:latin typeface="Cambria Math" panose="02040503050406030204" pitchFamily="18" charset="0"/>
                                          <a:ea typeface="Cambria Math" panose="02040503050406030204" pitchFamily="18" charset="0"/>
                                        </a:rPr>
                                      </m:ctrlPr>
                                    </m:fPr>
                                    <m:num>
                                      <m:sSub>
                                        <m:sSubPr>
                                          <m:ctrlPr>
                                            <a:rPr lang="pt-BR" sz="2400" i="1" smtClean="0">
                                              <a:solidFill>
                                                <a:srgbClr val="202122"/>
                                              </a:solidFill>
                                              <a:latin typeface="Cambria Math" panose="02040503050406030204" pitchFamily="18" charset="0"/>
                                              <a:ea typeface="Cambria Math" panose="02040503050406030204" pitchFamily="18" charset="0"/>
                                            </a:rPr>
                                          </m:ctrlPr>
                                        </m:sSubPr>
                                        <m:e>
                                          <m:r>
                                            <a:rPr lang="pt-BR" sz="2400" i="1" smtClean="0">
                                              <a:solidFill>
                                                <a:srgbClr val="202122"/>
                                              </a:solidFill>
                                              <a:latin typeface="Cambria Math" panose="02040503050406030204" pitchFamily="18" charset="0"/>
                                              <a:ea typeface="Cambria Math" panose="02040503050406030204" pitchFamily="18" charset="0"/>
                                            </a:rPr>
                                            <m:t>𝜎</m:t>
                                          </m:r>
                                        </m:e>
                                        <m:sub>
                                          <m:r>
                                            <a:rPr lang="pt-BR" sz="2400" b="0" i="1" smtClean="0">
                                              <a:solidFill>
                                                <a:srgbClr val="202122"/>
                                              </a:solidFill>
                                              <a:latin typeface="Cambria Math" panose="02040503050406030204" pitchFamily="18" charset="0"/>
                                              <a:ea typeface="Cambria Math" panose="02040503050406030204" pitchFamily="18" charset="0"/>
                                            </a:rPr>
                                            <m:t>𝐻</m:t>
                                          </m:r>
                                        </m:sub>
                                      </m:sSub>
                                    </m:num>
                                    <m:den>
                                      <m:r>
                                        <a:rPr lang="pt-BR" sz="2400" b="0" i="1" smtClean="0">
                                          <a:solidFill>
                                            <a:srgbClr val="202122"/>
                                          </a:solidFill>
                                          <a:latin typeface="Cambria Math" panose="02040503050406030204" pitchFamily="18" charset="0"/>
                                          <a:ea typeface="Cambria Math" panose="02040503050406030204" pitchFamily="18" charset="0"/>
                                        </a:rPr>
                                        <m:t>𝐻</m:t>
                                      </m:r>
                                    </m:den>
                                  </m:f>
                                </m:e>
                              </m:d>
                            </m:e>
                            <m:sup>
                              <m:r>
                                <a:rPr lang="pt-BR" sz="2400" i="1">
                                  <a:solidFill>
                                    <a:srgbClr val="202122"/>
                                  </a:solidFill>
                                  <a:latin typeface="Cambria Math" panose="02040503050406030204" pitchFamily="18" charset="0"/>
                                  <a:ea typeface="Cambria Math" panose="02040503050406030204" pitchFamily="18" charset="0"/>
                                </a:rPr>
                                <m:t>2</m:t>
                              </m:r>
                            </m:sup>
                          </m:sSup>
                          <m:r>
                            <a:rPr lang="pt-BR" sz="2400" b="0" i="1" smtClean="0">
                              <a:solidFill>
                                <a:srgbClr val="202122"/>
                              </a:solidFill>
                              <a:latin typeface="Cambria Math" panose="02040503050406030204" pitchFamily="18" charset="0"/>
                              <a:ea typeface="Cambria Math" panose="02040503050406030204" pitchFamily="18" charset="0"/>
                            </a:rPr>
                            <m:t>+</m:t>
                          </m:r>
                          <m:sSup>
                            <m:sSupPr>
                              <m:ctrlPr>
                                <a:rPr lang="pt-BR" sz="2400" i="1">
                                  <a:solidFill>
                                    <a:srgbClr val="202122"/>
                                  </a:solidFill>
                                  <a:latin typeface="Cambria Math" panose="02040503050406030204" pitchFamily="18" charset="0"/>
                                  <a:ea typeface="Cambria Math" panose="02040503050406030204" pitchFamily="18" charset="0"/>
                                </a:rPr>
                              </m:ctrlPr>
                            </m:sSupPr>
                            <m:e>
                              <m:d>
                                <m:dPr>
                                  <m:ctrlPr>
                                    <a:rPr lang="pt-BR" sz="2400" i="1">
                                      <a:solidFill>
                                        <a:srgbClr val="202122"/>
                                      </a:solidFill>
                                      <a:latin typeface="Cambria Math" panose="02040503050406030204" pitchFamily="18" charset="0"/>
                                      <a:ea typeface="Cambria Math" panose="02040503050406030204" pitchFamily="18" charset="0"/>
                                    </a:rPr>
                                  </m:ctrlPr>
                                </m:dPr>
                                <m:e>
                                  <m:f>
                                    <m:fPr>
                                      <m:ctrlPr>
                                        <a:rPr lang="pt-BR" sz="2400" i="1">
                                          <a:solidFill>
                                            <a:srgbClr val="202122"/>
                                          </a:solidFill>
                                          <a:latin typeface="Cambria Math" panose="02040503050406030204" pitchFamily="18" charset="0"/>
                                          <a:ea typeface="Cambria Math" panose="02040503050406030204" pitchFamily="18" charset="0"/>
                                        </a:rPr>
                                      </m:ctrlPr>
                                    </m:fPr>
                                    <m:num>
                                      <m:sSub>
                                        <m:sSubPr>
                                          <m:ctrlPr>
                                            <a:rPr lang="pt-BR" sz="2400" i="1">
                                              <a:solidFill>
                                                <a:srgbClr val="202122"/>
                                              </a:solidFill>
                                              <a:latin typeface="Cambria Math" panose="02040503050406030204" pitchFamily="18" charset="0"/>
                                              <a:ea typeface="Cambria Math" panose="02040503050406030204" pitchFamily="18" charset="0"/>
                                            </a:rPr>
                                          </m:ctrlPr>
                                        </m:sSubPr>
                                        <m:e>
                                          <m:r>
                                            <a:rPr lang="pt-BR" sz="2400" i="1">
                                              <a:solidFill>
                                                <a:srgbClr val="202122"/>
                                              </a:solidFill>
                                              <a:latin typeface="Cambria Math" panose="02040503050406030204" pitchFamily="18" charset="0"/>
                                              <a:ea typeface="Cambria Math" panose="02040503050406030204" pitchFamily="18" charset="0"/>
                                            </a:rPr>
                                            <m:t>𝜎</m:t>
                                          </m:r>
                                        </m:e>
                                        <m:sub>
                                          <m:r>
                                            <a:rPr lang="pt-BR" sz="2400" i="1">
                                              <a:solidFill>
                                                <a:srgbClr val="202122"/>
                                              </a:solidFill>
                                              <a:latin typeface="Cambria Math" panose="02040503050406030204" pitchFamily="18" charset="0"/>
                                              <a:ea typeface="Cambria Math" panose="02040503050406030204" pitchFamily="18" charset="0"/>
                                            </a:rPr>
                                            <m:t>𝐻</m:t>
                                          </m:r>
                                        </m:sub>
                                      </m:sSub>
                                    </m:num>
                                    <m:den>
                                      <m:r>
                                        <a:rPr lang="pt-BR" sz="2400" i="1">
                                          <a:solidFill>
                                            <a:srgbClr val="202122"/>
                                          </a:solidFill>
                                          <a:latin typeface="Cambria Math" panose="02040503050406030204" pitchFamily="18" charset="0"/>
                                          <a:ea typeface="Cambria Math" panose="02040503050406030204" pitchFamily="18" charset="0"/>
                                        </a:rPr>
                                        <m:t>𝐻</m:t>
                                      </m:r>
                                    </m:den>
                                  </m:f>
                                </m:e>
                              </m:d>
                            </m:e>
                            <m:sup>
                              <m:r>
                                <a:rPr lang="pt-BR" sz="2400" i="1">
                                  <a:solidFill>
                                    <a:srgbClr val="202122"/>
                                  </a:solidFill>
                                  <a:latin typeface="Cambria Math" panose="02040503050406030204" pitchFamily="18" charset="0"/>
                                  <a:ea typeface="Cambria Math" panose="02040503050406030204" pitchFamily="18" charset="0"/>
                                </a:rPr>
                                <m:t>2</m:t>
                              </m:r>
                            </m:sup>
                          </m:sSup>
                        </m:e>
                      </m:rad>
                    </m:oMath>
                  </m:oMathPara>
                </a14:m>
                <a:endParaRPr kumimoji="0" lang="pt-BR" sz="2400" b="0" i="0" u="none" strike="noStrike" kern="1200" cap="none" spc="0" normalizeH="0" baseline="0" noProof="0" dirty="0">
                  <a:ln>
                    <a:noFill/>
                  </a:ln>
                  <a:solidFill>
                    <a:srgbClr val="202122"/>
                  </a:solidFill>
                  <a:effectLst/>
                  <a:uLnTx/>
                  <a:uFillTx/>
                  <a:latin typeface="Calibri" panose="020F0502020204030204"/>
                  <a:ea typeface="+mn-ea"/>
                  <a:cs typeface="+mn-cs"/>
                </a:endParaRPr>
              </a:p>
              <a:p>
                <a:pPr lvl="0" algn="just"/>
                <a:r>
                  <a:rPr lang="pt-BR" sz="2400" dirty="0">
                    <a:solidFill>
                      <a:srgbClr val="202122"/>
                    </a:solidFill>
                    <a:latin typeface="Calibri" panose="020F0502020204030204"/>
                  </a:rPr>
                  <a:t>E o erro do IMC será dado pela fórmula</a:t>
                </a:r>
              </a:p>
              <a:p>
                <a:pPr lvl="0" algn="just"/>
                <a14:m>
                  <m:oMathPara xmlns:m="http://schemas.openxmlformats.org/officeDocument/2006/math">
                    <m:oMathParaPr>
                      <m:jc m:val="centerGroup"/>
                    </m:oMathParaPr>
                    <m:oMath xmlns:m="http://schemas.openxmlformats.org/officeDocument/2006/math">
                      <m:f>
                        <m:fPr>
                          <m:ctrlPr>
                            <a:rPr kumimoji="0" lang="pt-BR" sz="2400" b="0" i="1" u="none" strike="noStrike" kern="1200" cap="none" spc="0" normalizeH="0" baseline="0" noProof="0" smtClean="0">
                              <a:ln>
                                <a:noFill/>
                              </a:ln>
                              <a:solidFill>
                                <a:srgbClr val="202122"/>
                              </a:solidFill>
                              <a:effectLst/>
                              <a:uLnTx/>
                              <a:uFillTx/>
                              <a:latin typeface="Cambria Math" panose="02040503050406030204" pitchFamily="18" charset="0"/>
                              <a:ea typeface="Cambria Math" panose="02040503050406030204" pitchFamily="18" charset="0"/>
                              <a:cs typeface="+mn-cs"/>
                            </a:rPr>
                          </m:ctrlPr>
                        </m:fPr>
                        <m:num>
                          <m:sSub>
                            <m:sSubPr>
                              <m:ctrlPr>
                                <a:rPr lang="pt-BR" sz="2400" i="1">
                                  <a:solidFill>
                                    <a:srgbClr val="202122"/>
                                  </a:solidFill>
                                  <a:latin typeface="Cambria Math" panose="02040503050406030204" pitchFamily="18" charset="0"/>
                                  <a:ea typeface="Cambria Math" panose="02040503050406030204" pitchFamily="18" charset="0"/>
                                </a:rPr>
                              </m:ctrlPr>
                            </m:sSubPr>
                            <m:e>
                              <m:r>
                                <a:rPr lang="pt-BR" sz="2400" i="1">
                                  <a:solidFill>
                                    <a:srgbClr val="202122"/>
                                  </a:solidFill>
                                  <a:latin typeface="Cambria Math" panose="02040503050406030204" pitchFamily="18" charset="0"/>
                                  <a:ea typeface="Cambria Math" panose="02040503050406030204" pitchFamily="18" charset="0"/>
                                </a:rPr>
                                <m:t>𝜎</m:t>
                              </m:r>
                            </m:e>
                            <m:sub>
                              <m:r>
                                <a:rPr lang="pt-BR" sz="2400" b="0" i="1" smtClean="0">
                                  <a:solidFill>
                                    <a:srgbClr val="202122"/>
                                  </a:solidFill>
                                  <a:latin typeface="Cambria Math" panose="02040503050406030204" pitchFamily="18" charset="0"/>
                                  <a:ea typeface="Cambria Math" panose="02040503050406030204" pitchFamily="18" charset="0"/>
                                </a:rPr>
                                <m:t>𝐼𝑀𝐶</m:t>
                              </m:r>
                            </m:sub>
                          </m:sSub>
                        </m:num>
                        <m:den>
                          <m:r>
                            <a:rPr kumimoji="0" lang="pt-BR" sz="2400" b="0" i="1" u="none" strike="noStrike" kern="1200" cap="none" spc="0" normalizeH="0" baseline="0" noProof="0" smtClean="0">
                              <a:ln>
                                <a:noFill/>
                              </a:ln>
                              <a:solidFill>
                                <a:srgbClr val="202122"/>
                              </a:solidFill>
                              <a:effectLst/>
                              <a:uLnTx/>
                              <a:uFillTx/>
                              <a:latin typeface="Cambria Math" panose="02040503050406030204" pitchFamily="18" charset="0"/>
                              <a:ea typeface="Cambria Math" panose="02040503050406030204" pitchFamily="18" charset="0"/>
                              <a:cs typeface="+mn-cs"/>
                            </a:rPr>
                            <m:t>𝐼𝑀𝐶</m:t>
                          </m:r>
                        </m:den>
                      </m:f>
                      <m:r>
                        <a:rPr kumimoji="0" lang="pt-BR" sz="2400" b="0" i="1" u="none" strike="noStrike" kern="1200" cap="none" spc="0" normalizeH="0" baseline="0" noProof="0" smtClean="0">
                          <a:ln>
                            <a:noFill/>
                          </a:ln>
                          <a:solidFill>
                            <a:srgbClr val="202122"/>
                          </a:solidFill>
                          <a:effectLst/>
                          <a:uLnTx/>
                          <a:uFillTx/>
                          <a:latin typeface="Cambria Math" panose="02040503050406030204" pitchFamily="18" charset="0"/>
                          <a:ea typeface="+mn-ea"/>
                          <a:cs typeface="+mn-cs"/>
                        </a:rPr>
                        <m:t>=</m:t>
                      </m:r>
                      <m:rad>
                        <m:radPr>
                          <m:degHide m:val="on"/>
                          <m:ctrlPr>
                            <a:rPr lang="pt-BR" sz="2400" i="1">
                              <a:solidFill>
                                <a:srgbClr val="202122"/>
                              </a:solidFill>
                              <a:latin typeface="Cambria Math" panose="02040503050406030204" pitchFamily="18" charset="0"/>
                              <a:ea typeface="Cambria Math" panose="02040503050406030204" pitchFamily="18" charset="0"/>
                            </a:rPr>
                          </m:ctrlPr>
                        </m:radPr>
                        <m:deg/>
                        <m:e>
                          <m:sSup>
                            <m:sSupPr>
                              <m:ctrlPr>
                                <a:rPr lang="pt-BR" sz="2400" i="1">
                                  <a:solidFill>
                                    <a:srgbClr val="202122"/>
                                  </a:solidFill>
                                  <a:latin typeface="Cambria Math" panose="02040503050406030204" pitchFamily="18" charset="0"/>
                                  <a:ea typeface="Cambria Math" panose="02040503050406030204" pitchFamily="18" charset="0"/>
                                </a:rPr>
                              </m:ctrlPr>
                            </m:sSupPr>
                            <m:e>
                              <m:d>
                                <m:dPr>
                                  <m:ctrlPr>
                                    <a:rPr lang="pt-BR" sz="2400" i="1">
                                      <a:solidFill>
                                        <a:srgbClr val="202122"/>
                                      </a:solidFill>
                                      <a:latin typeface="Cambria Math" panose="02040503050406030204" pitchFamily="18" charset="0"/>
                                      <a:ea typeface="Cambria Math" panose="02040503050406030204" pitchFamily="18" charset="0"/>
                                    </a:rPr>
                                  </m:ctrlPr>
                                </m:dPr>
                                <m:e>
                                  <m:f>
                                    <m:fPr>
                                      <m:ctrlPr>
                                        <a:rPr lang="pt-BR" sz="2400" i="1">
                                          <a:solidFill>
                                            <a:srgbClr val="202122"/>
                                          </a:solidFill>
                                          <a:latin typeface="Cambria Math" panose="02040503050406030204" pitchFamily="18" charset="0"/>
                                          <a:ea typeface="Cambria Math" panose="02040503050406030204" pitchFamily="18" charset="0"/>
                                        </a:rPr>
                                      </m:ctrlPr>
                                    </m:fPr>
                                    <m:num>
                                      <m:sSub>
                                        <m:sSubPr>
                                          <m:ctrlPr>
                                            <a:rPr lang="pt-BR" sz="2400" i="1">
                                              <a:solidFill>
                                                <a:srgbClr val="202122"/>
                                              </a:solidFill>
                                              <a:latin typeface="Cambria Math" panose="02040503050406030204" pitchFamily="18" charset="0"/>
                                              <a:ea typeface="Cambria Math" panose="02040503050406030204" pitchFamily="18" charset="0"/>
                                            </a:rPr>
                                          </m:ctrlPr>
                                        </m:sSubPr>
                                        <m:e>
                                          <m:r>
                                            <a:rPr lang="pt-BR" sz="2400" i="1">
                                              <a:solidFill>
                                                <a:srgbClr val="202122"/>
                                              </a:solidFill>
                                              <a:latin typeface="Cambria Math" panose="02040503050406030204" pitchFamily="18" charset="0"/>
                                              <a:ea typeface="Cambria Math" panose="02040503050406030204" pitchFamily="18" charset="0"/>
                                            </a:rPr>
                                            <m:t>𝜎</m:t>
                                          </m:r>
                                        </m:e>
                                        <m:sub>
                                          <m:sSup>
                                            <m:sSupPr>
                                              <m:ctrlPr>
                                                <a:rPr lang="pt-BR" sz="2400" i="1">
                                                  <a:solidFill>
                                                    <a:srgbClr val="202122"/>
                                                  </a:solidFill>
                                                  <a:latin typeface="Cambria Math" panose="02040503050406030204" pitchFamily="18" charset="0"/>
                                                  <a:ea typeface="Cambria Math" panose="02040503050406030204" pitchFamily="18" charset="0"/>
                                                </a:rPr>
                                              </m:ctrlPr>
                                            </m:sSupPr>
                                            <m:e>
                                              <m:r>
                                                <a:rPr lang="pt-BR" sz="2400" i="1">
                                                  <a:solidFill>
                                                    <a:srgbClr val="202122"/>
                                                  </a:solidFill>
                                                  <a:latin typeface="Cambria Math" panose="02040503050406030204" pitchFamily="18" charset="0"/>
                                                  <a:ea typeface="Cambria Math" panose="02040503050406030204" pitchFamily="18" charset="0"/>
                                                </a:rPr>
                                                <m:t>𝐻</m:t>
                                              </m:r>
                                            </m:e>
                                            <m:sup>
                                              <m:r>
                                                <a:rPr lang="pt-BR" sz="2400" i="1">
                                                  <a:solidFill>
                                                    <a:srgbClr val="202122"/>
                                                  </a:solidFill>
                                                  <a:latin typeface="Cambria Math" panose="02040503050406030204" pitchFamily="18" charset="0"/>
                                                  <a:ea typeface="Cambria Math" panose="02040503050406030204" pitchFamily="18" charset="0"/>
                                                </a:rPr>
                                                <m:t>2</m:t>
                                              </m:r>
                                            </m:sup>
                                          </m:sSup>
                                        </m:sub>
                                      </m:sSub>
                                    </m:num>
                                    <m:den>
                                      <m:sSup>
                                        <m:sSupPr>
                                          <m:ctrlPr>
                                            <a:rPr lang="pt-BR" sz="2400" i="1">
                                              <a:solidFill>
                                                <a:srgbClr val="202122"/>
                                              </a:solidFill>
                                              <a:latin typeface="Cambria Math" panose="02040503050406030204" pitchFamily="18" charset="0"/>
                                              <a:ea typeface="Cambria Math" panose="02040503050406030204" pitchFamily="18" charset="0"/>
                                            </a:rPr>
                                          </m:ctrlPr>
                                        </m:sSupPr>
                                        <m:e>
                                          <m:r>
                                            <a:rPr lang="pt-BR" sz="2400" i="1">
                                              <a:solidFill>
                                                <a:srgbClr val="202122"/>
                                              </a:solidFill>
                                              <a:latin typeface="Cambria Math" panose="02040503050406030204" pitchFamily="18" charset="0"/>
                                              <a:ea typeface="Cambria Math" panose="02040503050406030204" pitchFamily="18" charset="0"/>
                                            </a:rPr>
                                            <m:t>𝐻</m:t>
                                          </m:r>
                                        </m:e>
                                        <m:sup>
                                          <m:r>
                                            <a:rPr lang="pt-BR" sz="2400" i="1">
                                              <a:solidFill>
                                                <a:srgbClr val="202122"/>
                                              </a:solidFill>
                                              <a:latin typeface="Cambria Math" panose="02040503050406030204" pitchFamily="18" charset="0"/>
                                              <a:ea typeface="Cambria Math" panose="02040503050406030204" pitchFamily="18" charset="0"/>
                                            </a:rPr>
                                            <m:t>2</m:t>
                                          </m:r>
                                        </m:sup>
                                      </m:sSup>
                                    </m:den>
                                  </m:f>
                                </m:e>
                              </m:d>
                            </m:e>
                            <m:sup>
                              <m:r>
                                <a:rPr lang="pt-BR" sz="2400" i="1">
                                  <a:solidFill>
                                    <a:srgbClr val="202122"/>
                                  </a:solidFill>
                                  <a:latin typeface="Cambria Math" panose="02040503050406030204" pitchFamily="18" charset="0"/>
                                  <a:ea typeface="Cambria Math" panose="02040503050406030204" pitchFamily="18" charset="0"/>
                                </a:rPr>
                                <m:t>2</m:t>
                              </m:r>
                            </m:sup>
                          </m:sSup>
                          <m:r>
                            <a:rPr lang="pt-BR" sz="2400" b="0" i="1" smtClean="0">
                              <a:solidFill>
                                <a:srgbClr val="202122"/>
                              </a:solidFill>
                              <a:latin typeface="Cambria Math" panose="02040503050406030204" pitchFamily="18" charset="0"/>
                              <a:ea typeface="Cambria Math" panose="02040503050406030204" pitchFamily="18" charset="0"/>
                            </a:rPr>
                            <m:t>+</m:t>
                          </m:r>
                          <m:sSup>
                            <m:sSupPr>
                              <m:ctrlPr>
                                <a:rPr lang="pt-BR" sz="2400" i="1">
                                  <a:solidFill>
                                    <a:srgbClr val="202122"/>
                                  </a:solidFill>
                                  <a:latin typeface="Cambria Math" panose="02040503050406030204" pitchFamily="18" charset="0"/>
                                  <a:ea typeface="Cambria Math" panose="02040503050406030204" pitchFamily="18" charset="0"/>
                                </a:rPr>
                              </m:ctrlPr>
                            </m:sSupPr>
                            <m:e>
                              <m:d>
                                <m:dPr>
                                  <m:ctrlPr>
                                    <a:rPr lang="pt-BR" sz="2400" i="1">
                                      <a:solidFill>
                                        <a:srgbClr val="202122"/>
                                      </a:solidFill>
                                      <a:latin typeface="Cambria Math" panose="02040503050406030204" pitchFamily="18" charset="0"/>
                                      <a:ea typeface="Cambria Math" panose="02040503050406030204" pitchFamily="18" charset="0"/>
                                    </a:rPr>
                                  </m:ctrlPr>
                                </m:dPr>
                                <m:e>
                                  <m:f>
                                    <m:fPr>
                                      <m:ctrlPr>
                                        <a:rPr lang="pt-BR" sz="2400" i="1">
                                          <a:solidFill>
                                            <a:srgbClr val="202122"/>
                                          </a:solidFill>
                                          <a:latin typeface="Cambria Math" panose="02040503050406030204" pitchFamily="18" charset="0"/>
                                          <a:ea typeface="Cambria Math" panose="02040503050406030204" pitchFamily="18" charset="0"/>
                                        </a:rPr>
                                      </m:ctrlPr>
                                    </m:fPr>
                                    <m:num>
                                      <m:sSub>
                                        <m:sSubPr>
                                          <m:ctrlPr>
                                            <a:rPr lang="pt-BR" sz="2400" i="1">
                                              <a:solidFill>
                                                <a:srgbClr val="202122"/>
                                              </a:solidFill>
                                              <a:latin typeface="Cambria Math" panose="02040503050406030204" pitchFamily="18" charset="0"/>
                                              <a:ea typeface="Cambria Math" panose="02040503050406030204" pitchFamily="18" charset="0"/>
                                            </a:rPr>
                                          </m:ctrlPr>
                                        </m:sSubPr>
                                        <m:e>
                                          <m:r>
                                            <a:rPr lang="pt-BR" sz="2400" i="1">
                                              <a:solidFill>
                                                <a:srgbClr val="202122"/>
                                              </a:solidFill>
                                              <a:latin typeface="Cambria Math" panose="02040503050406030204" pitchFamily="18" charset="0"/>
                                              <a:ea typeface="Cambria Math" panose="02040503050406030204" pitchFamily="18" charset="0"/>
                                            </a:rPr>
                                            <m:t>𝜎</m:t>
                                          </m:r>
                                        </m:e>
                                        <m:sub>
                                          <m:r>
                                            <a:rPr lang="pt-BR" sz="2400" b="0" i="1" smtClean="0">
                                              <a:solidFill>
                                                <a:srgbClr val="202122"/>
                                              </a:solidFill>
                                              <a:latin typeface="Cambria Math" panose="02040503050406030204" pitchFamily="18" charset="0"/>
                                              <a:ea typeface="Cambria Math" panose="02040503050406030204" pitchFamily="18" charset="0"/>
                                            </a:rPr>
                                            <m:t>𝑀</m:t>
                                          </m:r>
                                        </m:sub>
                                      </m:sSub>
                                    </m:num>
                                    <m:den>
                                      <m:r>
                                        <a:rPr lang="pt-BR" sz="2400" b="0" i="1" smtClean="0">
                                          <a:solidFill>
                                            <a:srgbClr val="202122"/>
                                          </a:solidFill>
                                          <a:latin typeface="Cambria Math" panose="02040503050406030204" pitchFamily="18" charset="0"/>
                                          <a:ea typeface="Cambria Math" panose="02040503050406030204" pitchFamily="18" charset="0"/>
                                        </a:rPr>
                                        <m:t>𝑀</m:t>
                                      </m:r>
                                    </m:den>
                                  </m:f>
                                </m:e>
                              </m:d>
                            </m:e>
                            <m:sup>
                              <m:r>
                                <a:rPr lang="pt-BR" sz="2400" i="1">
                                  <a:solidFill>
                                    <a:srgbClr val="202122"/>
                                  </a:solidFill>
                                  <a:latin typeface="Cambria Math" panose="02040503050406030204" pitchFamily="18" charset="0"/>
                                  <a:ea typeface="Cambria Math" panose="02040503050406030204" pitchFamily="18" charset="0"/>
                                </a:rPr>
                                <m:t>2</m:t>
                              </m:r>
                            </m:sup>
                          </m:sSup>
                        </m:e>
                      </m:rad>
                      <m:r>
                        <a:rPr lang="pt-BR" sz="2400" b="0" i="1" smtClean="0">
                          <a:solidFill>
                            <a:srgbClr val="202122"/>
                          </a:solidFill>
                          <a:latin typeface="Cambria Math" panose="02040503050406030204" pitchFamily="18" charset="0"/>
                          <a:ea typeface="Cambria Math" panose="02040503050406030204" pitchFamily="18" charset="0"/>
                        </a:rPr>
                        <m:t>=</m:t>
                      </m:r>
                      <m:rad>
                        <m:radPr>
                          <m:degHide m:val="on"/>
                          <m:ctrlPr>
                            <a:rPr lang="pt-BR" sz="2400" i="1">
                              <a:solidFill>
                                <a:srgbClr val="202122"/>
                              </a:solidFill>
                              <a:latin typeface="Cambria Math" panose="02040503050406030204" pitchFamily="18" charset="0"/>
                              <a:ea typeface="Cambria Math" panose="02040503050406030204" pitchFamily="18" charset="0"/>
                            </a:rPr>
                          </m:ctrlPr>
                        </m:radPr>
                        <m:deg/>
                        <m:e>
                          <m:sSup>
                            <m:sSupPr>
                              <m:ctrlPr>
                                <a:rPr lang="pt-BR" sz="2400" i="1">
                                  <a:solidFill>
                                    <a:srgbClr val="202122"/>
                                  </a:solidFill>
                                  <a:latin typeface="Cambria Math" panose="02040503050406030204" pitchFamily="18" charset="0"/>
                                  <a:ea typeface="Cambria Math" panose="02040503050406030204" pitchFamily="18" charset="0"/>
                                </a:rPr>
                              </m:ctrlPr>
                            </m:sSupPr>
                            <m:e>
                              <m:r>
                                <a:rPr lang="pt-BR" sz="2400" b="0" i="1" smtClean="0">
                                  <a:solidFill>
                                    <a:srgbClr val="202122"/>
                                  </a:solidFill>
                                  <a:latin typeface="Cambria Math" panose="02040503050406030204" pitchFamily="18" charset="0"/>
                                  <a:ea typeface="Cambria Math" panose="02040503050406030204" pitchFamily="18" charset="0"/>
                                </a:rPr>
                                <m:t>2×</m:t>
                              </m:r>
                              <m:d>
                                <m:dPr>
                                  <m:ctrlPr>
                                    <a:rPr lang="pt-BR" sz="2400" i="1">
                                      <a:solidFill>
                                        <a:srgbClr val="202122"/>
                                      </a:solidFill>
                                      <a:latin typeface="Cambria Math" panose="02040503050406030204" pitchFamily="18" charset="0"/>
                                      <a:ea typeface="Cambria Math" panose="02040503050406030204" pitchFamily="18" charset="0"/>
                                    </a:rPr>
                                  </m:ctrlPr>
                                </m:dPr>
                                <m:e>
                                  <m:f>
                                    <m:fPr>
                                      <m:ctrlPr>
                                        <a:rPr lang="pt-BR" sz="2400" i="1">
                                          <a:solidFill>
                                            <a:srgbClr val="202122"/>
                                          </a:solidFill>
                                          <a:latin typeface="Cambria Math" panose="02040503050406030204" pitchFamily="18" charset="0"/>
                                          <a:ea typeface="Cambria Math" panose="02040503050406030204" pitchFamily="18" charset="0"/>
                                        </a:rPr>
                                      </m:ctrlPr>
                                    </m:fPr>
                                    <m:num>
                                      <m:sSub>
                                        <m:sSubPr>
                                          <m:ctrlPr>
                                            <a:rPr lang="pt-BR" sz="2400" i="1">
                                              <a:solidFill>
                                                <a:srgbClr val="202122"/>
                                              </a:solidFill>
                                              <a:latin typeface="Cambria Math" panose="02040503050406030204" pitchFamily="18" charset="0"/>
                                              <a:ea typeface="Cambria Math" panose="02040503050406030204" pitchFamily="18" charset="0"/>
                                            </a:rPr>
                                          </m:ctrlPr>
                                        </m:sSubPr>
                                        <m:e>
                                          <m:r>
                                            <a:rPr lang="pt-BR" sz="2400" i="1">
                                              <a:solidFill>
                                                <a:srgbClr val="202122"/>
                                              </a:solidFill>
                                              <a:latin typeface="Cambria Math" panose="02040503050406030204" pitchFamily="18" charset="0"/>
                                              <a:ea typeface="Cambria Math" panose="02040503050406030204" pitchFamily="18" charset="0"/>
                                            </a:rPr>
                                            <m:t>𝜎</m:t>
                                          </m:r>
                                        </m:e>
                                        <m:sub>
                                          <m:r>
                                            <a:rPr lang="pt-BR" sz="2400" b="0" i="1" smtClean="0">
                                              <a:solidFill>
                                                <a:srgbClr val="202122"/>
                                              </a:solidFill>
                                              <a:latin typeface="Cambria Math" panose="02040503050406030204" pitchFamily="18" charset="0"/>
                                              <a:ea typeface="Cambria Math" panose="02040503050406030204" pitchFamily="18" charset="0"/>
                                            </a:rPr>
                                            <m:t>𝐻</m:t>
                                          </m:r>
                                        </m:sub>
                                      </m:sSub>
                                    </m:num>
                                    <m:den>
                                      <m:r>
                                        <a:rPr lang="pt-BR" sz="2400" b="0" i="1" smtClean="0">
                                          <a:solidFill>
                                            <a:srgbClr val="202122"/>
                                          </a:solidFill>
                                          <a:latin typeface="Cambria Math" panose="02040503050406030204" pitchFamily="18" charset="0"/>
                                          <a:ea typeface="Cambria Math" panose="02040503050406030204" pitchFamily="18" charset="0"/>
                                        </a:rPr>
                                        <m:t>𝐻</m:t>
                                      </m:r>
                                    </m:den>
                                  </m:f>
                                </m:e>
                              </m:d>
                            </m:e>
                            <m:sup>
                              <m:r>
                                <a:rPr lang="pt-BR" sz="2400" i="1">
                                  <a:solidFill>
                                    <a:srgbClr val="202122"/>
                                  </a:solidFill>
                                  <a:latin typeface="Cambria Math" panose="02040503050406030204" pitchFamily="18" charset="0"/>
                                  <a:ea typeface="Cambria Math" panose="02040503050406030204" pitchFamily="18" charset="0"/>
                                </a:rPr>
                                <m:t>2</m:t>
                              </m:r>
                            </m:sup>
                          </m:sSup>
                          <m:r>
                            <a:rPr lang="pt-BR" sz="2400" i="1">
                              <a:solidFill>
                                <a:srgbClr val="202122"/>
                              </a:solidFill>
                              <a:latin typeface="Cambria Math" panose="02040503050406030204" pitchFamily="18" charset="0"/>
                              <a:ea typeface="Cambria Math" panose="02040503050406030204" pitchFamily="18" charset="0"/>
                            </a:rPr>
                            <m:t>+</m:t>
                          </m:r>
                          <m:sSup>
                            <m:sSupPr>
                              <m:ctrlPr>
                                <a:rPr lang="pt-BR" sz="2400" i="1">
                                  <a:solidFill>
                                    <a:srgbClr val="202122"/>
                                  </a:solidFill>
                                  <a:latin typeface="Cambria Math" panose="02040503050406030204" pitchFamily="18" charset="0"/>
                                  <a:ea typeface="Cambria Math" panose="02040503050406030204" pitchFamily="18" charset="0"/>
                                </a:rPr>
                              </m:ctrlPr>
                            </m:sSupPr>
                            <m:e>
                              <m:d>
                                <m:dPr>
                                  <m:ctrlPr>
                                    <a:rPr lang="pt-BR" sz="2400" i="1">
                                      <a:solidFill>
                                        <a:srgbClr val="202122"/>
                                      </a:solidFill>
                                      <a:latin typeface="Cambria Math" panose="02040503050406030204" pitchFamily="18" charset="0"/>
                                      <a:ea typeface="Cambria Math" panose="02040503050406030204" pitchFamily="18" charset="0"/>
                                    </a:rPr>
                                  </m:ctrlPr>
                                </m:dPr>
                                <m:e>
                                  <m:f>
                                    <m:fPr>
                                      <m:ctrlPr>
                                        <a:rPr lang="pt-BR" sz="2400" i="1">
                                          <a:solidFill>
                                            <a:srgbClr val="202122"/>
                                          </a:solidFill>
                                          <a:latin typeface="Cambria Math" panose="02040503050406030204" pitchFamily="18" charset="0"/>
                                          <a:ea typeface="Cambria Math" panose="02040503050406030204" pitchFamily="18" charset="0"/>
                                        </a:rPr>
                                      </m:ctrlPr>
                                    </m:fPr>
                                    <m:num>
                                      <m:sSub>
                                        <m:sSubPr>
                                          <m:ctrlPr>
                                            <a:rPr lang="pt-BR" sz="2400" i="1">
                                              <a:solidFill>
                                                <a:srgbClr val="202122"/>
                                              </a:solidFill>
                                              <a:latin typeface="Cambria Math" panose="02040503050406030204" pitchFamily="18" charset="0"/>
                                              <a:ea typeface="Cambria Math" panose="02040503050406030204" pitchFamily="18" charset="0"/>
                                            </a:rPr>
                                          </m:ctrlPr>
                                        </m:sSubPr>
                                        <m:e>
                                          <m:r>
                                            <a:rPr lang="pt-BR" sz="2400" i="1">
                                              <a:solidFill>
                                                <a:srgbClr val="202122"/>
                                              </a:solidFill>
                                              <a:latin typeface="Cambria Math" panose="02040503050406030204" pitchFamily="18" charset="0"/>
                                              <a:ea typeface="Cambria Math" panose="02040503050406030204" pitchFamily="18" charset="0"/>
                                            </a:rPr>
                                            <m:t>𝜎</m:t>
                                          </m:r>
                                        </m:e>
                                        <m:sub>
                                          <m:r>
                                            <a:rPr lang="pt-BR" sz="2400" i="1">
                                              <a:solidFill>
                                                <a:srgbClr val="202122"/>
                                              </a:solidFill>
                                              <a:latin typeface="Cambria Math" panose="02040503050406030204" pitchFamily="18" charset="0"/>
                                              <a:ea typeface="Cambria Math" panose="02040503050406030204" pitchFamily="18" charset="0"/>
                                            </a:rPr>
                                            <m:t>𝑀</m:t>
                                          </m:r>
                                        </m:sub>
                                      </m:sSub>
                                    </m:num>
                                    <m:den>
                                      <m:r>
                                        <a:rPr lang="pt-BR" sz="2400" i="1">
                                          <a:solidFill>
                                            <a:srgbClr val="202122"/>
                                          </a:solidFill>
                                          <a:latin typeface="Cambria Math" panose="02040503050406030204" pitchFamily="18" charset="0"/>
                                          <a:ea typeface="Cambria Math" panose="02040503050406030204" pitchFamily="18" charset="0"/>
                                        </a:rPr>
                                        <m:t>𝑀</m:t>
                                      </m:r>
                                    </m:den>
                                  </m:f>
                                </m:e>
                              </m:d>
                            </m:e>
                            <m:sup>
                              <m:r>
                                <a:rPr lang="pt-BR" sz="2400" i="1">
                                  <a:solidFill>
                                    <a:srgbClr val="202122"/>
                                  </a:solidFill>
                                  <a:latin typeface="Cambria Math" panose="02040503050406030204" pitchFamily="18" charset="0"/>
                                  <a:ea typeface="Cambria Math" panose="02040503050406030204" pitchFamily="18" charset="0"/>
                                </a:rPr>
                                <m:t>2</m:t>
                              </m:r>
                            </m:sup>
                          </m:sSup>
                        </m:e>
                      </m:rad>
                    </m:oMath>
                  </m:oMathPara>
                </a14:m>
                <a:endParaRPr kumimoji="0" lang="pt-BR" sz="2400" b="0" i="0" u="none" strike="noStrike" kern="1200" cap="none" spc="0" normalizeH="0" baseline="0" noProof="0" dirty="0">
                  <a:ln>
                    <a:noFill/>
                  </a:ln>
                  <a:solidFill>
                    <a:srgbClr val="202122"/>
                  </a:solidFill>
                  <a:effectLst/>
                  <a:uLnTx/>
                  <a:uFillTx/>
                  <a:latin typeface="Calibri" panose="020F0502020204030204"/>
                  <a:ea typeface="+mn-ea"/>
                  <a:cs typeface="+mn-cs"/>
                </a:endParaRPr>
              </a:p>
            </p:txBody>
          </p:sp>
        </mc:Choice>
        <mc:Fallback>
          <p:sp>
            <p:nvSpPr>
              <p:cNvPr id="5" name="CaixaDeTexto 4">
                <a:extLst>
                  <a:ext uri="{FF2B5EF4-FFF2-40B4-BE49-F238E27FC236}">
                    <a16:creationId xmlns:a16="http://schemas.microsoft.com/office/drawing/2014/main" id="{7F062852-AA76-4ED8-8B97-2E274089CAEC}"/>
                  </a:ext>
                </a:extLst>
              </p:cNvPr>
              <p:cNvSpPr txBox="1">
                <a:spLocks noRot="1" noChangeAspect="1" noMove="1" noResize="1" noEditPoints="1" noAdjustHandles="1" noChangeArrowheads="1" noChangeShapeType="1" noTextEdit="1"/>
              </p:cNvSpPr>
              <p:nvPr/>
            </p:nvSpPr>
            <p:spPr>
              <a:xfrm>
                <a:off x="201613" y="1399843"/>
                <a:ext cx="11788774" cy="4810419"/>
              </a:xfrm>
              <a:prstGeom prst="rect">
                <a:avLst/>
              </a:prstGeom>
              <a:blipFill>
                <a:blip r:embed="rId3"/>
                <a:stretch>
                  <a:fillRect l="-776" t="-1014" r="-827"/>
                </a:stretch>
              </a:blipFill>
            </p:spPr>
            <p:txBody>
              <a:bodyPr/>
              <a:lstStyle/>
              <a:p>
                <a:r>
                  <a:rPr lang="pt-BR">
                    <a:noFill/>
                  </a:rPr>
                  <a:t> </a:t>
                </a:r>
              </a:p>
            </p:txBody>
          </p:sp>
        </mc:Fallback>
      </mc:AlternateContent>
    </p:spTree>
    <p:extLst>
      <p:ext uri="{BB962C8B-B14F-4D97-AF65-F5344CB8AC3E}">
        <p14:creationId xmlns:p14="http://schemas.microsoft.com/office/powerpoint/2010/main" val="1050393933"/>
      </p:ext>
    </p:extLst>
  </p:cSld>
  <p:clrMapOvr>
    <a:masterClrMapping/>
  </p:clrMapOvr>
</p:sld>
</file>

<file path=ppt/theme/theme1.xml><?xml version="1.0" encoding="utf-8"?>
<a:theme xmlns:a="http://schemas.openxmlformats.org/drawingml/2006/main" name="Office Them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3627</TotalTime>
  <Words>1404</Words>
  <Application>Microsoft Office PowerPoint</Application>
  <PresentationFormat>Widescreen</PresentationFormat>
  <Paragraphs>92</Paragraphs>
  <Slides>17</Slides>
  <Notes>3</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17</vt:i4>
      </vt:variant>
    </vt:vector>
  </HeadingPairs>
  <TitlesOfParts>
    <vt:vector size="22" baseType="lpstr">
      <vt:lpstr>Arial</vt:lpstr>
      <vt:lpstr>Calibri</vt:lpstr>
      <vt:lpstr>Calibri Light</vt:lpstr>
      <vt:lpstr>Cambria Math</vt:lpstr>
      <vt:lpstr>Office Theme</vt:lpstr>
      <vt:lpstr>Analytics para área da saúde</vt:lpstr>
      <vt:lpstr>Apresentação do PowerPoint</vt:lpstr>
      <vt:lpstr>Apresentação do PowerPoint</vt:lpstr>
      <vt:lpstr>Apresentação do PowerPoint</vt:lpstr>
      <vt:lpstr>Erro da soma de medidas</vt:lpstr>
      <vt:lpstr>Erro da multiplicação de medidas</vt:lpstr>
      <vt:lpstr>Erro da divisão de medidas</vt:lpstr>
      <vt:lpstr>Erro da multiplicação por constante</vt:lpstr>
      <vt:lpstr>Exemplo</vt:lpstr>
      <vt:lpstr>Exemplo de tabela</vt:lpstr>
      <vt:lpstr>Exemplo de gráfico</vt:lpstr>
      <vt:lpstr>Organização de uma documentação</vt:lpstr>
      <vt:lpstr>Resumo</vt:lpstr>
      <vt:lpstr>Introdução</vt:lpstr>
      <vt:lpstr>Metodologia e Resultados</vt:lpstr>
      <vt:lpstr>Discussão</vt:lpstr>
      <vt:lpstr>Conclusão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Quick Start to Advanced SQL</dc:title>
  <dc:creator>José Marcello Lopes</dc:creator>
  <cp:lastModifiedBy>Osvaldo Luiz Santos Pereira</cp:lastModifiedBy>
  <cp:revision>52</cp:revision>
  <dcterms:created xsi:type="dcterms:W3CDTF">2020-02-01T23:58:27Z</dcterms:created>
  <dcterms:modified xsi:type="dcterms:W3CDTF">2021-03-01T11:35:08Z</dcterms:modified>
</cp:coreProperties>
</file>