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8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A19A3E1-8043-48F8-9340-CC045107A7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D93D5D4-FF55-4EA0-8462-BB88B1FE47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BF66B-0A01-4F50-A448-E418A6E2074C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49FC806-346E-4604-A459-C441396887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9DE002-1905-4D44-ACAD-B55A6CB0D6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8CBFD-C993-47F9-B40D-0FFF9F085D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9336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5B543-8BFF-4D2D-980C-5FBA61DDFE71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D2CEC-807E-4DEE-BBF1-CDF73B5028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155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6367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8812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0538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581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EB6A-2240-4313-B6B5-10BA4F33B206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9D3A-4195-48B8-B057-9BEDE2589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179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EB6A-2240-4313-B6B5-10BA4F33B206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9D3A-4195-48B8-B057-9BEDE2589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5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EB6A-2240-4313-B6B5-10BA4F33B206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9D3A-4195-48B8-B057-9BEDE2589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04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EB6A-2240-4313-B6B5-10BA4F33B206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9D3A-4195-48B8-B057-9BEDE2589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21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EB6A-2240-4313-B6B5-10BA4F33B206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9D3A-4195-48B8-B057-9BEDE2589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491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EB6A-2240-4313-B6B5-10BA4F33B206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9D3A-4195-48B8-B057-9BEDE2589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89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EB6A-2240-4313-B6B5-10BA4F33B206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9D3A-4195-48B8-B057-9BEDE2589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91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EB6A-2240-4313-B6B5-10BA4F33B206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9D3A-4195-48B8-B057-9BEDE2589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28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EB6A-2240-4313-B6B5-10BA4F33B206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9D3A-4195-48B8-B057-9BEDE2589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73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EB6A-2240-4313-B6B5-10BA4F33B206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9D3A-4195-48B8-B057-9BEDE2589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0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EB6A-2240-4313-B6B5-10BA4F33B206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9D3A-4195-48B8-B057-9BEDE2589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11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2EB6A-2240-4313-B6B5-10BA4F33B206}" type="datetimeFigureOut">
              <a:rPr lang="pt-BR" smtClean="0"/>
              <a:t>03/03/2021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09D3A-4195-48B8-B057-9BEDE2589A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39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9" r:id="rId1"/>
    <p:sldLayoutId id="2147484140" r:id="rId2"/>
    <p:sldLayoutId id="2147484141" r:id="rId3"/>
    <p:sldLayoutId id="2147484142" r:id="rId4"/>
    <p:sldLayoutId id="2147484143" r:id="rId5"/>
    <p:sldLayoutId id="2147484144" r:id="rId6"/>
    <p:sldLayoutId id="2147484145" r:id="rId7"/>
    <p:sldLayoutId id="2147484146" r:id="rId8"/>
    <p:sldLayoutId id="2147484147" r:id="rId9"/>
    <p:sldLayoutId id="2147484148" r:id="rId10"/>
    <p:sldLayoutId id="21474841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FA6E0A70-7907-414B-B73C-AA5175585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995" y="1546798"/>
            <a:ext cx="9680010" cy="2250603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1B91595-DF01-4E8B-80BF-B812BA9BF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rgbClr val="DDDC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AC533DD-1CF6-4A33-852D-3877441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rgbClr val="40404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B4977C-A67B-450E-99E1-1E13E0DE5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240" y="5444835"/>
            <a:ext cx="9095651" cy="830231"/>
          </a:xfrm>
        </p:spPr>
        <p:txBody>
          <a:bodyPr>
            <a:normAutofit/>
          </a:bodyPr>
          <a:lstStyle/>
          <a:p>
            <a:pPr algn="l"/>
            <a:r>
              <a:rPr lang="pt-BR" sz="4000" b="1" dirty="0">
                <a:solidFill>
                  <a:srgbClr val="000000"/>
                </a:solidFill>
              </a:rPr>
              <a:t>Analytics para área da saúde</a:t>
            </a:r>
          </a:p>
        </p:txBody>
      </p:sp>
    </p:spTree>
    <p:extLst>
      <p:ext uri="{BB962C8B-B14F-4D97-AF65-F5344CB8AC3E}">
        <p14:creationId xmlns:p14="http://schemas.microsoft.com/office/powerpoint/2010/main" val="275087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35"/>
          <p:cNvSpPr txBox="1"/>
          <p:nvPr/>
        </p:nvSpPr>
        <p:spPr>
          <a:xfrm>
            <a:off x="6151294" y="486184"/>
            <a:ext cx="53972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u="sng">
                <a:sym typeface="Calibri"/>
              </a:rPr>
              <a:t>Séries Temporais</a:t>
            </a:r>
          </a:p>
        </p:txBody>
      </p:sp>
      <p:pic>
        <p:nvPicPr>
          <p:cNvPr id="16" name="Imagem 15" descr="Uma imagem contendo desenho&#10;&#10;Descrição gerada automaticamente">
            <a:extLst>
              <a:ext uri="{FF2B5EF4-FFF2-40B4-BE49-F238E27FC236}">
                <a16:creationId xmlns:a16="http://schemas.microsoft.com/office/drawing/2014/main" id="{E976912A-9A11-4765-974D-2CEFE1E1B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" y="1435724"/>
            <a:ext cx="4555700" cy="1059200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Gráfico, Gráfico de linhas&#10;&#10;Descrição gerada automaticamente">
            <a:extLst>
              <a:ext uri="{FF2B5EF4-FFF2-40B4-BE49-F238E27FC236}">
                <a16:creationId xmlns:a16="http://schemas.microsoft.com/office/drawing/2014/main" id="{22785155-2F95-4649-8496-B1E393BBC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353" y="3198448"/>
            <a:ext cx="4918195" cy="32214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2DB4367-0E2C-4EDE-872E-85E70C057EAE}"/>
              </a:ext>
            </a:extLst>
          </p:cNvPr>
          <p:cNvSpPr txBox="1"/>
          <p:nvPr/>
        </p:nvSpPr>
        <p:spPr>
          <a:xfrm>
            <a:off x="6159884" y="1647825"/>
            <a:ext cx="5784466" cy="49911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estatística</a:t>
            </a:r>
            <a:r>
              <a:rPr lang="en-US" sz="2400" dirty="0"/>
              <a:t>, </a:t>
            </a:r>
            <a:r>
              <a:rPr lang="en-US" sz="2400" dirty="0" err="1"/>
              <a:t>econometria</a:t>
            </a:r>
            <a:r>
              <a:rPr lang="en-US" sz="2400" dirty="0"/>
              <a:t>, </a:t>
            </a:r>
            <a:r>
              <a:rPr lang="en-US" sz="2400" dirty="0" err="1"/>
              <a:t>matemática</a:t>
            </a:r>
            <a:r>
              <a:rPr lang="en-US" sz="2400" dirty="0"/>
              <a:t> </a:t>
            </a:r>
            <a:r>
              <a:rPr lang="en-US" sz="2400" dirty="0" err="1"/>
              <a:t>aplicada</a:t>
            </a:r>
            <a:r>
              <a:rPr lang="en-US" sz="2400" dirty="0"/>
              <a:t> e </a:t>
            </a:r>
            <a:r>
              <a:rPr lang="en-US" sz="2400" dirty="0" err="1"/>
              <a:t>processamento</a:t>
            </a:r>
            <a:r>
              <a:rPr lang="en-US" sz="2400" dirty="0"/>
              <a:t> de </a:t>
            </a:r>
            <a:r>
              <a:rPr lang="en-US" sz="2400" dirty="0" err="1"/>
              <a:t>sinais</a:t>
            </a:r>
            <a:r>
              <a:rPr lang="en-US" sz="2400" dirty="0"/>
              <a:t>,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série</a:t>
            </a:r>
            <a:r>
              <a:rPr lang="en-US" sz="2400" dirty="0"/>
              <a:t> temporal é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coleção</a:t>
            </a:r>
            <a:r>
              <a:rPr lang="en-US" sz="2400" dirty="0"/>
              <a:t> de </a:t>
            </a:r>
            <a:r>
              <a:rPr lang="en-US" sz="2400" dirty="0" err="1"/>
              <a:t>observações</a:t>
            </a:r>
            <a:r>
              <a:rPr lang="en-US" sz="2400" dirty="0"/>
              <a:t> </a:t>
            </a:r>
            <a:r>
              <a:rPr lang="en-US" sz="2400" dirty="0" err="1"/>
              <a:t>feitas</a:t>
            </a:r>
            <a:r>
              <a:rPr lang="en-US" sz="2400" dirty="0"/>
              <a:t> </a:t>
            </a:r>
            <a:r>
              <a:rPr lang="en-US" sz="2400" dirty="0" err="1"/>
              <a:t>sequencialmente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longo</a:t>
            </a:r>
            <a:r>
              <a:rPr lang="en-US" sz="2400" dirty="0"/>
              <a:t> do tempo.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effectLst/>
              </a:rPr>
              <a:t>É </a:t>
            </a:r>
            <a:r>
              <a:rPr lang="en-US" sz="2400" dirty="0" err="1">
                <a:effectLst/>
              </a:rPr>
              <a:t>uma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sequência</a:t>
            </a:r>
            <a:r>
              <a:rPr lang="en-US" sz="2400" dirty="0">
                <a:effectLst/>
              </a:rPr>
              <a:t> de </a:t>
            </a:r>
            <a:r>
              <a:rPr lang="en-US" sz="2400" dirty="0" err="1">
                <a:effectLst/>
              </a:rPr>
              <a:t>realizações</a:t>
            </a:r>
            <a:r>
              <a:rPr lang="en-US" sz="2400" dirty="0">
                <a:effectLst/>
              </a:rPr>
              <a:t> (</a:t>
            </a:r>
            <a:r>
              <a:rPr lang="en-US" sz="2400" dirty="0" err="1">
                <a:effectLst/>
              </a:rPr>
              <a:t>observações</a:t>
            </a:r>
            <a:r>
              <a:rPr lang="en-US" sz="2400" dirty="0">
                <a:effectLst/>
              </a:rPr>
              <a:t>) de </a:t>
            </a:r>
            <a:r>
              <a:rPr lang="en-US" sz="2400" dirty="0" err="1">
                <a:effectLst/>
              </a:rPr>
              <a:t>uma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variável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ao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longo</a:t>
            </a:r>
            <a:r>
              <a:rPr lang="en-US" sz="2400" dirty="0">
                <a:effectLst/>
              </a:rPr>
              <a:t> do tempo. </a:t>
            </a:r>
            <a:r>
              <a:rPr lang="en-US" sz="2400" dirty="0" err="1">
                <a:effectLst/>
              </a:rPr>
              <a:t>Dito</a:t>
            </a:r>
            <a:r>
              <a:rPr lang="en-US" sz="2400" dirty="0">
                <a:effectLst/>
              </a:rPr>
              <a:t> de </a:t>
            </a:r>
            <a:r>
              <a:rPr lang="en-US" sz="2400" dirty="0" err="1">
                <a:effectLst/>
              </a:rPr>
              <a:t>outra</a:t>
            </a:r>
            <a:r>
              <a:rPr lang="en-US" sz="2400" dirty="0">
                <a:effectLst/>
              </a:rPr>
              <a:t> forma, é </a:t>
            </a:r>
            <a:r>
              <a:rPr lang="en-US" sz="2400" dirty="0" err="1">
                <a:effectLst/>
              </a:rPr>
              <a:t>uma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sequência</a:t>
            </a:r>
            <a:r>
              <a:rPr lang="en-US" sz="2400" dirty="0">
                <a:effectLst/>
              </a:rPr>
              <a:t> de </a:t>
            </a:r>
            <a:r>
              <a:rPr lang="en-US" sz="2400" dirty="0" err="1">
                <a:effectLst/>
              </a:rPr>
              <a:t>pontos</a:t>
            </a:r>
            <a:r>
              <a:rPr lang="en-US" sz="2400" dirty="0">
                <a:effectLst/>
              </a:rPr>
              <a:t> (dados </a:t>
            </a:r>
            <a:r>
              <a:rPr lang="en-US" sz="2400" dirty="0" err="1">
                <a:effectLst/>
              </a:rPr>
              <a:t>numéricos</a:t>
            </a:r>
            <a:r>
              <a:rPr lang="en-US" sz="2400" dirty="0">
                <a:effectLst/>
              </a:rPr>
              <a:t>) </a:t>
            </a:r>
            <a:r>
              <a:rPr lang="en-US" sz="2400" dirty="0" err="1">
                <a:effectLst/>
              </a:rPr>
              <a:t>em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ordem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sucessiva</a:t>
            </a:r>
            <a:r>
              <a:rPr lang="en-US" sz="2400" dirty="0">
                <a:effectLst/>
              </a:rPr>
              <a:t>, </a:t>
            </a:r>
            <a:r>
              <a:rPr lang="en-US" sz="2400" dirty="0" err="1">
                <a:effectLst/>
              </a:rPr>
              <a:t>geralmente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ocorrendo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em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intervalos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uniformes</a:t>
            </a:r>
            <a:r>
              <a:rPr lang="en-US" sz="2400" dirty="0">
                <a:effectLst/>
              </a:rPr>
              <a:t>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2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/>
              <a:t>Séries</a:t>
            </a:r>
            <a:r>
              <a:rPr lang="en-US" sz="2400" dirty="0"/>
              <a:t> </a:t>
            </a:r>
            <a:r>
              <a:rPr lang="en-US" sz="2400" dirty="0" err="1"/>
              <a:t>temporais</a:t>
            </a:r>
            <a:r>
              <a:rPr lang="en-US" sz="2400" dirty="0"/>
              <a:t> </a:t>
            </a:r>
            <a:r>
              <a:rPr lang="en-US" sz="2400" dirty="0" err="1"/>
              <a:t>são</a:t>
            </a:r>
            <a:r>
              <a:rPr lang="en-US" sz="2400" dirty="0"/>
              <a:t> o </a:t>
            </a:r>
            <a:r>
              <a:rPr lang="en-US" sz="2400" dirty="0" err="1"/>
              <a:t>resultado</a:t>
            </a:r>
            <a:r>
              <a:rPr lang="en-US" sz="2400" dirty="0"/>
              <a:t> da soma </a:t>
            </a:r>
            <a:r>
              <a:rPr lang="en-US" sz="2400" dirty="0" err="1"/>
              <a:t>ou</a:t>
            </a:r>
            <a:r>
              <a:rPr lang="en-US" sz="2400" dirty="0"/>
              <a:t> da </a:t>
            </a:r>
            <a:r>
              <a:rPr lang="en-US" sz="2400" dirty="0" err="1"/>
              <a:t>multiplicação</a:t>
            </a:r>
            <a:r>
              <a:rPr lang="en-US" sz="2400" dirty="0"/>
              <a:t> de </a:t>
            </a:r>
            <a:r>
              <a:rPr lang="en-US" sz="2400" dirty="0" err="1"/>
              <a:t>tendência</a:t>
            </a:r>
            <a:r>
              <a:rPr lang="en-US" sz="2400" dirty="0"/>
              <a:t>, </a:t>
            </a:r>
            <a:r>
              <a:rPr lang="en-US" sz="2400" dirty="0" err="1"/>
              <a:t>sazonalidade</a:t>
            </a:r>
            <a:r>
              <a:rPr lang="en-US" sz="2400" dirty="0"/>
              <a:t>, </a:t>
            </a:r>
            <a:r>
              <a:rPr lang="en-US" sz="2400" dirty="0" err="1"/>
              <a:t>ciclo</a:t>
            </a:r>
            <a:r>
              <a:rPr lang="en-US" sz="2400" dirty="0"/>
              <a:t> e </a:t>
            </a:r>
            <a:r>
              <a:rPr lang="en-US" sz="2400" dirty="0" err="1"/>
              <a:t>aleatoriedade</a:t>
            </a:r>
            <a:r>
              <a:rPr lang="en-US" sz="2400" dirty="0">
                <a:effectLst/>
              </a:rPr>
              <a:t>.</a:t>
            </a:r>
            <a:endParaRPr lang="en-US" sz="2400" dirty="0"/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Google Shape;242;p35"/>
          <p:cNvSpPr txBox="1"/>
          <p:nvPr/>
        </p:nvSpPr>
        <p:spPr>
          <a:xfrm>
            <a:off x="6151294" y="486184"/>
            <a:ext cx="53972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u="sng" dirty="0" err="1">
                <a:sym typeface="Calibri"/>
              </a:rPr>
              <a:t>Tendência</a:t>
            </a:r>
            <a:endParaRPr lang="en-US" u="sng" dirty="0">
              <a:sym typeface="Calibri"/>
            </a:endParaRPr>
          </a:p>
        </p:txBody>
      </p:sp>
      <p:pic>
        <p:nvPicPr>
          <p:cNvPr id="16" name="Imagem 15" descr="Uma imagem contendo desenho&#10;&#10;Descrição gerada automaticamente">
            <a:extLst>
              <a:ext uri="{FF2B5EF4-FFF2-40B4-BE49-F238E27FC236}">
                <a16:creationId xmlns:a16="http://schemas.microsoft.com/office/drawing/2014/main" id="{E976912A-9A11-4765-974D-2CEFE1E1B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" y="1435724"/>
            <a:ext cx="4555700" cy="1059200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2E3D06D-868C-4DD2-B109-F2CBC3503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53" y="3065355"/>
            <a:ext cx="4921397" cy="35926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2DB4367-0E2C-4EDE-872E-85E70C057EAE}"/>
              </a:ext>
            </a:extLst>
          </p:cNvPr>
          <p:cNvSpPr txBox="1"/>
          <p:nvPr/>
        </p:nvSpPr>
        <p:spPr>
          <a:xfrm>
            <a:off x="6151294" y="1733550"/>
            <a:ext cx="5535881" cy="456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b="0" dirty="0">
                <a:effectLst/>
              </a:rPr>
              <a:t>É a </a:t>
            </a:r>
            <a:r>
              <a:rPr lang="en-US" sz="2400" b="0" dirty="0" err="1">
                <a:effectLst/>
              </a:rPr>
              <a:t>medida</a:t>
            </a:r>
            <a:r>
              <a:rPr lang="en-US" sz="2400" b="0" dirty="0">
                <a:effectLst/>
              </a:rPr>
              <a:t> da taxa de </a:t>
            </a:r>
            <a:r>
              <a:rPr lang="en-US" sz="2400" b="0" dirty="0" err="1">
                <a:effectLst/>
              </a:rPr>
              <a:t>crescimento</a:t>
            </a:r>
            <a:r>
              <a:rPr lang="en-US" sz="2400" b="0" dirty="0">
                <a:effectLst/>
              </a:rPr>
              <a:t> de </a:t>
            </a:r>
            <a:r>
              <a:rPr lang="en-US" sz="2400" b="0" dirty="0" err="1">
                <a:effectLst/>
              </a:rPr>
              <a:t>uma</a:t>
            </a:r>
            <a:r>
              <a:rPr lang="en-US" sz="2400" b="0" dirty="0">
                <a:effectLst/>
              </a:rPr>
              <a:t> </a:t>
            </a:r>
            <a:r>
              <a:rPr lang="en-US" sz="2400" b="0" dirty="0" err="1">
                <a:effectLst/>
              </a:rPr>
              <a:t>série</a:t>
            </a:r>
            <a:r>
              <a:rPr lang="en-US" sz="2400" b="0" dirty="0">
                <a:effectLst/>
              </a:rPr>
              <a:t> temporal. </a:t>
            </a:r>
            <a:r>
              <a:rPr lang="en-US" sz="2400" b="0" dirty="0" err="1">
                <a:effectLst/>
              </a:rPr>
              <a:t>Capta</a:t>
            </a:r>
            <a:r>
              <a:rPr lang="en-US" sz="2400" b="0" dirty="0">
                <a:effectLst/>
              </a:rPr>
              <a:t> </a:t>
            </a:r>
            <a:r>
              <a:rPr lang="en-US" sz="2400" b="0" dirty="0" err="1">
                <a:effectLst/>
              </a:rPr>
              <a:t>elementos</a:t>
            </a:r>
            <a:r>
              <a:rPr lang="en-US" sz="2400" b="0" dirty="0">
                <a:effectLst/>
              </a:rPr>
              <a:t> de </a:t>
            </a:r>
            <a:r>
              <a:rPr lang="en-US" sz="2400" b="0" dirty="0" err="1">
                <a:effectLst/>
              </a:rPr>
              <a:t>longo</a:t>
            </a:r>
            <a:r>
              <a:rPr lang="en-US" sz="2400" b="0" dirty="0">
                <a:effectLst/>
              </a:rPr>
              <a:t> </a:t>
            </a:r>
            <a:r>
              <a:rPr lang="en-US" sz="2400" b="0" dirty="0" err="1">
                <a:effectLst/>
              </a:rPr>
              <a:t>prazo</a:t>
            </a:r>
            <a:r>
              <a:rPr lang="en-US" sz="2400" b="0" dirty="0">
                <a:effectLst/>
              </a:rPr>
              <a:t> </a:t>
            </a:r>
            <a:r>
              <a:rPr lang="en-US" sz="2400" b="0" dirty="0" err="1">
                <a:effectLst/>
              </a:rPr>
              <a:t>relacionados</a:t>
            </a:r>
            <a:r>
              <a:rPr lang="en-US" sz="2400" b="0" dirty="0">
                <a:effectLst/>
              </a:rPr>
              <a:t> com a </a:t>
            </a:r>
            <a:r>
              <a:rPr lang="en-US" sz="2400" b="0" dirty="0" err="1">
                <a:effectLst/>
              </a:rPr>
              <a:t>série</a:t>
            </a:r>
            <a:r>
              <a:rPr lang="en-US" sz="2400" b="0" dirty="0">
                <a:effectLst/>
              </a:rPr>
              <a:t> de tempo. A </a:t>
            </a:r>
            <a:r>
              <a:rPr lang="en-US" sz="2400" b="0" dirty="0" err="1">
                <a:effectLst/>
              </a:rPr>
              <a:t>tendência</a:t>
            </a:r>
            <a:r>
              <a:rPr lang="en-US" sz="2400" b="0" dirty="0">
                <a:effectLst/>
              </a:rPr>
              <a:t> de </a:t>
            </a:r>
            <a:r>
              <a:rPr lang="en-US" sz="2400" b="0" dirty="0" err="1">
                <a:effectLst/>
              </a:rPr>
              <a:t>uma</a:t>
            </a:r>
            <a:r>
              <a:rPr lang="en-US" sz="2400" b="0" dirty="0">
                <a:effectLst/>
              </a:rPr>
              <a:t> </a:t>
            </a:r>
            <a:r>
              <a:rPr lang="en-US" sz="2400" b="0" dirty="0" err="1">
                <a:effectLst/>
              </a:rPr>
              <a:t>série</a:t>
            </a:r>
            <a:r>
              <a:rPr lang="en-US" sz="2400" b="0" dirty="0">
                <a:effectLst/>
              </a:rPr>
              <a:t> de dados </a:t>
            </a:r>
            <a:r>
              <a:rPr lang="en-US" sz="2400" b="0" dirty="0" err="1">
                <a:effectLst/>
              </a:rPr>
              <a:t>pode</a:t>
            </a:r>
            <a:r>
              <a:rPr lang="en-US" sz="2400" b="0" dirty="0">
                <a:effectLst/>
              </a:rPr>
              <a:t> ser de </a:t>
            </a:r>
            <a:r>
              <a:rPr lang="en-US" sz="2400" b="0" dirty="0" err="1">
                <a:effectLst/>
              </a:rPr>
              <a:t>crescimento</a:t>
            </a:r>
            <a:r>
              <a:rPr lang="en-US" sz="2400" b="0" dirty="0">
                <a:effectLst/>
              </a:rPr>
              <a:t>, </a:t>
            </a:r>
            <a:r>
              <a:rPr lang="en-US" sz="2400" b="0" dirty="0" err="1">
                <a:effectLst/>
              </a:rPr>
              <a:t>decrescimento</a:t>
            </a:r>
            <a:r>
              <a:rPr lang="en-US" sz="2400" b="0" dirty="0">
                <a:effectLst/>
              </a:rPr>
              <a:t> </a:t>
            </a:r>
            <a:r>
              <a:rPr lang="en-US" sz="2400" b="0" dirty="0" err="1">
                <a:effectLst/>
              </a:rPr>
              <a:t>ou</a:t>
            </a:r>
            <a:r>
              <a:rPr lang="en-US" sz="2400" b="0" dirty="0">
                <a:effectLst/>
              </a:rPr>
              <a:t> </a:t>
            </a:r>
            <a:r>
              <a:rPr lang="en-US" sz="2400" b="0" dirty="0" err="1">
                <a:effectLst/>
              </a:rPr>
              <a:t>estabilidade</a:t>
            </a:r>
            <a:r>
              <a:rPr lang="en-US" sz="2400" dirty="0"/>
              <a:t>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/>
              <a:t>Exemplos</a:t>
            </a:r>
            <a:r>
              <a:rPr lang="en-US" sz="2400" dirty="0"/>
              <a:t> de </a:t>
            </a:r>
            <a:r>
              <a:rPr lang="en-US" sz="2400" dirty="0" err="1"/>
              <a:t>séreies</a:t>
            </a:r>
            <a:r>
              <a:rPr lang="en-US" sz="2400" dirty="0"/>
              <a:t> </a:t>
            </a:r>
            <a:r>
              <a:rPr lang="en-US" sz="2400" dirty="0" err="1"/>
              <a:t>temporais</a:t>
            </a:r>
            <a:r>
              <a:rPr lang="en-US" sz="2400" dirty="0"/>
              <a:t>: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Produto</a:t>
            </a:r>
            <a:r>
              <a:rPr lang="en-US" sz="2400" dirty="0"/>
              <a:t> </a:t>
            </a:r>
            <a:r>
              <a:rPr lang="en-US" sz="2400" dirty="0" err="1"/>
              <a:t>interno</a:t>
            </a:r>
            <a:r>
              <a:rPr lang="en-US" sz="2400" dirty="0"/>
              <a:t> </a:t>
            </a:r>
            <a:r>
              <a:rPr lang="en-US" sz="2400" dirty="0" err="1"/>
              <a:t>bruto</a:t>
            </a:r>
            <a:r>
              <a:rPr lang="en-US" sz="2400" dirty="0"/>
              <a:t> (PIB).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Preços</a:t>
            </a:r>
            <a:r>
              <a:rPr lang="en-US" sz="2400" dirty="0"/>
              <a:t> de </a:t>
            </a:r>
            <a:r>
              <a:rPr lang="en-US" sz="2400" dirty="0" err="1"/>
              <a:t>ações</a:t>
            </a:r>
            <a:r>
              <a:rPr lang="en-US" sz="2400" dirty="0"/>
              <a:t>.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Prevalência</a:t>
            </a:r>
            <a:r>
              <a:rPr lang="en-US" sz="2400" dirty="0"/>
              <a:t> de diabetes.</a:t>
            </a: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Quantidade</a:t>
            </a:r>
            <a:r>
              <a:rPr lang="en-US" sz="2400" dirty="0"/>
              <a:t> de </a:t>
            </a:r>
            <a:r>
              <a:rPr lang="en-US" sz="2400" dirty="0" err="1"/>
              <a:t>infectados</a:t>
            </a:r>
            <a:r>
              <a:rPr lang="en-US" sz="2400" dirty="0"/>
              <a:t> por um virus.</a:t>
            </a: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474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2" name="Google Shape;242;p35"/>
          <p:cNvSpPr txBox="1"/>
          <p:nvPr/>
        </p:nvSpPr>
        <p:spPr>
          <a:xfrm>
            <a:off x="6151294" y="486184"/>
            <a:ext cx="53972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Calibri"/>
              </a:rPr>
              <a:t>Sazonalidade</a:t>
            </a:r>
            <a:endParaRPr kumimoji="0" lang="en-US" sz="4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Calibri"/>
            </a:endParaRPr>
          </a:p>
        </p:txBody>
      </p:sp>
      <p:pic>
        <p:nvPicPr>
          <p:cNvPr id="16" name="Imagem 15" descr="Uma imagem contendo desenho&#10;&#10;Descrição gerada automaticamente">
            <a:extLst>
              <a:ext uri="{FF2B5EF4-FFF2-40B4-BE49-F238E27FC236}">
                <a16:creationId xmlns:a16="http://schemas.microsoft.com/office/drawing/2014/main" id="{E976912A-9A11-4765-974D-2CEFE1E1B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" y="1435724"/>
            <a:ext cx="4555700" cy="1059200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2DB4367-0E2C-4EDE-872E-85E70C057EAE}"/>
              </a:ext>
            </a:extLst>
          </p:cNvPr>
          <p:cNvSpPr txBox="1"/>
          <p:nvPr/>
        </p:nvSpPr>
        <p:spPr>
          <a:xfrm>
            <a:off x="6246374" y="1733550"/>
            <a:ext cx="5717026" cy="456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Captura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elementos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regulares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longo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 tempo,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torno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uma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linha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tendência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Alguns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exemplos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de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sazonalidade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Receita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de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vendas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do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varejo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em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festas de final de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ano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, meses de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férias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e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feriados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prolongados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Incidência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gripe 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síndromes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respiratórias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durante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inverno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outono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Procura por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academias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durante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o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inverno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1E24A11-60F2-4E3D-9CD6-BB6E6B7EF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47" y="3715623"/>
            <a:ext cx="5535881" cy="28826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622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2" name="Google Shape;242;p35"/>
          <p:cNvSpPr txBox="1"/>
          <p:nvPr/>
        </p:nvSpPr>
        <p:spPr>
          <a:xfrm>
            <a:off x="6151294" y="486184"/>
            <a:ext cx="53972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Calibri"/>
              </a:rPr>
              <a:t>Ciclo</a:t>
            </a:r>
            <a:endParaRPr kumimoji="0" lang="en-US" sz="4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Calibri"/>
            </a:endParaRPr>
          </a:p>
        </p:txBody>
      </p:sp>
      <p:pic>
        <p:nvPicPr>
          <p:cNvPr id="16" name="Imagem 15" descr="Uma imagem contendo desenho&#10;&#10;Descrição gerada automaticamente">
            <a:extLst>
              <a:ext uri="{FF2B5EF4-FFF2-40B4-BE49-F238E27FC236}">
                <a16:creationId xmlns:a16="http://schemas.microsoft.com/office/drawing/2014/main" id="{E976912A-9A11-4765-974D-2CEFE1E1B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" y="1435724"/>
            <a:ext cx="4555700" cy="1059200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2DB4367-0E2C-4EDE-872E-85E70C057EAE}"/>
              </a:ext>
            </a:extLst>
          </p:cNvPr>
          <p:cNvSpPr txBox="1"/>
          <p:nvPr/>
        </p:nvSpPr>
        <p:spPr>
          <a:xfrm>
            <a:off x="6256968" y="1733549"/>
            <a:ext cx="5525457" cy="4810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Captura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elementos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menos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regulares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torno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uma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linha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tendência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e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apresentam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fatores diferentes da sazonalidade. </a:t>
            </a:r>
            <a:r>
              <a:rPr lang="pt-BR" sz="2400" dirty="0">
                <a:solidFill>
                  <a:prstClr val="black"/>
                </a:solidFill>
                <a:latin typeface="Calibri" panose="020F0502020204030204"/>
              </a:rPr>
              <a:t>E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 geral, ocorrem durante um longo intervalo de tempo, e os intervalos de tempo entre picos sucessivos ou passagens de um ciclo não são necessariamente os mesmos.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Exemplos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ciclo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series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temporais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: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Ciclo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econômico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de um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país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Ciclos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metereológicos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Ciclos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de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epidemias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Cyclic and seasonal time series | Rob J Hyndman">
            <a:extLst>
              <a:ext uri="{FF2B5EF4-FFF2-40B4-BE49-F238E27FC236}">
                <a16:creationId xmlns:a16="http://schemas.microsoft.com/office/drawing/2014/main" id="{81D0715C-692F-4913-B554-2C0C02BFB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979434"/>
            <a:ext cx="5536969" cy="23726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684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2" name="Google Shape;242;p35"/>
          <p:cNvSpPr txBox="1"/>
          <p:nvPr/>
        </p:nvSpPr>
        <p:spPr>
          <a:xfrm>
            <a:off x="6151294" y="486184"/>
            <a:ext cx="53972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Calibri"/>
              </a:rPr>
              <a:t>Aleatório</a:t>
            </a:r>
            <a:endParaRPr kumimoji="0" lang="en-US" sz="4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Calibri"/>
            </a:endParaRPr>
          </a:p>
        </p:txBody>
      </p:sp>
      <p:pic>
        <p:nvPicPr>
          <p:cNvPr id="16" name="Imagem 15" descr="Uma imagem contendo desenho&#10;&#10;Descrição gerada automaticamente">
            <a:extLst>
              <a:ext uri="{FF2B5EF4-FFF2-40B4-BE49-F238E27FC236}">
                <a16:creationId xmlns:a16="http://schemas.microsoft.com/office/drawing/2014/main" id="{E976912A-9A11-4765-974D-2CEFE1E1B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53" y="1435724"/>
            <a:ext cx="4555700" cy="1059200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2DB4367-0E2C-4EDE-872E-85E70C057EAE}"/>
              </a:ext>
            </a:extLst>
          </p:cNvPr>
          <p:cNvSpPr txBox="1"/>
          <p:nvPr/>
        </p:nvSpPr>
        <p:spPr>
          <a:xfrm>
            <a:off x="6256968" y="1733549"/>
            <a:ext cx="5525457" cy="481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Captura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elementos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variados que não possuem uma causa específica e que não foram capturados pelas componentes anteriormente explicitadas (tendência, sazonalidade e ciclos).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Exemplos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aleatoriedade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Comportamentos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e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atitudes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individuais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de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consumidores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Variações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estocásticas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observadas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em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um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determinado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fenômeno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natural.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Eventos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inesperados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Cyclic and seasonal time series | Rob J Hyndman">
            <a:extLst>
              <a:ext uri="{FF2B5EF4-FFF2-40B4-BE49-F238E27FC236}">
                <a16:creationId xmlns:a16="http://schemas.microsoft.com/office/drawing/2014/main" id="{81D0715C-692F-4913-B554-2C0C02BFB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3979434"/>
            <a:ext cx="5536969" cy="23726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827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2534</TotalTime>
  <Words>340</Words>
  <Application>Microsoft Office PowerPoint</Application>
  <PresentationFormat>Widescreen</PresentationFormat>
  <Paragraphs>39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Analytics para área da saúde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Start to Advanced SQL</dc:title>
  <dc:creator>José Marcello Lopes</dc:creator>
  <cp:lastModifiedBy>Osvaldo Luiz Santos Pereira</cp:lastModifiedBy>
  <cp:revision>40</cp:revision>
  <dcterms:created xsi:type="dcterms:W3CDTF">2020-02-01T23:58:27Z</dcterms:created>
  <dcterms:modified xsi:type="dcterms:W3CDTF">2021-03-03T16:52:32Z</dcterms:modified>
</cp:coreProperties>
</file>