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0" r:id="rId2"/>
    <p:sldId id="332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1357-885C-448C-8659-FC102EED1C12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BD41-872C-49FF-B603-023AC587FB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05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AF55A-4111-41BD-8004-1791C7C5676D}" type="slidenum">
              <a: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92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AF55A-4111-41BD-8004-1791C7C5676D}" type="slidenum">
              <a: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2D262-287C-ED5C-B1BC-6602E457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A1692-369A-99BD-DD08-B4A09100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D487C-1336-2815-BB1F-DC31440A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CD370-F6F9-DFB6-C0CF-7E37B3A2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E18BB-7EC2-B1C4-647D-0E59A4A6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32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133D4-305D-5BD2-BED7-7667CFE3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32EC2-626F-226B-C6F7-7CC37556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62030-49B1-2C39-0E67-4809FF50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C3ECC-135E-1D2D-54D5-294B7055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A0625-BDD1-61A6-141A-E45F4673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1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CCE7F-4BB4-8ADF-8AD7-ADC220736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C6DB1-9620-6BB8-6A0B-52C26BF4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27F02-6D35-6F85-F3BC-7A6FBE3F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A30ED-5B6B-E74C-424E-A8A1CA5E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97C6A-B6D5-2FED-2EA2-E3E4D9DA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B51E-C5DB-D00E-F899-CF692188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0AB5F-116B-18D3-FB47-10C5E124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6641D-B0CC-CA78-4F73-C203AAB1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14B9DC-69D1-4FE6-7107-553D511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6D8F0-5AEA-9C64-0CA9-287E0093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4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F2F0B-08A7-45F8-72FC-0BDF07EE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912E3-DA1E-B512-E688-151511B7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2290B-78F3-0BF6-9E6E-0948CBF6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7D074-16E6-DF1A-7712-28BEF8EC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D1696-56D5-EBF0-DBB3-E0707A8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06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FAA8-0D93-8B15-346A-ADA9841C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6F570-A261-8CFA-371D-ECBEF5FD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58B13D-BF7E-5111-2AB8-0945E7A9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1931C-6E14-8B87-12C7-771BD523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A8D63-BB2B-5E1E-95EC-0671D50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26061-809E-F134-EE3F-1177ADB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41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A105-8BE1-3BAF-C763-9A693F3B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39A22-44D4-EA87-3265-39C527C7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1F550-084E-12FB-0E7B-8DB0A02E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D3C004-4330-6EF2-D889-C060EFBD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AD54EA-5742-CB86-5BAA-00A1783A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B8F5C2-90DB-7ACF-FAA3-A33917BB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3AD145-95AD-6C89-DB57-B57FB7A4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4A1923-3693-CF17-B8B1-F8599222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9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E8360-1B9C-54E4-F8CD-2A0E6CCF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A316D-54BA-2C0C-8C75-DBE81346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2D3F43-C26A-8C88-1F9A-B1519517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C2FF4E-F252-08EE-6E16-96D85A62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4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9CF045-BA5B-3B16-9A2C-0A3C628F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2D2D12-2B62-62A6-3E2D-9A26B017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1239B-7CE8-94EB-3977-2645911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87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B216-3AB1-F5B7-016F-B8F6F8A7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A802B-EF92-9C3C-7946-1E0FA25B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CE0789-824F-95B7-50F3-7F4B1D91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F46E9D-B9EE-97E6-CD38-C1AE8484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AB16C-AB55-F4BD-8FED-524A1C88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833B01-6E09-3692-9A1B-61F2D05A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48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B1E7-AAA7-6BE6-C2B9-515F4C69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53012E-3772-1C43-CA99-D7D6A87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BFC93-2955-E74A-6F94-032312FC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14965-52AE-0C65-C071-4589E205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35C6B-0681-1AAD-DC9C-39617AB4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53899-0D0B-3239-6435-4D8B3645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0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905D92-044A-50DF-B2DD-02D181D2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8E591-E3DF-8A91-BDFB-C228FB7A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547F8-3DD9-BBC9-AEAA-00CEFDBC0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2CDE-BEF7-4F01-9781-8C7E8869AB6F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A6297-A88E-8ED4-F5FF-5000AFAE0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97880-AEE5-6202-017B-32E53FDD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18E4-1FC6-4589-AD63-307E9B1EB2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94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33057070-9E45-4E3D-B570-3FFCB12BA9BF}"/>
              </a:ext>
            </a:extLst>
          </p:cNvPr>
          <p:cNvGrpSpPr/>
          <p:nvPr/>
        </p:nvGrpSpPr>
        <p:grpSpPr>
          <a:xfrm>
            <a:off x="3765648" y="3726236"/>
            <a:ext cx="1834851" cy="784064"/>
            <a:chOff x="4156446" y="3498464"/>
            <a:chExt cx="1834851" cy="784064"/>
          </a:xfrm>
        </p:grpSpPr>
        <p:sp>
          <p:nvSpPr>
            <p:cNvPr id="239" name="CuadroTexto 238">
              <a:extLst>
                <a:ext uri="{FF2B5EF4-FFF2-40B4-BE49-F238E27FC236}">
                  <a16:creationId xmlns:a16="http://schemas.microsoft.com/office/drawing/2014/main" id="{7EE7CBDE-3216-4E3E-93A0-B2ADEBD7DDF5}"/>
                </a:ext>
              </a:extLst>
            </p:cNvPr>
            <p:cNvSpPr txBox="1"/>
            <p:nvPr/>
          </p:nvSpPr>
          <p:spPr>
            <a:xfrm>
              <a:off x="4156446" y="4028612"/>
              <a:ext cx="18348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Portal web /</a:t>
              </a:r>
              <a:r>
                <a:rPr kumimoji="0" lang="en-US" sz="105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n-US" sz="1050">
                  <a:solidFill>
                    <a:prstClr val="black"/>
                  </a:solidFill>
                  <a:latin typeface="Calibri" panose="020F0502020204030204"/>
                </a:rPr>
                <a:t>Afiliados</a:t>
              </a:r>
              <a:endParaRPr kumimoji="0" lang="en-US" sz="105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591591B-23DC-43AA-8076-1101CB52D2A3}"/>
                </a:ext>
              </a:extLst>
            </p:cNvPr>
            <p:cNvGrpSpPr/>
            <p:nvPr/>
          </p:nvGrpSpPr>
          <p:grpSpPr>
            <a:xfrm>
              <a:off x="4795185" y="3498464"/>
              <a:ext cx="538546" cy="505870"/>
              <a:chOff x="3971181" y="1617983"/>
              <a:chExt cx="517754" cy="526140"/>
            </a:xfrm>
          </p:grpSpPr>
          <p:sp>
            <p:nvSpPr>
              <p:cNvPr id="293" name="Rectángulo redondeado 183">
                <a:extLst>
                  <a:ext uri="{FF2B5EF4-FFF2-40B4-BE49-F238E27FC236}">
                    <a16:creationId xmlns:a16="http://schemas.microsoft.com/office/drawing/2014/main" id="{41E269AE-73E8-4977-8885-1CF02B288DDA}"/>
                  </a:ext>
                </a:extLst>
              </p:cNvPr>
              <p:cNvSpPr/>
              <p:nvPr/>
            </p:nvSpPr>
            <p:spPr>
              <a:xfrm>
                <a:off x="3971181" y="1617983"/>
                <a:ext cx="517754" cy="52614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4" name="Imagen 293">
                <a:extLst>
                  <a:ext uri="{FF2B5EF4-FFF2-40B4-BE49-F238E27FC236}">
                    <a16:creationId xmlns:a16="http://schemas.microsoft.com/office/drawing/2014/main" id="{B214CCE4-7041-4C40-8677-A2A262424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19170" y="1680314"/>
                <a:ext cx="427012" cy="378717"/>
              </a:xfrm>
              <a:prstGeom prst="rect">
                <a:avLst/>
              </a:prstGeom>
            </p:spPr>
          </p:pic>
        </p:grp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730C0F57-2D09-42FC-A25A-278ECED9166D}"/>
              </a:ext>
            </a:extLst>
          </p:cNvPr>
          <p:cNvGrpSpPr/>
          <p:nvPr/>
        </p:nvGrpSpPr>
        <p:grpSpPr>
          <a:xfrm>
            <a:off x="8350832" y="3773596"/>
            <a:ext cx="972795" cy="725928"/>
            <a:chOff x="9652444" y="4052993"/>
            <a:chExt cx="832403" cy="659935"/>
          </a:xfrm>
        </p:grpSpPr>
        <p:sp>
          <p:nvSpPr>
            <p:cNvPr id="308" name="CuadroTexto 307">
              <a:extLst>
                <a:ext uri="{FF2B5EF4-FFF2-40B4-BE49-F238E27FC236}">
                  <a16:creationId xmlns:a16="http://schemas.microsoft.com/office/drawing/2014/main" id="{FC8D1A21-B0E6-42CC-91B6-D2032762E242}"/>
                </a:ext>
              </a:extLst>
            </p:cNvPr>
            <p:cNvSpPr txBox="1"/>
            <p:nvPr/>
          </p:nvSpPr>
          <p:spPr>
            <a:xfrm>
              <a:off x="9652444" y="4482095"/>
              <a:ext cx="83240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050">
                  <a:solidFill>
                    <a:prstClr val="black"/>
                  </a:solidFill>
                  <a:latin typeface="Calibri" panose="020F0502020204030204"/>
                </a:rPr>
                <a:t>Social Media</a:t>
              </a:r>
            </a:p>
          </p:txBody>
        </p:sp>
        <p:sp>
          <p:nvSpPr>
            <p:cNvPr id="309" name="Rectángulo redondeado 185">
              <a:extLst>
                <a:ext uri="{FF2B5EF4-FFF2-40B4-BE49-F238E27FC236}">
                  <a16:creationId xmlns:a16="http://schemas.microsoft.com/office/drawing/2014/main" id="{E6D20831-15B0-48F3-A81D-6168D17C308E}"/>
                </a:ext>
              </a:extLst>
            </p:cNvPr>
            <p:cNvSpPr/>
            <p:nvPr/>
          </p:nvSpPr>
          <p:spPr>
            <a:xfrm>
              <a:off x="9821900" y="4052993"/>
              <a:ext cx="437874" cy="44174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0" name="Imagen 309">
              <a:extLst>
                <a:ext uri="{FF2B5EF4-FFF2-40B4-BE49-F238E27FC236}">
                  <a16:creationId xmlns:a16="http://schemas.microsoft.com/office/drawing/2014/main" id="{E5DA69F4-FFF4-4D20-9D81-BE71BEE4A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9451" y="4084695"/>
              <a:ext cx="360000" cy="360000"/>
            </a:xfrm>
            <a:prstGeom prst="rect">
              <a:avLst/>
            </a:prstGeom>
          </p:spPr>
        </p:pic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DA31F5F-CD06-4128-AF9E-4D2A678A60BF}"/>
              </a:ext>
            </a:extLst>
          </p:cNvPr>
          <p:cNvGrpSpPr/>
          <p:nvPr/>
        </p:nvGrpSpPr>
        <p:grpSpPr>
          <a:xfrm>
            <a:off x="5809890" y="3712204"/>
            <a:ext cx="538546" cy="537732"/>
            <a:chOff x="9821900" y="1522815"/>
            <a:chExt cx="437874" cy="441742"/>
          </a:xfrm>
        </p:grpSpPr>
        <p:sp>
          <p:nvSpPr>
            <p:cNvPr id="193" name="Rectángulo redondeado 181">
              <a:extLst>
                <a:ext uri="{FF2B5EF4-FFF2-40B4-BE49-F238E27FC236}">
                  <a16:creationId xmlns:a16="http://schemas.microsoft.com/office/drawing/2014/main" id="{791CB66F-F298-4AD4-8B0A-860EC9C67681}"/>
                </a:ext>
              </a:extLst>
            </p:cNvPr>
            <p:cNvSpPr/>
            <p:nvPr/>
          </p:nvSpPr>
          <p:spPr>
            <a:xfrm>
              <a:off x="9821900" y="1522815"/>
              <a:ext cx="437874" cy="44174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9" name="Imagen 208">
              <a:extLst>
                <a:ext uri="{FF2B5EF4-FFF2-40B4-BE49-F238E27FC236}">
                  <a16:creationId xmlns:a16="http://schemas.microsoft.com/office/drawing/2014/main" id="{78B46C8C-F664-4055-BC73-55759426F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9567" y="1567191"/>
              <a:ext cx="360001" cy="349342"/>
            </a:xfrm>
            <a:prstGeom prst="rect">
              <a:avLst/>
            </a:prstGeom>
          </p:spPr>
        </p:pic>
      </p:grp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453854DD-876D-45D9-A7B0-7BA54C0E9832}"/>
              </a:ext>
            </a:extLst>
          </p:cNvPr>
          <p:cNvSpPr txBox="1"/>
          <p:nvPr/>
        </p:nvSpPr>
        <p:spPr>
          <a:xfrm>
            <a:off x="5636015" y="4237254"/>
            <a:ext cx="937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Center 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3C76774F-EC20-4D6E-99B5-94308688EC64}"/>
              </a:ext>
            </a:extLst>
          </p:cNvPr>
          <p:cNvGrpSpPr/>
          <p:nvPr/>
        </p:nvGrpSpPr>
        <p:grpSpPr>
          <a:xfrm>
            <a:off x="3038017" y="3740799"/>
            <a:ext cx="570282" cy="762102"/>
            <a:chOff x="3504793" y="3525349"/>
            <a:chExt cx="570282" cy="762102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CF0085D5-B394-450B-8BE4-27A1F571D525}"/>
                </a:ext>
              </a:extLst>
            </p:cNvPr>
            <p:cNvGrpSpPr/>
            <p:nvPr/>
          </p:nvGrpSpPr>
          <p:grpSpPr>
            <a:xfrm>
              <a:off x="3513433" y="3525349"/>
              <a:ext cx="561642" cy="503473"/>
              <a:chOff x="9821900" y="3211359"/>
              <a:chExt cx="437874" cy="441742"/>
            </a:xfrm>
          </p:grpSpPr>
          <p:sp>
            <p:nvSpPr>
              <p:cNvPr id="164" name="Rectángulo redondeado 184">
                <a:extLst>
                  <a:ext uri="{FF2B5EF4-FFF2-40B4-BE49-F238E27FC236}">
                    <a16:creationId xmlns:a16="http://schemas.microsoft.com/office/drawing/2014/main" id="{30548A2F-92D2-414B-BAC7-9D74B3247D4A}"/>
                  </a:ext>
                </a:extLst>
              </p:cNvPr>
              <p:cNvSpPr/>
              <p:nvPr/>
            </p:nvSpPr>
            <p:spPr>
              <a:xfrm>
                <a:off x="9821900" y="3211359"/>
                <a:ext cx="437874" cy="4417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5" name="Imagen 164">
                <a:extLst>
                  <a:ext uri="{FF2B5EF4-FFF2-40B4-BE49-F238E27FC236}">
                    <a16:creationId xmlns:a16="http://schemas.microsoft.com/office/drawing/2014/main" id="{EEC03EEB-547A-4BF3-8D5A-130A3DDAE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18285" y="3252230"/>
                <a:ext cx="257962" cy="360000"/>
              </a:xfrm>
              <a:prstGeom prst="rect">
                <a:avLst/>
              </a:prstGeom>
            </p:spPr>
          </p:pic>
        </p:grp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6BCD83F3-D456-465A-878C-410489BE26A7}"/>
                </a:ext>
              </a:extLst>
            </p:cNvPr>
            <p:cNvSpPr txBox="1"/>
            <p:nvPr/>
          </p:nvSpPr>
          <p:spPr>
            <a:xfrm>
              <a:off x="3504793" y="4033535"/>
              <a:ext cx="5593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Mail</a:t>
              </a:r>
            </a:p>
          </p:txBody>
        </p:sp>
      </p:grp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BCBF58A9-66C6-4993-A5A0-9DA0F5474B0B}"/>
              </a:ext>
            </a:extLst>
          </p:cNvPr>
          <p:cNvSpPr/>
          <p:nvPr/>
        </p:nvSpPr>
        <p:spPr>
          <a:xfrm>
            <a:off x="7524184" y="1935207"/>
            <a:ext cx="3062057" cy="522697"/>
          </a:xfrm>
          <a:prstGeom prst="wedgeRoundRectCallout">
            <a:avLst>
              <a:gd name="adj1" fmla="val -34697"/>
              <a:gd name="adj2" fmla="val -8498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Cambios  &amp; Cancelaciones</a:t>
            </a:r>
            <a:endParaRPr lang="es-CO" sz="1400">
              <a:solidFill>
                <a:schemeClr val="bg1"/>
              </a:solidFill>
            </a:endParaRPr>
          </a:p>
        </p:txBody>
      </p:sp>
      <p:sp>
        <p:nvSpPr>
          <p:cNvPr id="215" name="Bocadillo: rectángulo con esquinas redondeadas 214">
            <a:extLst>
              <a:ext uri="{FF2B5EF4-FFF2-40B4-BE49-F238E27FC236}">
                <a16:creationId xmlns:a16="http://schemas.microsoft.com/office/drawing/2014/main" id="{A344081A-F6F6-4498-9469-4EC9C895D393}"/>
              </a:ext>
            </a:extLst>
          </p:cNvPr>
          <p:cNvSpPr/>
          <p:nvPr/>
        </p:nvSpPr>
        <p:spPr>
          <a:xfrm>
            <a:off x="5212658" y="1927794"/>
            <a:ext cx="2075567" cy="574367"/>
          </a:xfrm>
          <a:prstGeom prst="wedgeRoundRectCallout">
            <a:avLst>
              <a:gd name="adj1" fmla="val 2092"/>
              <a:gd name="adj2" fmla="val -7246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</a:rPr>
              <a:t>PQRs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216" name="Bocadillo: rectángulo con esquinas redondeadas 215">
            <a:extLst>
              <a:ext uri="{FF2B5EF4-FFF2-40B4-BE49-F238E27FC236}">
                <a16:creationId xmlns:a16="http://schemas.microsoft.com/office/drawing/2014/main" id="{2F8D40A9-AFCD-41A9-896A-A29848D5CF76}"/>
              </a:ext>
            </a:extLst>
          </p:cNvPr>
          <p:cNvSpPr/>
          <p:nvPr/>
        </p:nvSpPr>
        <p:spPr>
          <a:xfrm>
            <a:off x="2989583" y="1998030"/>
            <a:ext cx="1952932" cy="534870"/>
          </a:xfrm>
          <a:prstGeom prst="wedgeRoundRectCallout">
            <a:avLst>
              <a:gd name="adj1" fmla="val 45167"/>
              <a:gd name="adj2" fmla="val -90521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</a:rPr>
              <a:t>Demandas ó Tutelas</a:t>
            </a:r>
            <a:endParaRPr lang="es-CO" sz="1600">
              <a:solidFill>
                <a:schemeClr val="bg1"/>
              </a:solidFill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6B10971-8CAA-4CEA-A048-57FF83017197}"/>
              </a:ext>
            </a:extLst>
          </p:cNvPr>
          <p:cNvGrpSpPr/>
          <p:nvPr/>
        </p:nvGrpSpPr>
        <p:grpSpPr>
          <a:xfrm>
            <a:off x="6485930" y="3746622"/>
            <a:ext cx="1963920" cy="751973"/>
            <a:chOff x="6181754" y="3517338"/>
            <a:chExt cx="1963920" cy="751973"/>
          </a:xfrm>
        </p:grpSpPr>
        <p:grpSp>
          <p:nvGrpSpPr>
            <p:cNvPr id="224" name="Grupo 223">
              <a:extLst>
                <a:ext uri="{FF2B5EF4-FFF2-40B4-BE49-F238E27FC236}">
                  <a16:creationId xmlns:a16="http://schemas.microsoft.com/office/drawing/2014/main" id="{6CBF02A2-79EB-425B-8F9F-CF58E018FBE0}"/>
                </a:ext>
              </a:extLst>
            </p:cNvPr>
            <p:cNvGrpSpPr/>
            <p:nvPr/>
          </p:nvGrpSpPr>
          <p:grpSpPr>
            <a:xfrm>
              <a:off x="6888380" y="3517338"/>
              <a:ext cx="538546" cy="511252"/>
              <a:chOff x="3971181" y="1617983"/>
              <a:chExt cx="517754" cy="526140"/>
            </a:xfrm>
          </p:grpSpPr>
          <p:sp>
            <p:nvSpPr>
              <p:cNvPr id="225" name="Rectángulo redondeado 183">
                <a:extLst>
                  <a:ext uri="{FF2B5EF4-FFF2-40B4-BE49-F238E27FC236}">
                    <a16:creationId xmlns:a16="http://schemas.microsoft.com/office/drawing/2014/main" id="{0CCBC6D3-4DB2-4AAC-B6BE-A133BBEF7CAE}"/>
                  </a:ext>
                </a:extLst>
              </p:cNvPr>
              <p:cNvSpPr/>
              <p:nvPr/>
            </p:nvSpPr>
            <p:spPr>
              <a:xfrm>
                <a:off x="3971181" y="1617983"/>
                <a:ext cx="517754" cy="52614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2" name="Imagen 241">
                <a:extLst>
                  <a:ext uri="{FF2B5EF4-FFF2-40B4-BE49-F238E27FC236}">
                    <a16:creationId xmlns:a16="http://schemas.microsoft.com/office/drawing/2014/main" id="{B4347530-D42B-406F-A250-1AAE8E313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19170" y="1680314"/>
                <a:ext cx="427012" cy="378717"/>
              </a:xfrm>
              <a:prstGeom prst="rect">
                <a:avLst/>
              </a:prstGeom>
            </p:spPr>
          </p:pic>
        </p:grpSp>
        <p:sp>
          <p:nvSpPr>
            <p:cNvPr id="262" name="CuadroTexto 261">
              <a:extLst>
                <a:ext uri="{FF2B5EF4-FFF2-40B4-BE49-F238E27FC236}">
                  <a16:creationId xmlns:a16="http://schemas.microsoft.com/office/drawing/2014/main" id="{797E7A0F-185A-4656-8C43-9D5AF0008272}"/>
                </a:ext>
              </a:extLst>
            </p:cNvPr>
            <p:cNvSpPr txBox="1"/>
            <p:nvPr/>
          </p:nvSpPr>
          <p:spPr>
            <a:xfrm>
              <a:off x="6181754" y="4015395"/>
              <a:ext cx="19639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Oficinas</a:t>
              </a:r>
              <a:r>
                <a:rPr kumimoji="0" lang="en-US" sz="105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05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</a:t>
              </a:r>
              <a:r>
                <a:rPr kumimoji="0" lang="en-US" sz="105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/Salas MV 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65647F-69AC-4E6D-B712-507F83E5D604}"/>
              </a:ext>
            </a:extLst>
          </p:cNvPr>
          <p:cNvSpPr txBox="1"/>
          <p:nvPr/>
        </p:nvSpPr>
        <p:spPr>
          <a:xfrm>
            <a:off x="445597" y="2127461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/>
              <a:t>Tipo de solicitud</a:t>
            </a:r>
            <a:endParaRPr lang="es-CO" sz="1400"/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635C2022-6C2A-45EB-ABB9-8CC4B1644F99}"/>
              </a:ext>
            </a:extLst>
          </p:cNvPr>
          <p:cNvSpPr txBox="1"/>
          <p:nvPr/>
        </p:nvSpPr>
        <p:spPr>
          <a:xfrm>
            <a:off x="509883" y="3839398"/>
            <a:ext cx="1589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/>
              <a:t>Puntos de contacto</a:t>
            </a:r>
            <a:endParaRPr lang="es-CO" sz="1400"/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A5CC249B-D850-4E55-8909-CB4B81208507}"/>
              </a:ext>
            </a:extLst>
          </p:cNvPr>
          <p:cNvSpPr txBox="1"/>
          <p:nvPr/>
        </p:nvSpPr>
        <p:spPr>
          <a:xfrm>
            <a:off x="506797" y="4983886"/>
            <a:ext cx="223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Sistema de gestión y control</a:t>
            </a:r>
            <a:endParaRPr lang="es-CO" sz="1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A26BFE7-3AEC-4BF7-87BD-1199B494E5B4}"/>
              </a:ext>
            </a:extLst>
          </p:cNvPr>
          <p:cNvCxnSpPr>
            <a:cxnSpLocks/>
          </p:cNvCxnSpPr>
          <p:nvPr/>
        </p:nvCxnSpPr>
        <p:spPr>
          <a:xfrm flipH="1">
            <a:off x="506797" y="2805356"/>
            <a:ext cx="10110410" cy="67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B43DE2B4-E40B-46FB-813B-341845914941}"/>
              </a:ext>
            </a:extLst>
          </p:cNvPr>
          <p:cNvCxnSpPr>
            <a:cxnSpLocks/>
          </p:cNvCxnSpPr>
          <p:nvPr/>
        </p:nvCxnSpPr>
        <p:spPr>
          <a:xfrm flipH="1">
            <a:off x="552009" y="4760275"/>
            <a:ext cx="1023538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0" name="Conector recto 279">
            <a:extLst>
              <a:ext uri="{FF2B5EF4-FFF2-40B4-BE49-F238E27FC236}">
                <a16:creationId xmlns:a16="http://schemas.microsoft.com/office/drawing/2014/main" id="{1D545E42-A07F-4606-AE93-B2F89AE93C1A}"/>
              </a:ext>
            </a:extLst>
          </p:cNvPr>
          <p:cNvCxnSpPr>
            <a:cxnSpLocks/>
          </p:cNvCxnSpPr>
          <p:nvPr/>
        </p:nvCxnSpPr>
        <p:spPr>
          <a:xfrm flipH="1">
            <a:off x="508576" y="3561336"/>
            <a:ext cx="1003224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D9233690-0A18-4BEC-8AFA-9EC11F0A83F7}"/>
              </a:ext>
            </a:extLst>
          </p:cNvPr>
          <p:cNvSpPr txBox="1"/>
          <p:nvPr/>
        </p:nvSpPr>
        <p:spPr>
          <a:xfrm>
            <a:off x="548584" y="5872256"/>
            <a:ext cx="1776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/>
              <a:t>Estructura de Soporte</a:t>
            </a:r>
            <a:endParaRPr lang="es-CO" sz="1400"/>
          </a:p>
        </p:txBody>
      </p: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EDBC3D99-6622-4536-B0B1-B430ED52F406}"/>
              </a:ext>
            </a:extLst>
          </p:cNvPr>
          <p:cNvCxnSpPr>
            <a:cxnSpLocks/>
          </p:cNvCxnSpPr>
          <p:nvPr/>
        </p:nvCxnSpPr>
        <p:spPr>
          <a:xfrm flipH="1">
            <a:off x="464776" y="5431493"/>
            <a:ext cx="10271445" cy="514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76A8AB14-6C0A-44B4-AC0E-F90F531B1A3C}"/>
              </a:ext>
            </a:extLst>
          </p:cNvPr>
          <p:cNvSpPr txBox="1"/>
          <p:nvPr/>
        </p:nvSpPr>
        <p:spPr>
          <a:xfrm>
            <a:off x="3612604" y="4964036"/>
            <a:ext cx="186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" dirty="0"/>
              <a:t>Administración manual en Excel,</a:t>
            </a:r>
          </a:p>
          <a:p>
            <a:pPr algn="just"/>
            <a:r>
              <a:rPr lang="es-ES" sz="800" dirty="0"/>
              <a:t>Control de tiempos -  Manual </a:t>
            </a:r>
            <a:endParaRPr lang="es-CO" sz="800" dirty="0"/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D06A7AAD-4998-425C-AE4F-0FCDD05AB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09" y="5000011"/>
            <a:ext cx="293147" cy="272563"/>
          </a:xfrm>
          <a:prstGeom prst="rect">
            <a:avLst/>
          </a:prstGeom>
        </p:spPr>
      </p:pic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8D1280B-D5AD-4161-BB11-BEAE3222744C}"/>
              </a:ext>
            </a:extLst>
          </p:cNvPr>
          <p:cNvSpPr txBox="1"/>
          <p:nvPr/>
        </p:nvSpPr>
        <p:spPr>
          <a:xfrm>
            <a:off x="3059165" y="5732930"/>
            <a:ext cx="236154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1050" dirty="0"/>
              <a:t>1 Jefe Corporativo de Servicio al cliente </a:t>
            </a:r>
            <a:endParaRPr lang="es-ES" dirty="0"/>
          </a:p>
          <a:p>
            <a:r>
              <a:rPr lang="es-ES" sz="1050" dirty="0">
                <a:cs typeface="Calibri"/>
              </a:rPr>
              <a:t>1 Jefe de Servicio al Cliente</a:t>
            </a:r>
          </a:p>
          <a:p>
            <a:r>
              <a:rPr lang="es-ES" sz="1050" dirty="0">
                <a:cs typeface="Calibri"/>
              </a:rPr>
              <a:t>1 Supervisor Back Office</a:t>
            </a:r>
            <a:endParaRPr lang="es-ES" sz="1050" dirty="0"/>
          </a:p>
          <a:p>
            <a:r>
              <a:rPr lang="es-ES" sz="1050" dirty="0"/>
              <a:t>30  Asesores Back Office PQR</a:t>
            </a:r>
            <a:endParaRPr lang="es-ES" sz="1050" dirty="0">
              <a:cs typeface="Calibri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7CB477C-82B5-4B30-AA0D-7EC1FA404CEF}"/>
              </a:ext>
            </a:extLst>
          </p:cNvPr>
          <p:cNvSpPr txBox="1"/>
          <p:nvPr/>
        </p:nvSpPr>
        <p:spPr>
          <a:xfrm>
            <a:off x="5115771" y="255314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Servicio Hotelero</a:t>
            </a:r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913C9168-462B-4AE3-A31F-408A0BBFF7A1}"/>
              </a:ext>
            </a:extLst>
          </p:cNvPr>
          <p:cNvSpPr txBox="1"/>
          <p:nvPr/>
        </p:nvSpPr>
        <p:spPr>
          <a:xfrm>
            <a:off x="7450700" y="2493669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/>
              <a:t>Nombre, Hotel, Aumento o disminución Pax/Hab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/>
              <a:t>Reembolso ó Reversiones TDC, ó  retractos ó Anulaciones </a:t>
            </a:r>
          </a:p>
        </p:txBody>
      </p:sp>
      <p:sp>
        <p:nvSpPr>
          <p:cNvPr id="345" name="CuadroTexto 344">
            <a:extLst>
              <a:ext uri="{FF2B5EF4-FFF2-40B4-BE49-F238E27FC236}">
                <a16:creationId xmlns:a16="http://schemas.microsoft.com/office/drawing/2014/main" id="{8E86C609-D58A-4DE9-9AD4-5E335FCA95D4}"/>
              </a:ext>
            </a:extLst>
          </p:cNvPr>
          <p:cNvSpPr txBox="1"/>
          <p:nvPr/>
        </p:nvSpPr>
        <p:spPr>
          <a:xfrm>
            <a:off x="449192" y="3006101"/>
            <a:ext cx="283110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Tiempo </a:t>
            </a:r>
            <a:r>
              <a:rPr lang="es-ES" sz="1200">
                <a:cs typeface="Calibri"/>
              </a:rPr>
              <a:t>Máximo de respuesta</a:t>
            </a:r>
            <a:endParaRPr lang="es-ES"/>
          </a:p>
        </p:txBody>
      </p: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9CD414D0-10C3-45A7-8696-B288EE8237DA}"/>
              </a:ext>
            </a:extLst>
          </p:cNvPr>
          <p:cNvSpPr txBox="1"/>
          <p:nvPr/>
        </p:nvSpPr>
        <p:spPr>
          <a:xfrm>
            <a:off x="3017378" y="2878420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50"/>
              <a:t>Demanda: 2 Días Hábiles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50"/>
              <a:t>Tutela: 12 Horas Hábiles</a:t>
            </a: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F4DB09DB-6080-45C3-94D6-932495EA5B4D}"/>
              </a:ext>
            </a:extLst>
          </p:cNvPr>
          <p:cNvSpPr txBox="1"/>
          <p:nvPr/>
        </p:nvSpPr>
        <p:spPr>
          <a:xfrm>
            <a:off x="5421477" y="2892085"/>
            <a:ext cx="161454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s-ES" sz="1050"/>
              <a:t> Hasta 15 Días Hábiles</a:t>
            </a:r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79B3CB77-DAE0-4CDE-97A2-9D48F6C3928F}"/>
              </a:ext>
            </a:extLst>
          </p:cNvPr>
          <p:cNvSpPr txBox="1"/>
          <p:nvPr/>
        </p:nvSpPr>
        <p:spPr>
          <a:xfrm>
            <a:off x="6243256" y="2547826"/>
            <a:ext cx="1133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Servicio en Venta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1696B950-1246-4C80-8B4E-B591AE617631}"/>
              </a:ext>
            </a:extLst>
          </p:cNvPr>
          <p:cNvSpPr txBox="1"/>
          <p:nvPr/>
        </p:nvSpPr>
        <p:spPr>
          <a:xfrm>
            <a:off x="8473933" y="2888354"/>
            <a:ext cx="1584088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s-ES" sz="1050"/>
              <a:t>Hasta 15 Días Hábiles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A17CA0-6E7B-4FD3-A81F-51E89D4F6BAD}"/>
              </a:ext>
            </a:extLst>
          </p:cNvPr>
          <p:cNvSpPr txBox="1"/>
          <p:nvPr/>
        </p:nvSpPr>
        <p:spPr>
          <a:xfrm>
            <a:off x="9458522" y="4272780"/>
            <a:ext cx="972795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1050">
                <a:latin typeface="Calibri" panose="020F0502020204030204"/>
              </a:rPr>
              <a:t>Hotel</a:t>
            </a:r>
            <a:endParaRPr lang="es-ES"/>
          </a:p>
        </p:txBody>
      </p:sp>
      <p:sp>
        <p:nvSpPr>
          <p:cNvPr id="74" name="Rectángulo redondeado 185">
            <a:extLst>
              <a:ext uri="{FF2B5EF4-FFF2-40B4-BE49-F238E27FC236}">
                <a16:creationId xmlns:a16="http://schemas.microsoft.com/office/drawing/2014/main" id="{AE0DB4D2-8F84-4DC3-910D-3134763D6355}"/>
              </a:ext>
            </a:extLst>
          </p:cNvPr>
          <p:cNvSpPr/>
          <p:nvPr/>
        </p:nvSpPr>
        <p:spPr>
          <a:xfrm>
            <a:off x="9692425" y="3792164"/>
            <a:ext cx="511725" cy="4859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2FCF2281-4214-4B98-8749-EFCC2418C7F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9597" y="3827335"/>
            <a:ext cx="511724" cy="495323"/>
          </a:xfrm>
          <a:prstGeom prst="rect">
            <a:avLst/>
          </a:prstGeom>
        </p:spPr>
      </p:pic>
      <p:sp>
        <p:nvSpPr>
          <p:cNvPr id="72" name="TextBox 8">
            <a:extLst>
              <a:ext uri="{FF2B5EF4-FFF2-40B4-BE49-F238E27FC236}">
                <a16:creationId xmlns:a16="http://schemas.microsoft.com/office/drawing/2014/main" id="{F0EDAF18-06F1-C8A6-4A23-2B55A7AD8BAD}"/>
              </a:ext>
            </a:extLst>
          </p:cNvPr>
          <p:cNvSpPr txBox="1"/>
          <p:nvPr/>
        </p:nvSpPr>
        <p:spPr>
          <a:xfrm>
            <a:off x="2850426" y="454638"/>
            <a:ext cx="6011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Lato Heavy" panose="020F0502020204030203" pitchFamily="34" charset="0"/>
              </a:rPr>
              <a:t>PROCESO DE SERVICIO AL CLIENTE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Lato Heavy" panose="020F0502020204030203" pitchFamily="34" charset="0"/>
              </a:rPr>
              <a:t>MULTIVACACIONES</a:t>
            </a:r>
          </a:p>
        </p:txBody>
      </p:sp>
      <p:cxnSp>
        <p:nvCxnSpPr>
          <p:cNvPr id="73" name="Straight Connector 23">
            <a:extLst>
              <a:ext uri="{FF2B5EF4-FFF2-40B4-BE49-F238E27FC236}">
                <a16:creationId xmlns:a16="http://schemas.microsoft.com/office/drawing/2014/main" id="{694B17D3-3404-21B5-E183-940C98553193}"/>
              </a:ext>
            </a:extLst>
          </p:cNvPr>
          <p:cNvCxnSpPr>
            <a:cxnSpLocks/>
          </p:cNvCxnSpPr>
          <p:nvPr/>
        </p:nvCxnSpPr>
        <p:spPr>
          <a:xfrm>
            <a:off x="1998155" y="845497"/>
            <a:ext cx="914400" cy="7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3">
            <a:extLst>
              <a:ext uri="{FF2B5EF4-FFF2-40B4-BE49-F238E27FC236}">
                <a16:creationId xmlns:a16="http://schemas.microsoft.com/office/drawing/2014/main" id="{0923E947-207B-CE39-E3C4-848084A32E89}"/>
              </a:ext>
            </a:extLst>
          </p:cNvPr>
          <p:cNvCxnSpPr>
            <a:cxnSpLocks/>
          </p:cNvCxnSpPr>
          <p:nvPr/>
        </p:nvCxnSpPr>
        <p:spPr>
          <a:xfrm>
            <a:off x="8814797" y="852330"/>
            <a:ext cx="914400" cy="7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2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adroTexto 90">
            <a:extLst>
              <a:ext uri="{FF2B5EF4-FFF2-40B4-BE49-F238E27FC236}">
                <a16:creationId xmlns:a16="http://schemas.microsoft.com/office/drawing/2014/main" id="{A577AD37-3163-47B5-8276-570A65203BA8}"/>
              </a:ext>
            </a:extLst>
          </p:cNvPr>
          <p:cNvSpPr txBox="1"/>
          <p:nvPr/>
        </p:nvSpPr>
        <p:spPr>
          <a:xfrm>
            <a:off x="519524" y="821003"/>
            <a:ext cx="240803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1100">
                <a:solidFill>
                  <a:schemeClr val="accent1">
                    <a:lumMod val="50000"/>
                  </a:schemeClr>
                </a:solidFill>
              </a:rPr>
              <a:t>Casos por tipología ( Número de casos)</a:t>
            </a:r>
            <a:endParaRPr lang="es-CO" sz="11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B1FF7F7-9A8B-4AAB-B7E7-088EF3AFD0FB}"/>
              </a:ext>
            </a:extLst>
          </p:cNvPr>
          <p:cNvSpPr/>
          <p:nvPr/>
        </p:nvSpPr>
        <p:spPr>
          <a:xfrm flipV="1">
            <a:off x="662040" y="4180227"/>
            <a:ext cx="517198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B172B10-0541-4371-8490-6FBF995E6991}"/>
              </a:ext>
            </a:extLst>
          </p:cNvPr>
          <p:cNvSpPr txBox="1"/>
          <p:nvPr/>
        </p:nvSpPr>
        <p:spPr>
          <a:xfrm>
            <a:off x="844683" y="4301424"/>
            <a:ext cx="3204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accent1">
                    <a:lumMod val="50000"/>
                  </a:schemeClr>
                </a:solidFill>
              </a:rPr>
              <a:t>Tiempos de respuesta por tipología (Días Calendario)</a:t>
            </a:r>
            <a:endParaRPr lang="es-CO" sz="11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6F1AF5-E931-418A-B94C-481717C3CA8A}"/>
              </a:ext>
            </a:extLst>
          </p:cNvPr>
          <p:cNvSpPr txBox="1"/>
          <p:nvPr/>
        </p:nvSpPr>
        <p:spPr>
          <a:xfrm>
            <a:off x="4348866" y="4657551"/>
            <a:ext cx="2399251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900" b="1" dirty="0"/>
              <a:t>Motivo de Demandas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Devoluciones contrato 70%</a:t>
            </a:r>
            <a:endParaRPr lang="es-ES" sz="9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>
                <a:cs typeface="Calibri"/>
              </a:rPr>
              <a:t>Publicidad engañosa venta 14%</a:t>
            </a:r>
            <a:endParaRPr lang="es-ES" sz="9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No Acepta Reprogramación  7%</a:t>
            </a:r>
            <a:endParaRPr lang="es-ES" sz="9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Devolución otros conceptos 7%</a:t>
            </a:r>
            <a:endParaRPr lang="es-ES" sz="900" dirty="0">
              <a:cs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>
                <a:cs typeface="Calibri" panose="020F0502020204030204"/>
              </a:rPr>
              <a:t>Cobro errado 1%</a:t>
            </a:r>
            <a:endParaRPr lang="es-ES" sz="9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Incumplimiento acuerdo  1%</a:t>
            </a:r>
            <a:endParaRPr lang="es-ES" sz="900" dirty="0">
              <a:cs typeface="Calibri"/>
            </a:endParaRPr>
          </a:p>
        </p:txBody>
      </p:sp>
      <p:pic>
        <p:nvPicPr>
          <p:cNvPr id="20" name="Imagen 20" descr="Tabla&#10;&#10;Descripción generada automáticamente">
            <a:extLst>
              <a:ext uri="{FF2B5EF4-FFF2-40B4-BE49-F238E27FC236}">
                <a16:creationId xmlns:a16="http://schemas.microsoft.com/office/drawing/2014/main" id="{EA3049B0-FD50-4847-BFBE-BFFE0E36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0" y="4619246"/>
            <a:ext cx="1801615" cy="1563955"/>
          </a:xfrm>
          <a:prstGeom prst="rect">
            <a:avLst/>
          </a:prstGeom>
        </p:spPr>
      </p:pic>
      <p:pic>
        <p:nvPicPr>
          <p:cNvPr id="12" name="Imagen 12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2C64F5A9-2825-4545-ADDC-D66912DA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9" y="1322230"/>
            <a:ext cx="4063373" cy="2442346"/>
          </a:xfrm>
          <a:prstGeom prst="rect">
            <a:avLst/>
          </a:prstGeom>
        </p:spPr>
      </p:pic>
      <p:pic>
        <p:nvPicPr>
          <p:cNvPr id="17" name="Imagen 20" descr="Interfaz de usuario gráfica, Texto, Aplicación, Tabla&#10;&#10;Descripción generada automáticamente">
            <a:extLst>
              <a:ext uri="{FF2B5EF4-FFF2-40B4-BE49-F238E27FC236}">
                <a16:creationId xmlns:a16="http://schemas.microsoft.com/office/drawing/2014/main" id="{1BDBBFFA-5626-4C79-91F1-B2C5EBBBD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679" y="1585438"/>
            <a:ext cx="4085978" cy="1754875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:a16="http://schemas.microsoft.com/office/drawing/2014/main" id="{14D5B237-B045-177F-98F6-8F857695A4A8}"/>
              </a:ext>
            </a:extLst>
          </p:cNvPr>
          <p:cNvSpPr txBox="1"/>
          <p:nvPr/>
        </p:nvSpPr>
        <p:spPr>
          <a:xfrm>
            <a:off x="1723540" y="345024"/>
            <a:ext cx="80473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Lato Heavy" panose="020F0502020204030203" pitchFamily="34" charset="0"/>
              </a:rPr>
              <a:t>SITUACIÓN CORRESPONDENCIA AÑOS 2019/2021</a:t>
            </a:r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7DC77EB2-8E96-7059-4829-10D090E42710}"/>
              </a:ext>
            </a:extLst>
          </p:cNvPr>
          <p:cNvCxnSpPr>
            <a:cxnSpLocks/>
          </p:cNvCxnSpPr>
          <p:nvPr/>
        </p:nvCxnSpPr>
        <p:spPr>
          <a:xfrm>
            <a:off x="844683" y="534165"/>
            <a:ext cx="914400" cy="7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926B45CE-7CB5-2C15-B601-A1C72168D678}"/>
              </a:ext>
            </a:extLst>
          </p:cNvPr>
          <p:cNvCxnSpPr>
            <a:cxnSpLocks/>
          </p:cNvCxnSpPr>
          <p:nvPr/>
        </p:nvCxnSpPr>
        <p:spPr>
          <a:xfrm>
            <a:off x="9770936" y="528601"/>
            <a:ext cx="914400" cy="7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69138DC-7453-42E8-24BF-CD5A0F1768FB}"/>
              </a:ext>
            </a:extLst>
          </p:cNvPr>
          <p:cNvSpPr txBox="1"/>
          <p:nvPr/>
        </p:nvSpPr>
        <p:spPr>
          <a:xfrm>
            <a:off x="7752522" y="4104749"/>
            <a:ext cx="29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Cuadro motivos demandas</a:t>
            </a:r>
          </a:p>
        </p:txBody>
      </p:sp>
    </p:spTree>
    <p:extLst>
      <p:ext uri="{BB962C8B-B14F-4D97-AF65-F5344CB8AC3E}">
        <p14:creationId xmlns:p14="http://schemas.microsoft.com/office/powerpoint/2010/main" val="33707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5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Panorámica</PresentationFormat>
  <Paragraphs>43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Diaz</dc:creator>
  <cp:lastModifiedBy>David Diaz</cp:lastModifiedBy>
  <cp:revision>1</cp:revision>
  <dcterms:created xsi:type="dcterms:W3CDTF">2023-06-21T22:50:35Z</dcterms:created>
  <dcterms:modified xsi:type="dcterms:W3CDTF">2023-06-21T22:51:14Z</dcterms:modified>
</cp:coreProperties>
</file>