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8/15/2017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8/15/2017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8/15/2017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8/15/2017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8/15/2017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8/15/2017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8/15/2017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s.wikipedia.org/wiki/Guatemal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es.wikipedia.org/wiki/Industria"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es.wikipedia.org/wiki/Guatemala" TargetMode="External"/><Relationship Id="rId4" Type="http://schemas.openxmlformats.org/officeDocument/2006/relationships/hyperlink" Target="https://es.wikipedia.org/wiki/1968"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s.wikipedia.org/wiki/1981" TargetMode="External"/><Relationship Id="rId2" Type="http://schemas.openxmlformats.org/officeDocument/2006/relationships/hyperlink" Target="https://es.wikipedia.org/wiki/1974"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es.wikipedia.org/wiki/1991" TargetMode="External"/><Relationship Id="rId7" Type="http://schemas.openxmlformats.org/officeDocument/2006/relationships/hyperlink" Target="https://es.wikipedia.org/wiki/2008" TargetMode="External"/><Relationship Id="rId2" Type="http://schemas.openxmlformats.org/officeDocument/2006/relationships/hyperlink" Target="https://es.wikipedia.org/wiki/1984" TargetMode="External"/><Relationship Id="rId1" Type="http://schemas.openxmlformats.org/officeDocument/2006/relationships/slideLayout" Target="../slideLayouts/slideLayout7.xml"/><Relationship Id="rId6" Type="http://schemas.openxmlformats.org/officeDocument/2006/relationships/hyperlink" Target="https://es.wikipedia.org/wiki/2006" TargetMode="External"/><Relationship Id="rId5" Type="http://schemas.openxmlformats.org/officeDocument/2006/relationships/hyperlink" Target="https://es.wikipedia.org/wiki/2003" TargetMode="External"/><Relationship Id="rId4" Type="http://schemas.openxmlformats.org/officeDocument/2006/relationships/hyperlink" Target="https://es.wikipedia.org/wiki/1999"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2012" TargetMode="External"/><Relationship Id="rId7" Type="http://schemas.openxmlformats.org/officeDocument/2006/relationships/image" Target="../media/image3.png"/><Relationship Id="rId2" Type="http://schemas.openxmlformats.org/officeDocument/2006/relationships/hyperlink" Target="https://es.wikipedia.org/wiki/2011" TargetMode="External"/><Relationship Id="rId1" Type="http://schemas.openxmlformats.org/officeDocument/2006/relationships/slideLayout" Target="../slideLayouts/slideLayout7.xml"/><Relationship Id="rId6" Type="http://schemas.openxmlformats.org/officeDocument/2006/relationships/hyperlink" Target="https://es.wikipedia.org/wiki/2015" TargetMode="External"/><Relationship Id="rId5" Type="http://schemas.openxmlformats.org/officeDocument/2006/relationships/hyperlink" Target="https://es.wikipedia.org/wiki/VISA" TargetMode="External"/><Relationship Id="rId4" Type="http://schemas.openxmlformats.org/officeDocument/2006/relationships/hyperlink" Target="https://es.wikipedia.org/wiki/2013"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corporacionbi.com/gt/bancoindustrial/activos-crediticios-anexo-1-bi" TargetMode="External"/><Relationship Id="rId3" Type="http://schemas.openxmlformats.org/officeDocument/2006/relationships/hyperlink" Target="https://www.corporacionbi.com/gt/bancoindustrial/estado-de-resultados-condensado" TargetMode="External"/><Relationship Id="rId7" Type="http://schemas.openxmlformats.org/officeDocument/2006/relationships/hyperlink" Target="https://www.corporacionbi.com/gt/bancoindustrial/dictamen-de-auditores-externos-bi" TargetMode="External"/><Relationship Id="rId2" Type="http://schemas.openxmlformats.org/officeDocument/2006/relationships/hyperlink" Target="https://www.corporacionbi.com/gt/bancoindustrial/balance-general-condensado" TargetMode="External"/><Relationship Id="rId1" Type="http://schemas.openxmlformats.org/officeDocument/2006/relationships/slideLayout" Target="../slideLayouts/slideLayout6.xml"/><Relationship Id="rId6" Type="http://schemas.openxmlformats.org/officeDocument/2006/relationships/hyperlink" Target="https://www.corporacionbi.com/gt/bancoindustrial/estado-de-resultados-consolidado-bi" TargetMode="External"/><Relationship Id="rId11" Type="http://schemas.openxmlformats.org/officeDocument/2006/relationships/image" Target="../media/image3.png"/><Relationship Id="rId5" Type="http://schemas.openxmlformats.org/officeDocument/2006/relationships/hyperlink" Target="https://www.corporacionbi.com/gt/bancoindustrial/balance-general-consolidado-bi" TargetMode="External"/><Relationship Id="rId10" Type="http://schemas.openxmlformats.org/officeDocument/2006/relationships/hyperlink" Target="https://www.corporacionbi.com/gt/bancoindustrial/activos-crediticios-anexo-4-bi" TargetMode="External"/><Relationship Id="rId4" Type="http://schemas.openxmlformats.org/officeDocument/2006/relationships/hyperlink" Target="https://www.corporacionbi.com/gt/bancoindustrial/indicadores-financieros" TargetMode="External"/><Relationship Id="rId9" Type="http://schemas.openxmlformats.org/officeDocument/2006/relationships/hyperlink" Target="https://www.corporacionbi.com/gt/bancoindustrial/activos-crediticios-anexo-2-b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corporacionbi.com/gt/bancoindustrial/mision-y-vision" TargetMode="External"/><Relationship Id="rId7" Type="http://schemas.openxmlformats.org/officeDocument/2006/relationships/image" Target="../media/image3.png"/><Relationship Id="rId2" Type="http://schemas.openxmlformats.org/officeDocument/2006/relationships/hyperlink" Target="https://www.corporacionbi.com/gt/bancoindustrial/quienes-somos" TargetMode="External"/><Relationship Id="rId1" Type="http://schemas.openxmlformats.org/officeDocument/2006/relationships/slideLayout" Target="../slideLayouts/slideLayout7.xml"/><Relationship Id="rId6" Type="http://schemas.openxmlformats.org/officeDocument/2006/relationships/hyperlink" Target="https://www.corporacionbi.com/gt/bancoindustrial/agentes-bancarios" TargetMode="External"/><Relationship Id="rId5" Type="http://schemas.openxmlformats.org/officeDocument/2006/relationships/hyperlink" Target="https://www.corporacionbi.com/gt/bancoindustrial/directores-y-administradores" TargetMode="External"/><Relationship Id="rId4" Type="http://schemas.openxmlformats.org/officeDocument/2006/relationships/hyperlink" Target="https://www.corporacionbi.com/gt/bancoindustrial/nuestro-cred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0455" y="1602988"/>
            <a:ext cx="9448800" cy="1825096"/>
          </a:xfrm>
        </p:spPr>
        <p:txBody>
          <a:bodyPr/>
          <a:lstStyle/>
          <a:p>
            <a:pPr algn="ctr"/>
            <a:r>
              <a:rPr lang="es-GT" b="1" dirty="0" smtClean="0">
                <a:solidFill>
                  <a:srgbClr val="FF0000"/>
                </a:solidFill>
                <a:latin typeface="Adobe Gothic Std B" panose="020B0800000000000000" pitchFamily="34" charset="-128"/>
                <a:ea typeface="Adobe Gothic Std B" panose="020B0800000000000000" pitchFamily="34" charset="-128"/>
              </a:rPr>
              <a:t>Banco industrial</a:t>
            </a:r>
            <a:endParaRPr lang="es-GT" b="1" dirty="0">
              <a:solidFill>
                <a:srgbClr val="FF0000"/>
              </a:solidFill>
              <a:latin typeface="Adobe Gothic Std B" panose="020B0800000000000000" pitchFamily="34" charset="-128"/>
              <a:ea typeface="Adobe Gothic Std B" panose="020B0800000000000000" pitchFamily="34" charset="-128"/>
            </a:endParaRPr>
          </a:p>
        </p:txBody>
      </p:sp>
      <p:sp>
        <p:nvSpPr>
          <p:cNvPr id="3" name="Subtítulo 2"/>
          <p:cNvSpPr>
            <a:spLocks noGrp="1"/>
          </p:cNvSpPr>
          <p:nvPr>
            <p:ph type="subTitle" idx="1"/>
          </p:nvPr>
        </p:nvSpPr>
        <p:spPr>
          <a:xfrm>
            <a:off x="1346548" y="3324861"/>
            <a:ext cx="9448800" cy="2743547"/>
          </a:xfrm>
        </p:spPr>
        <p:txBody>
          <a:bodyPr/>
          <a:lstStyle/>
          <a:p>
            <a:r>
              <a:rPr lang="es-GT" b="1" dirty="0"/>
              <a:t>Banco Industrial S.A.</a:t>
            </a:r>
            <a:r>
              <a:rPr lang="es-GT" dirty="0"/>
              <a:t> La organización financiera más importante de </a:t>
            </a:r>
            <a:r>
              <a:rPr lang="es-GT" dirty="0">
                <a:hlinkClick r:id="rId2" tooltip="Guatemala"/>
              </a:rPr>
              <a:t>Guatemala</a:t>
            </a:r>
            <a:r>
              <a:rPr lang="es-GT" dirty="0"/>
              <a:t> y una de las más grandes a nivel Centroamericano. En la actualidad ofrece servicios a través de una red de más 1,600 puntos de servicio en toda la República de </a:t>
            </a:r>
            <a:r>
              <a:rPr lang="es-GT" dirty="0">
                <a:hlinkClick r:id="rId2" tooltip="Guatemala"/>
              </a:rPr>
              <a:t>Guatemala</a:t>
            </a:r>
            <a:r>
              <a:rPr lang="es-GT" dirty="0"/>
              <a:t>, así como acceso electrónico desde cualquier lugar del mundo. Es una sólida organización financiera consciente y responsable para con sus clientes, personal, comunidad y accionistas.</a:t>
            </a:r>
            <a:endParaRPr lang="es-GT"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518" y="633020"/>
            <a:ext cx="4430103" cy="1721873"/>
          </a:xfrm>
          <a:prstGeom prst="rect">
            <a:avLst/>
          </a:prstGeom>
        </p:spPr>
      </p:pic>
    </p:spTree>
    <p:extLst>
      <p:ext uri="{BB962C8B-B14F-4D97-AF65-F5344CB8AC3E}">
        <p14:creationId xmlns:p14="http://schemas.microsoft.com/office/powerpoint/2010/main" val="41045080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2000"/>
                                        <p:tgtEl>
                                          <p:spTgt spid="3">
                                            <p:txEl>
                                              <p:pRg st="0" end="0"/>
                                            </p:txEl>
                                          </p:spTgt>
                                        </p:tgtEl>
                                      </p:cBhvr>
                                    </p:animEffect>
                                    <p:anim calcmode="lin" valueType="num">
                                      <p:cBhvr>
                                        <p:cTn id="2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xit" presetSubtype="0" fill="hold" grpId="1" nodeType="clickEffect">
                                  <p:stCondLst>
                                    <p:cond delay="0"/>
                                  </p:stCondLst>
                                  <p:childTnLst>
                                    <p:animEffect transition="out" filter="wipe(down)">
                                      <p:cBhvr>
                                        <p:cTn id="33" dur="180" accel="50000">
                                          <p:stCondLst>
                                            <p:cond delay="1820"/>
                                          </p:stCondLst>
                                        </p:cTn>
                                        <p:tgtEl>
                                          <p:spTgt spid="3">
                                            <p:txEl>
                                              <p:pRg st="0" end="0"/>
                                            </p:txEl>
                                          </p:spTgt>
                                        </p:tgtEl>
                                      </p:cBhvr>
                                    </p:animEffect>
                                    <p:anim calcmode="lin" valueType="num">
                                      <p:cBhvr>
                                        <p:cTn id="34" dur="1822" tmFilter="0,0; 0.14,0.31; 0.43,0.73; 0.71,0.91; 1.0,1.0">
                                          <p:stCondLst>
                                            <p:cond delay="0"/>
                                          </p:stCondLst>
                                        </p:cTn>
                                        <p:tgtEl>
                                          <p:spTgt spid="3">
                                            <p:txEl>
                                              <p:pRg st="0" end="0"/>
                                            </p:txEl>
                                          </p:spTgt>
                                        </p:tgtEl>
                                        <p:attrNameLst>
                                          <p:attrName>ppt_x</p:attrName>
                                        </p:attrNameLst>
                                      </p:cBhvr>
                                      <p:tavLst>
                                        <p:tav tm="0">
                                          <p:val>
                                            <p:strVal val="ppt_x"/>
                                          </p:val>
                                        </p:tav>
                                        <p:tav tm="100000">
                                          <p:val>
                                            <p:strVal val="#ppt_x+0.25"/>
                                          </p:val>
                                        </p:tav>
                                      </p:tavLst>
                                    </p:anim>
                                    <p:anim calcmode="lin" valueType="num">
                                      <p:cBhvr>
                                        <p:cTn id="35" dur="178">
                                          <p:stCondLst>
                                            <p:cond delay="1822"/>
                                          </p:stCondLst>
                                        </p:cTn>
                                        <p:tgtEl>
                                          <p:spTgt spid="3">
                                            <p:txEl>
                                              <p:pRg st="0" end="0"/>
                                            </p:txEl>
                                          </p:spTgt>
                                        </p:tgtEl>
                                        <p:attrNameLst>
                                          <p:attrName>ppt_x</p:attrName>
                                        </p:attrNameLst>
                                      </p:cBhvr>
                                      <p:tavLst>
                                        <p:tav tm="0">
                                          <p:val>
                                            <p:strVal val="ppt_x"/>
                                          </p:val>
                                        </p:tav>
                                        <p:tav tm="100000">
                                          <p:val>
                                            <p:strVal val="ppt_x"/>
                                          </p:val>
                                        </p:tav>
                                      </p:tavLst>
                                    </p:anim>
                                    <p:anim calcmode="lin" valueType="num">
                                      <p:cBhvr>
                                        <p:cTn id="36" dur="664" tmFilter="0.0,0.0;0.25,0.07;0.50,0.2;0.75,0.467;1.0,1.0">
                                          <p:stCondLst>
                                            <p:cond delay="0"/>
                                          </p:stCondLst>
                                        </p:cTn>
                                        <p:tgtEl>
                                          <p:spTgt spid="3">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7" dur="664" tmFilter="0, 0; 0.125,0.2665; 0.25,0.4; 0.375,0.465; 0.5,0.5;  0.625,0.535; 0.75,0.6; 0.875,0.7335; 1,1">
                                          <p:stCondLst>
                                            <p:cond delay="664"/>
                                          </p:stCondLst>
                                        </p:cTn>
                                        <p:tgtEl>
                                          <p:spTgt spid="3">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8" dur="332" tmFilter="0, 0; 0.125,0.2665; 0.25,0.4; 0.375,0.465; 0.5,0.5;  0.625,0.535; 0.75,0.6; 0.875,0.7335; 1,1">
                                          <p:stCondLst>
                                            <p:cond delay="1324"/>
                                          </p:stCondLst>
                                        </p:cTn>
                                        <p:tgtEl>
                                          <p:spTgt spid="3">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9" dur="164" tmFilter="0, 0; 0.125,0.2665; 0.25,0.4; 0.375,0.465; 0.5,0.5;  0.625,0.535; 0.75,0.6; 0.875,0.7335; 1,1">
                                          <p:stCondLst>
                                            <p:cond delay="1656"/>
                                          </p:stCondLst>
                                        </p:cTn>
                                        <p:tgtEl>
                                          <p:spTgt spid="3">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40" dur="180" accel="50000">
                                          <p:stCondLst>
                                            <p:cond delay="1820"/>
                                          </p:stCondLst>
                                        </p:cTn>
                                        <p:tgtEl>
                                          <p:spTgt spid="3">
                                            <p:txEl>
                                              <p:pRg st="0" end="0"/>
                                            </p:txEl>
                                          </p:spTgt>
                                        </p:tgtEl>
                                        <p:attrNameLst>
                                          <p:attrName>ppt_y</p:attrName>
                                        </p:attrNameLst>
                                      </p:cBhvr>
                                      <p:tavLst>
                                        <p:tav tm="0">
                                          <p:val>
                                            <p:strVal val="ppt_y"/>
                                          </p:val>
                                        </p:tav>
                                        <p:tav tm="100000">
                                          <p:val>
                                            <p:strVal val="ppt_y+ppt_h"/>
                                          </p:val>
                                        </p:tav>
                                      </p:tavLst>
                                    </p:anim>
                                    <p:animScale>
                                      <p:cBhvr>
                                        <p:cTn id="41" dur="26">
                                          <p:stCondLst>
                                            <p:cond delay="620"/>
                                          </p:stCondLst>
                                        </p:cTn>
                                        <p:tgtEl>
                                          <p:spTgt spid="3">
                                            <p:txEl>
                                              <p:pRg st="0" end="0"/>
                                            </p:txEl>
                                          </p:spTgt>
                                        </p:tgtEl>
                                      </p:cBhvr>
                                      <p:to x="100000" y="60000"/>
                                    </p:animScale>
                                    <p:animScale>
                                      <p:cBhvr>
                                        <p:cTn id="42" dur="166" decel="50000">
                                          <p:stCondLst>
                                            <p:cond delay="646"/>
                                          </p:stCondLst>
                                        </p:cTn>
                                        <p:tgtEl>
                                          <p:spTgt spid="3">
                                            <p:txEl>
                                              <p:pRg st="0" end="0"/>
                                            </p:txEl>
                                          </p:spTgt>
                                        </p:tgtEl>
                                      </p:cBhvr>
                                      <p:to x="100000" y="100000"/>
                                    </p:animScale>
                                    <p:animScale>
                                      <p:cBhvr>
                                        <p:cTn id="43" dur="26">
                                          <p:stCondLst>
                                            <p:cond delay="1312"/>
                                          </p:stCondLst>
                                        </p:cTn>
                                        <p:tgtEl>
                                          <p:spTgt spid="3">
                                            <p:txEl>
                                              <p:pRg st="0" end="0"/>
                                            </p:txEl>
                                          </p:spTgt>
                                        </p:tgtEl>
                                      </p:cBhvr>
                                      <p:to x="100000" y="80000"/>
                                    </p:animScale>
                                    <p:animScale>
                                      <p:cBhvr>
                                        <p:cTn id="44" dur="166" decel="50000">
                                          <p:stCondLst>
                                            <p:cond delay="1338"/>
                                          </p:stCondLst>
                                        </p:cTn>
                                        <p:tgtEl>
                                          <p:spTgt spid="3">
                                            <p:txEl>
                                              <p:pRg st="0" end="0"/>
                                            </p:txEl>
                                          </p:spTgt>
                                        </p:tgtEl>
                                      </p:cBhvr>
                                      <p:to x="100000" y="100000"/>
                                    </p:animScale>
                                    <p:animScale>
                                      <p:cBhvr>
                                        <p:cTn id="45" dur="26">
                                          <p:stCondLst>
                                            <p:cond delay="1642"/>
                                          </p:stCondLst>
                                        </p:cTn>
                                        <p:tgtEl>
                                          <p:spTgt spid="3">
                                            <p:txEl>
                                              <p:pRg st="0" end="0"/>
                                            </p:txEl>
                                          </p:spTgt>
                                        </p:tgtEl>
                                      </p:cBhvr>
                                      <p:to x="100000" y="90000"/>
                                    </p:animScale>
                                    <p:animScale>
                                      <p:cBhvr>
                                        <p:cTn id="46" dur="166" decel="50000">
                                          <p:stCondLst>
                                            <p:cond delay="1668"/>
                                          </p:stCondLst>
                                        </p:cTn>
                                        <p:tgtEl>
                                          <p:spTgt spid="3">
                                            <p:txEl>
                                              <p:pRg st="0" end="0"/>
                                            </p:txEl>
                                          </p:spTgt>
                                        </p:tgtEl>
                                      </p:cBhvr>
                                      <p:to x="100000" y="100000"/>
                                    </p:animScale>
                                    <p:animScale>
                                      <p:cBhvr>
                                        <p:cTn id="47" dur="26">
                                          <p:stCondLst>
                                            <p:cond delay="1808"/>
                                          </p:stCondLst>
                                        </p:cTn>
                                        <p:tgtEl>
                                          <p:spTgt spid="3">
                                            <p:txEl>
                                              <p:pRg st="0" end="0"/>
                                            </p:txEl>
                                          </p:spTgt>
                                        </p:tgtEl>
                                      </p:cBhvr>
                                      <p:to x="100000" y="95000"/>
                                    </p:animScale>
                                    <p:animScale>
                                      <p:cBhvr>
                                        <p:cTn id="48" dur="166" decel="50000">
                                          <p:stCondLst>
                                            <p:cond delay="1834"/>
                                          </p:stCondLst>
                                        </p:cTn>
                                        <p:tgtEl>
                                          <p:spTgt spid="3">
                                            <p:txEl>
                                              <p:pRg st="0" end="0"/>
                                            </p:txEl>
                                          </p:spTgt>
                                        </p:tgtEl>
                                      </p:cBhvr>
                                      <p:to x="100000" y="100000"/>
                                    </p:animScale>
                                    <p:set>
                                      <p:cBhvr>
                                        <p:cTn id="49"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16066" y="735120"/>
            <a:ext cx="6814159" cy="4901591"/>
          </a:xfrm>
          <a:prstGeom prst="rect">
            <a:avLst/>
          </a:prstGeom>
        </p:spPr>
      </p:pic>
      <p:pic>
        <p:nvPicPr>
          <p:cNvPr id="3" name="Imagen 2"/>
          <p:cNvPicPr>
            <a:picLocks noChangeAspect="1"/>
          </p:cNvPicPr>
          <p:nvPr/>
        </p:nvPicPr>
        <p:blipFill>
          <a:blip r:embed="rId3"/>
          <a:stretch>
            <a:fillRect/>
          </a:stretch>
        </p:blipFill>
        <p:spPr>
          <a:xfrm>
            <a:off x="9782827" y="94989"/>
            <a:ext cx="2133600" cy="2133600"/>
          </a:xfrm>
          <a:prstGeom prst="rect">
            <a:avLst/>
          </a:prstGeom>
        </p:spPr>
      </p:pic>
    </p:spTree>
    <p:extLst>
      <p:ext uri="{BB962C8B-B14F-4D97-AF65-F5344CB8AC3E}">
        <p14:creationId xmlns:p14="http://schemas.microsoft.com/office/powerpoint/2010/main" val="2678377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xit" presetSubtype="0" fill="hold" nodeType="clickEffect">
                                  <p:stCondLst>
                                    <p:cond delay="0"/>
                                  </p:stCondLst>
                                  <p:childTnLst>
                                    <p:animEffect transition="out" filter="wipe(down)">
                                      <p:cBhvr>
                                        <p:cTn id="11" dur="180" accel="50000">
                                          <p:stCondLst>
                                            <p:cond delay="1820"/>
                                          </p:stCondLst>
                                        </p:cTn>
                                        <p:tgtEl>
                                          <p:spTgt spid="3"/>
                                        </p:tgtEl>
                                      </p:cBhvr>
                                    </p:animEffect>
                                    <p:anim calcmode="lin" valueType="num">
                                      <p:cBhvr>
                                        <p:cTn id="12"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13"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14"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8"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19" dur="26">
                                          <p:stCondLst>
                                            <p:cond delay="620"/>
                                          </p:stCondLst>
                                        </p:cTn>
                                        <p:tgtEl>
                                          <p:spTgt spid="3"/>
                                        </p:tgtEl>
                                      </p:cBhvr>
                                      <p:to x="100000" y="60000"/>
                                    </p:animScale>
                                    <p:animScale>
                                      <p:cBhvr>
                                        <p:cTn id="20" dur="166" decel="50000">
                                          <p:stCondLst>
                                            <p:cond delay="64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set>
                                      <p:cBhvr>
                                        <p:cTn id="27" dur="1" fill="hold">
                                          <p:stCondLst>
                                            <p:cond delay="1999"/>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inVertic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25973" y="812859"/>
            <a:ext cx="5582948" cy="923330"/>
          </a:xfrm>
          <a:prstGeom prst="rect">
            <a:avLst/>
          </a:prstGeom>
          <a:noFill/>
        </p:spPr>
        <p:txBody>
          <a:bodyPr wrap="none" lIns="91440" tIns="45720" rIns="91440" bIns="45720">
            <a:prstTxWarp prst="textArchUp">
              <a:avLst/>
            </a:prstTxWarp>
            <a:spAutoFit/>
          </a:bodyPr>
          <a:lstStyle/>
          <a:p>
            <a:pPr algn="ctr"/>
            <a:r>
              <a:rPr lang="es-E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Somos tus amigos</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 name="Imagen 2"/>
          <p:cNvPicPr>
            <a:picLocks noChangeAspect="1"/>
          </p:cNvPicPr>
          <p:nvPr/>
        </p:nvPicPr>
        <p:blipFill>
          <a:blip r:embed="rId2"/>
          <a:stretch>
            <a:fillRect/>
          </a:stretch>
        </p:blipFill>
        <p:spPr>
          <a:xfrm>
            <a:off x="1153308" y="1736190"/>
            <a:ext cx="3910840" cy="1720994"/>
          </a:xfrm>
          <a:prstGeom prst="rect">
            <a:avLst/>
          </a:prstGeom>
        </p:spPr>
      </p:pic>
      <p:pic>
        <p:nvPicPr>
          <p:cNvPr id="4" name="Imagen 3"/>
          <p:cNvPicPr>
            <a:picLocks noChangeAspect="1"/>
          </p:cNvPicPr>
          <p:nvPr/>
        </p:nvPicPr>
        <p:blipFill>
          <a:blip r:embed="rId3"/>
          <a:stretch>
            <a:fillRect/>
          </a:stretch>
        </p:blipFill>
        <p:spPr>
          <a:xfrm>
            <a:off x="4186107" y="4045908"/>
            <a:ext cx="3454770" cy="2223500"/>
          </a:xfrm>
          <a:prstGeom prst="rect">
            <a:avLst/>
          </a:prstGeom>
        </p:spPr>
      </p:pic>
      <p:pic>
        <p:nvPicPr>
          <p:cNvPr id="5" name="Imagen 4"/>
          <p:cNvPicPr>
            <a:picLocks noChangeAspect="1"/>
          </p:cNvPicPr>
          <p:nvPr/>
        </p:nvPicPr>
        <p:blipFill>
          <a:blip r:embed="rId4"/>
          <a:stretch>
            <a:fillRect/>
          </a:stretch>
        </p:blipFill>
        <p:spPr>
          <a:xfrm>
            <a:off x="6604738" y="1742909"/>
            <a:ext cx="4749177" cy="1714275"/>
          </a:xfrm>
          <a:prstGeom prst="rect">
            <a:avLst/>
          </a:prstGeom>
        </p:spPr>
      </p:pic>
    </p:spTree>
    <p:extLst>
      <p:ext uri="{BB962C8B-B14F-4D97-AF65-F5344CB8AC3E}">
        <p14:creationId xmlns:p14="http://schemas.microsoft.com/office/powerpoint/2010/main" val="32963423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nodeType="clickEffect">
                                  <p:stCondLst>
                                    <p:cond delay="0"/>
                                  </p:stCondLst>
                                  <p:childTnLst>
                                    <p:animRot by="21600000">
                                      <p:cBhvr>
                                        <p:cTn id="19" dur="2000" fill="hold"/>
                                        <p:tgtEl>
                                          <p:spTgt spid="5"/>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xit" presetSubtype="1" fill="hold" nodeType="clickEffect">
                                  <p:stCondLst>
                                    <p:cond delay="0"/>
                                  </p:stCondLst>
                                  <p:childTnLst>
                                    <p:animEffect transition="out" filter="wheel(1)">
                                      <p:cBhvr>
                                        <p:cTn id="30" dur="2000"/>
                                        <p:tgtEl>
                                          <p:spTgt spid="4"/>
                                        </p:tgtEl>
                                      </p:cBhvr>
                                    </p:animEffect>
                                    <p:set>
                                      <p:cBhvr>
                                        <p:cTn id="31"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1913" y="255817"/>
            <a:ext cx="2981325" cy="1986342"/>
          </a:xfrm>
          <a:prstGeom prst="rect">
            <a:avLst/>
          </a:prstGeom>
        </p:spPr>
      </p:pic>
      <p:sp>
        <p:nvSpPr>
          <p:cNvPr id="2" name="Título 1"/>
          <p:cNvSpPr>
            <a:spLocks noGrp="1"/>
          </p:cNvSpPr>
          <p:nvPr>
            <p:ph type="title"/>
          </p:nvPr>
        </p:nvSpPr>
        <p:spPr>
          <a:xfrm>
            <a:off x="-2615853" y="1248988"/>
            <a:ext cx="8610600" cy="1293028"/>
          </a:xfrm>
        </p:spPr>
        <p:txBody>
          <a:bodyPr/>
          <a:lstStyle/>
          <a:p>
            <a:r>
              <a:rPr lang="es-GT" dirty="0" smtClean="0">
                <a:latin typeface="Adobe Gothic Std B" panose="020B0800000000000000" pitchFamily="34" charset="-128"/>
                <a:ea typeface="Adobe Gothic Std B" panose="020B0800000000000000" pitchFamily="34" charset="-128"/>
              </a:rPr>
              <a:t>Datos de empresa</a:t>
            </a:r>
            <a:endParaRPr lang="es-GT" dirty="0">
              <a:latin typeface="Adobe Gothic Std B" panose="020B0800000000000000" pitchFamily="34" charset="-128"/>
              <a:ea typeface="Adobe Gothic Std B" panose="020B0800000000000000" pitchFamily="34" charset="-128"/>
            </a:endParaRP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132221337"/>
              </p:ext>
            </p:extLst>
          </p:nvPr>
        </p:nvGraphicFramePr>
        <p:xfrm>
          <a:off x="836112" y="2379945"/>
          <a:ext cx="10820399" cy="2354893"/>
        </p:xfrm>
        <a:graphic>
          <a:graphicData uri="http://schemas.openxmlformats.org/drawingml/2006/table">
            <a:tbl>
              <a:tblPr/>
              <a:tblGrid>
                <a:gridCol w="5099268"/>
                <a:gridCol w="5721131"/>
              </a:tblGrid>
              <a:tr h="428389">
                <a:tc>
                  <a:txBody>
                    <a:bodyPr/>
                    <a:lstStyle/>
                    <a:p>
                      <a:pPr algn="l" fontAlgn="t"/>
                      <a:r>
                        <a:rPr lang="es-GT" sz="1800" dirty="0">
                          <a:effectLst/>
                        </a:rPr>
                        <a:t>Tipo</a:t>
                      </a:r>
                    </a:p>
                  </a:txBody>
                  <a:tcPr>
                    <a:lnL w="9525" cap="flat" cmpd="sng" algn="ctr">
                      <a:solidFill>
                        <a:srgbClr val="B4BBC8"/>
                      </a:solidFill>
                      <a:prstDash val="solid"/>
                      <a:round/>
                      <a:headEnd type="none" w="med" len="med"/>
                      <a:tailEnd type="none" w="med" len="med"/>
                    </a:lnL>
                    <a:lnR w="9525" cap="flat" cmpd="sng" algn="ctr">
                      <a:solidFill>
                        <a:srgbClr val="B4BBC8"/>
                      </a:solidFill>
                      <a:prstDash val="solid"/>
                      <a:round/>
                      <a:headEnd type="none" w="med" len="med"/>
                      <a:tailEnd type="none" w="med" len="med"/>
                    </a:lnR>
                    <a:lnT w="9525" cap="flat" cmpd="sng" algn="ctr">
                      <a:solidFill>
                        <a:srgbClr val="B4BBC8"/>
                      </a:solidFill>
                      <a:prstDash val="solid"/>
                      <a:round/>
                      <a:headEnd type="none" w="med" len="med"/>
                      <a:tailEnd type="none" w="med" len="med"/>
                    </a:lnT>
                    <a:lnB w="9525" cap="flat" cmpd="sng" algn="ctr">
                      <a:solidFill>
                        <a:srgbClr val="B4BBC8"/>
                      </a:solidFill>
                      <a:prstDash val="solid"/>
                      <a:round/>
                      <a:headEnd type="none" w="med" len="med"/>
                      <a:tailEnd type="none" w="med" len="med"/>
                    </a:lnB>
                    <a:solidFill>
                      <a:srgbClr val="F9F9F9"/>
                    </a:solidFill>
                  </a:tcPr>
                </a:tc>
                <a:tc>
                  <a:txBody>
                    <a:bodyPr/>
                    <a:lstStyle/>
                    <a:p>
                      <a:pPr fontAlgn="t"/>
                      <a:r>
                        <a:rPr lang="es-GT" sz="1800" dirty="0">
                          <a:effectLst/>
                        </a:rPr>
                        <a:t>Sociedad Anónima</a:t>
                      </a:r>
                    </a:p>
                  </a:txBody>
                  <a:tcPr>
                    <a:lnL w="9525" cap="flat" cmpd="sng" algn="ctr">
                      <a:solidFill>
                        <a:srgbClr val="B4BBC8"/>
                      </a:solidFill>
                      <a:prstDash val="solid"/>
                      <a:round/>
                      <a:headEnd type="none" w="med" len="med"/>
                      <a:tailEnd type="none" w="med" len="med"/>
                    </a:lnL>
                    <a:lnR w="9525" cap="flat" cmpd="sng" algn="ctr">
                      <a:solidFill>
                        <a:srgbClr val="B4BBC8"/>
                      </a:solidFill>
                      <a:prstDash val="solid"/>
                      <a:round/>
                      <a:headEnd type="none" w="med" len="med"/>
                      <a:tailEnd type="none" w="med" len="med"/>
                    </a:lnR>
                    <a:lnT w="9525" cap="flat" cmpd="sng" algn="ctr">
                      <a:solidFill>
                        <a:srgbClr val="B4BBC8"/>
                      </a:solidFill>
                      <a:prstDash val="solid"/>
                      <a:round/>
                      <a:headEnd type="none" w="med" len="med"/>
                      <a:tailEnd type="none" w="med" len="med"/>
                    </a:lnT>
                    <a:lnB w="9525" cap="flat" cmpd="sng" algn="ctr">
                      <a:solidFill>
                        <a:srgbClr val="B4BBC8"/>
                      </a:solidFill>
                      <a:prstDash val="solid"/>
                      <a:round/>
                      <a:headEnd type="none" w="med" len="med"/>
                      <a:tailEnd type="none" w="med" len="med"/>
                    </a:lnB>
                    <a:solidFill>
                      <a:srgbClr val="F9F9F9"/>
                    </a:solidFill>
                  </a:tcPr>
                </a:tc>
              </a:tr>
              <a:tr h="365760">
                <a:tc>
                  <a:txBody>
                    <a:bodyPr/>
                    <a:lstStyle/>
                    <a:p>
                      <a:pPr algn="l" fontAlgn="t"/>
                      <a:r>
                        <a:rPr lang="es-GT" sz="1800" u="none" strike="noStrike" dirty="0">
                          <a:solidFill>
                            <a:srgbClr val="0B0080"/>
                          </a:solidFill>
                          <a:effectLst/>
                          <a:hlinkClick r:id="rId3" tooltip="Industria"/>
                        </a:rPr>
                        <a:t>Industria</a:t>
                      </a:r>
                      <a:endParaRPr lang="es-GT" sz="1800" dirty="0">
                        <a:effectLst/>
                      </a:endParaRPr>
                    </a:p>
                  </a:txBody>
                  <a:tcPr>
                    <a:lnL w="9525" cap="flat" cmpd="sng" algn="ctr">
                      <a:solidFill>
                        <a:srgbClr val="B4BBC8"/>
                      </a:solidFill>
                      <a:prstDash val="solid"/>
                      <a:round/>
                      <a:headEnd type="none" w="med" len="med"/>
                      <a:tailEnd type="none" w="med" len="med"/>
                    </a:lnL>
                    <a:lnR w="9525" cap="flat" cmpd="sng" algn="ctr">
                      <a:solidFill>
                        <a:srgbClr val="B4BBC8"/>
                      </a:solidFill>
                      <a:prstDash val="solid"/>
                      <a:round/>
                      <a:headEnd type="none" w="med" len="med"/>
                      <a:tailEnd type="none" w="med" len="med"/>
                    </a:lnR>
                    <a:lnT w="9525" cap="flat" cmpd="sng" algn="ctr">
                      <a:solidFill>
                        <a:srgbClr val="B4BBC8"/>
                      </a:solidFill>
                      <a:prstDash val="solid"/>
                      <a:round/>
                      <a:headEnd type="none" w="med" len="med"/>
                      <a:tailEnd type="none" w="med" len="med"/>
                    </a:lnT>
                    <a:lnB w="9525" cap="flat" cmpd="sng" algn="ctr">
                      <a:solidFill>
                        <a:srgbClr val="B4BBC8"/>
                      </a:solidFill>
                      <a:prstDash val="solid"/>
                      <a:round/>
                      <a:headEnd type="none" w="med" len="med"/>
                      <a:tailEnd type="none" w="med" len="med"/>
                    </a:lnB>
                    <a:solidFill>
                      <a:srgbClr val="F9F9F9"/>
                    </a:solidFill>
                  </a:tcPr>
                </a:tc>
                <a:tc>
                  <a:txBody>
                    <a:bodyPr/>
                    <a:lstStyle/>
                    <a:p>
                      <a:pPr fontAlgn="t"/>
                      <a:r>
                        <a:rPr lang="es-GT" sz="1800" dirty="0">
                          <a:effectLst/>
                        </a:rPr>
                        <a:t>Servicios Financieros</a:t>
                      </a:r>
                    </a:p>
                  </a:txBody>
                  <a:tcPr>
                    <a:lnL w="9525" cap="flat" cmpd="sng" algn="ctr">
                      <a:solidFill>
                        <a:srgbClr val="B4BBC8"/>
                      </a:solidFill>
                      <a:prstDash val="solid"/>
                      <a:round/>
                      <a:headEnd type="none" w="med" len="med"/>
                      <a:tailEnd type="none" w="med" len="med"/>
                    </a:lnL>
                    <a:lnR w="9525" cap="flat" cmpd="sng" algn="ctr">
                      <a:solidFill>
                        <a:srgbClr val="B4BBC8"/>
                      </a:solidFill>
                      <a:prstDash val="solid"/>
                      <a:round/>
                      <a:headEnd type="none" w="med" len="med"/>
                      <a:tailEnd type="none" w="med" len="med"/>
                    </a:lnR>
                    <a:lnT w="9525" cap="flat" cmpd="sng" algn="ctr">
                      <a:solidFill>
                        <a:srgbClr val="B4BBC8"/>
                      </a:solidFill>
                      <a:prstDash val="solid"/>
                      <a:round/>
                      <a:headEnd type="none" w="med" len="med"/>
                      <a:tailEnd type="none" w="med" len="med"/>
                    </a:lnT>
                    <a:lnB w="9525" cap="flat" cmpd="sng" algn="ctr">
                      <a:solidFill>
                        <a:srgbClr val="B4BBC8"/>
                      </a:solidFill>
                      <a:prstDash val="solid"/>
                      <a:round/>
                      <a:headEnd type="none" w="med" len="med"/>
                      <a:tailEnd type="none" w="med" len="med"/>
                    </a:lnB>
                    <a:solidFill>
                      <a:srgbClr val="F9F9F9"/>
                    </a:solidFill>
                  </a:tcPr>
                </a:tc>
              </a:tr>
              <a:tr h="365760">
                <a:tc>
                  <a:txBody>
                    <a:bodyPr/>
                    <a:lstStyle/>
                    <a:p>
                      <a:pPr algn="l" fontAlgn="t"/>
                      <a:r>
                        <a:rPr lang="es-GT" sz="1800">
                          <a:effectLst/>
                        </a:rPr>
                        <a:t>Fundación</a:t>
                      </a:r>
                    </a:p>
                  </a:txBody>
                  <a:tcPr>
                    <a:lnL w="9525" cap="flat" cmpd="sng" algn="ctr">
                      <a:solidFill>
                        <a:srgbClr val="B4BBC8"/>
                      </a:solidFill>
                      <a:prstDash val="solid"/>
                      <a:round/>
                      <a:headEnd type="none" w="med" len="med"/>
                      <a:tailEnd type="none" w="med" len="med"/>
                    </a:lnL>
                    <a:lnR w="9525" cap="flat" cmpd="sng" algn="ctr">
                      <a:solidFill>
                        <a:srgbClr val="B4BBC8"/>
                      </a:solidFill>
                      <a:prstDash val="solid"/>
                      <a:round/>
                      <a:headEnd type="none" w="med" len="med"/>
                      <a:tailEnd type="none" w="med" len="med"/>
                    </a:lnR>
                    <a:lnT w="9525" cap="flat" cmpd="sng" algn="ctr">
                      <a:solidFill>
                        <a:srgbClr val="B4BBC8"/>
                      </a:solidFill>
                      <a:prstDash val="solid"/>
                      <a:round/>
                      <a:headEnd type="none" w="med" len="med"/>
                      <a:tailEnd type="none" w="med" len="med"/>
                    </a:lnT>
                    <a:lnB w="9525" cap="flat" cmpd="sng" algn="ctr">
                      <a:solidFill>
                        <a:srgbClr val="B4BBC8"/>
                      </a:solidFill>
                      <a:prstDash val="solid"/>
                      <a:round/>
                      <a:headEnd type="none" w="med" len="med"/>
                      <a:tailEnd type="none" w="med" len="med"/>
                    </a:lnB>
                    <a:solidFill>
                      <a:srgbClr val="F9F9F9"/>
                    </a:solidFill>
                  </a:tcPr>
                </a:tc>
                <a:tc>
                  <a:txBody>
                    <a:bodyPr/>
                    <a:lstStyle/>
                    <a:p>
                      <a:pPr fontAlgn="t"/>
                      <a:r>
                        <a:rPr lang="es-GT" sz="1800" dirty="0">
                          <a:effectLst/>
                        </a:rPr>
                        <a:t>17 de junio de </a:t>
                      </a:r>
                      <a:r>
                        <a:rPr lang="es-GT" sz="1800" u="sng" dirty="0">
                          <a:solidFill>
                            <a:srgbClr val="FAA700"/>
                          </a:solidFill>
                          <a:effectLst/>
                          <a:hlinkClick r:id="rId4" tooltip="1968"/>
                        </a:rPr>
                        <a:t>1968</a:t>
                      </a:r>
                      <a:endParaRPr lang="es-GT" sz="1800" dirty="0">
                        <a:effectLst/>
                      </a:endParaRPr>
                    </a:p>
                  </a:txBody>
                  <a:tcPr>
                    <a:lnL w="9525" cap="flat" cmpd="sng" algn="ctr">
                      <a:solidFill>
                        <a:srgbClr val="B4BBC8"/>
                      </a:solidFill>
                      <a:prstDash val="solid"/>
                      <a:round/>
                      <a:headEnd type="none" w="med" len="med"/>
                      <a:tailEnd type="none" w="med" len="med"/>
                    </a:lnL>
                    <a:lnR w="9525" cap="flat" cmpd="sng" algn="ctr">
                      <a:solidFill>
                        <a:srgbClr val="B4BBC8"/>
                      </a:solidFill>
                      <a:prstDash val="solid"/>
                      <a:round/>
                      <a:headEnd type="none" w="med" len="med"/>
                      <a:tailEnd type="none" w="med" len="med"/>
                    </a:lnR>
                    <a:lnT w="9525" cap="flat" cmpd="sng" algn="ctr">
                      <a:solidFill>
                        <a:srgbClr val="B4BBC8"/>
                      </a:solidFill>
                      <a:prstDash val="solid"/>
                      <a:round/>
                      <a:headEnd type="none" w="med" len="med"/>
                      <a:tailEnd type="none" w="med" len="med"/>
                    </a:lnT>
                    <a:lnB w="9525" cap="flat" cmpd="sng" algn="ctr">
                      <a:solidFill>
                        <a:srgbClr val="B4BBC8"/>
                      </a:solidFill>
                      <a:prstDash val="solid"/>
                      <a:round/>
                      <a:headEnd type="none" w="med" len="med"/>
                      <a:tailEnd type="none" w="med" len="med"/>
                    </a:lnB>
                    <a:solidFill>
                      <a:srgbClr val="F9F9F9"/>
                    </a:solidFill>
                  </a:tcPr>
                </a:tc>
              </a:tr>
              <a:tr h="640080">
                <a:tc>
                  <a:txBody>
                    <a:bodyPr/>
                    <a:lstStyle/>
                    <a:p>
                      <a:pPr algn="l" fontAlgn="t"/>
                      <a:r>
                        <a:rPr lang="es-GT" sz="1800">
                          <a:effectLst/>
                        </a:rPr>
                        <a:t>Sede central</a:t>
                      </a:r>
                    </a:p>
                  </a:txBody>
                  <a:tcPr>
                    <a:lnL w="9525" cap="flat" cmpd="sng" algn="ctr">
                      <a:solidFill>
                        <a:srgbClr val="B4BBC8"/>
                      </a:solidFill>
                      <a:prstDash val="solid"/>
                      <a:round/>
                      <a:headEnd type="none" w="med" len="med"/>
                      <a:tailEnd type="none" w="med" len="med"/>
                    </a:lnL>
                    <a:lnR w="9525" cap="flat" cmpd="sng" algn="ctr">
                      <a:solidFill>
                        <a:srgbClr val="B4BBC8"/>
                      </a:solidFill>
                      <a:prstDash val="solid"/>
                      <a:round/>
                      <a:headEnd type="none" w="med" len="med"/>
                      <a:tailEnd type="none" w="med" len="med"/>
                    </a:lnR>
                    <a:lnT w="9525" cap="flat" cmpd="sng" algn="ctr">
                      <a:solidFill>
                        <a:srgbClr val="B4BBC8"/>
                      </a:solidFill>
                      <a:prstDash val="solid"/>
                      <a:round/>
                      <a:headEnd type="none" w="med" len="med"/>
                      <a:tailEnd type="none" w="med" len="med"/>
                    </a:lnT>
                    <a:lnB w="9525" cap="flat" cmpd="sng" algn="ctr">
                      <a:solidFill>
                        <a:srgbClr val="B4BBC8"/>
                      </a:solidFill>
                      <a:prstDash val="solid"/>
                      <a:round/>
                      <a:headEnd type="none" w="med" len="med"/>
                      <a:tailEnd type="none" w="med" len="med"/>
                    </a:lnB>
                    <a:solidFill>
                      <a:srgbClr val="F9F9F9"/>
                    </a:solidFill>
                  </a:tcPr>
                </a:tc>
                <a:tc>
                  <a:txBody>
                    <a:bodyPr/>
                    <a:lstStyle/>
                    <a:p>
                      <a:pPr fontAlgn="t"/>
                      <a:r>
                        <a:rPr lang="es-GT" sz="1800">
                          <a:effectLst/>
                        </a:rPr>
                        <a:t>7a. Av. 5-10 zona 4, Centro Financiero, Apartado Postal 744, Guatemala, C.A. </a:t>
                      </a:r>
                      <a:r>
                        <a:rPr lang="es-GT" sz="1800" u="none" strike="noStrike">
                          <a:solidFill>
                            <a:srgbClr val="0B0080"/>
                          </a:solidFill>
                          <a:effectLst/>
                          <a:hlinkClick r:id="rId5" tooltip="Guatemala"/>
                        </a:rPr>
                        <a:t>Guatemala</a:t>
                      </a:r>
                      <a:endParaRPr lang="es-GT" sz="1800">
                        <a:effectLst/>
                      </a:endParaRPr>
                    </a:p>
                  </a:txBody>
                  <a:tcPr>
                    <a:lnL w="9525" cap="flat" cmpd="sng" algn="ctr">
                      <a:solidFill>
                        <a:srgbClr val="B4BBC8"/>
                      </a:solidFill>
                      <a:prstDash val="solid"/>
                      <a:round/>
                      <a:headEnd type="none" w="med" len="med"/>
                      <a:tailEnd type="none" w="med" len="med"/>
                    </a:lnL>
                    <a:lnR w="9525" cap="flat" cmpd="sng" algn="ctr">
                      <a:solidFill>
                        <a:srgbClr val="B4BBC8"/>
                      </a:solidFill>
                      <a:prstDash val="solid"/>
                      <a:round/>
                      <a:headEnd type="none" w="med" len="med"/>
                      <a:tailEnd type="none" w="med" len="med"/>
                    </a:lnR>
                    <a:lnT w="9525" cap="flat" cmpd="sng" algn="ctr">
                      <a:solidFill>
                        <a:srgbClr val="B4BBC8"/>
                      </a:solidFill>
                      <a:prstDash val="solid"/>
                      <a:round/>
                      <a:headEnd type="none" w="med" len="med"/>
                      <a:tailEnd type="none" w="med" len="med"/>
                    </a:lnT>
                    <a:lnB w="9525" cap="flat" cmpd="sng" algn="ctr">
                      <a:solidFill>
                        <a:srgbClr val="B4BBC8"/>
                      </a:solidFill>
                      <a:prstDash val="solid"/>
                      <a:round/>
                      <a:headEnd type="none" w="med" len="med"/>
                      <a:tailEnd type="none" w="med" len="med"/>
                    </a:lnB>
                    <a:solidFill>
                      <a:srgbClr val="F9F9F9"/>
                    </a:solidFill>
                  </a:tcPr>
                </a:tc>
              </a:tr>
              <a:tr h="554904">
                <a:tc>
                  <a:txBody>
                    <a:bodyPr/>
                    <a:lstStyle/>
                    <a:p>
                      <a:pPr algn="l" fontAlgn="t"/>
                      <a:r>
                        <a:rPr lang="es-GT" sz="1800">
                          <a:effectLst/>
                        </a:rPr>
                        <a:t>Personas clave</a:t>
                      </a:r>
                    </a:p>
                  </a:txBody>
                  <a:tcPr>
                    <a:lnL w="9525" cap="flat" cmpd="sng" algn="ctr">
                      <a:solidFill>
                        <a:srgbClr val="B4BBC8"/>
                      </a:solidFill>
                      <a:prstDash val="solid"/>
                      <a:round/>
                      <a:headEnd type="none" w="med" len="med"/>
                      <a:tailEnd type="none" w="med" len="med"/>
                    </a:lnL>
                    <a:lnR w="9525" cap="flat" cmpd="sng" algn="ctr">
                      <a:solidFill>
                        <a:srgbClr val="B4BBC8"/>
                      </a:solidFill>
                      <a:prstDash val="solid"/>
                      <a:round/>
                      <a:headEnd type="none" w="med" len="med"/>
                      <a:tailEnd type="none" w="med" len="med"/>
                    </a:lnR>
                    <a:lnT w="9525" cap="flat" cmpd="sng" algn="ctr">
                      <a:solidFill>
                        <a:srgbClr val="B4BBC8"/>
                      </a:solidFill>
                      <a:prstDash val="solid"/>
                      <a:round/>
                      <a:headEnd type="none" w="med" len="med"/>
                      <a:tailEnd type="none" w="med" len="med"/>
                    </a:lnT>
                    <a:lnB w="9525" cap="flat" cmpd="sng" algn="ctr">
                      <a:solidFill>
                        <a:srgbClr val="B4BBC8"/>
                      </a:solidFill>
                      <a:prstDash val="solid"/>
                      <a:round/>
                      <a:headEnd type="none" w="med" len="med"/>
                      <a:tailEnd type="none" w="med" len="med"/>
                    </a:lnB>
                    <a:solidFill>
                      <a:srgbClr val="F9F9F9"/>
                    </a:solidFill>
                  </a:tcPr>
                </a:tc>
                <a:tc>
                  <a:txBody>
                    <a:bodyPr/>
                    <a:lstStyle/>
                    <a:p>
                      <a:pPr fontAlgn="t"/>
                      <a:r>
                        <a:rPr lang="es-GT" sz="1800" dirty="0">
                          <a:effectLst/>
                        </a:rPr>
                        <a:t>Lic. Diego Pulido Aragón, Gerente General</a:t>
                      </a:r>
                    </a:p>
                  </a:txBody>
                  <a:tcPr>
                    <a:lnL w="9525" cap="flat" cmpd="sng" algn="ctr">
                      <a:solidFill>
                        <a:srgbClr val="B4BBC8"/>
                      </a:solidFill>
                      <a:prstDash val="solid"/>
                      <a:round/>
                      <a:headEnd type="none" w="med" len="med"/>
                      <a:tailEnd type="none" w="med" len="med"/>
                    </a:lnL>
                    <a:lnR w="9525" cap="flat" cmpd="sng" algn="ctr">
                      <a:solidFill>
                        <a:srgbClr val="B4BBC8"/>
                      </a:solidFill>
                      <a:prstDash val="solid"/>
                      <a:round/>
                      <a:headEnd type="none" w="med" len="med"/>
                      <a:tailEnd type="none" w="med" len="med"/>
                    </a:lnR>
                    <a:lnT w="9525" cap="flat" cmpd="sng" algn="ctr">
                      <a:solidFill>
                        <a:srgbClr val="B4BBC8"/>
                      </a:solidFill>
                      <a:prstDash val="solid"/>
                      <a:round/>
                      <a:headEnd type="none" w="med" len="med"/>
                      <a:tailEnd type="none" w="med" len="med"/>
                    </a:lnT>
                    <a:lnB w="9525" cap="flat" cmpd="sng" algn="ctr">
                      <a:solidFill>
                        <a:srgbClr val="B4BBC8"/>
                      </a:solidFill>
                      <a:prstDash val="solid"/>
                      <a:round/>
                      <a:headEnd type="none" w="med" len="med"/>
                      <a:tailEnd type="none" w="med" len="med"/>
                    </a:lnB>
                    <a:solidFill>
                      <a:srgbClr val="F9F9F9"/>
                    </a:solidFill>
                  </a:tcPr>
                </a:tc>
              </a:tr>
            </a:tbl>
          </a:graphicData>
        </a:graphic>
      </p:graphicFrame>
      <p:pic>
        <p:nvPicPr>
          <p:cNvPr id="1026" name="Picture 2" descr="Flag of Guatemala.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0500" cy="12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73823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0" presetClass="emph" presetSubtype="0" fill="hold" nodeType="clickEffect">
                                  <p:stCondLst>
                                    <p:cond delay="0"/>
                                  </p:stCondLst>
                                  <p:childTnLst>
                                    <p:animClr clrSpc="hsl" dir="cw">
                                      <p:cBhvr override="childStyle">
                                        <p:cTn id="13" dur="500" fill="hold"/>
                                        <p:tgtEl>
                                          <p:spTgt spid="5"/>
                                        </p:tgtEl>
                                        <p:attrNameLst>
                                          <p:attrName>style.color</p:attrName>
                                        </p:attrNameLst>
                                      </p:cBhvr>
                                      <p:by>
                                        <p:hsl h="0" s="12549" l="25098"/>
                                      </p:by>
                                    </p:animClr>
                                    <p:animClr clrSpc="hsl" dir="cw">
                                      <p:cBhvr>
                                        <p:cTn id="14" dur="500" fill="hold"/>
                                        <p:tgtEl>
                                          <p:spTgt spid="5"/>
                                        </p:tgtEl>
                                        <p:attrNameLst>
                                          <p:attrName>fillcolor</p:attrName>
                                        </p:attrNameLst>
                                      </p:cBhvr>
                                      <p:by>
                                        <p:hsl h="0" s="12549" l="25098"/>
                                      </p:by>
                                    </p:animClr>
                                    <p:animClr clrSpc="hsl" dir="cw">
                                      <p:cBhvr>
                                        <p:cTn id="15" dur="500" fill="hold"/>
                                        <p:tgtEl>
                                          <p:spTgt spid="5"/>
                                        </p:tgtEl>
                                        <p:attrNameLst>
                                          <p:attrName>stroke.color</p:attrName>
                                        </p:attrNameLst>
                                      </p:cBhvr>
                                      <p:by>
                                        <p:hsl h="0" s="12549" l="25098"/>
                                      </p:by>
                                    </p:animClr>
                                    <p:set>
                                      <p:cBhvr>
                                        <p:cTn id="16" dur="500" fill="hold"/>
                                        <p:tgtEl>
                                          <p:spTgt spid="5"/>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4" presetClass="exit" presetSubtype="10" fill="hold" nodeType="click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nodeType="clickEffect">
                                  <p:stCondLst>
                                    <p:cond delay="0"/>
                                  </p:stCondLst>
                                  <p:childTnLst>
                                    <p:animEffect transition="out" filter="wipe(down)">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GT" dirty="0">
                <a:solidFill>
                  <a:srgbClr val="0B0080"/>
                </a:solidFill>
                <a:latin typeface="Arial" panose="020B0604020202020204" pitchFamily="34" charset="0"/>
                <a:hlinkClick r:id="rId2" tooltip="1974"/>
              </a:rPr>
              <a:t>1974</a:t>
            </a:r>
            <a:r>
              <a:rPr lang="es-GT" dirty="0">
                <a:solidFill>
                  <a:srgbClr val="222222"/>
                </a:solidFill>
                <a:latin typeface="Arial" panose="020B0604020202020204" pitchFamily="34" charset="0"/>
              </a:rPr>
              <a:t> | El 10 de octubre de 1974 la Compañía Almacenadora, S.A. entregó los planos completos del proyecto del Centro Financiero y se inició la construcción del edificio que más adelante albergaría a Banco Industrial y donde funcionan actualmente las oficinas centrales del mismo.</a:t>
            </a:r>
          </a:p>
          <a:p>
            <a:r>
              <a:rPr lang="es-GT" dirty="0">
                <a:solidFill>
                  <a:srgbClr val="222222"/>
                </a:solidFill>
                <a:latin typeface="Arial" panose="020B0604020202020204" pitchFamily="34" charset="0"/>
              </a:rPr>
              <a:t>Durante el terremoto ocurrido el 4 de febrero de 1976 salieron a luz valores como la valentía y la solidaridad de la institución, siendo esta la única que abrió sus puertas un día después de haber ocurrido la catástrofe.</a:t>
            </a:r>
          </a:p>
          <a:p>
            <a:r>
              <a:rPr lang="es-GT" dirty="0">
                <a:solidFill>
                  <a:srgbClr val="0B0080"/>
                </a:solidFill>
                <a:latin typeface="Arial" panose="020B0604020202020204" pitchFamily="34" charset="0"/>
                <a:hlinkClick r:id="rId3" tooltip="1981"/>
              </a:rPr>
              <a:t>1981</a:t>
            </a:r>
            <a:r>
              <a:rPr lang="es-GT" dirty="0">
                <a:solidFill>
                  <a:srgbClr val="222222"/>
                </a:solidFill>
                <a:latin typeface="Arial" panose="020B0604020202020204" pitchFamily="34" charset="0"/>
              </a:rPr>
              <a:t> | En noviembre de 1981, nace Financiera Industrial, S.A. empresa que forma parte del Grupo Financiero Corporación BI, siendo una de las principales Financieras en Guatemala, dedicada a impulsar el desarrollo económico del país a través de inversiones en Pagarés Financieros, financiamiento de proyectos industriales y Fideicomisos.</a:t>
            </a:r>
          </a:p>
          <a:p>
            <a:endParaRPr lang="es-GT" dirty="0"/>
          </a:p>
        </p:txBody>
      </p:sp>
      <p:sp>
        <p:nvSpPr>
          <p:cNvPr id="4" name="Rectángulo 3"/>
          <p:cNvSpPr/>
          <p:nvPr/>
        </p:nvSpPr>
        <p:spPr>
          <a:xfrm>
            <a:off x="3870779" y="963171"/>
            <a:ext cx="3870306" cy="923330"/>
          </a:xfrm>
          <a:prstGeom prst="rect">
            <a:avLst/>
          </a:prstGeom>
          <a:noFill/>
        </p:spPr>
        <p:txBody>
          <a:bodyPr wrap="none" lIns="91440" tIns="45720" rIns="91440" bIns="45720">
            <a:prstTxWarp prst="textButton">
              <a:avLst/>
            </a:prstTxWarp>
            <a:spAutoFit/>
          </a:bodyPr>
          <a:lstStyle/>
          <a:p>
            <a:pPr algn="ctr"/>
            <a:r>
              <a:rPr lang="es-E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Historia</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4875" y="352976"/>
            <a:ext cx="2981325" cy="1533525"/>
          </a:xfrm>
          <a:prstGeom prst="rect">
            <a:avLst/>
          </a:prstGeom>
        </p:spPr>
      </p:pic>
    </p:spTree>
    <p:extLst>
      <p:ext uri="{BB962C8B-B14F-4D97-AF65-F5344CB8AC3E}">
        <p14:creationId xmlns:p14="http://schemas.microsoft.com/office/powerpoint/2010/main" val="37173277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1" presetClass="exit" presetSubtype="1" fill="hold" nodeType="clickEffect">
                                  <p:stCondLst>
                                    <p:cond delay="0"/>
                                  </p:stCondLst>
                                  <p:childTnLst>
                                    <p:animEffect transition="out" filter="wheel(1)">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barn(inVertical)">
                                      <p:cBhvr>
                                        <p:cTn id="29" dur="500"/>
                                        <p:tgtEl>
                                          <p:spTgt spid="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barn(inVertical)">
                                      <p:cBhvr>
                                        <p:cTn id="34" dur="500"/>
                                        <p:tgtEl>
                                          <p:spTgt spid="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barn(inVertical)">
                                      <p:cBhvr>
                                        <p:cTn id="39" dur="500"/>
                                        <p:tgtEl>
                                          <p:spTgt spid="3">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5" presetClass="exit" presetSubtype="0" fill="hold" grpId="1" nodeType="clickEffect">
                                  <p:stCondLst>
                                    <p:cond delay="0"/>
                                  </p:stCondLst>
                                  <p:childTnLst>
                                    <p:animEffect transition="out" filter="fade">
                                      <p:cBhvr>
                                        <p:cTn id="43" dur="2000"/>
                                        <p:tgtEl>
                                          <p:spTgt spid="3">
                                            <p:txEl>
                                              <p:pRg st="0" end="0"/>
                                            </p:txEl>
                                          </p:spTgt>
                                        </p:tgtEl>
                                      </p:cBhvr>
                                    </p:animEffect>
                                    <p:anim calcmode="lin" valueType="num">
                                      <p:cBhvr>
                                        <p:cTn id="44" dur="2000"/>
                                        <p:tgtEl>
                                          <p:spTgt spid="3">
                                            <p:txEl>
                                              <p:pRg st="0" end="0"/>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5" dur="2000"/>
                                        <p:tgtEl>
                                          <p:spTgt spid="3">
                                            <p:txEl>
                                              <p:pRg st="0" end="0"/>
                                            </p:txEl>
                                          </p:spTgt>
                                        </p:tgtEl>
                                        <p:attrNameLst>
                                          <p:attrName>ppt_h</p:attrName>
                                        </p:attrNameLst>
                                      </p:cBhvr>
                                      <p:tavLst>
                                        <p:tav tm="0">
                                          <p:val>
                                            <p:strVal val="ppt_h"/>
                                          </p:val>
                                        </p:tav>
                                        <p:tav tm="100000">
                                          <p:val>
                                            <p:strVal val="ppt_h"/>
                                          </p:val>
                                        </p:tav>
                                      </p:tavLst>
                                    </p:anim>
                                    <p:set>
                                      <p:cBhvr>
                                        <p:cTn id="46"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45" presetClass="exit" presetSubtype="0" fill="hold" grpId="1" nodeType="clickEffect">
                                  <p:stCondLst>
                                    <p:cond delay="0"/>
                                  </p:stCondLst>
                                  <p:childTnLst>
                                    <p:animEffect transition="out" filter="fade">
                                      <p:cBhvr>
                                        <p:cTn id="50" dur="2000"/>
                                        <p:tgtEl>
                                          <p:spTgt spid="3">
                                            <p:txEl>
                                              <p:pRg st="1" end="1"/>
                                            </p:txEl>
                                          </p:spTgt>
                                        </p:tgtEl>
                                      </p:cBhvr>
                                    </p:animEffect>
                                    <p:anim calcmode="lin" valueType="num">
                                      <p:cBhvr>
                                        <p:cTn id="51" dur="2000"/>
                                        <p:tgtEl>
                                          <p:spTgt spid="3">
                                            <p:txEl>
                                              <p:pRg st="1" end="1"/>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2" dur="2000"/>
                                        <p:tgtEl>
                                          <p:spTgt spid="3">
                                            <p:txEl>
                                              <p:pRg st="1" end="1"/>
                                            </p:txEl>
                                          </p:spTgt>
                                        </p:tgtEl>
                                        <p:attrNameLst>
                                          <p:attrName>ppt_h</p:attrName>
                                        </p:attrNameLst>
                                      </p:cBhvr>
                                      <p:tavLst>
                                        <p:tav tm="0">
                                          <p:val>
                                            <p:strVal val="ppt_h"/>
                                          </p:val>
                                        </p:tav>
                                        <p:tav tm="100000">
                                          <p:val>
                                            <p:strVal val="ppt_h"/>
                                          </p:val>
                                        </p:tav>
                                      </p:tavLst>
                                    </p:anim>
                                    <p:set>
                                      <p:cBhvr>
                                        <p:cTn id="53"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5" presetClass="exit" presetSubtype="0" fill="hold" grpId="1" nodeType="clickEffect">
                                  <p:stCondLst>
                                    <p:cond delay="0"/>
                                  </p:stCondLst>
                                  <p:childTnLst>
                                    <p:animEffect transition="out" filter="fade">
                                      <p:cBhvr>
                                        <p:cTn id="57" dur="2000"/>
                                        <p:tgtEl>
                                          <p:spTgt spid="3">
                                            <p:txEl>
                                              <p:pRg st="2" end="2"/>
                                            </p:txEl>
                                          </p:spTgt>
                                        </p:tgtEl>
                                      </p:cBhvr>
                                    </p:animEffect>
                                    <p:anim calcmode="lin" valueType="num">
                                      <p:cBhvr>
                                        <p:cTn id="58" dur="2000"/>
                                        <p:tgtEl>
                                          <p:spTgt spid="3">
                                            <p:txEl>
                                              <p:pRg st="2" end="2"/>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9" dur="2000"/>
                                        <p:tgtEl>
                                          <p:spTgt spid="3">
                                            <p:txEl>
                                              <p:pRg st="2" end="2"/>
                                            </p:txEl>
                                          </p:spTgt>
                                        </p:tgtEl>
                                        <p:attrNameLst>
                                          <p:attrName>ppt_h</p:attrName>
                                        </p:attrNameLst>
                                      </p:cBhvr>
                                      <p:tavLst>
                                        <p:tav tm="0">
                                          <p:val>
                                            <p:strVal val="ppt_h"/>
                                          </p:val>
                                        </p:tav>
                                        <p:tav tm="100000">
                                          <p:val>
                                            <p:strVal val="ppt_h"/>
                                          </p:val>
                                        </p:tav>
                                      </p:tavLst>
                                    </p:anim>
                                    <p:set>
                                      <p:cBhvr>
                                        <p:cTn id="60"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6592" y="1810464"/>
            <a:ext cx="11649206" cy="5047536"/>
          </a:xfrm>
          <a:prstGeom prst="rect">
            <a:avLst/>
          </a:prstGeom>
        </p:spPr>
        <p:txBody>
          <a:bodyPr wrap="square">
            <a:spAutoFit/>
          </a:bodyPr>
          <a:lstStyle/>
          <a:p>
            <a:r>
              <a:rPr lang="es-GT" sz="1600" dirty="0">
                <a:solidFill>
                  <a:srgbClr val="0B0080"/>
                </a:solidFill>
                <a:latin typeface="Arial" panose="020B0604020202020204" pitchFamily="34" charset="0"/>
                <a:hlinkClick r:id="rId2" tooltip="1984"/>
              </a:rPr>
              <a:t>1984</a:t>
            </a:r>
            <a:r>
              <a:rPr lang="es-GT" sz="1600" dirty="0">
                <a:solidFill>
                  <a:srgbClr val="222222"/>
                </a:solidFill>
                <a:latin typeface="Arial" panose="020B0604020202020204" pitchFamily="34" charset="0"/>
              </a:rPr>
              <a:t> | En 1984 nació la empresa emisora de tarjetas de crédito </a:t>
            </a:r>
            <a:r>
              <a:rPr lang="es-GT" sz="1600" dirty="0" err="1">
                <a:solidFill>
                  <a:srgbClr val="222222"/>
                </a:solidFill>
                <a:latin typeface="Arial" panose="020B0604020202020204" pitchFamily="34" charset="0"/>
              </a:rPr>
              <a:t>Contecnica</a:t>
            </a:r>
            <a:r>
              <a:rPr lang="es-GT" sz="1600" dirty="0">
                <a:solidFill>
                  <a:srgbClr val="222222"/>
                </a:solidFill>
                <a:latin typeface="Arial" panose="020B0604020202020204" pitchFamily="34" charset="0"/>
              </a:rPr>
              <a:t>, S.A, bajo la marca Bi </a:t>
            </a:r>
            <a:r>
              <a:rPr lang="es-GT" sz="1600" dirty="0" err="1">
                <a:solidFill>
                  <a:srgbClr val="222222"/>
                </a:solidFill>
                <a:latin typeface="Arial" panose="020B0604020202020204" pitchFamily="34" charset="0"/>
              </a:rPr>
              <a:t>Credit</a:t>
            </a:r>
            <a:r>
              <a:rPr lang="es-GT" sz="1600" dirty="0">
                <a:solidFill>
                  <a:srgbClr val="222222"/>
                </a:solidFill>
                <a:latin typeface="Arial" panose="020B0604020202020204" pitchFamily="34" charset="0"/>
              </a:rPr>
              <a:t> Visa, con la que se lanzó la primera tarjeta de crédito en el país al servicio de la sociedad guatemalteca. Posteriormente, en 1988 Banco Industrial, lanzó Bi Cheque, la primera tarjeta de débito.</a:t>
            </a:r>
          </a:p>
          <a:p>
            <a:r>
              <a:rPr lang="es-GT" sz="1600" dirty="0">
                <a:solidFill>
                  <a:srgbClr val="0B0080"/>
                </a:solidFill>
                <a:latin typeface="Arial" panose="020B0604020202020204" pitchFamily="34" charset="0"/>
                <a:hlinkClick r:id="rId3" tooltip="1991"/>
              </a:rPr>
              <a:t>1991</a:t>
            </a:r>
            <a:r>
              <a:rPr lang="es-GT" sz="1600" dirty="0">
                <a:solidFill>
                  <a:srgbClr val="222222"/>
                </a:solidFill>
                <a:latin typeface="Arial" panose="020B0604020202020204" pitchFamily="34" charset="0"/>
              </a:rPr>
              <a:t> | El 6 de noviembre de 1991, nace </a:t>
            </a:r>
            <a:r>
              <a:rPr lang="es-GT" sz="1600" dirty="0" err="1">
                <a:solidFill>
                  <a:srgbClr val="222222"/>
                </a:solidFill>
                <a:latin typeface="Arial" panose="020B0604020202020204" pitchFamily="34" charset="0"/>
              </a:rPr>
              <a:t>Westrust</a:t>
            </a:r>
            <a:r>
              <a:rPr lang="es-GT" sz="1600" dirty="0">
                <a:solidFill>
                  <a:srgbClr val="222222"/>
                </a:solidFill>
                <a:latin typeface="Arial" panose="020B0604020202020204" pitchFamily="34" charset="0"/>
              </a:rPr>
              <a:t> Bank (International), Ltd., como un banco domiciliado en Nassau, Bahamas, bajo la regulación y supervisión del Banco Central de Bahamas El 9 de julio de 2003, se convirtió en la primera entidad fuera de plaza "offshore", autorizada en Guatemala ante la Superintendencia de Bancos como miembro del Grupo Financiero Corporación Bi.</a:t>
            </a:r>
          </a:p>
          <a:p>
            <a:r>
              <a:rPr lang="es-GT" sz="1600" dirty="0">
                <a:solidFill>
                  <a:srgbClr val="0B0080"/>
                </a:solidFill>
                <a:latin typeface="Arial" panose="020B0604020202020204" pitchFamily="34" charset="0"/>
                <a:hlinkClick r:id="rId4" tooltip="1999"/>
              </a:rPr>
              <a:t>1999</a:t>
            </a:r>
            <a:r>
              <a:rPr lang="es-GT" sz="1600" dirty="0">
                <a:solidFill>
                  <a:srgbClr val="222222"/>
                </a:solidFill>
                <a:latin typeface="Arial" panose="020B0604020202020204" pitchFamily="34" charset="0"/>
              </a:rPr>
              <a:t> | En 1999 Banco Industrial se convirtió en el primer banco guatemalteco calificado por </a:t>
            </a:r>
            <a:r>
              <a:rPr lang="es-GT" sz="1600" dirty="0" err="1">
                <a:solidFill>
                  <a:srgbClr val="222222"/>
                </a:solidFill>
                <a:latin typeface="Arial" panose="020B0604020202020204" pitchFamily="34" charset="0"/>
              </a:rPr>
              <a:t>Fitch</a:t>
            </a:r>
            <a:r>
              <a:rPr lang="es-GT" sz="1600" dirty="0">
                <a:solidFill>
                  <a:srgbClr val="222222"/>
                </a:solidFill>
                <a:latin typeface="Arial" panose="020B0604020202020204" pitchFamily="34" charset="0"/>
              </a:rPr>
              <a:t> Ratings, agencia calificadora de riesgo a nivel mundial; y a partir de 2004 Banco Industrial empezó a ser calificado además por: </a:t>
            </a:r>
            <a:r>
              <a:rPr lang="es-GT" sz="1600" dirty="0" err="1">
                <a:solidFill>
                  <a:srgbClr val="222222"/>
                </a:solidFill>
                <a:latin typeface="Arial" panose="020B0604020202020204" pitchFamily="34" charset="0"/>
              </a:rPr>
              <a:t>Standar&amp;Poor’s</a:t>
            </a:r>
            <a:r>
              <a:rPr lang="es-GT" sz="1600" dirty="0">
                <a:solidFill>
                  <a:srgbClr val="222222"/>
                </a:solidFill>
                <a:latin typeface="Arial" panose="020B0604020202020204" pitchFamily="34" charset="0"/>
              </a:rPr>
              <a:t> y </a:t>
            </a:r>
            <a:r>
              <a:rPr lang="es-GT" sz="1600" dirty="0" err="1">
                <a:solidFill>
                  <a:srgbClr val="222222"/>
                </a:solidFill>
                <a:latin typeface="Arial" panose="020B0604020202020204" pitchFamily="34" charset="0"/>
              </a:rPr>
              <a:t>Moody’s</a:t>
            </a:r>
            <a:r>
              <a:rPr lang="es-GT" sz="1600" dirty="0">
                <a:solidFill>
                  <a:srgbClr val="222222"/>
                </a:solidFill>
                <a:latin typeface="Arial" panose="020B0604020202020204" pitchFamily="34" charset="0"/>
              </a:rPr>
              <a:t> Investor </a:t>
            </a:r>
            <a:r>
              <a:rPr lang="es-GT" sz="1600" dirty="0" err="1">
                <a:solidFill>
                  <a:srgbClr val="222222"/>
                </a:solidFill>
                <a:latin typeface="Arial" panose="020B0604020202020204" pitchFamily="34" charset="0"/>
              </a:rPr>
              <a:t>Service</a:t>
            </a:r>
            <a:r>
              <a:rPr lang="es-GT" sz="1600" dirty="0" smtClean="0">
                <a:solidFill>
                  <a:srgbClr val="222222"/>
                </a:solidFill>
                <a:latin typeface="Arial" panose="020B0604020202020204" pitchFamily="34" charset="0"/>
              </a:rPr>
              <a:t>.</a:t>
            </a:r>
          </a:p>
          <a:p>
            <a:r>
              <a:rPr lang="es-GT" sz="1600" dirty="0">
                <a:hlinkClick r:id="rId5" tooltip="2003"/>
              </a:rPr>
              <a:t>2003</a:t>
            </a:r>
            <a:r>
              <a:rPr lang="es-GT" sz="1600" dirty="0"/>
              <a:t> | En el año 2003 se conformó el Grupo Financiero Corporación Bi, logrando cumplir con los objetivos trazados por la entidad para el nuevo milenio.</a:t>
            </a:r>
          </a:p>
          <a:p>
            <a:r>
              <a:rPr lang="es-GT" sz="1600" dirty="0">
                <a:hlinkClick r:id="rId6" tooltip="2006"/>
              </a:rPr>
              <a:t>2006</a:t>
            </a:r>
            <a:r>
              <a:rPr lang="es-GT" sz="1600" dirty="0"/>
              <a:t> | Banco Industrial ha desempeñado un papel importante en la economía regional y nacional, al absorber entidades financieras guatemaltecas como fueron Banco de Occidente en 2006 y Banco del Quetzal en 2007. Ese mismo año se hizo cargo de la cartera del liquidado Banco de Comercio.</a:t>
            </a:r>
          </a:p>
          <a:p>
            <a:r>
              <a:rPr lang="es-GT" sz="1600" dirty="0">
                <a:hlinkClick r:id="rId7" tooltip="2008"/>
              </a:rPr>
              <a:t>2008</a:t>
            </a:r>
            <a:r>
              <a:rPr lang="es-GT" sz="1600" dirty="0"/>
              <a:t> | En 2008 la empresa Holding de Banco Industrial, Bi Capital </a:t>
            </a:r>
            <a:r>
              <a:rPr lang="es-GT" sz="1600" dirty="0" err="1"/>
              <a:t>Corporation</a:t>
            </a:r>
            <a:r>
              <a:rPr lang="es-GT" sz="1600" dirty="0"/>
              <a:t>, que se encuentra establecida en Panamá, adquirió una importante mayoría de acciones de Banco del País y Seguros del País, que se encuentra ubicada como la quinta institución financiera más importante de Honduras. De esa forma se logró establecer más de 4,000 puntos de servicio, convirtiéndose en uno de los grupos financieros más grandes de Centroamérica.</a:t>
            </a:r>
          </a:p>
          <a:p>
            <a:endParaRPr lang="es-GT" b="0" i="0" dirty="0">
              <a:solidFill>
                <a:srgbClr val="222222"/>
              </a:solidFill>
              <a:effectLst/>
              <a:latin typeface="Arial" panose="020B0604020202020204" pitchFamily="34" charset="0"/>
            </a:endParaRPr>
          </a:p>
        </p:txBody>
      </p:sp>
      <p:pic>
        <p:nvPicPr>
          <p:cNvPr id="3" name="Imagen 2"/>
          <p:cNvPicPr>
            <a:picLocks noChangeAspect="1"/>
          </p:cNvPicPr>
          <p:nvPr/>
        </p:nvPicPr>
        <p:blipFill rotWithShape="1">
          <a:blip r:embed="rId8">
            <a:extLst>
              <a:ext uri="{28A0092B-C50C-407E-A947-70E740481C1C}">
                <a14:useLocalDpi xmlns:a14="http://schemas.microsoft.com/office/drawing/2010/main" val="0"/>
              </a:ext>
            </a:extLst>
          </a:blip>
          <a:srcRect l="1822" t="12252" r="1681" b="14234"/>
          <a:stretch/>
        </p:blipFill>
        <p:spPr>
          <a:xfrm>
            <a:off x="8743167" y="363255"/>
            <a:ext cx="2876876" cy="1127343"/>
          </a:xfrm>
          <a:prstGeom prst="rect">
            <a:avLst/>
          </a:prstGeom>
        </p:spPr>
      </p:pic>
    </p:spTree>
    <p:extLst>
      <p:ext uri="{BB962C8B-B14F-4D97-AF65-F5344CB8AC3E}">
        <p14:creationId xmlns:p14="http://schemas.microsoft.com/office/powerpoint/2010/main" val="41551246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1858" y="1378048"/>
            <a:ext cx="12100142" cy="5355312"/>
          </a:xfrm>
          <a:prstGeom prst="rect">
            <a:avLst/>
          </a:prstGeom>
        </p:spPr>
        <p:txBody>
          <a:bodyPr wrap="square">
            <a:spAutoFit/>
          </a:bodyPr>
          <a:lstStyle/>
          <a:p>
            <a:r>
              <a:rPr lang="es-GT" dirty="0">
                <a:solidFill>
                  <a:srgbClr val="0B0080"/>
                </a:solidFill>
                <a:latin typeface="Arial" panose="020B0604020202020204" pitchFamily="34" charset="0"/>
                <a:hlinkClick r:id="rId2" tooltip="2011"/>
              </a:rPr>
              <a:t>2011</a:t>
            </a:r>
            <a:r>
              <a:rPr lang="es-GT" dirty="0">
                <a:solidFill>
                  <a:srgbClr val="222222"/>
                </a:solidFill>
                <a:latin typeface="Arial" panose="020B0604020202020204" pitchFamily="34" charset="0"/>
              </a:rPr>
              <a:t> | En 2011, Banco Industrial inició operaciones en territorio salvadoreño al constituir Banco Industrial El Salvador, con el objetivo de apoyar al sector productivo de esa nación y contribuir al crecimiento del intercambio comercial de servicio en los países del triángulo norte.</a:t>
            </a:r>
          </a:p>
          <a:p>
            <a:r>
              <a:rPr lang="es-GT" dirty="0">
                <a:solidFill>
                  <a:srgbClr val="222222"/>
                </a:solidFill>
                <a:latin typeface="Arial" panose="020B0604020202020204" pitchFamily="34" charset="0"/>
              </a:rPr>
              <a:t>Las revistas financieras </a:t>
            </a:r>
            <a:r>
              <a:rPr lang="es-GT" dirty="0" err="1">
                <a:solidFill>
                  <a:srgbClr val="222222"/>
                </a:solidFill>
                <a:latin typeface="Arial" panose="020B0604020202020204" pitchFamily="34" charset="0"/>
              </a:rPr>
              <a:t>TheBanker</a:t>
            </a:r>
            <a:r>
              <a:rPr lang="es-GT" dirty="0">
                <a:solidFill>
                  <a:srgbClr val="222222"/>
                </a:solidFill>
                <a:latin typeface="Arial" panose="020B0604020202020204" pitchFamily="34" charset="0"/>
              </a:rPr>
              <a:t>, </a:t>
            </a:r>
            <a:r>
              <a:rPr lang="es-GT" dirty="0" err="1">
                <a:solidFill>
                  <a:srgbClr val="222222"/>
                </a:solidFill>
                <a:latin typeface="Arial" panose="020B0604020202020204" pitchFamily="34" charset="0"/>
              </a:rPr>
              <a:t>Euromoney</a:t>
            </a:r>
            <a:r>
              <a:rPr lang="es-GT" dirty="0">
                <a:solidFill>
                  <a:srgbClr val="222222"/>
                </a:solidFill>
                <a:latin typeface="Arial" panose="020B0604020202020204" pitchFamily="34" charset="0"/>
              </a:rPr>
              <a:t>, </a:t>
            </a:r>
            <a:r>
              <a:rPr lang="es-GT" dirty="0" err="1">
                <a:solidFill>
                  <a:srgbClr val="222222"/>
                </a:solidFill>
                <a:latin typeface="Arial" panose="020B0604020202020204" pitchFamily="34" charset="0"/>
              </a:rPr>
              <a:t>LatinFinance</a:t>
            </a:r>
            <a:r>
              <a:rPr lang="es-GT" dirty="0">
                <a:solidFill>
                  <a:srgbClr val="222222"/>
                </a:solidFill>
                <a:latin typeface="Arial" panose="020B0604020202020204" pitchFamily="34" charset="0"/>
              </a:rPr>
              <a:t> reconocieron en 2011 el desempeño de Banco Industrial, nombrándolo como el mejor del país, y en el año 2013 fue reconocido por la revista Global </a:t>
            </a:r>
            <a:r>
              <a:rPr lang="es-GT" dirty="0" err="1">
                <a:solidFill>
                  <a:srgbClr val="222222"/>
                </a:solidFill>
                <a:latin typeface="Arial" panose="020B0604020202020204" pitchFamily="34" charset="0"/>
              </a:rPr>
              <a:t>Finance</a:t>
            </a:r>
            <a:r>
              <a:rPr lang="es-GT" dirty="0">
                <a:solidFill>
                  <a:srgbClr val="222222"/>
                </a:solidFill>
                <a:latin typeface="Arial" panose="020B0604020202020204" pitchFamily="34" charset="0"/>
              </a:rPr>
              <a:t> como “Banco del Año en Guatemala”</a:t>
            </a:r>
          </a:p>
          <a:p>
            <a:r>
              <a:rPr lang="es-GT" dirty="0">
                <a:solidFill>
                  <a:srgbClr val="0B0080"/>
                </a:solidFill>
                <a:latin typeface="Arial" panose="020B0604020202020204" pitchFamily="34" charset="0"/>
                <a:hlinkClick r:id="rId3" tooltip="2012"/>
              </a:rPr>
              <a:t>2012</a:t>
            </a:r>
            <a:r>
              <a:rPr lang="es-GT" dirty="0">
                <a:solidFill>
                  <a:srgbClr val="222222"/>
                </a:solidFill>
                <a:latin typeface="Arial" panose="020B0604020202020204" pitchFamily="34" charset="0"/>
              </a:rPr>
              <a:t> | Durante 2012 el periódico Moneda, que circula en la región, reconoció al conglomerado conformado por Corporación Bi, Banco Industrial El Salvador y Grupo Financiero del País, como una de las agrupaciones más sobresalientes de Centroamérica, ubicándolo en el primer lugar de ranking por activos.</a:t>
            </a:r>
          </a:p>
          <a:p>
            <a:r>
              <a:rPr lang="es-GT" dirty="0">
                <a:solidFill>
                  <a:srgbClr val="222222"/>
                </a:solidFill>
                <a:latin typeface="Arial" panose="020B0604020202020204" pitchFamily="34" charset="0"/>
              </a:rPr>
              <a:t>En 2012, Banco Industrial recibió de Visa el galardón mundial como “El banco emisor con más efectividad a nivel mundial en la prevención de fraudes de tarjetas de crédito y débito”.</a:t>
            </a:r>
          </a:p>
          <a:p>
            <a:r>
              <a:rPr lang="es-GT" dirty="0">
                <a:solidFill>
                  <a:srgbClr val="0B0080"/>
                </a:solidFill>
                <a:latin typeface="Arial" panose="020B0604020202020204" pitchFamily="34" charset="0"/>
                <a:hlinkClick r:id="rId4" tooltip="2013"/>
              </a:rPr>
              <a:t>2013</a:t>
            </a:r>
            <a:r>
              <a:rPr lang="es-GT" dirty="0">
                <a:solidFill>
                  <a:srgbClr val="222222"/>
                </a:solidFill>
                <a:latin typeface="Arial" panose="020B0604020202020204" pitchFamily="34" charset="0"/>
              </a:rPr>
              <a:t> | Recibió por cuarto año consecutivo el galardón mundial como “El banco emisor con más efectividad a nivel mundial en la prevención de fraudes de tarjetas de crédito y débito”. Premio que otorga </a:t>
            </a:r>
            <a:r>
              <a:rPr lang="es-GT" dirty="0">
                <a:solidFill>
                  <a:srgbClr val="0B0080"/>
                </a:solidFill>
                <a:latin typeface="Arial" panose="020B0604020202020204" pitchFamily="34" charset="0"/>
                <a:hlinkClick r:id="rId5" tooltip="VISA"/>
              </a:rPr>
              <a:t>VISA</a:t>
            </a:r>
            <a:r>
              <a:rPr lang="es-GT" dirty="0">
                <a:solidFill>
                  <a:srgbClr val="222222"/>
                </a:solidFill>
                <a:latin typeface="Arial" panose="020B0604020202020204" pitchFamily="34" charset="0"/>
              </a:rPr>
              <a:t> y que respalda la gestión eficiente y el compromiso que ofrece a los clientes.</a:t>
            </a:r>
          </a:p>
          <a:p>
            <a:r>
              <a:rPr lang="es-GT" dirty="0">
                <a:solidFill>
                  <a:srgbClr val="0B0080"/>
                </a:solidFill>
                <a:latin typeface="Arial" panose="020B0604020202020204" pitchFamily="34" charset="0"/>
                <a:hlinkClick r:id="rId6" tooltip="2015"/>
              </a:rPr>
              <a:t>2015</a:t>
            </a:r>
            <a:r>
              <a:rPr lang="es-GT" dirty="0">
                <a:solidFill>
                  <a:srgbClr val="222222"/>
                </a:solidFill>
                <a:latin typeface="Arial" panose="020B0604020202020204" pitchFamily="34" charset="0"/>
              </a:rPr>
              <a:t> | Durante este 2015, el compromiso de mejorar e innovar para asegurar la satisfacción de los clientes, impulsó a que Corporación BI decidiera certificar el área de </a:t>
            </a:r>
            <a:r>
              <a:rPr lang="es-GT" b="1" dirty="0">
                <a:solidFill>
                  <a:srgbClr val="222222"/>
                </a:solidFill>
                <a:latin typeface="Arial" panose="020B0604020202020204" pitchFamily="34" charset="0"/>
              </a:rPr>
              <a:t>Bi Premium</a:t>
            </a:r>
            <a:r>
              <a:rPr lang="es-GT" dirty="0">
                <a:solidFill>
                  <a:srgbClr val="222222"/>
                </a:solidFill>
                <a:latin typeface="Arial" panose="020B0604020202020204" pitchFamily="34" charset="0"/>
              </a:rPr>
              <a:t> bajo los prestigiosos estándares internacionales de ISO 9001 y obtener un nuevo respaldo para garantizar el servicio.</a:t>
            </a:r>
          </a:p>
          <a:p>
            <a:r>
              <a:rPr lang="es-GT" dirty="0">
                <a:solidFill>
                  <a:srgbClr val="222222"/>
                </a:solidFill>
                <a:latin typeface="Arial" panose="020B0604020202020204" pitchFamily="34" charset="0"/>
              </a:rPr>
              <a:t>Las revistas financieras </a:t>
            </a:r>
            <a:r>
              <a:rPr lang="es-GT" dirty="0" err="1">
                <a:solidFill>
                  <a:srgbClr val="222222"/>
                </a:solidFill>
                <a:latin typeface="Arial" panose="020B0604020202020204" pitchFamily="34" charset="0"/>
              </a:rPr>
              <a:t>The</a:t>
            </a:r>
            <a:r>
              <a:rPr lang="es-GT" dirty="0">
                <a:solidFill>
                  <a:srgbClr val="222222"/>
                </a:solidFill>
                <a:latin typeface="Arial" panose="020B0604020202020204" pitchFamily="34" charset="0"/>
              </a:rPr>
              <a:t> </a:t>
            </a:r>
            <a:r>
              <a:rPr lang="es-GT" dirty="0" err="1">
                <a:solidFill>
                  <a:srgbClr val="222222"/>
                </a:solidFill>
                <a:latin typeface="Arial" panose="020B0604020202020204" pitchFamily="34" charset="0"/>
              </a:rPr>
              <a:t>Banker</a:t>
            </a:r>
            <a:r>
              <a:rPr lang="es-GT" dirty="0">
                <a:solidFill>
                  <a:srgbClr val="222222"/>
                </a:solidFill>
                <a:latin typeface="Arial" panose="020B0604020202020204" pitchFamily="34" charset="0"/>
              </a:rPr>
              <a:t>, </a:t>
            </a:r>
            <a:r>
              <a:rPr lang="es-GT" dirty="0" err="1">
                <a:solidFill>
                  <a:srgbClr val="222222"/>
                </a:solidFill>
                <a:latin typeface="Arial" panose="020B0604020202020204" pitchFamily="34" charset="0"/>
              </a:rPr>
              <a:t>Euromoney</a:t>
            </a:r>
            <a:r>
              <a:rPr lang="es-GT" dirty="0">
                <a:solidFill>
                  <a:srgbClr val="222222"/>
                </a:solidFill>
                <a:latin typeface="Arial" panose="020B0604020202020204" pitchFamily="34" charset="0"/>
              </a:rPr>
              <a:t>, </a:t>
            </a:r>
            <a:r>
              <a:rPr lang="es-GT" dirty="0" err="1">
                <a:solidFill>
                  <a:srgbClr val="222222"/>
                </a:solidFill>
                <a:latin typeface="Arial" panose="020B0604020202020204" pitchFamily="34" charset="0"/>
              </a:rPr>
              <a:t>LatinFinance</a:t>
            </a:r>
            <a:r>
              <a:rPr lang="es-GT" dirty="0">
                <a:solidFill>
                  <a:srgbClr val="222222"/>
                </a:solidFill>
                <a:latin typeface="Arial" panose="020B0604020202020204" pitchFamily="34" charset="0"/>
              </a:rPr>
              <a:t> y Global </a:t>
            </a:r>
            <a:r>
              <a:rPr lang="es-GT" dirty="0" err="1">
                <a:solidFill>
                  <a:srgbClr val="222222"/>
                </a:solidFill>
                <a:latin typeface="Arial" panose="020B0604020202020204" pitchFamily="34" charset="0"/>
              </a:rPr>
              <a:t>Finance</a:t>
            </a:r>
            <a:r>
              <a:rPr lang="es-GT" dirty="0">
                <a:solidFill>
                  <a:srgbClr val="222222"/>
                </a:solidFill>
                <a:latin typeface="Arial" panose="020B0604020202020204" pitchFamily="34" charset="0"/>
              </a:rPr>
              <a:t> han reconocido a Banco Industrial en numerosas ocasiones como Bank of </a:t>
            </a:r>
            <a:r>
              <a:rPr lang="es-GT" dirty="0" err="1">
                <a:solidFill>
                  <a:srgbClr val="222222"/>
                </a:solidFill>
                <a:latin typeface="Arial" panose="020B0604020202020204" pitchFamily="34" charset="0"/>
              </a:rPr>
              <a:t>the</a:t>
            </a:r>
            <a:r>
              <a:rPr lang="es-GT" dirty="0">
                <a:solidFill>
                  <a:srgbClr val="222222"/>
                </a:solidFill>
                <a:latin typeface="Arial" panose="020B0604020202020204" pitchFamily="34" charset="0"/>
              </a:rPr>
              <a:t> </a:t>
            </a:r>
            <a:r>
              <a:rPr lang="es-GT" dirty="0" err="1">
                <a:solidFill>
                  <a:srgbClr val="222222"/>
                </a:solidFill>
                <a:latin typeface="Arial" panose="020B0604020202020204" pitchFamily="34" charset="0"/>
              </a:rPr>
              <a:t>Year</a:t>
            </a:r>
            <a:r>
              <a:rPr lang="es-GT" dirty="0">
                <a:solidFill>
                  <a:srgbClr val="222222"/>
                </a:solidFill>
                <a:latin typeface="Arial" panose="020B0604020202020204" pitchFamily="34" charset="0"/>
              </a:rPr>
              <a:t> desde el año 2004.</a:t>
            </a:r>
            <a:endParaRPr lang="es-GT" b="0" i="0" dirty="0">
              <a:solidFill>
                <a:srgbClr val="222222"/>
              </a:solidFill>
              <a:effectLst/>
              <a:latin typeface="Arial" panose="020B0604020202020204" pitchFamily="34" charset="0"/>
            </a:endParaRPr>
          </a:p>
        </p:txBody>
      </p:sp>
      <p:pic>
        <p:nvPicPr>
          <p:cNvPr id="3" name="Imagen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3874" y="207779"/>
            <a:ext cx="2981325" cy="1170269"/>
          </a:xfrm>
          <a:prstGeom prst="rect">
            <a:avLst/>
          </a:prstGeom>
        </p:spPr>
      </p:pic>
    </p:spTree>
    <p:extLst>
      <p:ext uri="{BB962C8B-B14F-4D97-AF65-F5344CB8AC3E}">
        <p14:creationId xmlns:p14="http://schemas.microsoft.com/office/powerpoint/2010/main" val="259841647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2"/>
                                        </p:tgtEl>
                                      </p:cBhvr>
                                    </p:animEffect>
                                    <p:anim calcmode="lin" valueType="num">
                                      <p:cBhvr>
                                        <p:cTn id="7"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2"/>
                                        </p:tgtEl>
                                        <p:attrNameLst>
                                          <p:attrName>ppt_h</p:attrName>
                                        </p:attrNameLst>
                                      </p:cBhvr>
                                      <p:tavLst>
                                        <p:tav tm="0">
                                          <p:val>
                                            <p:strVal val="ppt_h"/>
                                          </p:val>
                                        </p:tav>
                                        <p:tav tm="100000">
                                          <p:val>
                                            <p:strVal val="ppt_h"/>
                                          </p:val>
                                        </p:tav>
                                      </p:tavLst>
                                    </p:anim>
                                    <p:set>
                                      <p:cBhvr>
                                        <p:cTn id="9" dur="1" fill="hold">
                                          <p:stCondLst>
                                            <p:cond delay="19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xit" presetSubtype="10" fill="hold" nodeType="clickEffect">
                                  <p:stCondLst>
                                    <p:cond delay="0"/>
                                  </p:stCondLst>
                                  <p:childTnLst>
                                    <p:animEffect transition="out" filter="randombar(horizontal)">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latin typeface="Algerian" panose="04020705040A02060702" pitchFamily="82" charset="0"/>
              </a:rPr>
              <a:t>Información financiera</a:t>
            </a:r>
            <a:endParaRPr lang="es-GT" dirty="0">
              <a:latin typeface="Algerian" panose="04020705040A02060702" pitchFamily="82" charset="0"/>
            </a:endParaRPr>
          </a:p>
        </p:txBody>
      </p:sp>
      <p:sp>
        <p:nvSpPr>
          <p:cNvPr id="3" name="Rectángulo 2"/>
          <p:cNvSpPr/>
          <p:nvPr/>
        </p:nvSpPr>
        <p:spPr>
          <a:xfrm>
            <a:off x="3048000" y="1720840"/>
            <a:ext cx="6096000" cy="3416320"/>
          </a:xfrm>
          <a:prstGeom prst="rect">
            <a:avLst/>
          </a:prstGeom>
        </p:spPr>
        <p:txBody>
          <a:bodyPr>
            <a:spAutoFit/>
          </a:bodyPr>
          <a:lstStyle/>
          <a:p>
            <a:pPr>
              <a:buFont typeface="Arial" panose="020B0604020202020204" pitchFamily="34" charset="0"/>
              <a:buChar char="•"/>
            </a:pPr>
            <a:r>
              <a:rPr lang="es-GT" b="1" dirty="0">
                <a:solidFill>
                  <a:srgbClr val="6A6A6A"/>
                </a:solidFill>
                <a:latin typeface="robotoregular"/>
              </a:rPr>
              <a:t>Información financiera mensual</a:t>
            </a:r>
            <a:endParaRPr lang="es-GT" dirty="0">
              <a:solidFill>
                <a:srgbClr val="6A6A6A"/>
              </a:solidFill>
              <a:latin typeface="robotoregular"/>
            </a:endParaRPr>
          </a:p>
          <a:p>
            <a:pPr marL="742950" lvl="1" indent="-285750">
              <a:buFont typeface="Arial" panose="020B0604020202020204" pitchFamily="34" charset="0"/>
              <a:buChar char="•"/>
            </a:pPr>
            <a:r>
              <a:rPr lang="es-GT" u="sng" dirty="0">
                <a:solidFill>
                  <a:srgbClr val="2AC5FF"/>
                </a:solidFill>
                <a:latin typeface="inherit"/>
                <a:hlinkClick r:id="rId2"/>
              </a:rPr>
              <a:t>Balance general condensado</a:t>
            </a:r>
            <a:endParaRPr lang="es-GT" dirty="0">
              <a:solidFill>
                <a:srgbClr val="6A6A6A"/>
              </a:solidFill>
              <a:latin typeface="inherit"/>
            </a:endParaRPr>
          </a:p>
          <a:p>
            <a:pPr marL="742950" lvl="1" indent="-285750">
              <a:buFont typeface="Arial" panose="020B0604020202020204" pitchFamily="34" charset="0"/>
              <a:buChar char="•"/>
            </a:pPr>
            <a:r>
              <a:rPr lang="es-GT" u="sng" dirty="0">
                <a:solidFill>
                  <a:srgbClr val="2AC5FF"/>
                </a:solidFill>
                <a:latin typeface="inherit"/>
                <a:hlinkClick r:id="rId3"/>
              </a:rPr>
              <a:t>Estado de resultados condensado</a:t>
            </a:r>
            <a:endParaRPr lang="es-GT" dirty="0">
              <a:solidFill>
                <a:srgbClr val="6A6A6A"/>
              </a:solidFill>
              <a:latin typeface="inherit"/>
            </a:endParaRPr>
          </a:p>
          <a:p>
            <a:pPr marL="742950" lvl="1" indent="-285750">
              <a:buFont typeface="Arial" panose="020B0604020202020204" pitchFamily="34" charset="0"/>
              <a:buChar char="•"/>
            </a:pPr>
            <a:r>
              <a:rPr lang="es-GT" u="sng" dirty="0">
                <a:solidFill>
                  <a:srgbClr val="2AC5FF"/>
                </a:solidFill>
                <a:latin typeface="inherit"/>
                <a:hlinkClick r:id="rId4"/>
              </a:rPr>
              <a:t>Indicadores financieros</a:t>
            </a:r>
            <a:endParaRPr lang="es-GT" dirty="0">
              <a:solidFill>
                <a:srgbClr val="6A6A6A"/>
              </a:solidFill>
              <a:latin typeface="inherit"/>
            </a:endParaRPr>
          </a:p>
          <a:p>
            <a:pPr>
              <a:buFont typeface="Arial" panose="020B0604020202020204" pitchFamily="34" charset="0"/>
              <a:buChar char="•"/>
            </a:pPr>
            <a:r>
              <a:rPr lang="es-GT" b="1" dirty="0">
                <a:solidFill>
                  <a:srgbClr val="6A6A6A"/>
                </a:solidFill>
                <a:latin typeface="robotoregular"/>
              </a:rPr>
              <a:t>Información </a:t>
            </a:r>
            <a:r>
              <a:rPr lang="es-GT" b="1" dirty="0" err="1">
                <a:solidFill>
                  <a:srgbClr val="6A6A6A"/>
                </a:solidFill>
                <a:latin typeface="robotoregular"/>
              </a:rPr>
              <a:t>financier</a:t>
            </a:r>
            <a:r>
              <a:rPr lang="es-GT" b="1" dirty="0">
                <a:solidFill>
                  <a:srgbClr val="6A6A6A"/>
                </a:solidFill>
                <a:latin typeface="robotoregular"/>
              </a:rPr>
              <a:t> anual</a:t>
            </a:r>
            <a:endParaRPr lang="es-GT" dirty="0">
              <a:solidFill>
                <a:srgbClr val="6A6A6A"/>
              </a:solidFill>
              <a:latin typeface="robotoregular"/>
            </a:endParaRPr>
          </a:p>
          <a:p>
            <a:pPr marL="742950" lvl="1" indent="-285750">
              <a:buFont typeface="Arial" panose="020B0604020202020204" pitchFamily="34" charset="0"/>
              <a:buChar char="•"/>
            </a:pPr>
            <a:r>
              <a:rPr lang="es-GT" u="sng" dirty="0">
                <a:solidFill>
                  <a:srgbClr val="2AC5FF"/>
                </a:solidFill>
                <a:latin typeface="inherit"/>
                <a:hlinkClick r:id="rId5"/>
              </a:rPr>
              <a:t>Balance general consolidado</a:t>
            </a:r>
            <a:endParaRPr lang="es-GT" dirty="0">
              <a:solidFill>
                <a:srgbClr val="6A6A6A"/>
              </a:solidFill>
              <a:latin typeface="inherit"/>
            </a:endParaRPr>
          </a:p>
          <a:p>
            <a:pPr marL="742950" lvl="1" indent="-285750">
              <a:buFont typeface="Arial" panose="020B0604020202020204" pitchFamily="34" charset="0"/>
              <a:buChar char="•"/>
            </a:pPr>
            <a:r>
              <a:rPr lang="es-GT" u="sng" dirty="0">
                <a:solidFill>
                  <a:srgbClr val="2AC5FF"/>
                </a:solidFill>
                <a:latin typeface="inherit"/>
                <a:hlinkClick r:id="rId6"/>
              </a:rPr>
              <a:t>Estado de resultados consolidado</a:t>
            </a:r>
            <a:endParaRPr lang="es-GT" dirty="0">
              <a:solidFill>
                <a:srgbClr val="6A6A6A"/>
              </a:solidFill>
              <a:latin typeface="inherit"/>
            </a:endParaRPr>
          </a:p>
          <a:p>
            <a:pPr marL="742950" lvl="1" indent="-285750">
              <a:buFont typeface="Arial" panose="020B0604020202020204" pitchFamily="34" charset="0"/>
              <a:buChar char="•"/>
            </a:pPr>
            <a:r>
              <a:rPr lang="es-GT" u="sng" dirty="0">
                <a:solidFill>
                  <a:srgbClr val="2AC5FF"/>
                </a:solidFill>
                <a:latin typeface="inherit"/>
                <a:hlinkClick r:id="rId7"/>
              </a:rPr>
              <a:t>Dictamen de auditores independientes con notas</a:t>
            </a:r>
            <a:endParaRPr lang="es-GT" dirty="0">
              <a:solidFill>
                <a:srgbClr val="6A6A6A"/>
              </a:solidFill>
              <a:latin typeface="inherit"/>
            </a:endParaRPr>
          </a:p>
          <a:p>
            <a:pPr>
              <a:buFont typeface="Arial" panose="020B0604020202020204" pitchFamily="34" charset="0"/>
              <a:buChar char="•"/>
            </a:pPr>
            <a:r>
              <a:rPr lang="es-GT" b="1" dirty="0">
                <a:solidFill>
                  <a:srgbClr val="6A6A6A"/>
                </a:solidFill>
                <a:latin typeface="robotoregular"/>
              </a:rPr>
              <a:t>Información de activos crediticios</a:t>
            </a:r>
            <a:endParaRPr lang="es-GT" dirty="0">
              <a:solidFill>
                <a:srgbClr val="6A6A6A"/>
              </a:solidFill>
              <a:latin typeface="robotoregular"/>
            </a:endParaRPr>
          </a:p>
          <a:p>
            <a:pPr marL="742950" lvl="1" indent="-285750">
              <a:buFont typeface="Arial" panose="020B0604020202020204" pitchFamily="34" charset="0"/>
              <a:buChar char="•"/>
            </a:pPr>
            <a:r>
              <a:rPr lang="es-GT" u="sng" dirty="0">
                <a:solidFill>
                  <a:srgbClr val="2AC5FF"/>
                </a:solidFill>
                <a:latin typeface="inherit"/>
                <a:hlinkClick r:id="rId8"/>
              </a:rPr>
              <a:t>Clasificación de activos crediticios</a:t>
            </a:r>
            <a:endParaRPr lang="es-GT" dirty="0">
              <a:solidFill>
                <a:srgbClr val="6A6A6A"/>
              </a:solidFill>
              <a:latin typeface="inherit"/>
            </a:endParaRPr>
          </a:p>
          <a:p>
            <a:pPr marL="742950" lvl="1" indent="-285750">
              <a:buFont typeface="Arial" panose="020B0604020202020204" pitchFamily="34" charset="0"/>
              <a:buChar char="•"/>
            </a:pPr>
            <a:r>
              <a:rPr lang="es-GT" u="sng" dirty="0">
                <a:solidFill>
                  <a:srgbClr val="2AC5FF"/>
                </a:solidFill>
                <a:latin typeface="inherit"/>
                <a:hlinkClick r:id="rId9"/>
              </a:rPr>
              <a:t>Integración por deudores con mayor saldo</a:t>
            </a:r>
            <a:endParaRPr lang="es-GT" dirty="0">
              <a:solidFill>
                <a:srgbClr val="6A6A6A"/>
              </a:solidFill>
              <a:latin typeface="inherit"/>
            </a:endParaRPr>
          </a:p>
          <a:p>
            <a:pPr marL="742950" lvl="1" indent="-285750">
              <a:buFont typeface="Arial" panose="020B0604020202020204" pitchFamily="34" charset="0"/>
              <a:buChar char="•"/>
            </a:pPr>
            <a:r>
              <a:rPr lang="es-GT" u="sng" dirty="0">
                <a:solidFill>
                  <a:srgbClr val="2AC5FF"/>
                </a:solidFill>
                <a:latin typeface="inherit"/>
                <a:hlinkClick r:id="rId10"/>
              </a:rPr>
              <a:t>Destino, actividad económica y área geográfica</a:t>
            </a:r>
            <a:endParaRPr lang="es-GT" b="0" i="0" dirty="0">
              <a:solidFill>
                <a:srgbClr val="6A6A6A"/>
              </a:solidFill>
              <a:effectLst/>
              <a:latin typeface="inherit"/>
            </a:endParaRPr>
          </a:p>
        </p:txBody>
      </p:sp>
      <p:pic>
        <p:nvPicPr>
          <p:cNvPr id="4" name="Imagen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3858" y="187315"/>
            <a:ext cx="2981325" cy="1533525"/>
          </a:xfrm>
          <a:prstGeom prst="rect">
            <a:avLst/>
          </a:prstGeom>
        </p:spPr>
      </p:pic>
    </p:spTree>
    <p:extLst>
      <p:ext uri="{BB962C8B-B14F-4D97-AF65-F5344CB8AC3E}">
        <p14:creationId xmlns:p14="http://schemas.microsoft.com/office/powerpoint/2010/main" val="370062841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grpId="1" nodeType="clickEffect">
                                  <p:stCondLst>
                                    <p:cond delay="0"/>
                                  </p:stCondLst>
                                  <p:childTnLst>
                                    <p:anim calcmode="lin" valueType="num">
                                      <p:cBhvr>
                                        <p:cTn id="11" dur="500"/>
                                        <p:tgtEl>
                                          <p:spTgt spid="2"/>
                                        </p:tgtEl>
                                        <p:attrNameLst>
                                          <p:attrName>ppt_w</p:attrName>
                                        </p:attrNameLst>
                                      </p:cBhvr>
                                      <p:tavLst>
                                        <p:tav tm="0">
                                          <p:val>
                                            <p:strVal val="ppt_w"/>
                                          </p:val>
                                        </p:tav>
                                        <p:tav tm="100000">
                                          <p:val>
                                            <p:fltVal val="0"/>
                                          </p:val>
                                        </p:tav>
                                      </p:tavLst>
                                    </p:anim>
                                    <p:anim calcmode="lin" valueType="num">
                                      <p:cBhvr>
                                        <p:cTn id="12" dur="500"/>
                                        <p:tgtEl>
                                          <p:spTgt spid="2"/>
                                        </p:tgtEl>
                                        <p:attrNameLst>
                                          <p:attrName>ppt_h</p:attrName>
                                        </p:attrNameLst>
                                      </p:cBhvr>
                                      <p:tavLst>
                                        <p:tav tm="0">
                                          <p:val>
                                            <p:strVal val="ppt_h"/>
                                          </p:val>
                                        </p:tav>
                                        <p:tav tm="100000">
                                          <p:val>
                                            <p:fltVal val="0"/>
                                          </p:val>
                                        </p:tav>
                                      </p:tavLst>
                                    </p:anim>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1" presetClass="exit" presetSubtype="0" fill="hold" nodeType="clickEffect">
                                  <p:stCondLst>
                                    <p:cond delay="0"/>
                                  </p:stCondLst>
                                  <p:childTnLst>
                                    <p:anim calcmode="lin" valueType="num">
                                      <p:cBhvr>
                                        <p:cTn id="25" dur="1000"/>
                                        <p:tgtEl>
                                          <p:spTgt spid="4"/>
                                        </p:tgtEl>
                                        <p:attrNameLst>
                                          <p:attrName>ppt_w</p:attrName>
                                        </p:attrNameLst>
                                      </p:cBhvr>
                                      <p:tavLst>
                                        <p:tav tm="0">
                                          <p:val>
                                            <p:strVal val="ppt_w"/>
                                          </p:val>
                                        </p:tav>
                                        <p:tav tm="100000">
                                          <p:val>
                                            <p:fltVal val="0"/>
                                          </p:val>
                                        </p:tav>
                                      </p:tavLst>
                                    </p:anim>
                                    <p:anim calcmode="lin" valueType="num">
                                      <p:cBhvr>
                                        <p:cTn id="26" dur="1000"/>
                                        <p:tgtEl>
                                          <p:spTgt spid="4"/>
                                        </p:tgtEl>
                                        <p:attrNameLst>
                                          <p:attrName>ppt_h</p:attrName>
                                        </p:attrNameLst>
                                      </p:cBhvr>
                                      <p:tavLst>
                                        <p:tav tm="0">
                                          <p:val>
                                            <p:strVal val="ppt_h"/>
                                          </p:val>
                                        </p:tav>
                                        <p:tav tm="100000">
                                          <p:val>
                                            <p:fltVal val="0"/>
                                          </p:val>
                                        </p:tav>
                                      </p:tavLst>
                                    </p:anim>
                                    <p:anim calcmode="lin" valueType="num">
                                      <p:cBhvr>
                                        <p:cTn id="27" dur="1000"/>
                                        <p:tgtEl>
                                          <p:spTgt spid="4"/>
                                        </p:tgtEl>
                                        <p:attrNameLst>
                                          <p:attrName>style.rotation</p:attrName>
                                        </p:attrNameLst>
                                      </p:cBhvr>
                                      <p:tavLst>
                                        <p:tav tm="0">
                                          <p:val>
                                            <p:fltVal val="0"/>
                                          </p:val>
                                        </p:tav>
                                        <p:tav tm="100000">
                                          <p:val>
                                            <p:fltVal val="90"/>
                                          </p:val>
                                        </p:tav>
                                      </p:tavLst>
                                    </p:anim>
                                    <p:animEffect transition="out" filter="fade">
                                      <p:cBhvr>
                                        <p:cTn id="28" dur="1000"/>
                                        <p:tgtEl>
                                          <p:spTgt spid="4"/>
                                        </p:tgtEl>
                                      </p:cBhvr>
                                    </p:animEffect>
                                    <p:set>
                                      <p:cBhvr>
                                        <p:cTn id="29" dur="1" fill="hold">
                                          <p:stCondLst>
                                            <p:cond delay="999"/>
                                          </p:stCondLst>
                                        </p:cTn>
                                        <p:tgtEl>
                                          <p:spTgt spid="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3"/>
                                        </p:tgtEl>
                                      </p:cBhvr>
                                    </p:animEffect>
                                    <p:set>
                                      <p:cBhvr>
                                        <p:cTn id="4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Graficas de ingresos</a:t>
            </a:r>
            <a:endParaRPr lang="es-GT" dirty="0"/>
          </a:p>
        </p:txBody>
      </p:sp>
      <p:pic>
        <p:nvPicPr>
          <p:cNvPr id="3" name="Imagen 2"/>
          <p:cNvPicPr>
            <a:picLocks noChangeAspect="1"/>
          </p:cNvPicPr>
          <p:nvPr/>
        </p:nvPicPr>
        <p:blipFill>
          <a:blip r:embed="rId2"/>
          <a:stretch>
            <a:fillRect/>
          </a:stretch>
        </p:blipFill>
        <p:spPr>
          <a:xfrm>
            <a:off x="488515" y="1954060"/>
            <a:ext cx="9902162" cy="3933173"/>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836" y="232187"/>
            <a:ext cx="2981325" cy="1533525"/>
          </a:xfrm>
          <a:prstGeom prst="rect">
            <a:avLst/>
          </a:prstGeom>
        </p:spPr>
      </p:pic>
    </p:spTree>
    <p:extLst>
      <p:ext uri="{BB962C8B-B14F-4D97-AF65-F5344CB8AC3E}">
        <p14:creationId xmlns:p14="http://schemas.microsoft.com/office/powerpoint/2010/main" val="138540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grpId="1" nodeType="clickEffect">
                                  <p:stCondLst>
                                    <p:cond delay="0"/>
                                  </p:stCondLst>
                                  <p:childTnLst>
                                    <p:animEffect transition="out" filter="wheel(1)">
                                      <p:cBhvr>
                                        <p:cTn id="11" dur="2000"/>
                                        <p:tgtEl>
                                          <p:spTgt spid="2"/>
                                        </p:tgtEl>
                                      </p:cBhvr>
                                    </p:animEffect>
                                    <p:set>
                                      <p:cBhvr>
                                        <p:cTn id="12" dur="1" fill="hold">
                                          <p:stCondLst>
                                            <p:cond delay="19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6" presetClass="exit" presetSubtype="0" fill="hold" nodeType="clickEffect">
                                  <p:stCondLst>
                                    <p:cond delay="0"/>
                                  </p:stCondLst>
                                  <p:childTnLst>
                                    <p:animEffect transition="out" filter="wipe(down)">
                                      <p:cBhvr>
                                        <p:cTn id="22" dur="180" accel="50000">
                                          <p:stCondLst>
                                            <p:cond delay="1820"/>
                                          </p:stCondLst>
                                        </p:cTn>
                                        <p:tgtEl>
                                          <p:spTgt spid="3"/>
                                        </p:tgtEl>
                                      </p:cBhvr>
                                    </p:animEffect>
                                    <p:anim calcmode="lin" valueType="num">
                                      <p:cBhvr>
                                        <p:cTn id="23"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24"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25"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9"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30" dur="26">
                                          <p:stCondLst>
                                            <p:cond delay="620"/>
                                          </p:stCondLst>
                                        </p:cTn>
                                        <p:tgtEl>
                                          <p:spTgt spid="3"/>
                                        </p:tgtEl>
                                      </p:cBhvr>
                                      <p:to x="100000" y="60000"/>
                                    </p:animScale>
                                    <p:animScale>
                                      <p:cBhvr>
                                        <p:cTn id="31" dur="166" decel="50000">
                                          <p:stCondLst>
                                            <p:cond delay="646"/>
                                          </p:stCondLst>
                                        </p:cTn>
                                        <p:tgtEl>
                                          <p:spTgt spid="3"/>
                                        </p:tgtEl>
                                      </p:cBhvr>
                                      <p:to x="100000" y="100000"/>
                                    </p:animScale>
                                    <p:animScale>
                                      <p:cBhvr>
                                        <p:cTn id="32" dur="26">
                                          <p:stCondLst>
                                            <p:cond delay="1312"/>
                                          </p:stCondLst>
                                        </p:cTn>
                                        <p:tgtEl>
                                          <p:spTgt spid="3"/>
                                        </p:tgtEl>
                                      </p:cBhvr>
                                      <p:to x="100000" y="80000"/>
                                    </p:animScale>
                                    <p:animScale>
                                      <p:cBhvr>
                                        <p:cTn id="33" dur="166" decel="50000">
                                          <p:stCondLst>
                                            <p:cond delay="1338"/>
                                          </p:stCondLst>
                                        </p:cTn>
                                        <p:tgtEl>
                                          <p:spTgt spid="3"/>
                                        </p:tgtEl>
                                      </p:cBhvr>
                                      <p:to x="100000" y="100000"/>
                                    </p:animScale>
                                    <p:animScale>
                                      <p:cBhvr>
                                        <p:cTn id="34" dur="26">
                                          <p:stCondLst>
                                            <p:cond delay="1642"/>
                                          </p:stCondLst>
                                        </p:cTn>
                                        <p:tgtEl>
                                          <p:spTgt spid="3"/>
                                        </p:tgtEl>
                                      </p:cBhvr>
                                      <p:to x="100000" y="90000"/>
                                    </p:animScale>
                                    <p:animScale>
                                      <p:cBhvr>
                                        <p:cTn id="35" dur="166" decel="50000">
                                          <p:stCondLst>
                                            <p:cond delay="1668"/>
                                          </p:stCondLst>
                                        </p:cTn>
                                        <p:tgtEl>
                                          <p:spTgt spid="3"/>
                                        </p:tgtEl>
                                      </p:cBhvr>
                                      <p:to x="100000" y="100000"/>
                                    </p:animScale>
                                    <p:animScale>
                                      <p:cBhvr>
                                        <p:cTn id="36" dur="26">
                                          <p:stCondLst>
                                            <p:cond delay="1808"/>
                                          </p:stCondLst>
                                        </p:cTn>
                                        <p:tgtEl>
                                          <p:spTgt spid="3"/>
                                        </p:tgtEl>
                                      </p:cBhvr>
                                      <p:to x="100000" y="95000"/>
                                    </p:animScale>
                                    <p:animScale>
                                      <p:cBhvr>
                                        <p:cTn id="37" dur="166" decel="50000">
                                          <p:stCondLst>
                                            <p:cond delay="1834"/>
                                          </p:stCondLst>
                                        </p:cTn>
                                        <p:tgtEl>
                                          <p:spTgt spid="3"/>
                                        </p:tgtEl>
                                      </p:cBhvr>
                                      <p:to x="100000" y="100000"/>
                                    </p:animScale>
                                    <p:set>
                                      <p:cBhvr>
                                        <p:cTn id="38" dur="1" fill="hold">
                                          <p:stCondLst>
                                            <p:cond delay="1999"/>
                                          </p:stCondLst>
                                        </p:cTn>
                                        <p:tgtEl>
                                          <p:spTgt spid="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xit" presetSubtype="1" fill="hold" nodeType="clickEffect">
                                  <p:stCondLst>
                                    <p:cond delay="0"/>
                                  </p:stCondLst>
                                  <p:childTnLst>
                                    <p:animEffect transition="out" filter="wheel(1)">
                                      <p:cBhvr>
                                        <p:cTn id="49" dur="2000"/>
                                        <p:tgtEl>
                                          <p:spTgt spid="4"/>
                                        </p:tgtEl>
                                      </p:cBhvr>
                                    </p:animEffect>
                                    <p:set>
                                      <p:cBhvr>
                                        <p:cTn id="50"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62081" y="900540"/>
            <a:ext cx="4618572" cy="923330"/>
          </a:xfrm>
          <a:prstGeom prst="rect">
            <a:avLst/>
          </a:prstGeom>
          <a:noFill/>
        </p:spPr>
        <p:txBody>
          <a:bodyPr wrap="none" lIns="91440" tIns="45720" rIns="91440" bIns="45720">
            <a:prstTxWarp prst="textCurveDown">
              <a:avLst/>
            </a:prstTxWarp>
            <a:spAutoFit/>
          </a:bodyPr>
          <a:lstStyle/>
          <a:p>
            <a:pPr algn="ctr"/>
            <a:r>
              <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Sobre el banco</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Rectángulo 2"/>
          <p:cNvSpPr/>
          <p:nvPr/>
        </p:nvSpPr>
        <p:spPr>
          <a:xfrm>
            <a:off x="3048000" y="1997839"/>
            <a:ext cx="6096000" cy="2862322"/>
          </a:xfrm>
          <a:prstGeom prst="rect">
            <a:avLst/>
          </a:prstGeom>
        </p:spPr>
        <p:txBody>
          <a:bodyPr>
            <a:spAutoFit/>
          </a:bodyPr>
          <a:lstStyle/>
          <a:p>
            <a:r>
              <a:rPr lang="es-GT" dirty="0">
                <a:solidFill>
                  <a:srgbClr val="6A6A6A"/>
                </a:solidFill>
                <a:latin typeface="robotoregular"/>
              </a:rPr>
              <a:t>Somos una sólida organización financiera, conscientes de nuestra responsabilidad para con nuestros clientes, nuestro personal, nuestra comunidad y nuestros accionistas. Conoce más de nosotros consultando estas secciones:</a:t>
            </a:r>
          </a:p>
          <a:p>
            <a:pPr>
              <a:buFont typeface="Arial" panose="020B0604020202020204" pitchFamily="34" charset="0"/>
              <a:buChar char="•"/>
            </a:pPr>
            <a:r>
              <a:rPr lang="es-GT" u="sng" dirty="0">
                <a:solidFill>
                  <a:srgbClr val="2AC5FF"/>
                </a:solidFill>
                <a:latin typeface="robotoregular"/>
                <a:hlinkClick r:id="rId2"/>
              </a:rPr>
              <a:t>Quienes somos</a:t>
            </a:r>
            <a:endParaRPr lang="es-GT" dirty="0">
              <a:solidFill>
                <a:srgbClr val="6A6A6A"/>
              </a:solidFill>
              <a:latin typeface="robotoregular"/>
            </a:endParaRPr>
          </a:p>
          <a:p>
            <a:pPr>
              <a:buFont typeface="Arial" panose="020B0604020202020204" pitchFamily="34" charset="0"/>
              <a:buChar char="•"/>
            </a:pPr>
            <a:r>
              <a:rPr lang="es-GT" u="sng" dirty="0">
                <a:solidFill>
                  <a:srgbClr val="2AC5FF"/>
                </a:solidFill>
                <a:latin typeface="robotoregular"/>
                <a:hlinkClick r:id="rId3"/>
              </a:rPr>
              <a:t>Visión y misión</a:t>
            </a:r>
            <a:endParaRPr lang="es-GT" dirty="0">
              <a:solidFill>
                <a:srgbClr val="6A6A6A"/>
              </a:solidFill>
              <a:latin typeface="robotoregular"/>
            </a:endParaRPr>
          </a:p>
          <a:p>
            <a:pPr>
              <a:buFont typeface="Arial" panose="020B0604020202020204" pitchFamily="34" charset="0"/>
              <a:buChar char="•"/>
            </a:pPr>
            <a:r>
              <a:rPr lang="es-GT" u="sng" dirty="0">
                <a:solidFill>
                  <a:srgbClr val="2AC5FF"/>
                </a:solidFill>
                <a:latin typeface="robotoregular"/>
                <a:hlinkClick r:id="rId4"/>
              </a:rPr>
              <a:t>Nuestro credo</a:t>
            </a:r>
            <a:endParaRPr lang="es-GT" dirty="0">
              <a:solidFill>
                <a:srgbClr val="6A6A6A"/>
              </a:solidFill>
              <a:latin typeface="robotoregular"/>
            </a:endParaRPr>
          </a:p>
          <a:p>
            <a:pPr>
              <a:buFont typeface="Arial" panose="020B0604020202020204" pitchFamily="34" charset="0"/>
              <a:buChar char="•"/>
            </a:pPr>
            <a:r>
              <a:rPr lang="es-GT" u="sng" dirty="0">
                <a:solidFill>
                  <a:srgbClr val="2AC5FF"/>
                </a:solidFill>
                <a:latin typeface="robotoregular"/>
                <a:hlinkClick r:id="rId5"/>
              </a:rPr>
              <a:t>Directores y administradores</a:t>
            </a:r>
            <a:endParaRPr lang="es-GT" dirty="0">
              <a:solidFill>
                <a:srgbClr val="6A6A6A"/>
              </a:solidFill>
              <a:latin typeface="robotoregular"/>
            </a:endParaRPr>
          </a:p>
          <a:p>
            <a:pPr>
              <a:buFont typeface="Arial" panose="020B0604020202020204" pitchFamily="34" charset="0"/>
              <a:buChar char="•"/>
            </a:pPr>
            <a:r>
              <a:rPr lang="es-GT" u="sng" dirty="0">
                <a:solidFill>
                  <a:srgbClr val="2AC5FF"/>
                </a:solidFill>
                <a:latin typeface="robotoregular"/>
                <a:hlinkClick r:id="rId6"/>
              </a:rPr>
              <a:t>Agentes bancarios</a:t>
            </a:r>
            <a:endParaRPr lang="es-GT" b="0" i="0" dirty="0">
              <a:solidFill>
                <a:srgbClr val="6A6A6A"/>
              </a:solidFill>
              <a:effectLst/>
              <a:latin typeface="robotoregular"/>
            </a:endParaRPr>
          </a:p>
        </p:txBody>
      </p:sp>
      <p:pic>
        <p:nvPicPr>
          <p:cNvPr id="4" name="Imagen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884" y="238907"/>
            <a:ext cx="2981325" cy="1533525"/>
          </a:xfrm>
          <a:prstGeom prst="rect">
            <a:avLst/>
          </a:prstGeom>
        </p:spPr>
      </p:pic>
    </p:spTree>
    <p:extLst>
      <p:ext uri="{BB962C8B-B14F-4D97-AF65-F5344CB8AC3E}">
        <p14:creationId xmlns:p14="http://schemas.microsoft.com/office/powerpoint/2010/main" val="351775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0" presetClass="emph" presetSubtype="0" fill="hold" nodeType="clickEffect">
                                  <p:stCondLst>
                                    <p:cond delay="0"/>
                                  </p:stCondLst>
                                  <p:childTnLst>
                                    <p:animClr clrSpc="hsl" dir="cw">
                                      <p:cBhvr override="childStyle">
                                        <p:cTn id="13" dur="500" fill="hold"/>
                                        <p:tgtEl>
                                          <p:spTgt spid="4"/>
                                        </p:tgtEl>
                                        <p:attrNameLst>
                                          <p:attrName>style.color</p:attrName>
                                        </p:attrNameLst>
                                      </p:cBhvr>
                                      <p:by>
                                        <p:hsl h="0" s="12549" l="25098"/>
                                      </p:by>
                                    </p:animClr>
                                    <p:animClr clrSpc="hsl" dir="cw">
                                      <p:cBhvr>
                                        <p:cTn id="14" dur="500" fill="hold"/>
                                        <p:tgtEl>
                                          <p:spTgt spid="4"/>
                                        </p:tgtEl>
                                        <p:attrNameLst>
                                          <p:attrName>fillcolor</p:attrName>
                                        </p:attrNameLst>
                                      </p:cBhvr>
                                      <p:by>
                                        <p:hsl h="0" s="12549" l="25098"/>
                                      </p:by>
                                    </p:animClr>
                                    <p:animClr clrSpc="hsl" dir="cw">
                                      <p:cBhvr>
                                        <p:cTn id="15" dur="500" fill="hold"/>
                                        <p:tgtEl>
                                          <p:spTgt spid="4"/>
                                        </p:tgtEl>
                                        <p:attrNameLst>
                                          <p:attrName>stroke.color</p:attrName>
                                        </p:attrNameLst>
                                      </p:cBhvr>
                                      <p:by>
                                        <p:hsl h="0" s="12549" l="25098"/>
                                      </p:by>
                                    </p:animClr>
                                    <p:set>
                                      <p:cBhvr>
                                        <p:cTn id="16" dur="500" fill="hold"/>
                                        <p:tgtEl>
                                          <p:spTgt spid="4"/>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xit" presetSubtype="4" fill="hold" grpId="1" nodeType="clickEffect">
                                  <p:stCondLst>
                                    <p:cond delay="0"/>
                                  </p:stCondLst>
                                  <p:childTnLst>
                                    <p:anim calcmode="lin" valueType="num">
                                      <p:cBhvr additive="base">
                                        <p:cTn id="25" dur="500"/>
                                        <p:tgtEl>
                                          <p:spTgt spid="3"/>
                                        </p:tgtEl>
                                        <p:attrNameLst>
                                          <p:attrName>ppt_x</p:attrName>
                                        </p:attrNameLst>
                                      </p:cBhvr>
                                      <p:tavLst>
                                        <p:tav tm="0">
                                          <p:val>
                                            <p:strVal val="ppt_x"/>
                                          </p:val>
                                        </p:tav>
                                        <p:tav tm="100000">
                                          <p:val>
                                            <p:strVal val="ppt_x"/>
                                          </p:val>
                                        </p:tav>
                                      </p:tavLst>
                                    </p:anim>
                                    <p:anim calcmode="lin" valueType="num">
                                      <p:cBhvr additive="base">
                                        <p:cTn id="26" dur="500"/>
                                        <p:tgtEl>
                                          <p:spTgt spid="3"/>
                                        </p:tgtEl>
                                        <p:attrNameLst>
                                          <p:attrName>ppt_y</p:attrName>
                                        </p:attrNameLst>
                                      </p:cBhvr>
                                      <p:tavLst>
                                        <p:tav tm="0">
                                          <p:val>
                                            <p:strVal val="ppt_y"/>
                                          </p:val>
                                        </p:tav>
                                        <p:tav tm="100000">
                                          <p:val>
                                            <p:strVal val="1+ppt_h/2"/>
                                          </p:val>
                                        </p:tav>
                                      </p:tavLst>
                                    </p:anim>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xit" presetSubtype="0" fill="hold" grpId="1" nodeType="clickEffect">
                                  <p:stCondLst>
                                    <p:cond delay="0"/>
                                  </p:stCondLst>
                                  <p:childTnLst>
                                    <p:anim calcmode="lin" valueType="num">
                                      <p:cBhvr>
                                        <p:cTn id="36" dur="1000"/>
                                        <p:tgtEl>
                                          <p:spTgt spid="2"/>
                                        </p:tgtEl>
                                        <p:attrNameLst>
                                          <p:attrName>ppt_w</p:attrName>
                                        </p:attrNameLst>
                                      </p:cBhvr>
                                      <p:tavLst>
                                        <p:tav tm="0">
                                          <p:val>
                                            <p:strVal val="ppt_w"/>
                                          </p:val>
                                        </p:tav>
                                        <p:tav tm="100000">
                                          <p:val>
                                            <p:fltVal val="0"/>
                                          </p:val>
                                        </p:tav>
                                      </p:tavLst>
                                    </p:anim>
                                    <p:anim calcmode="lin" valueType="num">
                                      <p:cBhvr>
                                        <p:cTn id="37" dur="1000"/>
                                        <p:tgtEl>
                                          <p:spTgt spid="2"/>
                                        </p:tgtEl>
                                        <p:attrNameLst>
                                          <p:attrName>ppt_h</p:attrName>
                                        </p:attrNameLst>
                                      </p:cBhvr>
                                      <p:tavLst>
                                        <p:tav tm="0">
                                          <p:val>
                                            <p:strVal val="ppt_h"/>
                                          </p:val>
                                        </p:tav>
                                        <p:tav tm="100000">
                                          <p:val>
                                            <p:fltVal val="0"/>
                                          </p:val>
                                        </p:tav>
                                      </p:tavLst>
                                    </p:anim>
                                    <p:anim calcmode="lin" valueType="num">
                                      <p:cBhvr>
                                        <p:cTn id="38" dur="1000"/>
                                        <p:tgtEl>
                                          <p:spTgt spid="2"/>
                                        </p:tgtEl>
                                        <p:attrNameLst>
                                          <p:attrName>style.rotation</p:attrName>
                                        </p:attrNameLst>
                                      </p:cBhvr>
                                      <p:tavLst>
                                        <p:tav tm="0">
                                          <p:val>
                                            <p:fltVal val="0"/>
                                          </p:val>
                                        </p:tav>
                                        <p:tav tm="100000">
                                          <p:val>
                                            <p:fltVal val="90"/>
                                          </p:val>
                                        </p:tav>
                                      </p:tavLst>
                                    </p:anim>
                                    <p:animEffect transition="out" filter="fade">
                                      <p:cBhvr>
                                        <p:cTn id="39" dur="1000"/>
                                        <p:tgtEl>
                                          <p:spTgt spid="2"/>
                                        </p:tgtEl>
                                      </p:cBhvr>
                                    </p:animEffect>
                                    <p:set>
                                      <p:cBhvr>
                                        <p:cTn id="4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25</TotalTime>
  <Words>159</Words>
  <Application>Microsoft Office PowerPoint</Application>
  <PresentationFormat>Panorámica</PresentationFormat>
  <Paragraphs>52</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Adobe Gothic Std B</vt:lpstr>
      <vt:lpstr>Algerian</vt:lpstr>
      <vt:lpstr>Arial</vt:lpstr>
      <vt:lpstr>Century Gothic</vt:lpstr>
      <vt:lpstr>inherit</vt:lpstr>
      <vt:lpstr>robotoregular</vt:lpstr>
      <vt:lpstr>Estela de condensación</vt:lpstr>
      <vt:lpstr>Banco industrial</vt:lpstr>
      <vt:lpstr>Presentación de PowerPoint</vt:lpstr>
      <vt:lpstr>Datos de empresa</vt:lpstr>
      <vt:lpstr>Presentación de PowerPoint</vt:lpstr>
      <vt:lpstr>Presentación de PowerPoint</vt:lpstr>
      <vt:lpstr>Presentación de PowerPoint</vt:lpstr>
      <vt:lpstr>Información financiera</vt:lpstr>
      <vt:lpstr>Graficas de ingresos</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industrial</dc:title>
  <dc:creator>estudiante de Liceo Compu-market</dc:creator>
  <cp:lastModifiedBy>estudiante de Liceo Compu-market</cp:lastModifiedBy>
  <cp:revision>3</cp:revision>
  <dcterms:created xsi:type="dcterms:W3CDTF">2017-08-15T20:12:13Z</dcterms:created>
  <dcterms:modified xsi:type="dcterms:W3CDTF">2017-08-15T20:37:27Z</dcterms:modified>
</cp:coreProperties>
</file>