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6" r:id="rId4"/>
    <p:sldId id="264" r:id="rId5"/>
    <p:sldId id="259" r:id="rId6"/>
    <p:sldId id="260" r:id="rId7"/>
    <p:sldId id="261" r:id="rId8"/>
    <p:sldId id="262" r:id="rId9"/>
    <p:sldId id="263" r:id="rId10"/>
    <p:sldId id="265" r:id="rId11"/>
  </p:sldIdLst>
  <p:sldSz cx="12192000" cy="6858000"/>
  <p:notesSz cx="6858000" cy="9144000"/>
  <p:custShowLst>
    <p:custShow name="Presentación personalizada 1" id="0">
      <p:sldLst>
        <p:sld r:id="rId2"/>
        <p:sld r:id="rId3"/>
        <p:sld r:id="rId4"/>
        <p:sld r:id="rId5"/>
        <p:sld r:id="rId6"/>
        <p:sld r:id="rId7"/>
        <p:sld r:id="rId8"/>
        <p:sld r:id="rId9"/>
        <p:sld r:id="rId10"/>
      </p:sldLst>
    </p:custShow>
  </p:custShowLst>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FDA5A8E6-7220-4E71-BE9C-ED393ABA61DD}">
          <p14:sldIdLst>
            <p14:sldId id="257"/>
            <p14:sldId id="258"/>
            <p14:sldId id="256"/>
            <p14:sldId id="264"/>
            <p14:sldId id="259"/>
            <p14:sldId id="260"/>
            <p14:sldId id="261"/>
            <p14:sldId id="262"/>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80" d="100"/>
          <a:sy n="80" d="100"/>
        </p:scale>
        <p:origin x="-10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GT" dirty="0" err="1" smtClean="0"/>
              <a:t>Avanze</a:t>
            </a:r>
            <a:r>
              <a:rPr lang="es-GT" baseline="0" dirty="0" smtClean="0"/>
              <a:t> en la computación durante los últimos 20 años</a:t>
            </a:r>
            <a:endParaRPr lang="es-GT"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stacked"/>
        <c:varyColors val="0"/>
        <c:ser>
          <c:idx val="0"/>
          <c:order val="0"/>
          <c:tx>
            <c:strRef>
              <c:f>Hoja1!$B$1</c:f>
              <c:strCache>
                <c:ptCount val="1"/>
                <c:pt idx="0">
                  <c:v>No hubo avanze</c:v>
                </c:pt>
              </c:strCache>
            </c:strRef>
          </c:tx>
          <c:spPr>
            <a:solidFill>
              <a:schemeClr val="accent1"/>
            </a:solidFill>
            <a:ln>
              <a:noFill/>
            </a:ln>
            <a:effectLst/>
          </c:spPr>
          <c:invertIfNegative val="0"/>
          <c:cat>
            <c:strRef>
              <c:f>Hoja1!$A$2:$A$5</c:f>
              <c:strCache>
                <c:ptCount val="4"/>
                <c:pt idx="0">
                  <c:v>1990-2000</c:v>
                </c:pt>
                <c:pt idx="1">
                  <c:v>2000-2005</c:v>
                </c:pt>
                <c:pt idx="2">
                  <c:v>2005-2010</c:v>
                </c:pt>
                <c:pt idx="3">
                  <c:v>2010-2017</c:v>
                </c:pt>
              </c:strCache>
            </c:strRef>
          </c:cat>
          <c:val>
            <c:numRef>
              <c:f>Hoja1!$B$2:$B$5</c:f>
              <c:numCache>
                <c:formatCode>General</c:formatCode>
                <c:ptCount val="4"/>
                <c:pt idx="0">
                  <c:v>1</c:v>
                </c:pt>
                <c:pt idx="1">
                  <c:v>2</c:v>
                </c:pt>
                <c:pt idx="2">
                  <c:v>3.5</c:v>
                </c:pt>
                <c:pt idx="3">
                  <c:v>4.5</c:v>
                </c:pt>
              </c:numCache>
            </c:numRef>
          </c:val>
        </c:ser>
        <c:ser>
          <c:idx val="1"/>
          <c:order val="1"/>
          <c:tx>
            <c:strRef>
              <c:f>Hoja1!$C$1</c:f>
              <c:strCache>
                <c:ptCount val="1"/>
                <c:pt idx="0">
                  <c:v>Investigaciones</c:v>
                </c:pt>
              </c:strCache>
            </c:strRef>
          </c:tx>
          <c:spPr>
            <a:solidFill>
              <a:schemeClr val="accent2"/>
            </a:solidFill>
            <a:ln>
              <a:noFill/>
            </a:ln>
            <a:effectLst/>
          </c:spPr>
          <c:invertIfNegative val="0"/>
          <c:cat>
            <c:strRef>
              <c:f>Hoja1!$A$2:$A$5</c:f>
              <c:strCache>
                <c:ptCount val="4"/>
                <c:pt idx="0">
                  <c:v>1990-2000</c:v>
                </c:pt>
                <c:pt idx="1">
                  <c:v>2000-2005</c:v>
                </c:pt>
                <c:pt idx="2">
                  <c:v>2005-2010</c:v>
                </c:pt>
                <c:pt idx="3">
                  <c:v>2010-2017</c:v>
                </c:pt>
              </c:strCache>
            </c:strRef>
          </c:cat>
          <c:val>
            <c:numRef>
              <c:f>Hoja1!$C$2:$C$5</c:f>
              <c:numCache>
                <c:formatCode>General</c:formatCode>
                <c:ptCount val="4"/>
                <c:pt idx="0">
                  <c:v>1</c:v>
                </c:pt>
                <c:pt idx="1">
                  <c:v>2.5</c:v>
                </c:pt>
                <c:pt idx="2">
                  <c:v>1.8</c:v>
                </c:pt>
                <c:pt idx="3">
                  <c:v>2.8</c:v>
                </c:pt>
              </c:numCache>
            </c:numRef>
          </c:val>
        </c:ser>
        <c:ser>
          <c:idx val="2"/>
          <c:order val="2"/>
          <c:tx>
            <c:strRef>
              <c:f>Hoja1!$D$1</c:f>
              <c:strCache>
                <c:ptCount val="1"/>
                <c:pt idx="0">
                  <c:v>Avanzes en la tecnologia </c:v>
                </c:pt>
              </c:strCache>
            </c:strRef>
          </c:tx>
          <c:spPr>
            <a:solidFill>
              <a:schemeClr val="accent3"/>
            </a:solidFill>
            <a:ln>
              <a:noFill/>
            </a:ln>
            <a:effectLst/>
          </c:spPr>
          <c:invertIfNegative val="0"/>
          <c:cat>
            <c:strRef>
              <c:f>Hoja1!$A$2:$A$5</c:f>
              <c:strCache>
                <c:ptCount val="4"/>
                <c:pt idx="0">
                  <c:v>1990-2000</c:v>
                </c:pt>
                <c:pt idx="1">
                  <c:v>2000-2005</c:v>
                </c:pt>
                <c:pt idx="2">
                  <c:v>2005-2010</c:v>
                </c:pt>
                <c:pt idx="3">
                  <c:v>2010-2017</c:v>
                </c:pt>
              </c:strCache>
            </c:strRef>
          </c:cat>
          <c:val>
            <c:numRef>
              <c:f>Hoja1!$D$2:$D$5</c:f>
              <c:numCache>
                <c:formatCode>General</c:formatCode>
                <c:ptCount val="4"/>
                <c:pt idx="0">
                  <c:v>2</c:v>
                </c:pt>
                <c:pt idx="1">
                  <c:v>1</c:v>
                </c:pt>
                <c:pt idx="2">
                  <c:v>3</c:v>
                </c:pt>
                <c:pt idx="3">
                  <c:v>5</c:v>
                </c:pt>
              </c:numCache>
            </c:numRef>
          </c:val>
        </c:ser>
        <c:dLbls>
          <c:showLegendKey val="0"/>
          <c:showVal val="0"/>
          <c:showCatName val="0"/>
          <c:showSerName val="0"/>
          <c:showPercent val="0"/>
          <c:showBubbleSize val="0"/>
        </c:dLbls>
        <c:gapWidth val="150"/>
        <c:overlap val="100"/>
        <c:axId val="239040976"/>
        <c:axId val="239038624"/>
      </c:barChart>
      <c:catAx>
        <c:axId val="23904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39038624"/>
        <c:crosses val="autoZero"/>
        <c:auto val="1"/>
        <c:lblAlgn val="ctr"/>
        <c:lblOffset val="100"/>
        <c:noMultiLvlLbl val="0"/>
      </c:catAx>
      <c:valAx>
        <c:axId val="23903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39040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FBD38-A54F-4C4A-B169-5D25C9CA9B33}"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s-GT"/>
        </a:p>
      </dgm:t>
    </dgm:pt>
    <dgm:pt modelId="{83808DC9-7991-4287-A137-F30219E93196}">
      <dgm:prSet phldrT="[Texto]"/>
      <dgm:spPr/>
      <dgm:t>
        <a:bodyPr/>
        <a:lstStyle/>
        <a:p>
          <a:r>
            <a:rPr lang="es-GT" dirty="0" smtClean="0"/>
            <a:t>*Monitor</a:t>
          </a:r>
          <a:endParaRPr lang="es-GT" dirty="0"/>
        </a:p>
      </dgm:t>
    </dgm:pt>
    <dgm:pt modelId="{5FD393AB-9774-4246-8905-61A5121298A5}" type="parTrans" cxnId="{05D1B89D-A4BD-485E-877A-0C0D6D542A21}">
      <dgm:prSet/>
      <dgm:spPr/>
      <dgm:t>
        <a:bodyPr/>
        <a:lstStyle/>
        <a:p>
          <a:endParaRPr lang="es-GT"/>
        </a:p>
      </dgm:t>
    </dgm:pt>
    <dgm:pt modelId="{C629438C-F159-4602-A501-C3349F395592}" type="sibTrans" cxnId="{05D1B89D-A4BD-485E-877A-0C0D6D542A21}">
      <dgm:prSet/>
      <dgm:spPr/>
      <dgm:t>
        <a:bodyPr/>
        <a:lstStyle/>
        <a:p>
          <a:endParaRPr lang="es-GT"/>
        </a:p>
      </dgm:t>
    </dgm:pt>
    <dgm:pt modelId="{49770854-F6A5-4E7A-B6DC-5A3E1EC1C6A2}">
      <dgm:prSet phldrT="[Texto]"/>
      <dgm:spPr/>
      <dgm:t>
        <a:bodyPr/>
        <a:lstStyle/>
        <a:p>
          <a:r>
            <a:rPr lang="es-GT" dirty="0" smtClean="0"/>
            <a:t>Partes de la PC</a:t>
          </a:r>
          <a:endParaRPr lang="es-GT" dirty="0"/>
        </a:p>
      </dgm:t>
    </dgm:pt>
    <dgm:pt modelId="{F3E0EF6D-6688-41FB-B991-C7C4FA7CC2F9}" type="parTrans" cxnId="{33568DD3-31F6-4080-962E-5F1C237271E4}">
      <dgm:prSet/>
      <dgm:spPr/>
      <dgm:t>
        <a:bodyPr/>
        <a:lstStyle/>
        <a:p>
          <a:endParaRPr lang="es-GT"/>
        </a:p>
      </dgm:t>
    </dgm:pt>
    <dgm:pt modelId="{77AF94BF-11E7-47FA-A6A0-CFD301D55658}" type="sibTrans" cxnId="{33568DD3-31F6-4080-962E-5F1C237271E4}">
      <dgm:prSet/>
      <dgm:spPr/>
      <dgm:t>
        <a:bodyPr/>
        <a:lstStyle/>
        <a:p>
          <a:endParaRPr lang="es-GT"/>
        </a:p>
      </dgm:t>
    </dgm:pt>
    <dgm:pt modelId="{C571BDB3-0DC4-4071-8A22-A2ED6DB3BEB4}">
      <dgm:prSet phldrT="[Texto]"/>
      <dgm:spPr/>
      <dgm:t>
        <a:bodyPr/>
        <a:lstStyle/>
        <a:p>
          <a:r>
            <a:rPr lang="es-GT" dirty="0" smtClean="0"/>
            <a:t>*Mouse</a:t>
          </a:r>
          <a:endParaRPr lang="es-GT" dirty="0"/>
        </a:p>
      </dgm:t>
    </dgm:pt>
    <dgm:pt modelId="{C02A059E-E6B0-477F-BA05-9E79009E1BB7}" type="parTrans" cxnId="{123C347D-A510-4184-982D-E769928F094E}">
      <dgm:prSet/>
      <dgm:spPr/>
      <dgm:t>
        <a:bodyPr/>
        <a:lstStyle/>
        <a:p>
          <a:endParaRPr lang="es-GT"/>
        </a:p>
      </dgm:t>
    </dgm:pt>
    <dgm:pt modelId="{3BF82F77-6544-45C6-B0FA-9FD429504237}" type="sibTrans" cxnId="{123C347D-A510-4184-982D-E769928F094E}">
      <dgm:prSet/>
      <dgm:spPr/>
      <dgm:t>
        <a:bodyPr/>
        <a:lstStyle/>
        <a:p>
          <a:endParaRPr lang="es-GT"/>
        </a:p>
      </dgm:t>
    </dgm:pt>
    <dgm:pt modelId="{2BB9C162-6D92-4F6F-8832-846EEB9536E4}">
      <dgm:prSet phldrT="[Texto]"/>
      <dgm:spPr/>
      <dgm:t>
        <a:bodyPr/>
        <a:lstStyle/>
        <a:p>
          <a:r>
            <a:rPr lang="es-GT" dirty="0" smtClean="0"/>
            <a:t>*Teclado</a:t>
          </a:r>
          <a:endParaRPr lang="es-GT" dirty="0"/>
        </a:p>
      </dgm:t>
    </dgm:pt>
    <dgm:pt modelId="{CE45B05B-B8EE-486D-89F7-80027777F2CC}" type="parTrans" cxnId="{56E38DDF-DEAC-42F5-AE62-CA4F17F57F71}">
      <dgm:prSet/>
      <dgm:spPr/>
      <dgm:t>
        <a:bodyPr/>
        <a:lstStyle/>
        <a:p>
          <a:endParaRPr lang="es-GT"/>
        </a:p>
      </dgm:t>
    </dgm:pt>
    <dgm:pt modelId="{F1C506A0-5B40-447E-B516-D01394BA7D20}" type="sibTrans" cxnId="{56E38DDF-DEAC-42F5-AE62-CA4F17F57F71}">
      <dgm:prSet/>
      <dgm:spPr/>
      <dgm:t>
        <a:bodyPr/>
        <a:lstStyle/>
        <a:p>
          <a:endParaRPr lang="es-GT"/>
        </a:p>
      </dgm:t>
    </dgm:pt>
    <dgm:pt modelId="{09380135-29DC-4A46-B160-3B41B43A70BE}">
      <dgm:prSet phldrT="[Texto]"/>
      <dgm:spPr/>
      <dgm:t>
        <a:bodyPr/>
        <a:lstStyle/>
        <a:p>
          <a:r>
            <a:rPr lang="es-GT" dirty="0" smtClean="0"/>
            <a:t>*CPU</a:t>
          </a:r>
          <a:endParaRPr lang="es-GT" dirty="0"/>
        </a:p>
      </dgm:t>
    </dgm:pt>
    <dgm:pt modelId="{A5638DD3-24C5-4BF8-802D-37E807484948}" type="parTrans" cxnId="{174AC095-D335-40D2-A98C-AE607F3DDC87}">
      <dgm:prSet/>
      <dgm:spPr/>
      <dgm:t>
        <a:bodyPr/>
        <a:lstStyle/>
        <a:p>
          <a:endParaRPr lang="es-GT"/>
        </a:p>
      </dgm:t>
    </dgm:pt>
    <dgm:pt modelId="{4EBA72DE-7DDF-4CCA-A073-498CE89C7601}" type="sibTrans" cxnId="{174AC095-D335-40D2-A98C-AE607F3DDC87}">
      <dgm:prSet/>
      <dgm:spPr/>
      <dgm:t>
        <a:bodyPr/>
        <a:lstStyle/>
        <a:p>
          <a:endParaRPr lang="es-GT"/>
        </a:p>
      </dgm:t>
    </dgm:pt>
    <dgm:pt modelId="{F8167B01-AF06-4B53-9DF4-3DD7E7CEB5B8}" type="pres">
      <dgm:prSet presAssocID="{631FBD38-A54F-4C4A-B169-5D25C9CA9B33}" presName="diagram" presStyleCnt="0">
        <dgm:presLayoutVars>
          <dgm:dir/>
          <dgm:resizeHandles val="exact"/>
        </dgm:presLayoutVars>
      </dgm:prSet>
      <dgm:spPr/>
    </dgm:pt>
    <dgm:pt modelId="{125F575D-929C-4C8B-80B3-5E39FB20ABC2}" type="pres">
      <dgm:prSet presAssocID="{83808DC9-7991-4287-A137-F30219E93196}" presName="node" presStyleLbl="node1" presStyleIdx="0" presStyleCnt="5">
        <dgm:presLayoutVars>
          <dgm:bulletEnabled val="1"/>
        </dgm:presLayoutVars>
      </dgm:prSet>
      <dgm:spPr/>
      <dgm:t>
        <a:bodyPr/>
        <a:lstStyle/>
        <a:p>
          <a:endParaRPr lang="es-GT"/>
        </a:p>
      </dgm:t>
    </dgm:pt>
    <dgm:pt modelId="{38756546-F4ED-4771-8E8B-4B64832A79A7}" type="pres">
      <dgm:prSet presAssocID="{C629438C-F159-4602-A501-C3349F395592}" presName="sibTrans" presStyleCnt="0"/>
      <dgm:spPr/>
    </dgm:pt>
    <dgm:pt modelId="{066B6299-5428-484F-A9AA-8321E7EB3B45}" type="pres">
      <dgm:prSet presAssocID="{49770854-F6A5-4E7A-B6DC-5A3E1EC1C6A2}" presName="node" presStyleLbl="node1" presStyleIdx="1" presStyleCnt="5">
        <dgm:presLayoutVars>
          <dgm:bulletEnabled val="1"/>
        </dgm:presLayoutVars>
      </dgm:prSet>
      <dgm:spPr>
        <a:prstGeom prst="heart">
          <a:avLst/>
        </a:prstGeom>
      </dgm:spPr>
      <dgm:t>
        <a:bodyPr/>
        <a:lstStyle/>
        <a:p>
          <a:endParaRPr lang="es-GT"/>
        </a:p>
      </dgm:t>
    </dgm:pt>
    <dgm:pt modelId="{985034C4-3533-4FDF-B9E9-9D2BB76772D1}" type="pres">
      <dgm:prSet presAssocID="{77AF94BF-11E7-47FA-A6A0-CFD301D55658}" presName="sibTrans" presStyleCnt="0"/>
      <dgm:spPr/>
    </dgm:pt>
    <dgm:pt modelId="{68F817E8-698C-4C52-B951-3278C4CDA43B}" type="pres">
      <dgm:prSet presAssocID="{C571BDB3-0DC4-4071-8A22-A2ED6DB3BEB4}" presName="node" presStyleLbl="node1" presStyleIdx="2" presStyleCnt="5">
        <dgm:presLayoutVars>
          <dgm:bulletEnabled val="1"/>
        </dgm:presLayoutVars>
      </dgm:prSet>
      <dgm:spPr/>
    </dgm:pt>
    <dgm:pt modelId="{2468CDBD-C25E-41B3-A16E-77D631E33D7E}" type="pres">
      <dgm:prSet presAssocID="{3BF82F77-6544-45C6-B0FA-9FD429504237}" presName="sibTrans" presStyleCnt="0"/>
      <dgm:spPr/>
    </dgm:pt>
    <dgm:pt modelId="{ADEEB176-3882-41FA-9E28-CAA42465566D}" type="pres">
      <dgm:prSet presAssocID="{2BB9C162-6D92-4F6F-8832-846EEB9536E4}" presName="node" presStyleLbl="node1" presStyleIdx="3" presStyleCnt="5">
        <dgm:presLayoutVars>
          <dgm:bulletEnabled val="1"/>
        </dgm:presLayoutVars>
      </dgm:prSet>
      <dgm:spPr/>
    </dgm:pt>
    <dgm:pt modelId="{57B1BDB1-7C0C-4CEF-8293-42806505A332}" type="pres">
      <dgm:prSet presAssocID="{F1C506A0-5B40-447E-B516-D01394BA7D20}" presName="sibTrans" presStyleCnt="0"/>
      <dgm:spPr/>
    </dgm:pt>
    <dgm:pt modelId="{26B7B883-314F-46A0-BAEC-331C7003250F}" type="pres">
      <dgm:prSet presAssocID="{09380135-29DC-4A46-B160-3B41B43A70BE}" presName="node" presStyleLbl="node1" presStyleIdx="4" presStyleCnt="5">
        <dgm:presLayoutVars>
          <dgm:bulletEnabled val="1"/>
        </dgm:presLayoutVars>
      </dgm:prSet>
      <dgm:spPr/>
    </dgm:pt>
  </dgm:ptLst>
  <dgm:cxnLst>
    <dgm:cxn modelId="{174AC095-D335-40D2-A98C-AE607F3DDC87}" srcId="{631FBD38-A54F-4C4A-B169-5D25C9CA9B33}" destId="{09380135-29DC-4A46-B160-3B41B43A70BE}" srcOrd="4" destOrd="0" parTransId="{A5638DD3-24C5-4BF8-802D-37E807484948}" sibTransId="{4EBA72DE-7DDF-4CCA-A073-498CE89C7601}"/>
    <dgm:cxn modelId="{36EF6B53-9611-40BB-8B40-8A83006F0BF0}" type="presOf" srcId="{C571BDB3-0DC4-4071-8A22-A2ED6DB3BEB4}" destId="{68F817E8-698C-4C52-B951-3278C4CDA43B}" srcOrd="0" destOrd="0" presId="urn:microsoft.com/office/officeart/2005/8/layout/default"/>
    <dgm:cxn modelId="{6A3C2AB8-4182-4DAA-9886-44345B2A7549}" type="presOf" srcId="{49770854-F6A5-4E7A-B6DC-5A3E1EC1C6A2}" destId="{066B6299-5428-484F-A9AA-8321E7EB3B45}" srcOrd="0" destOrd="0" presId="urn:microsoft.com/office/officeart/2005/8/layout/default"/>
    <dgm:cxn modelId="{4F390278-4FE2-4DD0-8B3C-9D347DE0346F}" type="presOf" srcId="{631FBD38-A54F-4C4A-B169-5D25C9CA9B33}" destId="{F8167B01-AF06-4B53-9DF4-3DD7E7CEB5B8}" srcOrd="0" destOrd="0" presId="urn:microsoft.com/office/officeart/2005/8/layout/default"/>
    <dgm:cxn modelId="{A69DFD3F-A681-49E6-B1A1-89F81A17136B}" type="presOf" srcId="{09380135-29DC-4A46-B160-3B41B43A70BE}" destId="{26B7B883-314F-46A0-BAEC-331C7003250F}" srcOrd="0" destOrd="0" presId="urn:microsoft.com/office/officeart/2005/8/layout/default"/>
    <dgm:cxn modelId="{145A4836-7E57-44F4-B15A-AA1C769C289E}" type="presOf" srcId="{83808DC9-7991-4287-A137-F30219E93196}" destId="{125F575D-929C-4C8B-80B3-5E39FB20ABC2}" srcOrd="0" destOrd="0" presId="urn:microsoft.com/office/officeart/2005/8/layout/default"/>
    <dgm:cxn modelId="{05D1B89D-A4BD-485E-877A-0C0D6D542A21}" srcId="{631FBD38-A54F-4C4A-B169-5D25C9CA9B33}" destId="{83808DC9-7991-4287-A137-F30219E93196}" srcOrd="0" destOrd="0" parTransId="{5FD393AB-9774-4246-8905-61A5121298A5}" sibTransId="{C629438C-F159-4602-A501-C3349F395592}"/>
    <dgm:cxn modelId="{2E80F9D0-1663-414A-91A7-87A56AE4D1C7}" type="presOf" srcId="{2BB9C162-6D92-4F6F-8832-846EEB9536E4}" destId="{ADEEB176-3882-41FA-9E28-CAA42465566D}" srcOrd="0" destOrd="0" presId="urn:microsoft.com/office/officeart/2005/8/layout/default"/>
    <dgm:cxn modelId="{123C347D-A510-4184-982D-E769928F094E}" srcId="{631FBD38-A54F-4C4A-B169-5D25C9CA9B33}" destId="{C571BDB3-0DC4-4071-8A22-A2ED6DB3BEB4}" srcOrd="2" destOrd="0" parTransId="{C02A059E-E6B0-477F-BA05-9E79009E1BB7}" sibTransId="{3BF82F77-6544-45C6-B0FA-9FD429504237}"/>
    <dgm:cxn modelId="{56E38DDF-DEAC-42F5-AE62-CA4F17F57F71}" srcId="{631FBD38-A54F-4C4A-B169-5D25C9CA9B33}" destId="{2BB9C162-6D92-4F6F-8832-846EEB9536E4}" srcOrd="3" destOrd="0" parTransId="{CE45B05B-B8EE-486D-89F7-80027777F2CC}" sibTransId="{F1C506A0-5B40-447E-B516-D01394BA7D20}"/>
    <dgm:cxn modelId="{33568DD3-31F6-4080-962E-5F1C237271E4}" srcId="{631FBD38-A54F-4C4A-B169-5D25C9CA9B33}" destId="{49770854-F6A5-4E7A-B6DC-5A3E1EC1C6A2}" srcOrd="1" destOrd="0" parTransId="{F3E0EF6D-6688-41FB-B991-C7C4FA7CC2F9}" sibTransId="{77AF94BF-11E7-47FA-A6A0-CFD301D55658}"/>
    <dgm:cxn modelId="{51C8B233-7C7D-43F3-BDA8-C390F16C0F16}" type="presParOf" srcId="{F8167B01-AF06-4B53-9DF4-3DD7E7CEB5B8}" destId="{125F575D-929C-4C8B-80B3-5E39FB20ABC2}" srcOrd="0" destOrd="0" presId="urn:microsoft.com/office/officeart/2005/8/layout/default"/>
    <dgm:cxn modelId="{67C9DB0B-90E5-44E1-826B-FB510FB3BA32}" type="presParOf" srcId="{F8167B01-AF06-4B53-9DF4-3DD7E7CEB5B8}" destId="{38756546-F4ED-4771-8E8B-4B64832A79A7}" srcOrd="1" destOrd="0" presId="urn:microsoft.com/office/officeart/2005/8/layout/default"/>
    <dgm:cxn modelId="{72CF845F-DA38-4788-AE69-FB8AA9D465FB}" type="presParOf" srcId="{F8167B01-AF06-4B53-9DF4-3DD7E7CEB5B8}" destId="{066B6299-5428-484F-A9AA-8321E7EB3B45}" srcOrd="2" destOrd="0" presId="urn:microsoft.com/office/officeart/2005/8/layout/default"/>
    <dgm:cxn modelId="{FA555890-AFD3-4E50-95AF-DC1B83EFC32C}" type="presParOf" srcId="{F8167B01-AF06-4B53-9DF4-3DD7E7CEB5B8}" destId="{985034C4-3533-4FDF-B9E9-9D2BB76772D1}" srcOrd="3" destOrd="0" presId="urn:microsoft.com/office/officeart/2005/8/layout/default"/>
    <dgm:cxn modelId="{D45CAEDE-5571-45CD-B9BB-D020A1C144D5}" type="presParOf" srcId="{F8167B01-AF06-4B53-9DF4-3DD7E7CEB5B8}" destId="{68F817E8-698C-4C52-B951-3278C4CDA43B}" srcOrd="4" destOrd="0" presId="urn:microsoft.com/office/officeart/2005/8/layout/default"/>
    <dgm:cxn modelId="{3F6FE931-5E46-4374-83BE-A9974CBDF6C1}" type="presParOf" srcId="{F8167B01-AF06-4B53-9DF4-3DD7E7CEB5B8}" destId="{2468CDBD-C25E-41B3-A16E-77D631E33D7E}" srcOrd="5" destOrd="0" presId="urn:microsoft.com/office/officeart/2005/8/layout/default"/>
    <dgm:cxn modelId="{9E4B3D31-2E3B-4926-8664-CEDB4B9665F2}" type="presParOf" srcId="{F8167B01-AF06-4B53-9DF4-3DD7E7CEB5B8}" destId="{ADEEB176-3882-41FA-9E28-CAA42465566D}" srcOrd="6" destOrd="0" presId="urn:microsoft.com/office/officeart/2005/8/layout/default"/>
    <dgm:cxn modelId="{0B867DD0-D3F0-4E40-A5F9-A43C81E8DB72}" type="presParOf" srcId="{F8167B01-AF06-4B53-9DF4-3DD7E7CEB5B8}" destId="{57B1BDB1-7C0C-4CEF-8293-42806505A332}" srcOrd="7" destOrd="0" presId="urn:microsoft.com/office/officeart/2005/8/layout/default"/>
    <dgm:cxn modelId="{77E8EACA-A056-42B1-884E-B61BA4A29E26}" type="presParOf" srcId="{F8167B01-AF06-4B53-9DF4-3DD7E7CEB5B8}" destId="{26B7B883-314F-46A0-BAEC-331C7003250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F575D-929C-4C8B-80B3-5E39FB20ABC2}">
      <dsp:nvSpPr>
        <dsp:cNvPr id="0" name=""/>
        <dsp:cNvSpPr/>
      </dsp:nvSpPr>
      <dsp:spPr>
        <a:xfrm>
          <a:off x="0" y="99947"/>
          <a:ext cx="3164220" cy="189853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GT" sz="2300" kern="1200" dirty="0" smtClean="0"/>
            <a:t>*Monitor</a:t>
          </a:r>
          <a:endParaRPr lang="es-GT" sz="2300" kern="1200" dirty="0"/>
        </a:p>
      </dsp:txBody>
      <dsp:txXfrm>
        <a:off x="0" y="99947"/>
        <a:ext cx="3164220" cy="1898532"/>
      </dsp:txXfrm>
    </dsp:sp>
    <dsp:sp modelId="{066B6299-5428-484F-A9AA-8321E7EB3B45}">
      <dsp:nvSpPr>
        <dsp:cNvPr id="0" name=""/>
        <dsp:cNvSpPr/>
      </dsp:nvSpPr>
      <dsp:spPr>
        <a:xfrm>
          <a:off x="3480643" y="99947"/>
          <a:ext cx="3164220" cy="1898532"/>
        </a:xfrm>
        <a:prstGeom prst="hear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GT" sz="2300" kern="1200" dirty="0" smtClean="0"/>
            <a:t>Partes de la PC</a:t>
          </a:r>
          <a:endParaRPr lang="es-GT" sz="2300" kern="1200" dirty="0"/>
        </a:p>
      </dsp:txBody>
      <dsp:txXfrm>
        <a:off x="4008013" y="574580"/>
        <a:ext cx="2109480" cy="791055"/>
      </dsp:txXfrm>
    </dsp:sp>
    <dsp:sp modelId="{68F817E8-698C-4C52-B951-3278C4CDA43B}">
      <dsp:nvSpPr>
        <dsp:cNvPr id="0" name=""/>
        <dsp:cNvSpPr/>
      </dsp:nvSpPr>
      <dsp:spPr>
        <a:xfrm>
          <a:off x="6961286" y="99947"/>
          <a:ext cx="3164220" cy="189853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GT" sz="2300" kern="1200" dirty="0" smtClean="0"/>
            <a:t>*Mouse</a:t>
          </a:r>
          <a:endParaRPr lang="es-GT" sz="2300" kern="1200" dirty="0"/>
        </a:p>
      </dsp:txBody>
      <dsp:txXfrm>
        <a:off x="6961286" y="99947"/>
        <a:ext cx="3164220" cy="1898532"/>
      </dsp:txXfrm>
    </dsp:sp>
    <dsp:sp modelId="{ADEEB176-3882-41FA-9E28-CAA42465566D}">
      <dsp:nvSpPr>
        <dsp:cNvPr id="0" name=""/>
        <dsp:cNvSpPr/>
      </dsp:nvSpPr>
      <dsp:spPr>
        <a:xfrm>
          <a:off x="1740321" y="2314902"/>
          <a:ext cx="3164220" cy="189853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GT" sz="2300" kern="1200" dirty="0" smtClean="0"/>
            <a:t>*Teclado</a:t>
          </a:r>
          <a:endParaRPr lang="es-GT" sz="2300" kern="1200" dirty="0"/>
        </a:p>
      </dsp:txBody>
      <dsp:txXfrm>
        <a:off x="1740321" y="2314902"/>
        <a:ext cx="3164220" cy="1898532"/>
      </dsp:txXfrm>
    </dsp:sp>
    <dsp:sp modelId="{26B7B883-314F-46A0-BAEC-331C7003250F}">
      <dsp:nvSpPr>
        <dsp:cNvPr id="0" name=""/>
        <dsp:cNvSpPr/>
      </dsp:nvSpPr>
      <dsp:spPr>
        <a:xfrm>
          <a:off x="5220964" y="2314902"/>
          <a:ext cx="3164220" cy="1898532"/>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GT" sz="2300" kern="1200" dirty="0" smtClean="0"/>
            <a:t>*CPU</a:t>
          </a:r>
          <a:endParaRPr lang="es-GT" sz="2300" kern="1200" dirty="0"/>
        </a:p>
      </dsp:txBody>
      <dsp:txXfrm>
        <a:off x="5220964" y="2314902"/>
        <a:ext cx="3164220" cy="18985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EC3D1A-E57C-4C8B-87FA-432B14F918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9255346" y="2750337"/>
            <a:ext cx="1171888" cy="1356442"/>
          </a:xfrm>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70475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11309"/>
            <a:ext cx="1154151" cy="1090789"/>
          </a:xfrm>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32912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11615"/>
            <a:ext cx="1154151" cy="1090789"/>
          </a:xfrm>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40088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09925"/>
            <a:ext cx="1154151" cy="1090789"/>
          </a:xfrm>
        </p:spPr>
        <p:txBody>
          <a:bodyPr/>
          <a:lstStyle/>
          <a:p>
            <a:fld id="{06E68453-A279-4AA8-8B44-9F6B4A2345C0}" type="slidenum">
              <a:rPr lang="es-GT" smtClean="0"/>
              <a:t>‹Nº›</a:t>
            </a:fld>
            <a:endParaRPr lang="es-GT"/>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52887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a:xfrm>
            <a:off x="10729455" y="4709925"/>
            <a:ext cx="1154151" cy="1090789"/>
          </a:xfrm>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1985413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EEC3D1A-E57C-4C8B-87FA-432B14F9183E}"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314532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EEC3D1A-E57C-4C8B-87FA-432B14F9183E}"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389021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EEC3D1A-E57C-4C8B-87FA-432B14F918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96592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EEC3D1A-E57C-4C8B-87FA-432B14F9183E}" type="datetimeFigureOut">
              <a:rPr lang="es-GT" smtClean="0"/>
              <a:t>20/04/2017</a:t>
            </a:fld>
            <a:endParaRPr lang="es-GT"/>
          </a:p>
        </p:txBody>
      </p:sp>
      <p:sp>
        <p:nvSpPr>
          <p:cNvPr id="5" name="Footer Placeholder 4"/>
          <p:cNvSpPr>
            <a:spLocks noGrp="1"/>
          </p:cNvSpPr>
          <p:nvPr>
            <p:ph type="ftr" sz="quarter" idx="11"/>
          </p:nvPr>
        </p:nvSpPr>
        <p:spPr>
          <a:xfrm>
            <a:off x="680321" y="5936188"/>
            <a:ext cx="6126805" cy="365125"/>
          </a:xfrm>
        </p:spPr>
        <p:txBody>
          <a:bodyPr/>
          <a:lstStyle/>
          <a:p>
            <a:endParaRPr lang="es-GT"/>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6E68453-A279-4AA8-8B44-9F6B4A2345C0}" type="slidenum">
              <a:rPr lang="es-GT" smtClean="0"/>
              <a:t>‹Nº›</a:t>
            </a:fld>
            <a:endParaRPr lang="es-GT"/>
          </a:p>
        </p:txBody>
      </p:sp>
    </p:spTree>
    <p:extLst>
      <p:ext uri="{BB962C8B-B14F-4D97-AF65-F5344CB8AC3E}">
        <p14:creationId xmlns:p14="http://schemas.microsoft.com/office/powerpoint/2010/main" val="179749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EEC3D1A-E57C-4C8B-87FA-432B14F918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331613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EEC3D1A-E57C-4C8B-87FA-432B14F9183E}"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729455" y="2869895"/>
            <a:ext cx="1154151" cy="1090789"/>
          </a:xfrm>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89829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401187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EEC3D1A-E57C-4C8B-87FA-432B14F9183E}"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110557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EEC3D1A-E57C-4C8B-87FA-432B14F9183E}"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33955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EEC3D1A-E57C-4C8B-87FA-432B14F9183E}"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07101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106271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EEC3D1A-E57C-4C8B-87FA-432B14F9183E}"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6E68453-A279-4AA8-8B44-9F6B4A2345C0}" type="slidenum">
              <a:rPr lang="es-GT" smtClean="0"/>
              <a:t>‹Nº›</a:t>
            </a:fld>
            <a:endParaRPr lang="es-GT"/>
          </a:p>
        </p:txBody>
      </p:sp>
    </p:spTree>
    <p:extLst>
      <p:ext uri="{BB962C8B-B14F-4D97-AF65-F5344CB8AC3E}">
        <p14:creationId xmlns:p14="http://schemas.microsoft.com/office/powerpoint/2010/main" val="299233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EC3D1A-E57C-4C8B-87FA-432B14F9183E}" type="datetimeFigureOut">
              <a:rPr lang="es-GT" smtClean="0"/>
              <a:t>20/04/2017</a:t>
            </a:fld>
            <a:endParaRPr lang="es-GT"/>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6E68453-A279-4AA8-8B44-9F6B4A2345C0}" type="slidenum">
              <a:rPr lang="es-GT" smtClean="0"/>
              <a:t>‹Nº›</a:t>
            </a:fld>
            <a:endParaRPr lang="es-GT"/>
          </a:p>
        </p:txBody>
      </p:sp>
    </p:spTree>
    <p:extLst>
      <p:ext uri="{BB962C8B-B14F-4D97-AF65-F5344CB8AC3E}">
        <p14:creationId xmlns:p14="http://schemas.microsoft.com/office/powerpoint/2010/main" val="100008642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Microprocesador" TargetMode="External"/><Relationship Id="rId3" Type="http://schemas.openxmlformats.org/officeDocument/2006/relationships/hyperlink" Target="https://es.wikipedia.org/wiki/Computadora_central" TargetMode="External"/><Relationship Id="rId7" Type="http://schemas.openxmlformats.org/officeDocument/2006/relationships/hyperlink" Target="https://es.wikipedia.org/wiki/CPU" TargetMode="External"/><Relationship Id="rId2" Type="http://schemas.openxmlformats.org/officeDocument/2006/relationships/hyperlink" Target="https://es.wikipedia.org/wiki/Microcomputadora" TargetMode="External"/><Relationship Id="rId1" Type="http://schemas.openxmlformats.org/officeDocument/2006/relationships/slideLayout" Target="../slideLayouts/slideLayout1.xml"/><Relationship Id="rId6" Type="http://schemas.openxmlformats.org/officeDocument/2006/relationships/hyperlink" Target="https://es.wikipedia.org/wiki/Tiempo_compartido_(inform%C3%A1tica)" TargetMode="External"/><Relationship Id="rId5" Type="http://schemas.openxmlformats.org/officeDocument/2006/relationships/hyperlink" Target="https://es.wikipedia.org/wiki/Mainframe" TargetMode="External"/><Relationship Id="rId10" Type="http://schemas.openxmlformats.org/officeDocument/2006/relationships/image" Target="../media/image4.png"/><Relationship Id="rId4" Type="http://schemas.openxmlformats.org/officeDocument/2006/relationships/hyperlink" Target="https://es.wikipedia.org/wiki/Computadora_personal" TargetMode="External"/><Relationship Id="rId9" Type="http://schemas.openxmlformats.org/officeDocument/2006/relationships/hyperlink" Target="https://es.wikipedia.org/wiki/Kit_electr%C3%B3nico"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Lenguaje_de_alto_nivel" TargetMode="External"/><Relationship Id="rId13" Type="http://schemas.openxmlformats.org/officeDocument/2006/relationships/hyperlink" Target="https://es.wikipedia.org/wiki/Int%C3%A9rprete_(inform%C3%A1tica)" TargetMode="External"/><Relationship Id="rId3" Type="http://schemas.openxmlformats.org/officeDocument/2006/relationships/hyperlink" Target="https://es.wikipedia.org/wiki/Lenguaje_de_programaci%C3%B3n" TargetMode="External"/><Relationship Id="rId7" Type="http://schemas.openxmlformats.org/officeDocument/2006/relationships/hyperlink" Target="https://es.wikipedia.org/wiki/Lenguaje_ensamblador" TargetMode="External"/><Relationship Id="rId12" Type="http://schemas.openxmlformats.org/officeDocument/2006/relationships/hyperlink" Target="https://es.wikipedia.org/wiki/Biblioteca_(inform%C3%A1tica)" TargetMode="External"/><Relationship Id="rId2" Type="http://schemas.openxmlformats.org/officeDocument/2006/relationships/hyperlink" Target="https://es.wikipedia.org/wiki/Programa_inform%C3%A1tico" TargetMode="External"/><Relationship Id="rId1" Type="http://schemas.openxmlformats.org/officeDocument/2006/relationships/slideLayout" Target="../slideLayouts/slideLayout2.xml"/><Relationship Id="rId6" Type="http://schemas.openxmlformats.org/officeDocument/2006/relationships/hyperlink" Target="https://es.wikipedia.org/wiki/Idioma_ingl%C3%A9s" TargetMode="External"/><Relationship Id="rId11" Type="http://schemas.openxmlformats.org/officeDocument/2006/relationships/hyperlink" Target="https://es.wikipedia.org/wiki/Enlazador" TargetMode="External"/><Relationship Id="rId5" Type="http://schemas.openxmlformats.org/officeDocument/2006/relationships/hyperlink" Target="https://es.wikipedia.org/wiki/Sistema_binario" TargetMode="External"/><Relationship Id="rId15" Type="http://schemas.openxmlformats.org/officeDocument/2006/relationships/image" Target="../media/image5.png"/><Relationship Id="rId10" Type="http://schemas.openxmlformats.org/officeDocument/2006/relationships/hyperlink" Target="https://es.wikipedia.org/wiki/Programaci%C3%B3n#cite_note-1" TargetMode="External"/><Relationship Id="rId4" Type="http://schemas.openxmlformats.org/officeDocument/2006/relationships/hyperlink" Target="https://es.wikipedia.org/wiki/C%C3%B3digo_m%C3%A1quina" TargetMode="External"/><Relationship Id="rId9" Type="http://schemas.openxmlformats.org/officeDocument/2006/relationships/hyperlink" Target="https://es.wikipedia.org/wiki/Compilador" TargetMode="External"/><Relationship Id="rId14" Type="http://schemas.openxmlformats.org/officeDocument/2006/relationships/hyperlink" Target="https://es.wikipedia.org/wiki/Instrucci%C3%B3n_inform%C3%A1tic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isometricRightUp"/>
              <a:lightRig rig="threePt" dir="t"/>
            </a:scene3d>
          </a:bodyPr>
          <a:lstStyle/>
          <a:p>
            <a:pPr algn="ctr"/>
            <a:r>
              <a:rPr lang="es-GT" u="sng" dirty="0" smtClean="0"/>
              <a:t>“Caratula”</a:t>
            </a:r>
            <a:endParaRPr lang="es-GT" u="sng" dirty="0"/>
          </a:p>
        </p:txBody>
      </p:sp>
      <p:sp>
        <p:nvSpPr>
          <p:cNvPr id="3" name="Marcador de contenido 2"/>
          <p:cNvSpPr>
            <a:spLocks noGrp="1"/>
          </p:cNvSpPr>
          <p:nvPr>
            <p:ph idx="1"/>
          </p:nvPr>
        </p:nvSpPr>
        <p:spPr>
          <a:xfrm>
            <a:off x="680320" y="2348748"/>
            <a:ext cx="9613861" cy="3599316"/>
          </a:xfrm>
        </p:spPr>
        <p:txBody>
          <a:bodyPr>
            <a:normAutofit/>
          </a:bodyPr>
          <a:lstStyle/>
          <a:p>
            <a:pPr algn="ctr"/>
            <a:r>
              <a:rPr lang="es-GT" dirty="0" smtClean="0">
                <a:solidFill>
                  <a:schemeClr val="bg1"/>
                </a:solidFill>
                <a:latin typeface="Adobe Caslon Pro Bold" panose="0205070206050A020403" pitchFamily="18" charset="0"/>
              </a:rPr>
              <a:t>Nombre</a:t>
            </a:r>
            <a:r>
              <a:rPr lang="es-GT" dirty="0" smtClean="0">
                <a:solidFill>
                  <a:schemeClr val="bg1"/>
                </a:solidFill>
              </a:rPr>
              <a:t>:                            </a:t>
            </a:r>
            <a:r>
              <a:rPr lang="es-GT" dirty="0" smtClean="0"/>
              <a:t>Oswaldo Josué </a:t>
            </a:r>
            <a:r>
              <a:rPr lang="es-GT" dirty="0" err="1" smtClean="0"/>
              <a:t>Diaz</a:t>
            </a:r>
            <a:r>
              <a:rPr lang="es-GT" dirty="0" smtClean="0"/>
              <a:t> Aldana </a:t>
            </a:r>
          </a:p>
          <a:p>
            <a:pPr algn="ctr"/>
            <a:endParaRPr lang="es-GT" dirty="0" smtClean="0">
              <a:latin typeface="Adobe Caslon Pro Bold" panose="0205070206050A020403" pitchFamily="18" charset="0"/>
            </a:endParaRPr>
          </a:p>
          <a:p>
            <a:pPr algn="ctr"/>
            <a:r>
              <a:rPr lang="es-GT" dirty="0" smtClean="0">
                <a:solidFill>
                  <a:schemeClr val="bg1"/>
                </a:solidFill>
                <a:latin typeface="Adobe Caslon Pro Bold" panose="0205070206050A020403" pitchFamily="18" charset="0"/>
              </a:rPr>
              <a:t>Grado</a:t>
            </a:r>
            <a:r>
              <a:rPr lang="es-GT" dirty="0" smtClean="0">
                <a:solidFill>
                  <a:schemeClr val="bg1"/>
                </a:solidFill>
              </a:rPr>
              <a:t>: </a:t>
            </a:r>
            <a:r>
              <a:rPr lang="es-GT" dirty="0" smtClean="0"/>
              <a:t>5to.bachiellarto en </a:t>
            </a:r>
            <a:r>
              <a:rPr lang="es-GT" dirty="0" err="1" smtClean="0"/>
              <a:t>computacion</a:t>
            </a:r>
            <a:r>
              <a:rPr lang="es-GT" dirty="0" smtClean="0"/>
              <a:t>   </a:t>
            </a:r>
            <a:r>
              <a:rPr lang="es-GT" dirty="0" smtClean="0">
                <a:solidFill>
                  <a:schemeClr val="bg1"/>
                </a:solidFill>
              </a:rPr>
              <a:t>Sección: </a:t>
            </a:r>
            <a:r>
              <a:rPr lang="es-GT" dirty="0" smtClean="0"/>
              <a:t>“B”                           </a:t>
            </a:r>
          </a:p>
          <a:p>
            <a:pPr algn="ctr"/>
            <a:endParaRPr lang="es-GT" dirty="0" smtClean="0">
              <a:solidFill>
                <a:schemeClr val="bg1"/>
              </a:solidFill>
              <a:latin typeface="Adobe Caslon Pro Bold" panose="0205070206050A020403" pitchFamily="18" charset="0"/>
            </a:endParaRPr>
          </a:p>
          <a:p>
            <a:pPr algn="ctr"/>
            <a:r>
              <a:rPr lang="es-GT" dirty="0" smtClean="0">
                <a:solidFill>
                  <a:schemeClr val="bg1"/>
                </a:solidFill>
                <a:latin typeface="Adobe Caslon Pro Bold" panose="0205070206050A020403" pitchFamily="18" charset="0"/>
              </a:rPr>
              <a:t>Catedrático:                                                                </a:t>
            </a:r>
            <a:r>
              <a:rPr lang="es-GT" dirty="0" smtClean="0">
                <a:latin typeface="Adobe Caslon Pro Bold" panose="0205070206050A020403" pitchFamily="18" charset="0"/>
              </a:rPr>
              <a:t>Erick </a:t>
            </a:r>
            <a:r>
              <a:rPr lang="es-GT" dirty="0" err="1" smtClean="0">
                <a:latin typeface="Adobe Caslon Pro Bold" panose="0205070206050A020403" pitchFamily="18" charset="0"/>
              </a:rPr>
              <a:t>Gonzalez</a:t>
            </a:r>
            <a:endParaRPr lang="es-GT" dirty="0" smtClean="0">
              <a:latin typeface="Adobe Caslon Pro Bold" panose="0205070206050A020403" pitchFamily="18" charset="0"/>
            </a:endParaRPr>
          </a:p>
          <a:p>
            <a:pPr marL="0" indent="0">
              <a:buNone/>
            </a:pPr>
            <a:endParaRPr lang="es-GT" dirty="0" smtClean="0">
              <a:latin typeface="Adobe Caslon Pro Bold" panose="0205070206050A020403" pitchFamily="18" charset="0"/>
            </a:endParaRPr>
          </a:p>
          <a:p>
            <a:pPr marL="0" indent="0" algn="r">
              <a:buNone/>
            </a:pPr>
            <a:r>
              <a:rPr lang="es-GT" dirty="0" smtClean="0">
                <a:solidFill>
                  <a:schemeClr val="bg1"/>
                </a:solidFill>
                <a:latin typeface="Adobe Caslon Pro Bold" panose="0205070206050A020403" pitchFamily="18" charset="0"/>
              </a:rPr>
              <a:t>Clave:      </a:t>
            </a:r>
            <a:r>
              <a:rPr lang="es-GT" dirty="0" smtClean="0">
                <a:latin typeface="Adobe Caslon Pro Bold" panose="0205070206050A020403" pitchFamily="18" charset="0"/>
              </a:rPr>
              <a:t>10</a:t>
            </a:r>
            <a:endParaRPr lang="es-GT" dirty="0">
              <a:latin typeface="Adobe Caslon Pro Bold" panose="0205070206050A020403" pitchFamily="18" charset="0"/>
            </a:endParaRPr>
          </a:p>
        </p:txBody>
      </p:sp>
    </p:spTree>
    <p:custDataLst>
      <p:tags r:id="rId1"/>
    </p:custDataLst>
    <p:extLst>
      <p:ext uri="{BB962C8B-B14F-4D97-AF65-F5344CB8AC3E}">
        <p14:creationId xmlns:p14="http://schemas.microsoft.com/office/powerpoint/2010/main" val="888530572"/>
      </p:ext>
    </p:extLst>
  </p:cSld>
  <p:clrMapOvr>
    <a:masterClrMapping/>
  </p:clrMapOvr>
  <mc:AlternateContent xmlns:mc="http://schemas.openxmlformats.org/markup-compatibility/2006">
    <mc:Choice xmlns:p14="http://schemas.microsoft.com/office/powerpoint/2010/main" Requires="p14">
      <p:transition spd="slow" p14:dur="2000" advTm="12126"/>
    </mc:Choice>
    <mc:Fallback>
      <p:transition spd="slow" advTm="121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1000"/>
                                  </p:stCondLst>
                                  <p:childTnLst>
                                    <p:animClr clrSpc="rgb" dir="cw">
                                      <p:cBhvr override="childStyle">
                                        <p:cTn id="11" dur="625" autoRev="1" fill="remove"/>
                                        <p:tgtEl>
                                          <p:spTgt spid="3">
                                            <p:txEl>
                                              <p:pRg st="0" end="0"/>
                                            </p:txEl>
                                          </p:spTgt>
                                        </p:tgtEl>
                                        <p:attrNameLst>
                                          <p:attrName>style.color</p:attrName>
                                        </p:attrNameLst>
                                      </p:cBhvr>
                                      <p:to>
                                        <a:schemeClr val="bg1"/>
                                      </p:to>
                                    </p:animClr>
                                    <p:animClr clrSpc="rgb" dir="cw">
                                      <p:cBhvr>
                                        <p:cTn id="12" dur="625" autoRev="1" fill="remove"/>
                                        <p:tgtEl>
                                          <p:spTgt spid="3">
                                            <p:txEl>
                                              <p:pRg st="0" end="0"/>
                                            </p:txEl>
                                          </p:spTgt>
                                        </p:tgtEl>
                                        <p:attrNameLst>
                                          <p:attrName>fillcolor</p:attrName>
                                        </p:attrNameLst>
                                      </p:cBhvr>
                                      <p:to>
                                        <a:schemeClr val="bg1"/>
                                      </p:to>
                                    </p:animClr>
                                    <p:set>
                                      <p:cBhvr>
                                        <p:cTn id="13" dur="625" autoRev="1" fill="remove"/>
                                        <p:tgtEl>
                                          <p:spTgt spid="3">
                                            <p:txEl>
                                              <p:pRg st="0" end="0"/>
                                            </p:txEl>
                                          </p:spTgt>
                                        </p:tgtEl>
                                        <p:attrNameLst>
                                          <p:attrName>fill.type</p:attrName>
                                        </p:attrNameLst>
                                      </p:cBhvr>
                                      <p:to>
                                        <p:strVal val="solid"/>
                                      </p:to>
                                    </p:set>
                                    <p:set>
                                      <p:cBhvr>
                                        <p:cTn id="14" dur="625"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1000"/>
                                  </p:stCondLst>
                                  <p:childTnLst>
                                    <p:animClr clrSpc="rgb" dir="cw">
                                      <p:cBhvr override="childStyle">
                                        <p:cTn id="18" dur="625" autoRev="1" fill="remove"/>
                                        <p:tgtEl>
                                          <p:spTgt spid="3">
                                            <p:txEl>
                                              <p:pRg st="2" end="2"/>
                                            </p:txEl>
                                          </p:spTgt>
                                        </p:tgtEl>
                                        <p:attrNameLst>
                                          <p:attrName>style.color</p:attrName>
                                        </p:attrNameLst>
                                      </p:cBhvr>
                                      <p:to>
                                        <a:schemeClr val="bg1"/>
                                      </p:to>
                                    </p:animClr>
                                    <p:animClr clrSpc="rgb" dir="cw">
                                      <p:cBhvr>
                                        <p:cTn id="19" dur="625" autoRev="1" fill="remove"/>
                                        <p:tgtEl>
                                          <p:spTgt spid="3">
                                            <p:txEl>
                                              <p:pRg st="2" end="2"/>
                                            </p:txEl>
                                          </p:spTgt>
                                        </p:tgtEl>
                                        <p:attrNameLst>
                                          <p:attrName>fillcolor</p:attrName>
                                        </p:attrNameLst>
                                      </p:cBhvr>
                                      <p:to>
                                        <a:schemeClr val="bg1"/>
                                      </p:to>
                                    </p:animClr>
                                    <p:set>
                                      <p:cBhvr>
                                        <p:cTn id="20" dur="625" autoRev="1" fill="remove"/>
                                        <p:tgtEl>
                                          <p:spTgt spid="3">
                                            <p:txEl>
                                              <p:pRg st="2" end="2"/>
                                            </p:txEl>
                                          </p:spTgt>
                                        </p:tgtEl>
                                        <p:attrNameLst>
                                          <p:attrName>fill.type</p:attrName>
                                        </p:attrNameLst>
                                      </p:cBhvr>
                                      <p:to>
                                        <p:strVal val="solid"/>
                                      </p:to>
                                    </p:set>
                                    <p:set>
                                      <p:cBhvr>
                                        <p:cTn id="21" dur="625" autoRev="1" fill="remove"/>
                                        <p:tgtEl>
                                          <p:spTgt spid="3">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1000"/>
                                  </p:stCondLst>
                                  <p:childTnLst>
                                    <p:animClr clrSpc="rgb" dir="cw">
                                      <p:cBhvr override="childStyle">
                                        <p:cTn id="25" dur="625" autoRev="1" fill="remove"/>
                                        <p:tgtEl>
                                          <p:spTgt spid="3">
                                            <p:txEl>
                                              <p:pRg st="4" end="4"/>
                                            </p:txEl>
                                          </p:spTgt>
                                        </p:tgtEl>
                                        <p:attrNameLst>
                                          <p:attrName>style.color</p:attrName>
                                        </p:attrNameLst>
                                      </p:cBhvr>
                                      <p:to>
                                        <a:schemeClr val="bg1"/>
                                      </p:to>
                                    </p:animClr>
                                    <p:animClr clrSpc="rgb" dir="cw">
                                      <p:cBhvr>
                                        <p:cTn id="26" dur="625" autoRev="1" fill="remove"/>
                                        <p:tgtEl>
                                          <p:spTgt spid="3">
                                            <p:txEl>
                                              <p:pRg st="4" end="4"/>
                                            </p:txEl>
                                          </p:spTgt>
                                        </p:tgtEl>
                                        <p:attrNameLst>
                                          <p:attrName>fillcolor</p:attrName>
                                        </p:attrNameLst>
                                      </p:cBhvr>
                                      <p:to>
                                        <a:schemeClr val="bg1"/>
                                      </p:to>
                                    </p:animClr>
                                    <p:set>
                                      <p:cBhvr>
                                        <p:cTn id="27" dur="625" autoRev="1" fill="remove"/>
                                        <p:tgtEl>
                                          <p:spTgt spid="3">
                                            <p:txEl>
                                              <p:pRg st="4" end="4"/>
                                            </p:txEl>
                                          </p:spTgt>
                                        </p:tgtEl>
                                        <p:attrNameLst>
                                          <p:attrName>fill.type</p:attrName>
                                        </p:attrNameLst>
                                      </p:cBhvr>
                                      <p:to>
                                        <p:strVal val="solid"/>
                                      </p:to>
                                    </p:set>
                                    <p:set>
                                      <p:cBhvr>
                                        <p:cTn id="28" dur="625" autoRev="1" fill="remove"/>
                                        <p:tgtEl>
                                          <p:spTgt spid="3">
                                            <p:txEl>
                                              <p:pRg st="4" end="4"/>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7" presetClass="emph" presetSubtype="0" fill="remove" grpId="0" nodeType="clickEffect">
                                  <p:stCondLst>
                                    <p:cond delay="1000"/>
                                  </p:stCondLst>
                                  <p:childTnLst>
                                    <p:animClr clrSpc="rgb" dir="cw">
                                      <p:cBhvr override="childStyle">
                                        <p:cTn id="32" dur="625" autoRev="1" fill="remove"/>
                                        <p:tgtEl>
                                          <p:spTgt spid="3">
                                            <p:txEl>
                                              <p:pRg st="6" end="6"/>
                                            </p:txEl>
                                          </p:spTgt>
                                        </p:tgtEl>
                                        <p:attrNameLst>
                                          <p:attrName>style.color</p:attrName>
                                        </p:attrNameLst>
                                      </p:cBhvr>
                                      <p:to>
                                        <a:schemeClr val="bg1"/>
                                      </p:to>
                                    </p:animClr>
                                    <p:animClr clrSpc="rgb" dir="cw">
                                      <p:cBhvr>
                                        <p:cTn id="33" dur="625" autoRev="1" fill="remove"/>
                                        <p:tgtEl>
                                          <p:spTgt spid="3">
                                            <p:txEl>
                                              <p:pRg st="6" end="6"/>
                                            </p:txEl>
                                          </p:spTgt>
                                        </p:tgtEl>
                                        <p:attrNameLst>
                                          <p:attrName>fillcolor</p:attrName>
                                        </p:attrNameLst>
                                      </p:cBhvr>
                                      <p:to>
                                        <a:schemeClr val="bg1"/>
                                      </p:to>
                                    </p:animClr>
                                    <p:set>
                                      <p:cBhvr>
                                        <p:cTn id="34" dur="625" autoRev="1" fill="remove"/>
                                        <p:tgtEl>
                                          <p:spTgt spid="3">
                                            <p:txEl>
                                              <p:pRg st="6" end="6"/>
                                            </p:txEl>
                                          </p:spTgt>
                                        </p:tgtEl>
                                        <p:attrNameLst>
                                          <p:attrName>fill.type</p:attrName>
                                        </p:attrNameLst>
                                      </p:cBhvr>
                                      <p:to>
                                        <p:strVal val="solid"/>
                                      </p:to>
                                    </p:set>
                                    <p:set>
                                      <p:cBhvr>
                                        <p:cTn id="35" dur="625" autoRev="1" fill="remove"/>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La computación</a:t>
            </a:r>
            <a:endParaRPr lang="es-GT" dirty="0"/>
          </a:p>
        </p:txBody>
      </p:sp>
      <p:pic>
        <p:nvPicPr>
          <p:cNvPr id="4" name="Marcador de contenido 3"/>
          <p:cNvPicPr>
            <a:picLocks noGrp="1" noChangeAspect="1"/>
          </p:cNvPicPr>
          <p:nvPr>
            <p:ph idx="1"/>
          </p:nvPr>
        </p:nvPicPr>
        <p:blipFill>
          <a:blip r:embed="rId2"/>
          <a:stretch>
            <a:fillRect/>
          </a:stretch>
        </p:blipFill>
        <p:spPr>
          <a:xfrm>
            <a:off x="680321" y="2392909"/>
            <a:ext cx="2466975" cy="1847850"/>
          </a:xfrm>
          <a:prstGeom prst="rect">
            <a:avLst/>
          </a:prstGeom>
        </p:spPr>
      </p:pic>
      <p:pic>
        <p:nvPicPr>
          <p:cNvPr id="5" name="Imagen 4"/>
          <p:cNvPicPr>
            <a:picLocks noChangeAspect="1"/>
          </p:cNvPicPr>
          <p:nvPr/>
        </p:nvPicPr>
        <p:blipFill>
          <a:blip r:embed="rId3"/>
          <a:stretch>
            <a:fillRect/>
          </a:stretch>
        </p:blipFill>
        <p:spPr>
          <a:xfrm>
            <a:off x="8045099" y="2303195"/>
            <a:ext cx="2466975" cy="1847850"/>
          </a:xfrm>
          <a:prstGeom prst="rect">
            <a:avLst/>
          </a:prstGeom>
        </p:spPr>
      </p:pic>
      <p:pic>
        <p:nvPicPr>
          <p:cNvPr id="6" name="Imagen 5"/>
          <p:cNvPicPr>
            <a:picLocks noChangeAspect="1"/>
          </p:cNvPicPr>
          <p:nvPr/>
        </p:nvPicPr>
        <p:blipFill>
          <a:blip r:embed="rId4"/>
          <a:stretch>
            <a:fillRect/>
          </a:stretch>
        </p:blipFill>
        <p:spPr>
          <a:xfrm>
            <a:off x="3820187" y="2511632"/>
            <a:ext cx="3334127" cy="3848223"/>
          </a:xfrm>
          <a:prstGeom prst="rect">
            <a:avLst/>
          </a:prstGeom>
        </p:spPr>
      </p:pic>
    </p:spTree>
    <p:extLst>
      <p:ext uri="{BB962C8B-B14F-4D97-AF65-F5344CB8AC3E}">
        <p14:creationId xmlns:p14="http://schemas.microsoft.com/office/powerpoint/2010/main" val="256756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5"/>
                                        </p:tgtEl>
                                        <p:attrNameLst>
                                          <p:attrName>ppt_w</p:attrName>
                                        </p:attrNameLst>
                                      </p:cBhvr>
                                      <p:tavLst>
                                        <p:tav tm="0">
                                          <p:val>
                                            <p:strVal val="ppt_w"/>
                                          </p:val>
                                        </p:tav>
                                        <p:tav tm="100000">
                                          <p:val>
                                            <p:fltVal val="0"/>
                                          </p:val>
                                        </p:tav>
                                      </p:tavLst>
                                    </p:anim>
                                    <p:anim calcmode="lin" valueType="num">
                                      <p:cBhvr>
                                        <p:cTn id="12" dur="500"/>
                                        <p:tgtEl>
                                          <p:spTgt spid="5"/>
                                        </p:tgtEl>
                                        <p:attrNameLst>
                                          <p:attrName>ppt_h</p:attrName>
                                        </p:attrNameLst>
                                      </p:cBhvr>
                                      <p:tavLst>
                                        <p:tav tm="0">
                                          <p:val>
                                            <p:strVal val="ppt_h"/>
                                          </p:val>
                                        </p:tav>
                                        <p:tav tm="100000">
                                          <p:val>
                                            <p:fltVal val="0"/>
                                          </p:val>
                                        </p:tav>
                                      </p:tavLst>
                                    </p:anim>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2088000" anchor="ctr" anchorCtr="0">
            <a:scene3d>
              <a:camera prst="orthographicFront">
                <a:rot lat="50143" lon="1351418" rev="1242425"/>
              </a:camera>
              <a:lightRig rig="threePt" dir="t"/>
            </a:scene3d>
            <a:sp3d extrusionH="57150">
              <a:bevelT w="50800" h="38100" prst="riblet"/>
              <a:bevelB w="38100" h="38100" prst="relaxedInset"/>
            </a:sp3d>
          </a:bodyPr>
          <a:lstStyle/>
          <a:p>
            <a:r>
              <a:rPr lang="es-GT" dirty="0" smtClean="0"/>
              <a:t>Introducción </a:t>
            </a:r>
            <a:endParaRPr lang="es-GT" dirty="0"/>
          </a:p>
        </p:txBody>
      </p:sp>
      <p:sp>
        <p:nvSpPr>
          <p:cNvPr id="3" name="Marcador de contenido 2"/>
          <p:cNvSpPr>
            <a:spLocks noGrp="1"/>
          </p:cNvSpPr>
          <p:nvPr>
            <p:ph idx="1"/>
          </p:nvPr>
        </p:nvSpPr>
        <p:spPr>
          <a:xfrm>
            <a:off x="680321" y="2336873"/>
            <a:ext cx="10078723" cy="4111428"/>
          </a:xfrm>
        </p:spPr>
        <p:txBody>
          <a:bodyPr/>
          <a:lstStyle/>
          <a:p>
            <a:r>
              <a:rPr lang="es-GT" dirty="0" smtClean="0"/>
              <a:t>En el contenido siguiente se le mostrara información sobre los siguientes temas:</a:t>
            </a:r>
          </a:p>
          <a:p>
            <a:endParaRPr lang="es-GT" dirty="0" smtClean="0"/>
          </a:p>
          <a:p>
            <a:r>
              <a:rPr lang="es-GT" dirty="0" smtClean="0"/>
              <a:t>1.Historia de la computadora.</a:t>
            </a:r>
          </a:p>
          <a:p>
            <a:r>
              <a:rPr lang="es-GT" dirty="0" smtClean="0"/>
              <a:t>2.Historioa de la programación.</a:t>
            </a:r>
          </a:p>
          <a:p>
            <a:r>
              <a:rPr lang="es-GT" dirty="0" smtClean="0"/>
              <a:t>3.Mantenimiento preventivo.</a:t>
            </a:r>
          </a:p>
          <a:p>
            <a:endParaRPr lang="es-GT" sz="1600" dirty="0"/>
          </a:p>
          <a:p>
            <a:r>
              <a:rPr lang="es-GT" sz="1600" dirty="0" smtClean="0"/>
              <a:t>La computadora es uno de los aparatos electrónicos hoy en </a:t>
            </a:r>
            <a:r>
              <a:rPr lang="es-GT" sz="1600" dirty="0" err="1" smtClean="0"/>
              <a:t>dia</a:t>
            </a:r>
            <a:r>
              <a:rPr lang="es-GT" sz="1600" dirty="0" smtClean="0"/>
              <a:t> mas útiles a nivel mundial </a:t>
            </a:r>
            <a:endParaRPr lang="es-GT" sz="1600" dirty="0"/>
          </a:p>
        </p:txBody>
      </p:sp>
    </p:spTree>
    <p:extLst>
      <p:ext uri="{BB962C8B-B14F-4D97-AF65-F5344CB8AC3E}">
        <p14:creationId xmlns:p14="http://schemas.microsoft.com/office/powerpoint/2010/main" val="92988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0322" y="2041742"/>
            <a:ext cx="8144134" cy="2065037"/>
          </a:xfrm>
        </p:spPr>
        <p:txBody>
          <a:bodyPr/>
          <a:lstStyle/>
          <a:p>
            <a:pPr algn="ctr"/>
            <a:r>
              <a:rPr lang="es-GT" dirty="0" smtClean="0"/>
              <a:t>Historia de la computadora </a:t>
            </a:r>
            <a:endParaRPr lang="es-GT" dirty="0"/>
          </a:p>
        </p:txBody>
      </p:sp>
      <p:sp>
        <p:nvSpPr>
          <p:cNvPr id="3" name="Subtítulo 2"/>
          <p:cNvSpPr>
            <a:spLocks noGrp="1"/>
          </p:cNvSpPr>
          <p:nvPr>
            <p:ph type="subTitle" idx="1"/>
          </p:nvPr>
        </p:nvSpPr>
        <p:spPr>
          <a:xfrm>
            <a:off x="680322" y="4394039"/>
            <a:ext cx="8144134" cy="1994235"/>
          </a:xfrm>
        </p:spPr>
        <p:txBody>
          <a:bodyPr>
            <a:noAutofit/>
          </a:bodyPr>
          <a:lstStyle/>
          <a:p>
            <a:pPr algn="l"/>
            <a:r>
              <a:rPr lang="es-GT" sz="1400" dirty="0"/>
              <a:t>La </a:t>
            </a:r>
            <a:r>
              <a:rPr lang="es-GT" sz="1400" b="1" dirty="0"/>
              <a:t>historia de las computadoras personales</a:t>
            </a:r>
            <a:r>
              <a:rPr lang="es-GT" sz="1400" dirty="0"/>
              <a:t> como dispositivos electrónicos de consumo para el mercado masivo comenzó efectivamente en 1977 con la introducción de las </a:t>
            </a:r>
            <a:r>
              <a:rPr lang="es-GT" sz="1400" dirty="0">
                <a:hlinkClick r:id="rId2" tooltip="Microcomputadora"/>
              </a:rPr>
              <a:t>microcomputadoras</a:t>
            </a:r>
            <a:r>
              <a:rPr lang="es-GT" sz="1400" dirty="0"/>
              <a:t>, aunque ya se habían aplicado, mucho antes, algunas computadoras mainframe y </a:t>
            </a:r>
            <a:r>
              <a:rPr lang="es-GT" sz="1400" dirty="0">
                <a:hlinkClick r:id="rId3" tooltip="Computadora central"/>
              </a:rPr>
              <a:t>computadoras centrales</a:t>
            </a:r>
            <a:r>
              <a:rPr lang="es-GT" sz="1400" dirty="0"/>
              <a:t> como sistemas monousuario. Una </a:t>
            </a:r>
            <a:r>
              <a:rPr lang="es-GT" sz="1400" dirty="0">
                <a:hlinkClick r:id="rId4" tooltip="Computadora personal"/>
              </a:rPr>
              <a:t>computadora personal</a:t>
            </a:r>
            <a:r>
              <a:rPr lang="es-GT" sz="1400" dirty="0"/>
              <a:t> está orientada al uso individual y se diferencia de una computadora </a:t>
            </a:r>
            <a:r>
              <a:rPr lang="es-GT" sz="1400" dirty="0">
                <a:hlinkClick r:id="rId5" tooltip="Mainframe"/>
              </a:rPr>
              <a:t>mainframe</a:t>
            </a:r>
            <a:r>
              <a:rPr lang="es-GT" sz="1400" dirty="0"/>
              <a:t>, donde las peticiones del usuario final son filtradas a través del personal de operación o un sistema de </a:t>
            </a:r>
            <a:r>
              <a:rPr lang="es-GT" sz="1400" dirty="0">
                <a:hlinkClick r:id="rId6" tooltip="Tiempo compartido (informática)"/>
              </a:rPr>
              <a:t>tiempo compartido</a:t>
            </a:r>
            <a:r>
              <a:rPr lang="es-GT" sz="1400" dirty="0"/>
              <a:t>, en el cual un </a:t>
            </a:r>
            <a:r>
              <a:rPr lang="es-GT" sz="1400" dirty="0">
                <a:hlinkClick r:id="rId7" tooltip="CPU"/>
              </a:rPr>
              <a:t>procesador</a:t>
            </a:r>
            <a:r>
              <a:rPr lang="es-GT" sz="1400" dirty="0"/>
              <a:t> grande es compartido por muchos individuos. Después del desarrollo del </a:t>
            </a:r>
            <a:r>
              <a:rPr lang="es-GT" sz="1400" dirty="0">
                <a:hlinkClick r:id="rId8" tooltip="Microprocesador"/>
              </a:rPr>
              <a:t>microprocesador</a:t>
            </a:r>
            <a:r>
              <a:rPr lang="es-GT" sz="1400" dirty="0"/>
              <a:t>, las computadoras personales llegaron a ser más económicas y se popularizaron. Las primeras computadoras personales, generalmente llamadas </a:t>
            </a:r>
            <a:r>
              <a:rPr lang="es-GT" sz="1400" dirty="0">
                <a:hlinkClick r:id="rId2" tooltip="Microcomputadora"/>
              </a:rPr>
              <a:t>microcomputadoras</a:t>
            </a:r>
            <a:r>
              <a:rPr lang="es-GT" sz="1400" dirty="0"/>
              <a:t>, fueron vendidas a menudo como </a:t>
            </a:r>
            <a:r>
              <a:rPr lang="es-GT" sz="1400" dirty="0">
                <a:hlinkClick r:id="rId9" tooltip="Kit electrónico"/>
              </a:rPr>
              <a:t>kit electrónicos</a:t>
            </a:r>
            <a:r>
              <a:rPr lang="es-GT" sz="1400" dirty="0"/>
              <a:t> y en números limitados. Fueron de interés principalmente para aficionados y técnicos.</a:t>
            </a:r>
            <a:endParaRPr lang="es-GT" sz="1400" dirty="0"/>
          </a:p>
        </p:txBody>
      </p:sp>
      <p:sp>
        <p:nvSpPr>
          <p:cNvPr id="8" name="AutoShape 8" descr="Resultado de imagen para imagenes de computado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9" name="Imagen 8"/>
          <p:cNvPicPr>
            <a:picLocks noChangeAspect="1"/>
          </p:cNvPicPr>
          <p:nvPr/>
        </p:nvPicPr>
        <p:blipFill>
          <a:blip r:embed="rId10"/>
          <a:stretch>
            <a:fillRect/>
          </a:stretch>
        </p:blipFill>
        <p:spPr>
          <a:xfrm>
            <a:off x="9501435" y="338469"/>
            <a:ext cx="1946378" cy="1946378"/>
          </a:xfrm>
          <a:prstGeom prst="rect">
            <a:avLst/>
          </a:prstGeom>
        </p:spPr>
      </p:pic>
    </p:spTree>
    <p:extLst>
      <p:ext uri="{BB962C8B-B14F-4D97-AF65-F5344CB8AC3E}">
        <p14:creationId xmlns:p14="http://schemas.microsoft.com/office/powerpoint/2010/main" val="32387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nodeType="clickEffect">
                                  <p:stCondLst>
                                    <p:cond delay="0"/>
                                  </p:stCondLst>
                                  <p:childTnLst>
                                    <p:animClr clrSpc="hsl" dir="cw">
                                      <p:cBhvr override="childStyle">
                                        <p:cTn id="20" dur="500" fill="hold"/>
                                        <p:tgtEl>
                                          <p:spTgt spid="9"/>
                                        </p:tgtEl>
                                        <p:attrNameLst>
                                          <p:attrName>style.color</p:attrName>
                                        </p:attrNameLst>
                                      </p:cBhvr>
                                      <p:by>
                                        <p:hsl h="7200000" s="0" l="0"/>
                                      </p:by>
                                    </p:animClr>
                                    <p:animClr clrSpc="hsl" dir="cw">
                                      <p:cBhvr>
                                        <p:cTn id="21" dur="500" fill="hold"/>
                                        <p:tgtEl>
                                          <p:spTgt spid="9"/>
                                        </p:tgtEl>
                                        <p:attrNameLst>
                                          <p:attrName>fillcolor</p:attrName>
                                        </p:attrNameLst>
                                      </p:cBhvr>
                                      <p:by>
                                        <p:hsl h="7200000" s="0" l="0"/>
                                      </p:by>
                                    </p:animClr>
                                    <p:animClr clrSpc="hsl" dir="cw">
                                      <p:cBhvr>
                                        <p:cTn id="22" dur="500" fill="hold"/>
                                        <p:tgtEl>
                                          <p:spTgt spid="9"/>
                                        </p:tgtEl>
                                        <p:attrNameLst>
                                          <p:attrName>stroke.color</p:attrName>
                                        </p:attrNameLst>
                                      </p:cBhvr>
                                      <p:by>
                                        <p:hsl h="7200000" s="0" l="0"/>
                                      </p:by>
                                    </p:animClr>
                                    <p:set>
                                      <p:cBhvr>
                                        <p:cTn id="23" dur="500" fill="hold"/>
                                        <p:tgtEl>
                                          <p:spTgt spid="9"/>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6" presetClass="exit" presetSubtype="32" fill="hold" grpId="1" nodeType="clickEffect">
                                  <p:stCondLst>
                                    <p:cond delay="0"/>
                                  </p:stCondLst>
                                  <p:childTnLst>
                                    <p:animEffect transition="out" filter="circle(out)">
                                      <p:cBhvr>
                                        <p:cTn id="27" dur="2000"/>
                                        <p:tgtEl>
                                          <p:spTgt spid="2"/>
                                        </p:tgtEl>
                                      </p:cBhvr>
                                    </p:animEffect>
                                    <p:set>
                                      <p:cBhvr>
                                        <p:cTn id="28" dur="1" fill="hold">
                                          <p:stCondLst>
                                            <p:cond delay="19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5" presetClass="exit" presetSubtype="0" fill="hold" nodeType="clickEffect">
                                  <p:stCondLst>
                                    <p:cond delay="0"/>
                                  </p:stCondLst>
                                  <p:childTnLst>
                                    <p:animEffect transition="out" filter="fade">
                                      <p:cBhvr>
                                        <p:cTn id="37" dur="2000"/>
                                        <p:tgtEl>
                                          <p:spTgt spid="9"/>
                                        </p:tgtEl>
                                      </p:cBhvr>
                                    </p:animEffect>
                                    <p:anim calcmode="lin" valueType="num">
                                      <p:cBhvr>
                                        <p:cTn id="38" dur="2000"/>
                                        <p:tgtEl>
                                          <p:spTgt spid="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9" dur="2000"/>
                                        <p:tgtEl>
                                          <p:spTgt spid="9"/>
                                        </p:tgtEl>
                                        <p:attrNameLst>
                                          <p:attrName>ppt_h</p:attrName>
                                        </p:attrNameLst>
                                      </p:cBhvr>
                                      <p:tavLst>
                                        <p:tav tm="0">
                                          <p:val>
                                            <p:strVal val="ppt_h"/>
                                          </p:val>
                                        </p:tav>
                                        <p:tav tm="100000">
                                          <p:val>
                                            <p:strVal val="ppt_h"/>
                                          </p:val>
                                        </p:tav>
                                      </p:tavLst>
                                    </p:anim>
                                    <p:set>
                                      <p:cBhvr>
                                        <p:cTn id="4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err="1" smtClean="0"/>
              <a:t>SmarArt</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507656227"/>
              </p:ext>
            </p:extLst>
          </p:nvPr>
        </p:nvGraphicFramePr>
        <p:xfrm>
          <a:off x="681037" y="2336800"/>
          <a:ext cx="10125507" cy="4313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48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25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xit" presetSubtype="0" fill="hold" grpId="1" nodeType="clickEffect">
                                  <p:stCondLst>
                                    <p:cond delay="0"/>
                                  </p:stCondLst>
                                  <p:childTnLst>
                                    <p:animEffect transition="out" filter="fade">
                                      <p:cBhvr>
                                        <p:cTn id="15" dur="2000"/>
                                        <p:tgtEl>
                                          <p:spTgt spid="2"/>
                                        </p:tgtEl>
                                      </p:cBhvr>
                                    </p:animEffect>
                                    <p:anim calcmode="lin" valueType="num">
                                      <p:cBhvr>
                                        <p:cTn id="16"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7" dur="2000"/>
                                        <p:tgtEl>
                                          <p:spTgt spid="2"/>
                                        </p:tgtEl>
                                        <p:attrNameLst>
                                          <p:attrName>ppt_h</p:attrName>
                                        </p:attrNameLst>
                                      </p:cBhvr>
                                      <p:tavLst>
                                        <p:tav tm="0">
                                          <p:val>
                                            <p:strVal val="ppt_h"/>
                                          </p:val>
                                        </p:tav>
                                        <p:tav tm="100000">
                                          <p:val>
                                            <p:strVal val="ppt_h"/>
                                          </p:val>
                                        </p:tav>
                                      </p:tavLst>
                                    </p:anim>
                                    <p:set>
                                      <p:cBhvr>
                                        <p:cTn id="18"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9613861" cy="1583645"/>
          </a:xfrm>
        </p:spPr>
        <p:txBody>
          <a:bodyPr tIns="504000" bIns="1476000">
            <a:normAutofit fontScale="90000"/>
            <a:scene3d>
              <a:camera prst="orthographicFront"/>
              <a:lightRig rig="sunset" dir="t"/>
            </a:scene3d>
            <a:sp3d extrusionH="57150" prstMaterial="metal">
              <a:bevelT w="38100" h="38100" prst="relaxedInset"/>
            </a:sp3d>
          </a:bodyPr>
          <a:lstStyle/>
          <a:p>
            <a:pPr algn="ctr"/>
            <a:r>
              <a:rPr lang="es-GT" dirty="0" smtClean="0"/>
              <a:t>“Historia de la Programación”</a:t>
            </a:r>
            <a:endParaRPr lang="es-GT" dirty="0"/>
          </a:p>
        </p:txBody>
      </p:sp>
      <p:sp>
        <p:nvSpPr>
          <p:cNvPr id="5" name="Marcador de contenido 4"/>
          <p:cNvSpPr>
            <a:spLocks noGrp="1"/>
          </p:cNvSpPr>
          <p:nvPr>
            <p:ph idx="1"/>
          </p:nvPr>
        </p:nvSpPr>
        <p:spPr/>
        <p:txBody>
          <a:bodyPr>
            <a:normAutofit fontScale="62500" lnSpcReduction="20000"/>
          </a:bodyPr>
          <a:lstStyle/>
          <a:p>
            <a:r>
              <a:rPr lang="es-GT" dirty="0"/>
              <a:t>Para crear un </a:t>
            </a:r>
            <a:r>
              <a:rPr lang="es-GT" dirty="0">
                <a:hlinkClick r:id="rId2" tooltip="Programa informático"/>
              </a:rPr>
              <a:t>programa</a:t>
            </a:r>
            <a:r>
              <a:rPr lang="es-GT" dirty="0"/>
              <a:t>, y que la computadora lo interprete y ejecute las instrucciones escritas en él, debe escribirse en un </a:t>
            </a:r>
            <a:r>
              <a:rPr lang="es-GT" dirty="0">
                <a:hlinkClick r:id="rId3" tooltip="Lenguaje de programación"/>
              </a:rPr>
              <a:t>lenguaje de programación</a:t>
            </a:r>
            <a:r>
              <a:rPr lang="es-GT" dirty="0"/>
              <a:t>. En sus inicios las computadoras interpretaban solo instrucciones en un lenguaje específico, del más bajo nivel, conocido como </a:t>
            </a:r>
            <a:r>
              <a:rPr lang="es-GT" dirty="0">
                <a:hlinkClick r:id="rId4" tooltip="Código máquina"/>
              </a:rPr>
              <a:t>código máquina</a:t>
            </a:r>
            <a:r>
              <a:rPr lang="es-GT" dirty="0"/>
              <a:t>, siendo éste excesivamente complicado para programar. De hecho solo consiste en cadenas de números 1 y 0 (</a:t>
            </a:r>
            <a:r>
              <a:rPr lang="es-GT" dirty="0">
                <a:hlinkClick r:id="rId5" tooltip="Sistema binario"/>
              </a:rPr>
              <a:t>sistema binario</a:t>
            </a:r>
            <a:r>
              <a:rPr lang="es-GT" dirty="0"/>
              <a:t>). Para facilitar el trabajo de programación, los primeros científicos, que trabajaban en el área, decidieron reemplazar las instrucciones, secuencias de unos y ceros, por palabras o abreviaturas provenientes del </a:t>
            </a:r>
            <a:r>
              <a:rPr lang="es-GT" dirty="0">
                <a:hlinkClick r:id="rId6" tooltip="Idioma inglés"/>
              </a:rPr>
              <a:t>inglés</a:t>
            </a:r>
            <a:r>
              <a:rPr lang="es-GT" dirty="0"/>
              <a:t>; las codificaron y crearon así un lenguaje de mayor nivel, que se conoce como </a:t>
            </a:r>
            <a:r>
              <a:rPr lang="es-GT" dirty="0" err="1"/>
              <a:t>Assembly</a:t>
            </a:r>
            <a:r>
              <a:rPr lang="es-GT" dirty="0"/>
              <a:t> o </a:t>
            </a:r>
            <a:r>
              <a:rPr lang="es-GT" dirty="0">
                <a:hlinkClick r:id="rId7" tooltip="Lenguaje ensamblador"/>
              </a:rPr>
              <a:t>lenguaje ensamblador</a:t>
            </a:r>
            <a:r>
              <a:rPr lang="es-GT" dirty="0"/>
              <a:t>. Por ejemplo, para sumar se podría usar la letra A de la palabra inglesa </a:t>
            </a:r>
            <a:r>
              <a:rPr lang="es-GT" i="1" dirty="0" err="1"/>
              <a:t>add</a:t>
            </a:r>
            <a:r>
              <a:rPr lang="es-GT"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a:t>
            </a:r>
            <a:r>
              <a:rPr lang="es-GT" dirty="0">
                <a:hlinkClick r:id="rId8" tooltip="Lenguaje de alto nivel"/>
              </a:rPr>
              <a:t>lenguajes de alto nivel</a:t>
            </a:r>
            <a:r>
              <a:rPr lang="es-GT" dirty="0"/>
              <a:t>.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a:t>
            </a:r>
            <a:r>
              <a:rPr lang="es-GT" dirty="0">
                <a:hlinkClick r:id="rId9" tooltip="Compilador"/>
              </a:rPr>
              <a:t>compilarlo</a:t>
            </a:r>
            <a:r>
              <a:rPr lang="es-GT" dirty="0"/>
              <a:t>, es decir, traducirlo completo a lenguaje máquina.</a:t>
            </a:r>
            <a:r>
              <a:rPr lang="es-GT" baseline="30000" dirty="0">
                <a:hlinkClick r:id="rId10"/>
              </a:rPr>
              <a:t>1</a:t>
            </a:r>
            <a:r>
              <a:rPr lang="es-GT" dirty="0"/>
              <a:t> Eventualmente será necesaria otra fase denominada comúnmente </a:t>
            </a:r>
            <a:r>
              <a:rPr lang="es-GT" i="1" dirty="0">
                <a:hlinkClick r:id="rId11" tooltip="Enlazador"/>
              </a:rPr>
              <a:t>link</a:t>
            </a:r>
            <a:r>
              <a:rPr lang="es-GT" dirty="0">
                <a:hlinkClick r:id="rId11" tooltip="Enlazador"/>
              </a:rPr>
              <a:t> o enlace</a:t>
            </a:r>
            <a:r>
              <a:rPr lang="es-GT" dirty="0"/>
              <a:t>, durante la cual se anexan al código, generado durante la compilación, los recursos necesarios de alguna </a:t>
            </a:r>
            <a:r>
              <a:rPr lang="es-GT" dirty="0">
                <a:hlinkClick r:id="rId12" tooltip="Biblioteca (informática)"/>
              </a:rPr>
              <a:t>biblioteca</a:t>
            </a:r>
            <a:r>
              <a:rPr lang="es-GT" dirty="0"/>
              <a:t>. En algunos lenguajes de programación, puede no ser requerido el proceso de compilación y enlace, ya que pueden trabajar en modo </a:t>
            </a:r>
            <a:r>
              <a:rPr lang="es-GT" dirty="0">
                <a:hlinkClick r:id="rId13" tooltip="Intérprete (informática)"/>
              </a:rPr>
              <a:t>intérprete</a:t>
            </a:r>
            <a:r>
              <a:rPr lang="es-GT" dirty="0"/>
              <a:t>. Esta modalidad de trabajo es equivalente pero se realiza </a:t>
            </a:r>
            <a:r>
              <a:rPr lang="es-GT" dirty="0">
                <a:hlinkClick r:id="rId14" tooltip="Instrucción informática"/>
              </a:rPr>
              <a:t>instrucción</a:t>
            </a:r>
            <a:r>
              <a:rPr lang="es-GT" dirty="0"/>
              <a:t> por instrucción, a medida que es ejecutado el programa.</a:t>
            </a:r>
            <a:endParaRPr lang="es-GT" dirty="0"/>
          </a:p>
        </p:txBody>
      </p:sp>
      <p:pic>
        <p:nvPicPr>
          <p:cNvPr id="6" name="Imagen 5"/>
          <p:cNvPicPr>
            <a:picLocks noChangeAspect="1"/>
          </p:cNvPicPr>
          <p:nvPr/>
        </p:nvPicPr>
        <p:blipFill>
          <a:blip r:embed="rId15"/>
          <a:stretch>
            <a:fillRect/>
          </a:stretch>
        </p:blipFill>
        <p:spPr>
          <a:xfrm>
            <a:off x="171265" y="633846"/>
            <a:ext cx="2443763" cy="1373084"/>
          </a:xfrm>
          <a:prstGeom prst="rect">
            <a:avLst/>
          </a:prstGeom>
        </p:spPr>
      </p:pic>
    </p:spTree>
    <p:extLst>
      <p:ext uri="{BB962C8B-B14F-4D97-AF65-F5344CB8AC3E}">
        <p14:creationId xmlns:p14="http://schemas.microsoft.com/office/powerpoint/2010/main" val="22814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5" presetClass="exit" presetSubtype="0" fill="hold" nodeType="clickEffect">
                                  <p:stCondLst>
                                    <p:cond delay="0"/>
                                  </p:stCondLst>
                                  <p:childTnLst>
                                    <p:animEffect transition="out" filter="fade">
                                      <p:cBhvr>
                                        <p:cTn id="21" dur="2000"/>
                                        <p:tgtEl>
                                          <p:spTgt spid="6"/>
                                        </p:tgtEl>
                                      </p:cBhvr>
                                    </p:animEffect>
                                    <p:anim calcmode="lin" valueType="num">
                                      <p:cBhvr>
                                        <p:cTn id="22"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2000"/>
                                        <p:tgtEl>
                                          <p:spTgt spid="6"/>
                                        </p:tgtEl>
                                        <p:attrNameLst>
                                          <p:attrName>ppt_h</p:attrName>
                                        </p:attrNameLst>
                                      </p:cBhvr>
                                      <p:tavLst>
                                        <p:tav tm="0">
                                          <p:val>
                                            <p:strVal val="ppt_h"/>
                                          </p:val>
                                        </p:tav>
                                        <p:tav tm="100000">
                                          <p:val>
                                            <p:strVal val="ppt_h"/>
                                          </p:val>
                                        </p:tav>
                                      </p:tavLst>
                                    </p:anim>
                                    <p:set>
                                      <p:cBhvr>
                                        <p:cTn id="2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 Mantenimiento Preventivo”</a:t>
            </a:r>
            <a:endParaRPr lang="es-GT" dirty="0"/>
          </a:p>
        </p:txBody>
      </p:sp>
      <p:sp>
        <p:nvSpPr>
          <p:cNvPr id="3" name="Marcador de contenido 2"/>
          <p:cNvSpPr>
            <a:spLocks noGrp="1"/>
          </p:cNvSpPr>
          <p:nvPr>
            <p:ph idx="1"/>
          </p:nvPr>
        </p:nvSpPr>
        <p:spPr/>
        <p:txBody>
          <a:bodyPr>
            <a:normAutofit fontScale="70000" lnSpcReduction="20000"/>
          </a:bodyPr>
          <a:lstStyle/>
          <a:p>
            <a:r>
              <a:rPr lang="es-GT" dirty="0"/>
              <a:t>En las operaciones de </a:t>
            </a:r>
            <a:r>
              <a:rPr lang="es-GT" dirty="0">
                <a:hlinkClick r:id="rId2"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3" tooltip="Mantenimiento correctivo"/>
              </a:rPr>
              <a:t>mantenimiento correctivo</a:t>
            </a:r>
            <a:r>
              <a:rPr lang="es-GT" dirty="0"/>
              <a:t>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r>
              <a:rPr lang="es-GT" dirty="0"/>
              <a:t/>
            </a:r>
            <a:br>
              <a:rPr lang="es-GT" dirty="0"/>
            </a:br>
            <a:endParaRPr lang="es-GT" dirty="0"/>
          </a:p>
        </p:txBody>
      </p:sp>
      <p:pic>
        <p:nvPicPr>
          <p:cNvPr id="4" name="Imagen 3"/>
          <p:cNvPicPr>
            <a:picLocks noChangeAspect="1"/>
          </p:cNvPicPr>
          <p:nvPr/>
        </p:nvPicPr>
        <p:blipFill>
          <a:blip r:embed="rId4"/>
          <a:stretch>
            <a:fillRect/>
          </a:stretch>
        </p:blipFill>
        <p:spPr>
          <a:xfrm>
            <a:off x="8702573" y="5231501"/>
            <a:ext cx="2400856" cy="1409376"/>
          </a:xfrm>
          <a:prstGeom prst="rect">
            <a:avLst/>
          </a:prstGeom>
        </p:spPr>
      </p:pic>
    </p:spTree>
    <p:extLst>
      <p:ext uri="{BB962C8B-B14F-4D97-AF65-F5344CB8AC3E}">
        <p14:creationId xmlns:p14="http://schemas.microsoft.com/office/powerpoint/2010/main" val="3341942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09661 0.00138 C -0.09661 0.03518 -0.05937 0.06273 -0.01341 0.06273 C 0.0405 0.06273 0.06003 0.03217 0.06836 0.01365 L 0.07669 -0.01112 C 0.0849 -0.02963 0.10573 -0.05996 0.16667 -0.05996 C 0.20547 -0.05996 0.25 -0.03264 0.25 0.00138 C 0.25 0.03518 0.20547 0.06273 0.16667 0.06273 C 0.10573 0.06273 0.0849 0.03217 0.07669 0.01365 L 0.06836 -0.01112 C 0.06003 -0.02963 0.0405 -0.05996 -0.01341 -0.05996 C -0.05937 -0.05996 -0.09661 -0.03264 -0.09661 0.00138 Z " pathEditMode="relative" rAng="0" ptsTypes="AAAAAAAAAAA">
                                      <p:cBhvr>
                                        <p:cTn id="6" dur="2000" fill="hold"/>
                                        <p:tgtEl>
                                          <p:spTgt spid="2"/>
                                        </p:tgtEl>
                                        <p:attrNameLst>
                                          <p:attrName>ppt_x</p:attrName>
                                          <p:attrName>ppt_y</p:attrName>
                                        </p:attrNameLst>
                                      </p:cBhvr>
                                      <p:rCtr x="17331" y="0"/>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“Gráficos”</a:t>
            </a:r>
            <a:endParaRPr lang="es-GT"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439152564"/>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505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Tabla de Mantenimiento</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43854349"/>
              </p:ext>
            </p:extLst>
          </p:nvPr>
        </p:nvGraphicFramePr>
        <p:xfrm>
          <a:off x="570016" y="2336799"/>
          <a:ext cx="10046523" cy="4278453"/>
        </p:xfrm>
        <a:graphic>
          <a:graphicData uri="http://schemas.openxmlformats.org/drawingml/2006/table">
            <a:tbl>
              <a:tblPr firstRow="1" bandRow="1">
                <a:tableStyleId>{5C22544A-7EE6-4342-B048-85BDC9FD1C3A}</a:tableStyleId>
              </a:tblPr>
              <a:tblGrid>
                <a:gridCol w="3348841"/>
                <a:gridCol w="3348841"/>
                <a:gridCol w="3348841"/>
              </a:tblGrid>
              <a:tr h="983796">
                <a:tc>
                  <a:txBody>
                    <a:bodyPr/>
                    <a:lstStyle/>
                    <a:p>
                      <a:pPr algn="ctr"/>
                      <a:r>
                        <a:rPr lang="es-GT" dirty="0" smtClean="0"/>
                        <a:t>Tipos de mantenimiento</a:t>
                      </a:r>
                      <a:endParaRPr lang="es-GT" dirty="0"/>
                    </a:p>
                  </a:txBody>
                  <a:tcPr marT="288000"/>
                </a:tc>
                <a:tc>
                  <a:txBody>
                    <a:bodyPr/>
                    <a:lstStyle/>
                    <a:p>
                      <a:r>
                        <a:rPr lang="es-GT" dirty="0" smtClean="0"/>
                        <a:t>Resultados de Mantenimiento</a:t>
                      </a:r>
                      <a:endParaRPr lang="es-GT" dirty="0"/>
                    </a:p>
                  </a:txBody>
                  <a:tcPr marL="504000" marT="180000"/>
                </a:tc>
                <a:tc>
                  <a:txBody>
                    <a:bodyPr/>
                    <a:lstStyle/>
                    <a:p>
                      <a:r>
                        <a:rPr lang="es-GT" dirty="0" smtClean="0"/>
                        <a:t>Consecuencias al no realizarlo</a:t>
                      </a:r>
                      <a:endParaRPr lang="es-GT" dirty="0"/>
                    </a:p>
                  </a:txBody>
                  <a:tcPr marL="180000" marT="144000"/>
                </a:tc>
              </a:tr>
              <a:tr h="1909252">
                <a:tc>
                  <a:txBody>
                    <a:bodyPr/>
                    <a:lstStyle/>
                    <a:p>
                      <a:r>
                        <a:rPr lang="es-GT" dirty="0" smtClean="0">
                          <a:solidFill>
                            <a:srgbClr val="0070C0"/>
                          </a:solidFill>
                        </a:rPr>
                        <a:t>*Correctivo:</a:t>
                      </a:r>
                      <a:endParaRPr lang="es-GT" dirty="0">
                        <a:solidFill>
                          <a:srgbClr val="0070C0"/>
                        </a:solidFill>
                      </a:endParaRPr>
                    </a:p>
                  </a:txBody>
                  <a:tcPr/>
                </a:tc>
                <a:tc>
                  <a:txBody>
                    <a:bodyPr/>
                    <a:lstStyle/>
                    <a:p>
                      <a:r>
                        <a:rPr lang="es-GT" sz="1200" b="0" i="0" kern="1200" dirty="0" smtClean="0">
                          <a:solidFill>
                            <a:schemeClr val="dk1"/>
                          </a:solidFill>
                          <a:effectLst/>
                          <a:latin typeface="+mn-lt"/>
                          <a:ea typeface="+mn-ea"/>
                          <a:cs typeface="+mn-cs"/>
                        </a:rPr>
                        <a:t>Este mantenimiento también es denominado “mantenimiento reactivo”, tiene lugar luego que ocurre una falla o avería, es decir, solo actuará cuando se presenta un error en el sistema. En este caso si no se produce ninguna falla, el mantenimiento será nulo, por lo que se tendrá que esperar hasta que se presente el desperfecto para recién tomar medidas de corrección de errores.</a:t>
                      </a:r>
                      <a:endParaRPr lang="es-GT" sz="1200" dirty="0"/>
                    </a:p>
                  </a:txBody>
                  <a:tcPr/>
                </a:tc>
                <a:tc>
                  <a:txBody>
                    <a:bodyPr/>
                    <a:lstStyle/>
                    <a:p>
                      <a:r>
                        <a:rPr lang="es-GT" sz="1800" b="0" i="0" kern="1200" dirty="0" smtClean="0">
                          <a:solidFill>
                            <a:schemeClr val="dk1"/>
                          </a:solidFill>
                          <a:effectLst/>
                          <a:latin typeface="+mn-lt"/>
                          <a:ea typeface="+mn-ea"/>
                          <a:cs typeface="+mn-cs"/>
                        </a:rPr>
                        <a:t>-</a:t>
                      </a:r>
                      <a:r>
                        <a:rPr lang="es-GT" sz="1100" b="0" i="0" kern="1200" dirty="0" smtClean="0">
                          <a:solidFill>
                            <a:schemeClr val="dk1"/>
                          </a:solidFill>
                          <a:effectLst/>
                          <a:latin typeface="+mn-lt"/>
                          <a:ea typeface="+mn-ea"/>
                          <a:cs typeface="+mn-cs"/>
                        </a:rPr>
                        <a:t>Paradas no previstas en el proceso productivo, disminuyendo las horas operativas.</a:t>
                      </a:r>
                    </a:p>
                    <a:p>
                      <a:r>
                        <a:rPr lang="es-GT" sz="1100" b="0" i="0" kern="1200" dirty="0" smtClean="0">
                          <a:solidFill>
                            <a:schemeClr val="dk1"/>
                          </a:solidFill>
                          <a:effectLst/>
                          <a:latin typeface="+mn-lt"/>
                          <a:ea typeface="+mn-ea"/>
                          <a:cs typeface="+mn-cs"/>
                        </a:rPr>
                        <a:t> -Afecta las cadenas productivas, es decir, que los ciclos productivos posteriores se verán parados a la espera de la corrección de la etapa anterior.</a:t>
                      </a:r>
                    </a:p>
                    <a:p>
                      <a:r>
                        <a:rPr lang="es-GT" sz="1100" b="0" i="0" kern="1200" dirty="0" smtClean="0">
                          <a:solidFill>
                            <a:schemeClr val="dk1"/>
                          </a:solidFill>
                          <a:effectLst/>
                          <a:latin typeface="+mn-lt"/>
                          <a:ea typeface="+mn-ea"/>
                          <a:cs typeface="+mn-cs"/>
                        </a:rPr>
                        <a:t> -Presenta costos por reparación y repuestos no presupuestados, por lo que se dará el caso que por falta de recursos económicos no se podrán comprar los repuestos en el momento deseado</a:t>
                      </a:r>
                    </a:p>
                    <a:p>
                      <a:endParaRPr lang="es-GT" dirty="0"/>
                    </a:p>
                  </a:txBody>
                  <a:tcPr/>
                </a:tc>
              </a:tr>
              <a:tr h="1313457">
                <a:tc>
                  <a:txBody>
                    <a:bodyPr/>
                    <a:lstStyle/>
                    <a:p>
                      <a:r>
                        <a:rPr lang="es-GT" dirty="0" smtClean="0">
                          <a:solidFill>
                            <a:srgbClr val="0070C0"/>
                          </a:solidFill>
                        </a:rPr>
                        <a:t>*Preventivo:</a:t>
                      </a:r>
                      <a:endParaRPr lang="es-GT" dirty="0">
                        <a:solidFill>
                          <a:srgbClr val="0070C0"/>
                        </a:solidFill>
                      </a:endParaRPr>
                    </a:p>
                  </a:txBody>
                  <a:tcPr/>
                </a:tc>
                <a:tc>
                  <a:txBody>
                    <a:bodyPr/>
                    <a:lstStyle/>
                    <a:p>
                      <a:r>
                        <a:rPr lang="es-GT" sz="1200" b="0" i="0" kern="1200" dirty="0" smtClean="0">
                          <a:solidFill>
                            <a:schemeClr val="dk1"/>
                          </a:solidFill>
                          <a:effectLst/>
                          <a:latin typeface="+mn-lt"/>
                          <a:ea typeface="+mn-ea"/>
                          <a:cs typeface="+mn-cs"/>
                        </a:rPr>
                        <a:t>Este mantenimiento también es denominado “mantenimiento planificado”, tiene lugar antes de que ocurra una falla o avería, es recomendable realizarlo cada 3 meses, se efectúa bajo condiciones controladas sin la existencia de algún error en el sistema.</a:t>
                      </a:r>
                      <a:endParaRPr lang="es-GT" sz="1200" dirty="0"/>
                    </a:p>
                  </a:txBody>
                  <a:tcPr/>
                </a:tc>
                <a:tc>
                  <a:txBody>
                    <a:bodyPr/>
                    <a:lstStyle/>
                    <a:p>
                      <a:r>
                        <a:rPr lang="es-GT" sz="1800" b="0" i="0" kern="1200" dirty="0" smtClean="0">
                          <a:solidFill>
                            <a:schemeClr val="dk1"/>
                          </a:solidFill>
                          <a:effectLst/>
                          <a:latin typeface="+mn-lt"/>
                          <a:ea typeface="+mn-ea"/>
                          <a:cs typeface="+mn-cs"/>
                        </a:rPr>
                        <a:t> </a:t>
                      </a:r>
                      <a:r>
                        <a:rPr lang="es-GT" sz="1100" b="0" i="0" kern="1200" dirty="0" smtClean="0">
                          <a:solidFill>
                            <a:schemeClr val="dk1"/>
                          </a:solidFill>
                          <a:effectLst/>
                          <a:latin typeface="+mn-lt"/>
                          <a:ea typeface="+mn-ea"/>
                          <a:cs typeface="+mn-cs"/>
                        </a:rPr>
                        <a:t>-Permite a la empresa contar con un historial de todos los equipos, además brinda la posibilidad de actualizar la información técnica de los equipos.</a:t>
                      </a:r>
                    </a:p>
                    <a:p>
                      <a:r>
                        <a:rPr lang="es-GT" sz="1100" b="0" i="0" kern="1200" dirty="0" smtClean="0">
                          <a:solidFill>
                            <a:schemeClr val="dk1"/>
                          </a:solidFill>
                          <a:effectLst/>
                          <a:latin typeface="+mn-lt"/>
                          <a:ea typeface="+mn-ea"/>
                          <a:cs typeface="+mn-cs"/>
                        </a:rPr>
                        <a:t> -Permite contar con un presupuesto aprobado por la directiva.</a:t>
                      </a:r>
                    </a:p>
                    <a:p>
                      <a:endParaRPr lang="es-GT" dirty="0"/>
                    </a:p>
                  </a:txBody>
                  <a:tcPr/>
                </a:tc>
              </a:tr>
            </a:tbl>
          </a:graphicData>
        </a:graphic>
      </p:graphicFrame>
    </p:spTree>
    <p:extLst>
      <p:ext uri="{BB962C8B-B14F-4D97-AF65-F5344CB8AC3E}">
        <p14:creationId xmlns:p14="http://schemas.microsoft.com/office/powerpoint/2010/main" val="40447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GT" dirty="0" smtClean="0"/>
              <a:t>“ Conclusiones Personales “</a:t>
            </a:r>
            <a:endParaRPr lang="es-GT" dirty="0"/>
          </a:p>
        </p:txBody>
      </p:sp>
      <p:sp>
        <p:nvSpPr>
          <p:cNvPr id="3" name="Marcador de contenido 2"/>
          <p:cNvSpPr>
            <a:spLocks noGrp="1"/>
          </p:cNvSpPr>
          <p:nvPr>
            <p:ph idx="1"/>
          </p:nvPr>
        </p:nvSpPr>
        <p:spPr/>
        <p:txBody>
          <a:bodyPr/>
          <a:lstStyle/>
          <a:p>
            <a:r>
              <a:rPr lang="es-GT" dirty="0" smtClean="0"/>
              <a:t>En realidad mi forma de ver la computación es: el desarrollo humano social.</a:t>
            </a:r>
          </a:p>
          <a:p>
            <a:r>
              <a:rPr lang="es-GT" dirty="0" smtClean="0"/>
              <a:t>La tecnología es buena y nos ayuda al desarrollo personal y grupal pero tiene muchos problemas y vicios.</a:t>
            </a:r>
          </a:p>
          <a:p>
            <a:r>
              <a:rPr lang="es-GT" dirty="0" smtClean="0"/>
              <a:t>Estudiar la computación y usarla de modo correcto ayuda al desarrollo de nuestro país.</a:t>
            </a:r>
            <a:endParaRPr lang="es-GT" dirty="0"/>
          </a:p>
        </p:txBody>
      </p:sp>
    </p:spTree>
    <p:extLst>
      <p:ext uri="{BB962C8B-B14F-4D97-AF65-F5344CB8AC3E}">
        <p14:creationId xmlns:p14="http://schemas.microsoft.com/office/powerpoint/2010/main" val="154701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1" nodeType="clickEffect">
                                  <p:stCondLst>
                                    <p:cond delay="100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fltVal val="0"/>
                                          </p:val>
                                        </p:tav>
                                        <p:tav tm="100000">
                                          <p:val>
                                            <p:strVal val="#ppt_h"/>
                                          </p:val>
                                        </p:tav>
                                      </p:tavLst>
                                    </p:anim>
                                    <p:animEffect transition="in" filter="fade">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xit" presetSubtype="0" fill="hold" grpId="0" nodeType="clickEffect">
                                  <p:stCondLst>
                                    <p:cond delay="500"/>
                                  </p:stCondLst>
                                  <p:childTnLst>
                                    <p:animEffect transition="out" filter="fade">
                                      <p:cBhvr>
                                        <p:cTn id="18" dur="2000"/>
                                        <p:tgtEl>
                                          <p:spTgt spid="3">
                                            <p:txEl>
                                              <p:pRg st="0" end="0"/>
                                            </p:txEl>
                                          </p:spTgt>
                                        </p:tgtEl>
                                      </p:cBhvr>
                                    </p:animEffect>
                                    <p:anim calcmode="lin" valueType="num">
                                      <p:cBhvr>
                                        <p:cTn id="19"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0" dur="2000"/>
                                        <p:tgtEl>
                                          <p:spTgt spid="3">
                                            <p:txEl>
                                              <p:pRg st="0" end="0"/>
                                            </p:txEl>
                                          </p:spTgt>
                                        </p:tgtEl>
                                        <p:attrNameLst>
                                          <p:attrName>ppt_h</p:attrName>
                                        </p:attrNameLst>
                                      </p:cBhvr>
                                      <p:tavLst>
                                        <p:tav tm="0">
                                          <p:val>
                                            <p:strVal val="ppt_h"/>
                                          </p:val>
                                        </p:tav>
                                        <p:tav tm="100000">
                                          <p:val>
                                            <p:strVal val="ppt_h"/>
                                          </p:val>
                                        </p:tav>
                                      </p:tavLst>
                                    </p:anim>
                                    <p:set>
                                      <p:cBhvr>
                                        <p:cTn id="21"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5" presetClass="exit" presetSubtype="0" fill="hold" grpId="0" nodeType="clickEffect">
                                  <p:stCondLst>
                                    <p:cond delay="500"/>
                                  </p:stCondLst>
                                  <p:childTnLst>
                                    <p:animEffect transition="out" filter="fade">
                                      <p:cBhvr>
                                        <p:cTn id="25" dur="2000"/>
                                        <p:tgtEl>
                                          <p:spTgt spid="3">
                                            <p:txEl>
                                              <p:pRg st="1" end="1"/>
                                            </p:txEl>
                                          </p:spTgt>
                                        </p:tgtEl>
                                      </p:cBhvr>
                                    </p:animEffect>
                                    <p:anim calcmode="lin" valueType="num">
                                      <p:cBhvr>
                                        <p:cTn id="26"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7" dur="2000"/>
                                        <p:tgtEl>
                                          <p:spTgt spid="3">
                                            <p:txEl>
                                              <p:pRg st="1" end="1"/>
                                            </p:txEl>
                                          </p:spTgt>
                                        </p:tgtEl>
                                        <p:attrNameLst>
                                          <p:attrName>ppt_h</p:attrName>
                                        </p:attrNameLst>
                                      </p:cBhvr>
                                      <p:tavLst>
                                        <p:tav tm="0">
                                          <p:val>
                                            <p:strVal val="ppt_h"/>
                                          </p:val>
                                        </p:tav>
                                        <p:tav tm="100000">
                                          <p:val>
                                            <p:strVal val="ppt_h"/>
                                          </p:val>
                                        </p:tav>
                                      </p:tavLst>
                                    </p:anim>
                                    <p:set>
                                      <p:cBhvr>
                                        <p:cTn id="28"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5" presetClass="exit" presetSubtype="0" fill="hold" grpId="0" nodeType="clickEffect">
                                  <p:stCondLst>
                                    <p:cond delay="500"/>
                                  </p:stCondLst>
                                  <p:childTnLst>
                                    <p:animEffect transition="out" filter="fade">
                                      <p:cBhvr>
                                        <p:cTn id="32" dur="2000"/>
                                        <p:tgtEl>
                                          <p:spTgt spid="3">
                                            <p:txEl>
                                              <p:pRg st="2" end="2"/>
                                            </p:txEl>
                                          </p:spTgt>
                                        </p:tgtEl>
                                      </p:cBhvr>
                                    </p:animEffect>
                                    <p:anim calcmode="lin" valueType="num">
                                      <p:cBhvr>
                                        <p:cTn id="33" dur="2000"/>
                                        <p:tgtEl>
                                          <p:spTgt spid="3">
                                            <p:txEl>
                                              <p:pRg st="2" end="2"/>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4" dur="2000"/>
                                        <p:tgtEl>
                                          <p:spTgt spid="3">
                                            <p:txEl>
                                              <p:pRg st="2" end="2"/>
                                            </p:txEl>
                                          </p:spTgt>
                                        </p:tgtEl>
                                        <p:attrNameLst>
                                          <p:attrName>ppt_h</p:attrName>
                                        </p:attrNameLst>
                                      </p:cBhvr>
                                      <p:tavLst>
                                        <p:tav tm="0">
                                          <p:val>
                                            <p:strVal val="ppt_h"/>
                                          </p:val>
                                        </p:tav>
                                        <p:tav tm="100000">
                                          <p:val>
                                            <p:strVal val="ppt_h"/>
                                          </p:val>
                                        </p:tav>
                                      </p:tavLst>
                                    </p:anim>
                                    <p:set>
                                      <p:cBhvr>
                                        <p:cTn id="35"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2000"/>
                                        <p:tgtEl>
                                          <p:spTgt spid="3">
                                            <p:txEl>
                                              <p:pRg st="0" end="0"/>
                                            </p:txEl>
                                          </p:spTgt>
                                        </p:tgtEl>
                                      </p:cBhvr>
                                    </p:animEffect>
                                    <p:set>
                                      <p:cBhvr>
                                        <p:cTn id="40"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grpId="1" nodeType="clickEffect">
                                  <p:stCondLst>
                                    <p:cond delay="0"/>
                                  </p:stCondLst>
                                  <p:childTnLst>
                                    <p:animEffect transition="out" filter="randombar(horizontal)">
                                      <p:cBhvr>
                                        <p:cTn id="44" dur="2000"/>
                                        <p:tgtEl>
                                          <p:spTgt spid="3">
                                            <p:txEl>
                                              <p:pRg st="1" end="1"/>
                                            </p:txEl>
                                          </p:spTgt>
                                        </p:tgtEl>
                                      </p:cBhvr>
                                    </p:animEffect>
                                    <p:set>
                                      <p:cBhvr>
                                        <p:cTn id="45"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grpId="1" nodeType="clickEffect">
                                  <p:stCondLst>
                                    <p:cond delay="0"/>
                                  </p:stCondLst>
                                  <p:childTnLst>
                                    <p:animEffect transition="out" filter="randombar(horizontal)">
                                      <p:cBhvr>
                                        <p:cTn id="49" dur="2000"/>
                                        <p:tgtEl>
                                          <p:spTgt spid="3">
                                            <p:txEl>
                                              <p:pRg st="2" end="2"/>
                                            </p:txEl>
                                          </p:spTgt>
                                        </p:tgtEl>
                                      </p:cBhvr>
                                    </p:animEffect>
                                    <p:set>
                                      <p:cBhvr>
                                        <p:cTn id="50"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6.1|2.3|0.4|0.2"/>
</p:tagLst>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81</TotalTime>
  <Words>317</Words>
  <Application>Microsoft Office PowerPoint</Application>
  <PresentationFormat>Panorámica</PresentationFormat>
  <Paragraphs>51</Paragraphs>
  <Slides>10</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Títulos de diapositiva</vt:lpstr>
      </vt:variant>
      <vt:variant>
        <vt:i4>10</vt:i4>
      </vt:variant>
      <vt:variant>
        <vt:lpstr>Presentaciones personalizadas</vt:lpstr>
      </vt:variant>
      <vt:variant>
        <vt:i4>1</vt:i4>
      </vt:variant>
    </vt:vector>
  </HeadingPairs>
  <TitlesOfParts>
    <vt:vector size="15" baseType="lpstr">
      <vt:lpstr>Adobe Caslon Pro Bold</vt:lpstr>
      <vt:lpstr>Arial</vt:lpstr>
      <vt:lpstr>Trebuchet MS</vt:lpstr>
      <vt:lpstr>Berlín</vt:lpstr>
      <vt:lpstr>“Caratula”</vt:lpstr>
      <vt:lpstr>Introducción </vt:lpstr>
      <vt:lpstr>Historia de la computadora </vt:lpstr>
      <vt:lpstr>SmarArt</vt:lpstr>
      <vt:lpstr>“Historia de la Programación”</vt:lpstr>
      <vt:lpstr>         “ Mantenimiento Preventivo”</vt:lpstr>
      <vt:lpstr>“Gráficos”</vt:lpstr>
      <vt:lpstr>Tabla de Mantenimiento</vt:lpstr>
      <vt:lpstr>“ Conclusiones Personales “</vt:lpstr>
      <vt:lpstr>La computación</vt:lpstr>
      <vt:lpstr>Presentación personalizada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9</cp:revision>
  <dcterms:created xsi:type="dcterms:W3CDTF">2017-04-20T14:17:29Z</dcterms:created>
  <dcterms:modified xsi:type="dcterms:W3CDTF">2017-04-20T15:39:08Z</dcterms:modified>
</cp:coreProperties>
</file>