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Naturaleza" TargetMode="External"/><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hyperlink" Target="https://es.wikipedia.org/wiki/Hurac%C3%A1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Izabal" TargetMode="External"/><Relationship Id="rId13" Type="http://schemas.openxmlformats.org/officeDocument/2006/relationships/hyperlink" Target="https://es.wikipedia.org/wiki/M%C3%A9xico" TargetMode="External"/><Relationship Id="rId3" Type="http://schemas.openxmlformats.org/officeDocument/2006/relationships/hyperlink" Target="https://es.wikipedia.org/wiki/Guatemala" TargetMode="External"/><Relationship Id="rId7" Type="http://schemas.openxmlformats.org/officeDocument/2006/relationships/hyperlink" Target="https://es.wikipedia.org/wiki/Los_Amates_(Guatemala)" TargetMode="External"/><Relationship Id="rId12" Type="http://schemas.openxmlformats.org/officeDocument/2006/relationships/hyperlink" Target="https://es.wikipedia.org/wiki/Honduras" TargetMode="External"/><Relationship Id="rId2" Type="http://schemas.openxmlformats.org/officeDocument/2006/relationships/image" Target="../media/image9.jpg"/><Relationship Id="rId16" Type="http://schemas.openxmlformats.org/officeDocument/2006/relationships/hyperlink" Target="https://es.wikipedia.org/wiki/R%C3%A9plica_(sismolog%C3%ADa)" TargetMode="External"/><Relationship Id="rId1" Type="http://schemas.openxmlformats.org/officeDocument/2006/relationships/slideLayout" Target="../slideLayouts/slideLayout6.xml"/><Relationship Id="rId6" Type="http://schemas.openxmlformats.org/officeDocument/2006/relationships/hyperlink" Target="https://es.wikipedia.org/wiki/UTC" TargetMode="External"/><Relationship Id="rId11" Type="http://schemas.openxmlformats.org/officeDocument/2006/relationships/hyperlink" Target="https://es.wikipedia.org/wiki/El_Salvador" TargetMode="External"/><Relationship Id="rId5" Type="http://schemas.openxmlformats.org/officeDocument/2006/relationships/hyperlink" Target="https://es.wikipedia.org/wiki/1976" TargetMode="External"/><Relationship Id="rId15" Type="http://schemas.openxmlformats.org/officeDocument/2006/relationships/hyperlink" Target="https://es.wikipedia.org/wiki/Terremoto_de_Guatemala_de_1976#cite_note-USGS1976-1" TargetMode="External"/><Relationship Id="rId10" Type="http://schemas.openxmlformats.org/officeDocument/2006/relationships/hyperlink" Target="https://es.wikipedia.org/wiki/Belice" TargetMode="External"/><Relationship Id="rId4" Type="http://schemas.openxmlformats.org/officeDocument/2006/relationships/hyperlink" Target="https://es.wikipedia.org/wiki/4_de_febrero" TargetMode="External"/><Relationship Id="rId9" Type="http://schemas.openxmlformats.org/officeDocument/2006/relationships/hyperlink" Target="https://es.wikipedia.org/wiki/Ciudad_de_Guatemala" TargetMode="External"/><Relationship Id="rId14" Type="http://schemas.openxmlformats.org/officeDocument/2006/relationships/hyperlink" Target="https://es.wikipedia.org/wiki/Ciudad_de_M%C3%A9xic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430" y="1385089"/>
            <a:ext cx="9601196" cy="1303867"/>
          </a:xfrm>
        </p:spPr>
        <p:txBody>
          <a:bodyPr>
            <a:normAutofit/>
          </a:bodyPr>
          <a:lstStyle/>
          <a:p>
            <a:r>
              <a:rPr lang="es-GT" sz="6600" dirty="0" smtClean="0"/>
              <a:t>Catástrofes Naturales</a:t>
            </a:r>
            <a:endParaRPr lang="es-GT" sz="6600" dirty="0"/>
          </a:p>
        </p:txBody>
      </p:sp>
      <p:sp>
        <p:nvSpPr>
          <p:cNvPr id="5" name="Rectángulo 4"/>
          <p:cNvSpPr/>
          <p:nvPr/>
        </p:nvSpPr>
        <p:spPr>
          <a:xfrm>
            <a:off x="3185058" y="3308298"/>
            <a:ext cx="5852885" cy="1569660"/>
          </a:xfrm>
          <a:prstGeom prst="rect">
            <a:avLst/>
          </a:prstGeom>
          <a:noFill/>
        </p:spPr>
        <p:txBody>
          <a:bodyPr wrap="none" lIns="91440" tIns="45720" rIns="91440" bIns="45720">
            <a:prstTxWarp prst="textArchUp">
              <a:avLst/>
            </a:prstTxWarp>
            <a:spAutoFit/>
          </a:bodyPr>
          <a:lstStyle/>
          <a:p>
            <a:pPr algn="ctr"/>
            <a:r>
              <a:rPr lang="es-ES" sz="9600" b="1" u="sng" cap="none" spc="0" dirty="0" smtClean="0">
                <a:ln w="22225">
                  <a:solidFill>
                    <a:schemeClr val="accent2"/>
                  </a:solidFill>
                  <a:prstDash val="solid"/>
                </a:ln>
                <a:solidFill>
                  <a:schemeClr val="accent2">
                    <a:lumMod val="40000"/>
                    <a:lumOff val="60000"/>
                  </a:schemeClr>
                </a:solidFill>
                <a:effectLst/>
              </a:rPr>
              <a:t>Guatemala</a:t>
            </a:r>
            <a:endParaRPr lang="es-ES" sz="9600" b="1" u="sng" cap="none" spc="0" dirty="0">
              <a:ln w="22225">
                <a:solidFill>
                  <a:schemeClr val="accent2"/>
                </a:solidFill>
                <a:prstDash val="solid"/>
              </a:ln>
              <a:solidFill>
                <a:schemeClr val="accent2">
                  <a:lumMod val="40000"/>
                  <a:lumOff val="60000"/>
                </a:schemeClr>
              </a:solidFill>
              <a:effectLst/>
            </a:endParaRPr>
          </a:p>
        </p:txBody>
      </p:sp>
      <p:pic>
        <p:nvPicPr>
          <p:cNvPr id="6" name="Imagen 5"/>
          <p:cNvPicPr>
            <a:picLocks noChangeAspect="1"/>
          </p:cNvPicPr>
          <p:nvPr/>
        </p:nvPicPr>
        <p:blipFill>
          <a:blip r:embed="rId2"/>
          <a:stretch>
            <a:fillRect/>
          </a:stretch>
        </p:blipFill>
        <p:spPr>
          <a:xfrm>
            <a:off x="3308896" y="4093128"/>
            <a:ext cx="5729047" cy="2180321"/>
          </a:xfrm>
          <a:prstGeom prst="rect">
            <a:avLst/>
          </a:prstGeom>
        </p:spPr>
      </p:pic>
    </p:spTree>
    <p:extLst>
      <p:ext uri="{BB962C8B-B14F-4D97-AF65-F5344CB8AC3E}">
        <p14:creationId xmlns:p14="http://schemas.microsoft.com/office/powerpoint/2010/main" val="39534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ítulo 1"/>
          <p:cNvSpPr>
            <a:spLocks noGrp="1"/>
          </p:cNvSpPr>
          <p:nvPr>
            <p:ph type="ctrTitle"/>
          </p:nvPr>
        </p:nvSpPr>
        <p:spPr>
          <a:xfrm>
            <a:off x="2568411" y="-159147"/>
            <a:ext cx="6815669" cy="1515533"/>
          </a:xfrm>
        </p:spPr>
        <p:txBody>
          <a:bodyPr/>
          <a:lstStyle/>
          <a:p>
            <a:r>
              <a:rPr lang="es-GT" u="sng" dirty="0" smtClean="0"/>
              <a:t>Desastres Naturales</a:t>
            </a:r>
            <a:endParaRPr lang="es-GT" u="sng" dirty="0"/>
          </a:p>
        </p:txBody>
      </p:sp>
      <p:sp>
        <p:nvSpPr>
          <p:cNvPr id="3" name="Subtítulo 2"/>
          <p:cNvSpPr>
            <a:spLocks noGrp="1"/>
          </p:cNvSpPr>
          <p:nvPr>
            <p:ph type="subTitle" idx="1"/>
          </p:nvPr>
        </p:nvSpPr>
        <p:spPr>
          <a:xfrm>
            <a:off x="1524000" y="2138766"/>
            <a:ext cx="9030346" cy="3952068"/>
          </a:xfrm>
        </p:spPr>
        <p:txBody>
          <a:bodyPr>
            <a:normAutofit fontScale="92500"/>
          </a:bodyPr>
          <a:lstStyle/>
          <a:p>
            <a:r>
              <a:rPr lang="es-GT" dirty="0">
                <a:solidFill>
                  <a:schemeClr val="bg1"/>
                </a:solidFill>
              </a:rPr>
              <a:t>El concepto de </a:t>
            </a:r>
            <a:r>
              <a:rPr lang="es-GT" b="1" dirty="0">
                <a:solidFill>
                  <a:schemeClr val="bg1"/>
                </a:solidFill>
              </a:rPr>
              <a:t>fenómeno natural</a:t>
            </a:r>
            <a:r>
              <a:rPr lang="es-GT" dirty="0">
                <a:solidFill>
                  <a:schemeClr val="bg1"/>
                </a:solidFill>
              </a:rPr>
              <a:t> se refiere a un cambio que se produce en la </a:t>
            </a:r>
            <a:r>
              <a:rPr lang="es-GT" dirty="0">
                <a:solidFill>
                  <a:schemeClr val="bg1"/>
                </a:solidFill>
                <a:hlinkClick r:id="rId3" tooltip="Naturaleza"/>
              </a:rPr>
              <a:t>naturaleza</a:t>
            </a:r>
            <a:r>
              <a:rPr lang="es-GT" dirty="0">
                <a:solidFill>
                  <a:schemeClr val="bg1"/>
                </a:solidFill>
              </a:rPr>
              <a:t>. A veces se forman daños que suceden cuando se ha realizado una ocupación inadecuada del territorio. Son procesos permanentes de movimientos y de transformaciones que sufre la naturaleza. Estos pueden influir en la vida humana (epidemias, condiciones climáticas, desastres naturales, etc.). Son de operemos que me da un paso más allá En el lenguaje informal, fenómeno natural aparece casi como sinónimo de acontecimiento inusual, sorprendente o bajo la desastrosa perspectiva humana. Sin embargo, la formación de una gota de lluvia es un fenómeno natural de la misma manera que un </a:t>
            </a:r>
            <a:r>
              <a:rPr lang="es-GT" dirty="0">
                <a:solidFill>
                  <a:schemeClr val="bg1"/>
                </a:solidFill>
                <a:hlinkClick r:id="rId4" tooltip="Huracán"/>
              </a:rPr>
              <a:t>huracán</a:t>
            </a:r>
            <a:r>
              <a:rPr lang="es-GT" dirty="0">
                <a:solidFill>
                  <a:schemeClr val="bg1"/>
                </a:solidFill>
              </a:rPr>
              <a:t>. Esta expresión también se refiere, en general, a los peligrosos fenómenos naturales también llamados "desastres naturales". La lluvia, por ejemplo, no es en sí un "desastre", pero puede ser así dependiendo de la perspectiva humana, si ciertas condiciones se reúnen. La mala planificación urbana, con la construcción de estructuras en lugares vulnerables a inundaciones u otras personas puede causar efectos desastrosos para el medio ambiente y los seres humanos.</a:t>
            </a:r>
            <a:endParaRPr lang="es-GT" dirty="0">
              <a:solidFill>
                <a:schemeClr val="bg1"/>
              </a:solidFill>
            </a:endParaRPr>
          </a:p>
        </p:txBody>
      </p:sp>
    </p:spTree>
    <p:extLst>
      <p:ext uri="{BB962C8B-B14F-4D97-AF65-F5344CB8AC3E}">
        <p14:creationId xmlns:p14="http://schemas.microsoft.com/office/powerpoint/2010/main" val="3240944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25" y="604435"/>
            <a:ext cx="10941803" cy="5740496"/>
          </a:xfrm>
          <a:prstGeom prst="rect">
            <a:avLst/>
          </a:prstGeom>
        </p:spPr>
      </p:pic>
      <p:sp>
        <p:nvSpPr>
          <p:cNvPr id="2" name="Título 1"/>
          <p:cNvSpPr>
            <a:spLocks noGrp="1"/>
          </p:cNvSpPr>
          <p:nvPr>
            <p:ph type="title"/>
          </p:nvPr>
        </p:nvSpPr>
        <p:spPr>
          <a:xfrm>
            <a:off x="1124921" y="997631"/>
            <a:ext cx="9601196" cy="1303867"/>
          </a:xfrm>
        </p:spPr>
        <p:txBody>
          <a:bodyPr>
            <a:normAutofit/>
          </a:bodyPr>
          <a:lstStyle/>
          <a:p>
            <a:r>
              <a:rPr lang="es-GT" b="1" dirty="0" smtClean="0">
                <a:solidFill>
                  <a:schemeClr val="accent4">
                    <a:lumMod val="60000"/>
                    <a:lumOff val="40000"/>
                  </a:schemeClr>
                </a:solidFill>
              </a:rPr>
              <a:t>“TERREMOTOS EN GUATEMALA”</a:t>
            </a:r>
            <a:endParaRPr lang="es-GT" b="1" dirty="0">
              <a:solidFill>
                <a:schemeClr val="accent4">
                  <a:lumMod val="60000"/>
                  <a:lumOff val="40000"/>
                </a:schemeClr>
              </a:solidFill>
            </a:endParaRPr>
          </a:p>
        </p:txBody>
      </p:sp>
      <p:sp>
        <p:nvSpPr>
          <p:cNvPr id="4" name="CuadroTexto 3"/>
          <p:cNvSpPr txBox="1"/>
          <p:nvPr/>
        </p:nvSpPr>
        <p:spPr>
          <a:xfrm>
            <a:off x="1658319" y="2898183"/>
            <a:ext cx="8632556" cy="2862322"/>
          </a:xfrm>
          <a:prstGeom prst="rect">
            <a:avLst/>
          </a:prstGeom>
          <a:noFill/>
        </p:spPr>
        <p:txBody>
          <a:bodyPr wrap="square" rtlCol="0">
            <a:spAutoFit/>
          </a:bodyPr>
          <a:lstStyle/>
          <a:p>
            <a:r>
              <a:rPr lang="es-GT" sz="2000" dirty="0">
                <a:solidFill>
                  <a:schemeClr val="bg1"/>
                </a:solidFill>
              </a:rPr>
              <a:t>El </a:t>
            </a:r>
            <a:r>
              <a:rPr lang="es-GT" sz="2000" b="1" dirty="0">
                <a:solidFill>
                  <a:schemeClr val="bg1"/>
                </a:solidFill>
              </a:rPr>
              <a:t>terremoto de Guatemala de 1976</a:t>
            </a:r>
            <a:r>
              <a:rPr lang="es-GT" sz="2000" dirty="0">
                <a:solidFill>
                  <a:schemeClr val="bg1"/>
                </a:solidFill>
              </a:rPr>
              <a:t> fue un sismo de magnitud de 7.5 grados que sacudió a </a:t>
            </a:r>
            <a:r>
              <a:rPr lang="es-GT" sz="2000" dirty="0">
                <a:solidFill>
                  <a:schemeClr val="bg1"/>
                </a:solidFill>
                <a:hlinkClick r:id="rId3" tooltip="Guatemala"/>
              </a:rPr>
              <a:t>Guatemala</a:t>
            </a:r>
            <a:r>
              <a:rPr lang="es-GT" sz="2000" dirty="0">
                <a:solidFill>
                  <a:schemeClr val="bg1"/>
                </a:solidFill>
              </a:rPr>
              <a:t> el miércoles </a:t>
            </a:r>
            <a:r>
              <a:rPr lang="es-GT" sz="2000" dirty="0">
                <a:solidFill>
                  <a:schemeClr val="bg1"/>
                </a:solidFill>
                <a:hlinkClick r:id="rId4" tooltip="4 de febrero"/>
              </a:rPr>
              <a:t>4 de febrero</a:t>
            </a:r>
            <a:r>
              <a:rPr lang="es-GT" sz="2000" dirty="0">
                <a:solidFill>
                  <a:schemeClr val="bg1"/>
                </a:solidFill>
              </a:rPr>
              <a:t> de </a:t>
            </a:r>
            <a:r>
              <a:rPr lang="es-GT" sz="2000" dirty="0">
                <a:solidFill>
                  <a:schemeClr val="bg1"/>
                </a:solidFill>
                <a:hlinkClick r:id="rId5" tooltip="1976"/>
              </a:rPr>
              <a:t>1976</a:t>
            </a:r>
            <a:r>
              <a:rPr lang="es-GT" sz="2000" dirty="0">
                <a:solidFill>
                  <a:schemeClr val="bg1"/>
                </a:solidFill>
              </a:rPr>
              <a:t> a las 03:01:43 hora local (09:01:43 </a:t>
            </a:r>
            <a:r>
              <a:rPr lang="es-GT" sz="2000" dirty="0">
                <a:solidFill>
                  <a:schemeClr val="bg1"/>
                </a:solidFill>
                <a:hlinkClick r:id="rId6" tooltip="UTC"/>
              </a:rPr>
              <a:t>UTC</a:t>
            </a:r>
            <a:r>
              <a:rPr lang="es-GT" sz="2000" dirty="0">
                <a:solidFill>
                  <a:schemeClr val="bg1"/>
                </a:solidFill>
              </a:rPr>
              <a:t>). Tuvo una profundidad de 5 kilómetros, cerca de la ciudad de </a:t>
            </a:r>
            <a:r>
              <a:rPr lang="es-GT" sz="2000" dirty="0">
                <a:solidFill>
                  <a:schemeClr val="bg1"/>
                </a:solidFill>
                <a:hlinkClick r:id="rId7" tooltip="Los Amates (Guatemala)"/>
              </a:rPr>
              <a:t>Los Amates</a:t>
            </a:r>
            <a:r>
              <a:rPr lang="es-GT" sz="2000" dirty="0">
                <a:solidFill>
                  <a:schemeClr val="bg1"/>
                </a:solidFill>
              </a:rPr>
              <a:t>, en el </a:t>
            </a:r>
            <a:r>
              <a:rPr lang="es-GT" sz="2000" dirty="0">
                <a:solidFill>
                  <a:schemeClr val="bg1"/>
                </a:solidFill>
                <a:hlinkClick r:id="rId8" tooltip="Izabal"/>
              </a:rPr>
              <a:t>departamento de Izabal</a:t>
            </a:r>
            <a:r>
              <a:rPr lang="es-GT" sz="2000" dirty="0">
                <a:solidFill>
                  <a:schemeClr val="bg1"/>
                </a:solidFill>
              </a:rPr>
              <a:t>, a 160 kilómetros al noreste de la capital </a:t>
            </a:r>
            <a:r>
              <a:rPr lang="es-GT" sz="2000" dirty="0">
                <a:solidFill>
                  <a:schemeClr val="bg1"/>
                </a:solidFill>
                <a:hlinkClick r:id="rId9" tooltip="Ciudad de Guatemala"/>
              </a:rPr>
              <a:t>Ciudad de Guatemala</a:t>
            </a:r>
            <a:r>
              <a:rPr lang="es-GT" sz="2000" dirty="0">
                <a:solidFill>
                  <a:schemeClr val="bg1"/>
                </a:solidFill>
              </a:rPr>
              <a:t>; en solo unos segundos un tercio de la capital quedó reducido a escombros y miles de edificios colapsaron; el terremoto se sintió también en </a:t>
            </a:r>
            <a:r>
              <a:rPr lang="es-GT" sz="2000" dirty="0">
                <a:solidFill>
                  <a:schemeClr val="bg1"/>
                </a:solidFill>
                <a:hlinkClick r:id="rId10" tooltip="Belice"/>
              </a:rPr>
              <a:t>Belice</a:t>
            </a:r>
            <a:r>
              <a:rPr lang="es-GT" sz="2000" dirty="0">
                <a:solidFill>
                  <a:schemeClr val="bg1"/>
                </a:solidFill>
              </a:rPr>
              <a:t>, </a:t>
            </a:r>
            <a:r>
              <a:rPr lang="es-GT" sz="2000" dirty="0">
                <a:solidFill>
                  <a:schemeClr val="bg1"/>
                </a:solidFill>
                <a:hlinkClick r:id="rId11" tooltip="El Salvador"/>
              </a:rPr>
              <a:t>El Salvador</a:t>
            </a:r>
            <a:r>
              <a:rPr lang="es-GT" sz="2000" dirty="0">
                <a:solidFill>
                  <a:schemeClr val="bg1"/>
                </a:solidFill>
              </a:rPr>
              <a:t>, </a:t>
            </a:r>
            <a:r>
              <a:rPr lang="es-GT" sz="2000" dirty="0">
                <a:solidFill>
                  <a:schemeClr val="bg1"/>
                </a:solidFill>
                <a:hlinkClick r:id="rId12" tooltip="Honduras"/>
              </a:rPr>
              <a:t>Honduras</a:t>
            </a:r>
            <a:r>
              <a:rPr lang="es-GT" sz="2000" dirty="0">
                <a:solidFill>
                  <a:schemeClr val="bg1"/>
                </a:solidFill>
              </a:rPr>
              <a:t> y </a:t>
            </a:r>
            <a:r>
              <a:rPr lang="es-GT" sz="2000" dirty="0">
                <a:solidFill>
                  <a:schemeClr val="bg1"/>
                </a:solidFill>
                <a:hlinkClick r:id="rId13" tooltip="México"/>
              </a:rPr>
              <a:t>México</a:t>
            </a:r>
            <a:r>
              <a:rPr lang="es-GT" sz="2000" dirty="0">
                <a:solidFill>
                  <a:schemeClr val="bg1"/>
                </a:solidFill>
              </a:rPr>
              <a:t>, hasta donde se sintieron sus ondas telúricas en la </a:t>
            </a:r>
            <a:r>
              <a:rPr lang="es-GT" sz="2000" dirty="0">
                <a:solidFill>
                  <a:schemeClr val="bg1"/>
                </a:solidFill>
                <a:hlinkClick r:id="rId14" tooltip="Ciudad de México"/>
              </a:rPr>
              <a:t>Ciudad de México</a:t>
            </a:r>
            <a:r>
              <a:rPr lang="es-GT" sz="2000" dirty="0">
                <a:solidFill>
                  <a:schemeClr val="bg1"/>
                </a:solidFill>
              </a:rPr>
              <a:t>.</a:t>
            </a:r>
            <a:r>
              <a:rPr lang="es-GT" sz="2000" baseline="30000" dirty="0">
                <a:solidFill>
                  <a:schemeClr val="bg1"/>
                </a:solidFill>
                <a:hlinkClick r:id="rId15"/>
              </a:rPr>
              <a:t>1</a:t>
            </a:r>
            <a:r>
              <a:rPr lang="es-GT" sz="2000" dirty="0">
                <a:solidFill>
                  <a:schemeClr val="bg1"/>
                </a:solidFill>
              </a:rPr>
              <a:t> También se registró un gran número de </a:t>
            </a:r>
            <a:r>
              <a:rPr lang="es-GT" sz="2000" dirty="0">
                <a:solidFill>
                  <a:schemeClr val="bg1"/>
                </a:solidFill>
                <a:hlinkClick r:id="rId16" tooltip="Réplica (sismología)"/>
              </a:rPr>
              <a:t>réplicas</a:t>
            </a:r>
            <a:r>
              <a:rPr lang="es-GT" sz="2000" dirty="0">
                <a:solidFill>
                  <a:schemeClr val="bg1"/>
                </a:solidFill>
              </a:rPr>
              <a:t>, siendo las más fuertes las de 5,8, 5,7 y 5,2 grados.</a:t>
            </a:r>
            <a:endParaRPr lang="es-GT" sz="2000" dirty="0">
              <a:solidFill>
                <a:schemeClr val="bg1"/>
              </a:solidFill>
            </a:endParaRPr>
          </a:p>
        </p:txBody>
      </p:sp>
    </p:spTree>
    <p:extLst>
      <p:ext uri="{BB962C8B-B14F-4D97-AF65-F5344CB8AC3E}">
        <p14:creationId xmlns:p14="http://schemas.microsoft.com/office/powerpoint/2010/main" val="14710432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18456" y="388658"/>
            <a:ext cx="11344758" cy="6291111"/>
          </a:xfrm>
          <a:prstGeom prst="rect">
            <a:avLst/>
          </a:prstGeom>
        </p:spPr>
      </p:pic>
      <p:sp>
        <p:nvSpPr>
          <p:cNvPr id="2" name="Título 1"/>
          <p:cNvSpPr>
            <a:spLocks noGrp="1"/>
          </p:cNvSpPr>
          <p:nvPr>
            <p:ph type="title"/>
          </p:nvPr>
        </p:nvSpPr>
        <p:spPr/>
        <p:txBody>
          <a:bodyPr>
            <a:noAutofit/>
          </a:bodyPr>
          <a:lstStyle/>
          <a:p>
            <a:r>
              <a:rPr lang="es-GT" sz="8800" dirty="0" smtClean="0">
                <a:solidFill>
                  <a:schemeClr val="accent5">
                    <a:lumMod val="75000"/>
                  </a:schemeClr>
                </a:solidFill>
              </a:rPr>
              <a:t>Incendios Forestales</a:t>
            </a:r>
            <a:endParaRPr lang="es-GT" sz="8800" dirty="0">
              <a:solidFill>
                <a:schemeClr val="accent5">
                  <a:lumMod val="75000"/>
                </a:schemeClr>
              </a:solidFill>
            </a:endParaRPr>
          </a:p>
        </p:txBody>
      </p:sp>
    </p:spTree>
    <p:extLst>
      <p:ext uri="{BB962C8B-B14F-4D97-AF65-F5344CB8AC3E}">
        <p14:creationId xmlns:p14="http://schemas.microsoft.com/office/powerpoint/2010/main" val="341825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Muertes en Guatemala</a:t>
            </a:r>
            <a:endParaRPr lang="es-GT" dirty="0"/>
          </a:p>
        </p:txBody>
      </p:sp>
      <p:sp>
        <p:nvSpPr>
          <p:cNvPr id="3" name="CuadroTexto 2"/>
          <p:cNvSpPr txBox="1"/>
          <p:nvPr/>
        </p:nvSpPr>
        <p:spPr>
          <a:xfrm>
            <a:off x="1295403" y="3642102"/>
            <a:ext cx="10002862" cy="2014779"/>
          </a:xfrm>
          <a:prstGeom prst="rect">
            <a:avLst/>
          </a:prstGeom>
          <a:noFill/>
        </p:spPr>
        <p:txBody>
          <a:bodyPr wrap="square" rtlCol="0">
            <a:spAutoFit/>
          </a:bodyPr>
          <a:lstStyle/>
          <a:p>
            <a:endParaRPr lang="es-GT" dirty="0"/>
          </a:p>
        </p:txBody>
      </p:sp>
      <p:pic>
        <p:nvPicPr>
          <p:cNvPr id="4" name="Imagen 3"/>
          <p:cNvPicPr>
            <a:picLocks noChangeAspect="1"/>
          </p:cNvPicPr>
          <p:nvPr/>
        </p:nvPicPr>
        <p:blipFill>
          <a:blip r:embed="rId2"/>
          <a:stretch>
            <a:fillRect/>
          </a:stretch>
        </p:blipFill>
        <p:spPr>
          <a:xfrm>
            <a:off x="8074617" y="2662884"/>
            <a:ext cx="3072216" cy="1958436"/>
          </a:xfrm>
          <a:prstGeom prst="rect">
            <a:avLst/>
          </a:prstGeom>
        </p:spPr>
      </p:pic>
      <p:pic>
        <p:nvPicPr>
          <p:cNvPr id="5" name="Imagen 4"/>
          <p:cNvPicPr>
            <a:picLocks noChangeAspect="1"/>
          </p:cNvPicPr>
          <p:nvPr/>
        </p:nvPicPr>
        <p:blipFill>
          <a:blip r:embed="rId3"/>
          <a:stretch>
            <a:fillRect/>
          </a:stretch>
        </p:blipFill>
        <p:spPr>
          <a:xfrm>
            <a:off x="1091662" y="2505076"/>
            <a:ext cx="2476500" cy="1847850"/>
          </a:xfrm>
          <a:prstGeom prst="rect">
            <a:avLst/>
          </a:prstGeom>
        </p:spPr>
      </p:pic>
      <p:pic>
        <p:nvPicPr>
          <p:cNvPr id="6" name="Imagen 5"/>
          <p:cNvPicPr>
            <a:picLocks noChangeAspect="1"/>
          </p:cNvPicPr>
          <p:nvPr/>
        </p:nvPicPr>
        <p:blipFill>
          <a:blip r:embed="rId4"/>
          <a:stretch>
            <a:fillRect/>
          </a:stretch>
        </p:blipFill>
        <p:spPr>
          <a:xfrm>
            <a:off x="4646827" y="4463754"/>
            <a:ext cx="2619375" cy="1743075"/>
          </a:xfrm>
          <a:prstGeom prst="rect">
            <a:avLst/>
          </a:prstGeom>
        </p:spPr>
      </p:pic>
    </p:spTree>
    <p:extLst>
      <p:ext uri="{BB962C8B-B14F-4D97-AF65-F5344CB8AC3E}">
        <p14:creationId xmlns:p14="http://schemas.microsoft.com/office/powerpoint/2010/main" val="3504266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23</TotalTime>
  <Words>19</Words>
  <Application>Microsoft Office PowerPoint</Application>
  <PresentationFormat>Panorámica</PresentationFormat>
  <Paragraphs>8</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Garamond</vt:lpstr>
      <vt:lpstr>Orgánico</vt:lpstr>
      <vt:lpstr>Catástrofes Naturales</vt:lpstr>
      <vt:lpstr>Desastres Naturales</vt:lpstr>
      <vt:lpstr>“TERREMOTOS EN GUATEMALA”</vt:lpstr>
      <vt:lpstr>Incendios Forestales</vt:lpstr>
      <vt:lpstr>Muertes en Guatemala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Catástrofes Naturales</dc:title>
  <dc:creator>estudiante de Liceo Compu-market</dc:creator>
  <cp:lastModifiedBy>estudiante de Liceo Compu-market</cp:lastModifiedBy>
  <cp:revision>3</cp:revision>
  <dcterms:created xsi:type="dcterms:W3CDTF">2017-06-22T05:43:01Z</dcterms:created>
  <dcterms:modified xsi:type="dcterms:W3CDTF">2017-06-22T06:06:38Z</dcterms:modified>
</cp:coreProperties>
</file>