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65" r:id="rId3"/>
    <p:sldId id="266" r:id="rId4"/>
    <p:sldId id="272" r:id="rId5"/>
    <p:sldId id="274" r:id="rId6"/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5B56A-E1D0-4F09-8671-04994D02318E}" v="72" dt="2024-03-12T19:04:01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63" autoAdjust="0"/>
  </p:normalViewPr>
  <p:slideViewPr>
    <p:cSldViewPr snapToGrid="0">
      <p:cViewPr>
        <p:scale>
          <a:sx n="66" d="100"/>
          <a:sy n="66" d="100"/>
        </p:scale>
        <p:origin x="133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909E-821C-470E-A10B-26BCAB6C9129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DFBE1-9A6B-4CCE-83E6-A3CC0869E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4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Reduce</a:t>
            </a:r>
            <a:r>
              <a:rPr lang="fr-FR" dirty="0"/>
              <a:t> the gap </a:t>
            </a:r>
            <a:r>
              <a:rPr lang="fr-FR" dirty="0" err="1"/>
              <a:t>between</a:t>
            </a:r>
            <a:r>
              <a:rPr lang="fr-FR" dirty="0"/>
              <a:t> Business and Software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DFBE1-9A6B-4CCE-83E6-A3CC0869E6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10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Reduce</a:t>
            </a:r>
            <a:r>
              <a:rPr lang="fr-FR" dirty="0"/>
              <a:t> the gap </a:t>
            </a:r>
            <a:r>
              <a:rPr lang="fr-FR" dirty="0" err="1"/>
              <a:t>between</a:t>
            </a:r>
            <a:r>
              <a:rPr lang="fr-FR" dirty="0"/>
              <a:t> Business and Software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DFBE1-9A6B-4CCE-83E6-A3CC0869E6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A4FE0-2CD0-726A-68F5-6CC5AD46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7571E-354F-7DD6-9B0A-765B4C4A3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1D47B-70AB-4194-CC2E-FE7C35A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D8C32-00ED-9A13-48A1-0BCCA585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5C14CD-5248-5B63-CCFA-CD1043E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9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8F27C-55A9-B971-D4B0-FCE441C5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934DC1-6D87-96E9-6DA4-FE795B97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A28B7-02EA-3FDF-A303-B223B56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D482E-38C5-5F66-43EB-7E8A6505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323BD-64CA-D9C4-34AC-EEA4F3B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F132CD-BD2A-516B-58B3-1DDA50C36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653828-A1DE-009B-A3E2-377F31F2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C4925-BD1C-7A43-1AC0-6743E74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41844-F048-A2BA-87BB-8AA1E435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60150-DD7F-C650-FD82-A66FB73C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9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08866-63AD-0AB7-3682-17CD708D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B1F85-6009-821E-3750-7E73786D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2986B-63B8-22A4-D0A2-A8520E1A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5C7DA-469C-CD2C-351D-3D6281B7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C28BC-B441-CDB5-1904-821A483C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18970-3AAC-B011-63C0-8B37F3C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6A2BED-6AE0-BCB8-56A0-BD2C0F99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82108-29AF-F147-7F43-D43B3878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5803B3-E44D-C9A2-A8A3-D000B649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36FCB-7087-2652-B5DD-485B7998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67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596C4-FC5B-F1F0-BC90-E2763BD2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3E922-6BA9-F119-E3F0-57F38AD25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82EAC-2399-B4AB-2344-0F175755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72852-8D9D-83E6-59C8-4E0792FA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DCD23-BED3-2544-3EDE-6532B37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108400-E1CF-C24F-301D-6AE7F9E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1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C440A-C6E2-3E6B-3D6F-ACA9C82D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B37473-0DB6-F36F-4C59-6E9F81E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C6F7E-BC0E-328E-2E5A-BB8499B2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566F63-7AFA-A500-5E16-B43133D47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366D66-415E-ACBE-D902-F657A115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30584F-E1EE-323C-E747-AFC95B26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C42310-31F3-F187-36C8-9D427722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3AD29E-477A-A367-A100-2580C99A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CC642-8E07-3071-1AB2-A0182A5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7B262C-CFDF-185E-DA4E-2508904C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A6C09F-D2B4-0C51-69D2-74387844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EF5AFF-C309-8EBD-DD2A-DEF323A1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7DAD08-B41E-498C-29F1-10C3B7CE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D3AF78-D84F-B3A0-FD5A-548D15E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CCEDAD-B5C0-7308-1FFC-BAEA88E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9C233-ED9A-15D7-B444-66250A2D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2188E-CE27-02BC-0B48-FADEDFB13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2B4FE-33AB-8012-2DBB-AE9D90EC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674E9E-A66D-FC2E-013B-8339F6DE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15BDC-C347-A1ED-C40E-B00C472D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1F4AA5-9303-5232-65E5-AEF20E2D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087E7-AF87-D5A8-82B3-41D44FB6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FC4C5E-0D8F-7C91-7F9B-BAFA0CD9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5B8C9-D343-3F95-E568-84E2CFD7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AED3EE-6C14-8195-245B-AEAEFCD6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A1BC45-7D31-88E1-8FB3-9CFF1C23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6D33D7-7A77-3E5E-4856-67A0EC2F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562759-EE9B-22C2-5E4D-35CD491A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FB5788-E55B-AEA2-576F-7F8F7487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2CC4F-20BE-538E-6BA1-6F5C7191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8AD4-2193-42FD-9EDC-BFAC19709804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9B0DC6-88E4-A59E-C111-B24BE99D1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0E385-96EB-60CD-20D1-CC28812A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46B9-67B2-4AD6-A68E-82CAA59E9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6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apgemini.sharepoint.com/:v:/r/sites/ITpourtous/Shared%20Documents/General/Testing/Testing%20-%204%20-%20BDD%20%26%20ATDD.mp4?csf=1&amp;web=1&amp;nav=eyJwbGF5YmFja09wdGlvbnMiOnsic3RhcnRUaW1lSW5TZWNvbmRzIjozMS40MDgsInRpbWVzdGFtcGVkTGlua1JlZmVycmVySW5mbyI6eyJzY2VuYXJpbyI6IkNoYXB0ZXJTaGFyZSIsImFkZGl0aW9uYWxJbmZvIjp7ImlzU2hhcmVkQ2hhcHRlckF1dG8iOmZhbHNlfX19LCJyZWZlcnJhbEluZm8iOnsicmVmZXJyYWxBcHAiOiJTaGFyZVBvaW50IiwicmVmZXJyYWxWaWV3IjoiU2hhcmVDaGFwdGVyTGluayIsInJlZmVycmFsQXBwUGxhdGZvcm0iOiJXZWIiLCJyZWZlcnJhbE1vZGUiOiJ2aWV3In19&amp;e=mYZosz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pgemini.sharepoint.com/sites/ITpourtous/SitePages/S%C3%A9rie-sur-le-testing.aspx" TargetMode="External"/><Relationship Id="rId2" Type="http://schemas.openxmlformats.org/officeDocument/2006/relationships/hyperlink" Target="https://app.pluralsight.com/library/courses/behavior-driven-development-big-picture/table-of-cont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400" b="1" dirty="0" err="1">
                <a:solidFill>
                  <a:srgbClr val="FFFFFF"/>
                </a:solidFill>
              </a:rPr>
              <a:t>B</a:t>
            </a:r>
            <a:r>
              <a:rPr lang="fr-FR" sz="3400" dirty="0" err="1">
                <a:solidFill>
                  <a:srgbClr val="FFFFFF"/>
                </a:solidFill>
              </a:rPr>
              <a:t>ehavior</a:t>
            </a:r>
            <a:r>
              <a:rPr lang="fr-FR" sz="3400" dirty="0">
                <a:solidFill>
                  <a:srgbClr val="FFFFFF"/>
                </a:solidFill>
              </a:rPr>
              <a:t> </a:t>
            </a:r>
            <a:r>
              <a:rPr lang="fr-FR" sz="3400" b="1" dirty="0">
                <a:solidFill>
                  <a:srgbClr val="FFFFFF"/>
                </a:solidFill>
              </a:rPr>
              <a:t>D</a:t>
            </a:r>
            <a:r>
              <a:rPr lang="fr-FR" sz="3400" dirty="0">
                <a:solidFill>
                  <a:srgbClr val="FFFFFF"/>
                </a:solidFill>
              </a:rPr>
              <a:t>riven </a:t>
            </a:r>
            <a:r>
              <a:rPr lang="fr-FR" sz="3400" b="1" dirty="0" err="1">
                <a:solidFill>
                  <a:srgbClr val="FFFFFF"/>
                </a:solidFill>
              </a:rPr>
              <a:t>D</a:t>
            </a:r>
            <a:r>
              <a:rPr lang="fr-FR" sz="3400" dirty="0" err="1">
                <a:solidFill>
                  <a:srgbClr val="FFFFFF"/>
                </a:solidFill>
              </a:rPr>
              <a:t>evelopment</a:t>
            </a:r>
            <a:r>
              <a:rPr lang="fr-FR" sz="3400" dirty="0">
                <a:solidFill>
                  <a:srgbClr val="FFFFFF"/>
                </a:solidFill>
              </a:rPr>
              <a:t> – </a:t>
            </a:r>
            <a:r>
              <a:rPr lang="fr-FR" sz="3400" dirty="0" err="1">
                <a:solidFill>
                  <a:srgbClr val="FFFFFF"/>
                </a:solidFill>
              </a:rPr>
              <a:t>Why</a:t>
            </a:r>
            <a:r>
              <a:rPr lang="fr-FR" sz="3400" dirty="0">
                <a:solidFill>
                  <a:srgbClr val="FFFFFF"/>
                </a:solidFill>
              </a:rPr>
              <a:t>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292A5E4-0265-2D8E-B94D-F5F4F502B918}"/>
              </a:ext>
            </a:extLst>
          </p:cNvPr>
          <p:cNvSpPr txBox="1"/>
          <p:nvPr/>
        </p:nvSpPr>
        <p:spPr>
          <a:xfrm>
            <a:off x="908249" y="2372911"/>
            <a:ext cx="11036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/>
              <a:t>Definition</a:t>
            </a:r>
            <a:r>
              <a:rPr lang="fr-FR" sz="3000" dirty="0"/>
              <a:t> : </a:t>
            </a:r>
            <a:r>
              <a:rPr lang="fr-FR" sz="3000" i="1" dirty="0"/>
              <a:t>« A collaborative process </a:t>
            </a:r>
            <a:r>
              <a:rPr lang="fr-FR" sz="3000" i="1" dirty="0" err="1"/>
              <a:t>that</a:t>
            </a:r>
            <a:r>
              <a:rPr lang="fr-FR" sz="3000" i="1" dirty="0"/>
              <a:t> </a:t>
            </a:r>
            <a:r>
              <a:rPr lang="fr-FR" sz="3000" i="1" dirty="0" err="1"/>
              <a:t>creates</a:t>
            </a:r>
            <a:r>
              <a:rPr lang="fr-FR" sz="3000" i="1" dirty="0"/>
              <a:t> a </a:t>
            </a:r>
            <a:r>
              <a:rPr lang="fr-FR" sz="3000" i="1" dirty="0" err="1"/>
              <a:t>shared</a:t>
            </a:r>
            <a:r>
              <a:rPr lang="fr-FR" sz="3000" i="1" dirty="0"/>
              <a:t> </a:t>
            </a:r>
            <a:r>
              <a:rPr lang="fr-FR" sz="3000" i="1" dirty="0" err="1"/>
              <a:t>understanding</a:t>
            </a:r>
            <a:r>
              <a:rPr lang="fr-FR" sz="3000" i="1" dirty="0"/>
              <a:t> of </a:t>
            </a:r>
            <a:r>
              <a:rPr lang="fr-FR" sz="3000" i="1" dirty="0" err="1"/>
              <a:t>requirements</a:t>
            </a:r>
            <a:r>
              <a:rPr lang="fr-FR" sz="3000" i="1" dirty="0"/>
              <a:t> </a:t>
            </a:r>
            <a:r>
              <a:rPr lang="fr-FR" sz="3000" i="1" dirty="0" err="1"/>
              <a:t>between</a:t>
            </a:r>
            <a:r>
              <a:rPr lang="fr-FR" sz="3000" i="1" dirty="0"/>
              <a:t> the business and the agile teams».</a:t>
            </a:r>
            <a:endParaRPr lang="fr-FR" sz="3000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814F53FE-4668-6A78-5D02-D1B34D39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50" y="1778200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Introduction BDD &amp; ATDD -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Why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3C9A20F-1FEE-76EA-359E-DD55D1BDA558}"/>
              </a:ext>
            </a:extLst>
          </p:cNvPr>
          <p:cNvGrpSpPr/>
          <p:nvPr/>
        </p:nvGrpSpPr>
        <p:grpSpPr>
          <a:xfrm>
            <a:off x="3825434" y="3744795"/>
            <a:ext cx="3686536" cy="2554927"/>
            <a:chOff x="618507" y="2564447"/>
            <a:chExt cx="3426680" cy="2887354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8D57CE5-6D39-E85E-5C8C-F0D323A9E3CF}"/>
                </a:ext>
              </a:extLst>
            </p:cNvPr>
            <p:cNvGrpSpPr/>
            <p:nvPr/>
          </p:nvGrpSpPr>
          <p:grpSpPr>
            <a:xfrm>
              <a:off x="1818350" y="2564447"/>
              <a:ext cx="1139587" cy="1340226"/>
              <a:chOff x="4512011" y="1898504"/>
              <a:chExt cx="1139587" cy="1340226"/>
            </a:xfrm>
          </p:grpSpPr>
          <p:pic>
            <p:nvPicPr>
              <p:cNvPr id="38" name="Graphique 37" descr="Bonne idée avec un remplissage uni">
                <a:extLst>
                  <a:ext uri="{FF2B5EF4-FFF2-40B4-BE49-F238E27FC236}">
                    <a16:creationId xmlns:a16="http://schemas.microsoft.com/office/drawing/2014/main" id="{F97AEFAD-632C-E7FC-B24C-B5BE478C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4605" y="189850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9E9CD4D-3D1E-921B-54AE-33D311A0881B}"/>
                  </a:ext>
                </a:extLst>
              </p:cNvPr>
              <p:cNvSpPr txBox="1"/>
              <p:nvPr/>
            </p:nvSpPr>
            <p:spPr>
              <a:xfrm>
                <a:off x="4512011" y="2850925"/>
                <a:ext cx="1139587" cy="38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58306">
                  <a:spcAft>
                    <a:spcPts val="594"/>
                  </a:spcAft>
                </a:pPr>
                <a:r>
                  <a:rPr lang="fr-FR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Business</a:t>
                </a:r>
                <a:endParaRPr lang="fr-FR" sz="1400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AFD8A-9F7E-4E8A-A1D0-114A26F18DDC}"/>
                </a:ext>
              </a:extLst>
            </p:cNvPr>
            <p:cNvGrpSpPr/>
            <p:nvPr/>
          </p:nvGrpSpPr>
          <p:grpSpPr>
            <a:xfrm>
              <a:off x="2845344" y="4115329"/>
              <a:ext cx="1199843" cy="1293067"/>
              <a:chOff x="7416318" y="3644608"/>
              <a:chExt cx="1199843" cy="1293067"/>
            </a:xfrm>
          </p:grpSpPr>
          <p:pic>
            <p:nvPicPr>
              <p:cNvPr id="36" name="Graphique 35" descr="Santé mentale avec un remplissage uni">
                <a:extLst>
                  <a:ext uri="{FF2B5EF4-FFF2-40B4-BE49-F238E27FC236}">
                    <a16:creationId xmlns:a16="http://schemas.microsoft.com/office/drawing/2014/main" id="{C85B1F12-A004-94C8-2C07-E7C96C69A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559040" y="364460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3F9DAB8-4587-73FF-4F20-A1C2A5888318}"/>
                  </a:ext>
                </a:extLst>
              </p:cNvPr>
              <p:cNvSpPr txBox="1"/>
              <p:nvPr/>
            </p:nvSpPr>
            <p:spPr>
              <a:xfrm>
                <a:off x="7416318" y="4549870"/>
                <a:ext cx="1199843" cy="38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58306">
                  <a:spcAft>
                    <a:spcPts val="594"/>
                  </a:spcAft>
                </a:pPr>
                <a:r>
                  <a:rPr lang="fr-FR" sz="20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Developer</a:t>
                </a:r>
                <a:endParaRPr lang="fr-FR" sz="1400" dirty="0"/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B7CD5558-0D12-4728-0BE9-D87D41B457F9}"/>
                </a:ext>
              </a:extLst>
            </p:cNvPr>
            <p:cNvGrpSpPr/>
            <p:nvPr/>
          </p:nvGrpSpPr>
          <p:grpSpPr>
            <a:xfrm>
              <a:off x="618507" y="4149596"/>
              <a:ext cx="1199843" cy="1302205"/>
              <a:chOff x="3372982" y="4734536"/>
              <a:chExt cx="1199843" cy="1302205"/>
            </a:xfrm>
          </p:grpSpPr>
          <p:pic>
            <p:nvPicPr>
              <p:cNvPr id="32" name="Graphique 31" descr="Brainstorming avec un remplissage uni">
                <a:extLst>
                  <a:ext uri="{FF2B5EF4-FFF2-40B4-BE49-F238E27FC236}">
                    <a16:creationId xmlns:a16="http://schemas.microsoft.com/office/drawing/2014/main" id="{97E1346D-EA3B-85F8-A498-1E4D13634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15704" y="473453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43FBB7B-2E48-11E1-A883-9E00BB69E5A5}"/>
                  </a:ext>
                </a:extLst>
              </p:cNvPr>
              <p:cNvSpPr txBox="1"/>
              <p:nvPr/>
            </p:nvSpPr>
            <p:spPr>
              <a:xfrm>
                <a:off x="3372982" y="5648936"/>
                <a:ext cx="1199843" cy="387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58306">
                  <a:spcAft>
                    <a:spcPts val="594"/>
                  </a:spcAft>
                </a:pPr>
                <a:r>
                  <a:rPr lang="fr-FR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Tester</a:t>
                </a:r>
                <a:endParaRPr lang="fr-FR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3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5C9B10-5F62-E6AB-0225-698B9074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35" y="490127"/>
            <a:ext cx="898332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0E9D93-A159-8586-6AC4-3E6544B4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780680"/>
            <a:ext cx="965017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9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2C4B06-B338-8065-BA6E-D82E2712D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3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400" b="1">
                <a:solidFill>
                  <a:srgbClr val="FFFFFF"/>
                </a:solidFill>
              </a:rPr>
              <a:t>B</a:t>
            </a:r>
            <a:r>
              <a:rPr lang="fr-FR" sz="3400">
                <a:solidFill>
                  <a:srgbClr val="FFFFFF"/>
                </a:solidFill>
              </a:rPr>
              <a:t>ehavior </a:t>
            </a:r>
            <a:r>
              <a:rPr lang="fr-FR" sz="3400" b="1">
                <a:solidFill>
                  <a:srgbClr val="FFFFFF"/>
                </a:solidFill>
              </a:rPr>
              <a:t>D</a:t>
            </a:r>
            <a:r>
              <a:rPr lang="fr-FR" sz="3400">
                <a:solidFill>
                  <a:srgbClr val="FFFFFF"/>
                </a:solidFill>
              </a:rPr>
              <a:t>riven </a:t>
            </a:r>
            <a:r>
              <a:rPr lang="fr-FR" sz="3400" b="1">
                <a:solidFill>
                  <a:srgbClr val="FFFFFF"/>
                </a:solidFill>
              </a:rPr>
              <a:t>D</a:t>
            </a:r>
            <a:r>
              <a:rPr lang="fr-FR" sz="3400">
                <a:solidFill>
                  <a:srgbClr val="FFFFFF"/>
                </a:solidFill>
              </a:rPr>
              <a:t>evelopment – How ?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175326C-56FC-4561-FE6F-0E086677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0939"/>
            <a:ext cx="5954726" cy="40125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679D93-BB09-2F5D-EE93-C22BF730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42" y="3097731"/>
            <a:ext cx="5131088" cy="238595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230AFA3-82B6-6FFE-E80A-8DC3CE0B1603}"/>
              </a:ext>
            </a:extLst>
          </p:cNvPr>
          <p:cNvSpPr txBox="1"/>
          <p:nvPr/>
        </p:nvSpPr>
        <p:spPr>
          <a:xfrm>
            <a:off x="1556398" y="1721658"/>
            <a:ext cx="340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3 Amigos / </a:t>
            </a:r>
            <a:r>
              <a:rPr lang="fr-FR" sz="2400" b="1" dirty="0" err="1"/>
              <a:t>Refinement</a:t>
            </a:r>
            <a:endParaRPr lang="fr-FR" sz="2400" b="1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B405BC9-6155-9A11-23D9-055CA106FCE4}"/>
              </a:ext>
            </a:extLst>
          </p:cNvPr>
          <p:cNvSpPr txBox="1"/>
          <p:nvPr/>
        </p:nvSpPr>
        <p:spPr>
          <a:xfrm>
            <a:off x="7232647" y="1721657"/>
            <a:ext cx="3402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Output</a:t>
            </a:r>
          </a:p>
        </p:txBody>
      </p:sp>
      <p:pic>
        <p:nvPicPr>
          <p:cNvPr id="24" name="Graphique 23" descr="Flèche vers la droite avec un remplissage uni">
            <a:extLst>
              <a:ext uri="{FF2B5EF4-FFF2-40B4-BE49-F238E27FC236}">
                <a16:creationId xmlns:a16="http://schemas.microsoft.com/office/drawing/2014/main" id="{5AEC54AD-A198-F152-EBD1-8174DF181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172" y="39324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100" b="1">
                <a:solidFill>
                  <a:srgbClr val="FFFFFF"/>
                </a:solidFill>
              </a:rPr>
              <a:t>B</a:t>
            </a:r>
            <a:r>
              <a:rPr lang="fr-FR" sz="3100">
                <a:solidFill>
                  <a:srgbClr val="FFFFFF"/>
                </a:solidFill>
              </a:rPr>
              <a:t>ehavior </a:t>
            </a:r>
            <a:r>
              <a:rPr lang="fr-FR" sz="3100" b="1">
                <a:solidFill>
                  <a:srgbClr val="FFFFFF"/>
                </a:solidFill>
              </a:rPr>
              <a:t>D</a:t>
            </a:r>
            <a:r>
              <a:rPr lang="fr-FR" sz="3100">
                <a:solidFill>
                  <a:srgbClr val="FFFFFF"/>
                </a:solidFill>
              </a:rPr>
              <a:t>riven </a:t>
            </a:r>
            <a:r>
              <a:rPr lang="fr-FR" sz="3100" b="1">
                <a:solidFill>
                  <a:srgbClr val="FFFFFF"/>
                </a:solidFill>
              </a:rPr>
              <a:t>D</a:t>
            </a:r>
            <a:r>
              <a:rPr lang="fr-FR" sz="3100">
                <a:solidFill>
                  <a:srgbClr val="FFFFFF"/>
                </a:solidFill>
              </a:rPr>
              <a:t>evelopment – Benefits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A31237-0416-0484-6CAC-68788063B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1"/>
          <a:stretch/>
        </p:blipFill>
        <p:spPr>
          <a:xfrm>
            <a:off x="715748" y="2126385"/>
            <a:ext cx="5131088" cy="26296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6CBA39-1740-F2F6-5688-00A4C43F5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87"/>
          <a:stretch/>
        </p:blipFill>
        <p:spPr>
          <a:xfrm>
            <a:off x="6596438" y="2126385"/>
            <a:ext cx="4178242" cy="26304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9BFF52-3696-679D-8872-E8BBDD05D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77" b="8454"/>
          <a:stretch/>
        </p:blipFill>
        <p:spPr>
          <a:xfrm>
            <a:off x="3530456" y="4924779"/>
            <a:ext cx="5131087" cy="17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fr-FR" sz="3400" b="1" dirty="0" err="1">
                <a:solidFill>
                  <a:srgbClr val="FFFFFF"/>
                </a:solidFill>
              </a:rPr>
              <a:t>B</a:t>
            </a:r>
            <a:r>
              <a:rPr lang="fr-FR" sz="3400" dirty="0" err="1">
                <a:solidFill>
                  <a:srgbClr val="FFFFFF"/>
                </a:solidFill>
              </a:rPr>
              <a:t>ehavior</a:t>
            </a:r>
            <a:r>
              <a:rPr lang="fr-FR" sz="3400" dirty="0">
                <a:solidFill>
                  <a:srgbClr val="FFFFFF"/>
                </a:solidFill>
              </a:rPr>
              <a:t> </a:t>
            </a:r>
            <a:r>
              <a:rPr lang="fr-FR" sz="3400" b="1" dirty="0">
                <a:solidFill>
                  <a:srgbClr val="FFFFFF"/>
                </a:solidFill>
              </a:rPr>
              <a:t>D</a:t>
            </a:r>
            <a:r>
              <a:rPr lang="fr-FR" sz="3400" dirty="0">
                <a:solidFill>
                  <a:srgbClr val="FFFFFF"/>
                </a:solidFill>
              </a:rPr>
              <a:t>riven </a:t>
            </a:r>
            <a:r>
              <a:rPr lang="fr-FR" sz="3400" b="1" dirty="0" err="1">
                <a:solidFill>
                  <a:srgbClr val="FFFFFF"/>
                </a:solidFill>
              </a:rPr>
              <a:t>D</a:t>
            </a:r>
            <a:r>
              <a:rPr lang="fr-FR" sz="3400" dirty="0" err="1">
                <a:solidFill>
                  <a:srgbClr val="FFFFFF"/>
                </a:solidFill>
              </a:rPr>
              <a:t>evelopment</a:t>
            </a:r>
            <a:endParaRPr lang="fr-FR" sz="3400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822AA6C-C40C-363F-2CA6-D45DAEFD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22"/>
          <a:stretch/>
        </p:blipFill>
        <p:spPr>
          <a:xfrm>
            <a:off x="1917847" y="2141316"/>
            <a:ext cx="8356306" cy="38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AC773BD-D2F9-95CB-28A1-EF7C635864BD}"/>
              </a:ext>
            </a:extLst>
          </p:cNvPr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C62C96-3E06-CA8C-4EDC-816BA8908D4E}"/>
              </a:ext>
            </a:extLst>
          </p:cNvPr>
          <p:cNvSpPr txBox="1"/>
          <p:nvPr/>
        </p:nvSpPr>
        <p:spPr>
          <a:xfrm>
            <a:off x="1197364" y="2924562"/>
            <a:ext cx="101805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2"/>
              </a:rPr>
              <a:t>https://app.pluralsight.com/library/courses/behavior-driven-development-big-picture/table-of-contents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https://cucumber.io/blog/bdd/example-mapping-introduction/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-apple-system"/>
                <a:hlinkClick r:id="rId3" tooltip="https://capgemini.sharepoint.com/sites/itpourtous/sitepages/s%c3%a9rie-sur-le-testing.aspx"/>
              </a:rPr>
              <a:t>https://capgemini.sharepoint.com/sites/ITpourtous/SitePages/S%C3%A9rie-sur-le-testing.aspx</a:t>
            </a:r>
            <a:endParaRPr lang="fr-FR" dirty="0">
              <a:effectLst/>
              <a:latin typeface="-apple-syste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10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141288"/>
            <a:ext cx="11603577" cy="1382712"/>
          </a:xfrm>
        </p:spPr>
        <p:txBody>
          <a:bodyPr anchor="ctr">
            <a:normAutofit/>
          </a:bodyPr>
          <a:lstStyle/>
          <a:p>
            <a:pPr algn="l"/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>
                <a:solidFill>
                  <a:srgbClr val="0070C0"/>
                </a:solidFill>
              </a:rPr>
              <a:t>est </a:t>
            </a:r>
            <a:r>
              <a:rPr lang="fr-FR" b="1" dirty="0">
                <a:solidFill>
                  <a:srgbClr val="0070C0"/>
                </a:solidFill>
              </a:rPr>
              <a:t>D</a:t>
            </a:r>
            <a:r>
              <a:rPr lang="fr-FR" dirty="0">
                <a:solidFill>
                  <a:srgbClr val="0070C0"/>
                </a:solidFill>
              </a:rPr>
              <a:t>riven </a:t>
            </a:r>
            <a:r>
              <a:rPr lang="fr-FR" b="1" dirty="0" err="1">
                <a:solidFill>
                  <a:srgbClr val="0070C0"/>
                </a:solidFill>
              </a:rPr>
              <a:t>D</a:t>
            </a:r>
            <a:r>
              <a:rPr lang="fr-FR" dirty="0" err="1">
                <a:solidFill>
                  <a:srgbClr val="0070C0"/>
                </a:solidFill>
              </a:rPr>
              <a:t>evelopment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– </a:t>
            </a:r>
            <a:r>
              <a:rPr lang="fr-FR" dirty="0" err="1"/>
              <a:t>Why</a:t>
            </a:r>
            <a:r>
              <a:rPr lang="fr-FR" dirty="0"/>
              <a:t>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32B2D-3577-FC72-B7DC-4CF05F2E38B5}"/>
              </a:ext>
            </a:extLst>
          </p:cNvPr>
          <p:cNvSpPr txBox="1"/>
          <p:nvPr/>
        </p:nvSpPr>
        <p:spPr>
          <a:xfrm>
            <a:off x="696898" y="3797793"/>
            <a:ext cx="5601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Code </a:t>
            </a:r>
            <a:r>
              <a:rPr lang="fr-FR" sz="3000" dirty="0" err="1"/>
              <a:t>Coverage</a:t>
            </a:r>
            <a:endParaRPr lang="fr-F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Less</a:t>
            </a:r>
            <a:r>
              <a:rPr lang="fr-FR" sz="3000" dirty="0"/>
              <a:t> </a:t>
            </a:r>
            <a:r>
              <a:rPr lang="fr-FR" sz="3000" dirty="0" err="1"/>
              <a:t>Technical</a:t>
            </a:r>
            <a:r>
              <a:rPr lang="fr-FR" sz="3000" dirty="0"/>
              <a:t> </a:t>
            </a:r>
            <a:r>
              <a:rPr lang="fr-FR" sz="3000" dirty="0" err="1"/>
              <a:t>Debt</a:t>
            </a:r>
            <a:endParaRPr lang="fr-F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Prevent</a:t>
            </a:r>
            <a:r>
              <a:rPr lang="fr-FR" sz="3000" dirty="0"/>
              <a:t>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Easier</a:t>
            </a:r>
            <a:r>
              <a:rPr lang="fr-FR" sz="3000" dirty="0"/>
              <a:t> maintenance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A4AEE9-7850-1F2A-9749-17460D8EECC8}"/>
              </a:ext>
            </a:extLst>
          </p:cNvPr>
          <p:cNvSpPr txBox="1"/>
          <p:nvPr/>
        </p:nvSpPr>
        <p:spPr>
          <a:xfrm>
            <a:off x="696898" y="1886735"/>
            <a:ext cx="1003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/>
              <a:t>Definition</a:t>
            </a:r>
            <a:r>
              <a:rPr lang="fr-FR" sz="3000" dirty="0"/>
              <a:t> : </a:t>
            </a:r>
            <a:r>
              <a:rPr lang="fr-FR" sz="3000" i="1" dirty="0"/>
              <a:t>« A software </a:t>
            </a:r>
            <a:r>
              <a:rPr lang="fr-FR" sz="3000" i="1" dirty="0" err="1"/>
              <a:t>development</a:t>
            </a:r>
            <a:r>
              <a:rPr lang="fr-FR" sz="3000" i="1" dirty="0"/>
              <a:t> practice </a:t>
            </a:r>
            <a:r>
              <a:rPr lang="fr-FR" sz="3000" i="1" dirty="0" err="1"/>
              <a:t>that</a:t>
            </a:r>
            <a:r>
              <a:rPr lang="fr-FR" sz="3000" i="1" dirty="0"/>
              <a:t> </a:t>
            </a:r>
            <a:r>
              <a:rPr lang="fr-FR" sz="3000" i="1" dirty="0" err="1"/>
              <a:t>emphasis</a:t>
            </a:r>
            <a:r>
              <a:rPr lang="fr-FR" sz="3000" i="1" dirty="0"/>
              <a:t> </a:t>
            </a:r>
            <a:r>
              <a:rPr lang="fr-FR" sz="3000" i="1" dirty="0" err="1"/>
              <a:t>writing</a:t>
            </a:r>
            <a:r>
              <a:rPr lang="fr-FR" sz="3000" i="1" dirty="0"/>
              <a:t> tests </a:t>
            </a:r>
            <a:r>
              <a:rPr lang="fr-FR" sz="3000" i="1" dirty="0" err="1"/>
              <a:t>before</a:t>
            </a:r>
            <a:r>
              <a:rPr lang="fr-FR" sz="3000" i="1" dirty="0"/>
              <a:t> </a:t>
            </a:r>
            <a:r>
              <a:rPr lang="fr-FR" sz="3000" i="1" dirty="0" err="1"/>
              <a:t>writing</a:t>
            </a:r>
            <a:r>
              <a:rPr lang="fr-FR" sz="3000" i="1" dirty="0"/>
              <a:t> the </a:t>
            </a:r>
            <a:r>
              <a:rPr lang="fr-FR" sz="3000" i="1" dirty="0" err="1"/>
              <a:t>actual</a:t>
            </a:r>
            <a:r>
              <a:rPr lang="fr-FR" sz="3000" i="1" dirty="0"/>
              <a:t> code »</a:t>
            </a:r>
            <a:r>
              <a:rPr lang="fr-FR" sz="30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C4BC7C-B93D-1067-CFAB-F1E1CF0A920F}"/>
              </a:ext>
            </a:extLst>
          </p:cNvPr>
          <p:cNvSpPr txBox="1"/>
          <p:nvPr/>
        </p:nvSpPr>
        <p:spPr>
          <a:xfrm>
            <a:off x="6590190" y="3797793"/>
            <a:ext cx="560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Refactoring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Cleaner Code</a:t>
            </a:r>
          </a:p>
        </p:txBody>
      </p:sp>
    </p:spTree>
    <p:extLst>
      <p:ext uri="{BB962C8B-B14F-4D97-AF65-F5344CB8AC3E}">
        <p14:creationId xmlns:p14="http://schemas.microsoft.com/office/powerpoint/2010/main" val="153966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141288"/>
            <a:ext cx="9144000" cy="1382712"/>
          </a:xfrm>
        </p:spPr>
        <p:txBody>
          <a:bodyPr anchor="ctr"/>
          <a:lstStyle/>
          <a:p>
            <a:pPr algn="l"/>
            <a:r>
              <a:rPr lang="fr-FR" dirty="0">
                <a:solidFill>
                  <a:srgbClr val="0070C0"/>
                </a:solidFill>
              </a:rPr>
              <a:t>TDD</a:t>
            </a:r>
            <a:r>
              <a:rPr lang="fr-FR" dirty="0"/>
              <a:t> – How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32B2D-3577-FC72-B7DC-4CF05F2E38B5}"/>
              </a:ext>
            </a:extLst>
          </p:cNvPr>
          <p:cNvSpPr txBox="1"/>
          <p:nvPr/>
        </p:nvSpPr>
        <p:spPr>
          <a:xfrm>
            <a:off x="595451" y="2140058"/>
            <a:ext cx="5601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/>
              <a:t>Write a </a:t>
            </a:r>
            <a:r>
              <a:rPr lang="fr-FR" sz="3000" dirty="0" err="1"/>
              <a:t>failing</a:t>
            </a:r>
            <a:r>
              <a:rPr lang="fr-FR" sz="3000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Make</a:t>
            </a:r>
            <a:r>
              <a:rPr lang="fr-FR" sz="3000" dirty="0"/>
              <a:t> </a:t>
            </a:r>
            <a:r>
              <a:rPr lang="fr-FR" sz="3000" dirty="0" err="1"/>
              <a:t>it</a:t>
            </a:r>
            <a:r>
              <a:rPr lang="fr-FR" sz="3000" dirty="0"/>
              <a:t> </a:t>
            </a:r>
            <a:r>
              <a:rPr lang="fr-FR" sz="3000" dirty="0" err="1"/>
              <a:t>pass</a:t>
            </a:r>
            <a:endParaRPr lang="fr-F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000" dirty="0" err="1"/>
              <a:t>Refactor</a:t>
            </a:r>
            <a:endParaRPr lang="fr-F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9A079E-1BEA-081F-C595-5CA5928D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46" y="604086"/>
            <a:ext cx="5792008" cy="60396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37B5F6-A016-B088-C55F-0BF343E6958D}"/>
              </a:ext>
            </a:extLst>
          </p:cNvPr>
          <p:cNvSpPr txBox="1"/>
          <p:nvPr/>
        </p:nvSpPr>
        <p:spPr>
          <a:xfrm>
            <a:off x="595451" y="4807416"/>
            <a:ext cx="543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Small and concise (</a:t>
            </a:r>
            <a:r>
              <a:rPr lang="fr-FR" dirty="0" err="1"/>
              <a:t>modularize</a:t>
            </a:r>
            <a:r>
              <a:rPr lang="fr-FR" dirty="0"/>
              <a:t>), </a:t>
            </a:r>
            <a:r>
              <a:rPr lang="fr-FR" dirty="0" err="1"/>
              <a:t>better</a:t>
            </a:r>
            <a:r>
              <a:rPr lang="fr-FR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156391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141288"/>
            <a:ext cx="9144000" cy="1382712"/>
          </a:xfrm>
        </p:spPr>
        <p:txBody>
          <a:bodyPr anchor="ctr"/>
          <a:lstStyle/>
          <a:p>
            <a:pPr algn="l"/>
            <a:r>
              <a:rPr lang="fr-FR" dirty="0">
                <a:solidFill>
                  <a:srgbClr val="FF0000"/>
                </a:solidFill>
              </a:rPr>
              <a:t>No TDD </a:t>
            </a:r>
            <a:r>
              <a:rPr lang="fr-FR" dirty="0"/>
              <a:t>– Issues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37B5F6-A016-B088-C55F-0BF343E6958D}"/>
              </a:ext>
            </a:extLst>
          </p:cNvPr>
          <p:cNvSpPr txBox="1"/>
          <p:nvPr/>
        </p:nvSpPr>
        <p:spPr>
          <a:xfrm>
            <a:off x="485775" y="2371725"/>
            <a:ext cx="4057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to do vs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Your</a:t>
            </a:r>
            <a:r>
              <a:rPr lang="fr-FR" dirty="0"/>
              <a:t> code </a:t>
            </a:r>
            <a:r>
              <a:rPr lang="fr-FR" dirty="0" err="1"/>
              <a:t>becomes</a:t>
            </a:r>
            <a:r>
              <a:rPr lang="fr-FR" dirty="0"/>
              <a:t> the </a:t>
            </a:r>
            <a:r>
              <a:rPr lang="fr-FR" dirty="0" err="1"/>
              <a:t>specification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test.</a:t>
            </a:r>
          </a:p>
          <a:p>
            <a:endParaRPr lang="fr-FR" dirty="0"/>
          </a:p>
          <a:p>
            <a:r>
              <a:rPr lang="fr-FR" dirty="0" err="1"/>
              <a:t>Does</a:t>
            </a:r>
            <a:r>
              <a:rPr lang="fr-FR" dirty="0"/>
              <a:t> the tests </a:t>
            </a:r>
            <a:r>
              <a:rPr lang="fr-FR" dirty="0" err="1"/>
              <a:t>work</a:t>
            </a:r>
            <a:r>
              <a:rPr lang="fr-FR" dirty="0"/>
              <a:t> ? You </a:t>
            </a:r>
            <a:r>
              <a:rPr lang="fr-FR" dirty="0" err="1"/>
              <a:t>will</a:t>
            </a:r>
            <a:r>
              <a:rPr lang="fr-FR" dirty="0"/>
              <a:t> end up </a:t>
            </a:r>
            <a:r>
              <a:rPr lang="fr-FR" dirty="0" err="1"/>
              <a:t>modifying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test and not </a:t>
            </a:r>
            <a:r>
              <a:rPr lang="fr-FR" dirty="0" err="1"/>
              <a:t>your</a:t>
            </a:r>
            <a:r>
              <a:rPr lang="fr-FR" dirty="0"/>
              <a:t> code.</a:t>
            </a:r>
          </a:p>
          <a:p>
            <a:endParaRPr lang="fr-FR" dirty="0"/>
          </a:p>
          <a:p>
            <a:r>
              <a:rPr lang="fr-FR" dirty="0"/>
              <a:t>How do I test the code </a:t>
            </a:r>
            <a:r>
              <a:rPr lang="fr-FR" dirty="0" err="1"/>
              <a:t>I’ve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D6FD65-6E06-176F-8732-BCEC039D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90699"/>
            <a:ext cx="6392514" cy="41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21A66-757B-FE6F-198C-4F43ED03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141288"/>
            <a:ext cx="9144000" cy="1382712"/>
          </a:xfrm>
        </p:spPr>
        <p:txBody>
          <a:bodyPr anchor="ctr"/>
          <a:lstStyle/>
          <a:p>
            <a:pPr algn="l"/>
            <a:r>
              <a:rPr lang="fr-FR" dirty="0">
                <a:solidFill>
                  <a:srgbClr val="0070C0"/>
                </a:solidFill>
              </a:rPr>
              <a:t>TDD</a:t>
            </a:r>
            <a:r>
              <a:rPr lang="fr-FR" dirty="0"/>
              <a:t> – As a </a:t>
            </a:r>
            <a:r>
              <a:rPr lang="fr-FR" dirty="0" err="1"/>
              <a:t>Spec</a:t>
            </a:r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37B5F6-A016-B088-C55F-0BF343E6958D}"/>
              </a:ext>
            </a:extLst>
          </p:cNvPr>
          <p:cNvSpPr txBox="1"/>
          <p:nvPr/>
        </p:nvSpPr>
        <p:spPr>
          <a:xfrm>
            <a:off x="7360752" y="1631978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test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codified</a:t>
            </a:r>
            <a:r>
              <a:rPr lang="fr-FR" dirty="0"/>
              <a:t> version of the </a:t>
            </a:r>
            <a:r>
              <a:rPr lang="fr-FR" dirty="0" err="1"/>
              <a:t>spec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A92A6-61DD-B1CD-E6C6-8CE3C0D3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8" y="1942415"/>
            <a:ext cx="7027129" cy="4500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D0210C-851F-6CB2-FEB8-32F9A1DF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85" y="2708074"/>
            <a:ext cx="5187017" cy="34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9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248</Words>
  <Application>Microsoft Office PowerPoint</Application>
  <PresentationFormat>Grand écran</PresentationFormat>
  <Paragraphs>47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Thème Office</vt:lpstr>
      <vt:lpstr>Behavior Driven Development – Why ?</vt:lpstr>
      <vt:lpstr>Behavior Driven Development – How ?</vt:lpstr>
      <vt:lpstr>Behavior Driven Development – Benefits</vt:lpstr>
      <vt:lpstr>Behavior Driven Development</vt:lpstr>
      <vt:lpstr>Présentation PowerPoint</vt:lpstr>
      <vt:lpstr>Test Driven Development – Why ?</vt:lpstr>
      <vt:lpstr>TDD – How ?</vt:lpstr>
      <vt:lpstr>No TDD – Issues</vt:lpstr>
      <vt:lpstr>TDD – As a Spec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– Why ?</dc:title>
  <dc:creator>SAIZONOU, Oswald</dc:creator>
  <cp:lastModifiedBy>SAIZONOU, Oswald</cp:lastModifiedBy>
  <cp:revision>2</cp:revision>
  <dcterms:created xsi:type="dcterms:W3CDTF">2024-03-08T09:42:24Z</dcterms:created>
  <dcterms:modified xsi:type="dcterms:W3CDTF">2024-03-12T19:12:16Z</dcterms:modified>
</cp:coreProperties>
</file>