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0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2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31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B0716-6240-4697-A7D4-297D43285BA9}">
          <p14:sldIdLst>
            <p14:sldId id="256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Untitled Section" id="{25EF36F0-4135-4B81-8928-1276001EA736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 autoAdjust="0"/>
    <p:restoredTop sz="94660"/>
  </p:normalViewPr>
  <p:slideViewPr>
    <p:cSldViewPr>
      <p:cViewPr>
        <p:scale>
          <a:sx n="80" d="100"/>
          <a:sy n="80" d="100"/>
        </p:scale>
        <p:origin x="-132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562F-8676-46BE-BCB2-462504BA8360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99A9-8526-4A29-B014-30013490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Schrodinger’s Equation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McIntyre and Nicholas Jira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7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Thus, the time-independent Schrodinger equation is: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                           (12)</a:t>
                </a:r>
              </a:p>
              <a:p>
                <a:r>
                  <a:rPr lang="en-US" dirty="0" smtClean="0"/>
                  <a:t>The expectation value of the total energy: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                                   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            (13)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0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5063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∫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Variance: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no variance in H, the distribution has zero spread</a:t>
                </a:r>
              </a:p>
              <a:p>
                <a:r>
                  <a:rPr lang="en-US" dirty="0" smtClean="0"/>
                  <a:t>Separable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every total energy measurement returns to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5063"/>
                <a:ext cx="8229600" cy="4525963"/>
              </a:xfrm>
              <a:blipFill rotWithShape="1">
                <a:blip r:embed="rId2"/>
                <a:stretch>
                  <a:fillRect l="-1630" t="-1617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2339"/>
            <a:ext cx="5943600" cy="47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85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time-independent equation has an infinite amount of solutions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has it’s own separation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there is a different wave function for each allowed energy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/ℏ</m:t>
                        </m:r>
                      </m:sup>
                    </m:sSup>
                  </m:oMath>
                </a14:m>
                <a:r>
                  <a:rPr lang="en-US" dirty="0" smtClean="0"/>
                  <a:t>, 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4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property of the time-independent equation is that any linear combination of solutions is itself a solution</a:t>
                </a:r>
              </a:p>
              <a:p>
                <a:r>
                  <a:rPr lang="en-US" dirty="0" smtClean="0"/>
                  <a:t>A linear combination of functions is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Therefore, a more general solution of the separable solutions is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     (14)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85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19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solution to the time-dependent equation can be written in the form of (14)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solving the time-independent equation, it is relatively straightforward in principle to obtain the general solution to the time-dependent equation</a:t>
            </a:r>
          </a:p>
        </p:txBody>
      </p:sp>
    </p:spTree>
    <p:extLst>
      <p:ext uri="{BB962C8B-B14F-4D97-AF65-F5344CB8AC3E}">
        <p14:creationId xmlns:p14="http://schemas.microsoft.com/office/powerpoint/2010/main" val="48325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are given a time-independent potential V(x) and an initial wave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,0)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for any t</a:t>
                </a:r>
              </a:p>
              <a:p>
                <a:r>
                  <a:rPr lang="en-US" dirty="0" smtClean="0"/>
                  <a:t>We need to solve time-dependent equation</a:t>
                </a:r>
              </a:p>
              <a:p>
                <a:r>
                  <a:rPr lang="en-US" dirty="0" smtClean="0"/>
                  <a:t>We first solve time-independent, which gives infinite set of solutions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…)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,0)</m:t>
                    </m:r>
                  </m:oMath>
                </a14:m>
                <a:r>
                  <a:rPr lang="en-US" dirty="0" smtClean="0"/>
                  <a:t> to the linear combinations as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To construct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we stick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/ℏ</m:t>
                        </m:r>
                      </m:sup>
                    </m:sSup>
                  </m:oMath>
                </a14:m>
                <a:r>
                  <a:rPr lang="en-US" dirty="0" smtClean="0"/>
                  <a:t> to the end of each term which gives (14)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1630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3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Infinite Square Well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916"/>
            <a:ext cx="2980297" cy="29156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1666849"/>
                <a:ext cx="5029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outside of the square well, meaning that the probability of finding the particle out there is 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Inside the well, V=0, therefore: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66849"/>
                <a:ext cx="5029200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697" t="-2508" r="-2182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3962400"/>
                <a:ext cx="7467600" cy="2941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𝜓</m:t>
                    </m:r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                                 (10)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Rearranging, we get: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sz="2400" dirty="0" smtClean="0"/>
                  <a:t>                                   (11)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This represents a simple harmonic oscillator where: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𝑚𝐸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ℏ</m:t>
                        </m:r>
                      </m:den>
                    </m:f>
                  </m:oMath>
                </a14:m>
                <a:r>
                  <a:rPr lang="en-US" sz="2400" dirty="0" smtClean="0"/>
                  <a:t>                                       (12)</a:t>
                </a:r>
                <a:endParaRPr lang="en-US" sz="2400" dirty="0"/>
              </a:p>
              <a:p>
                <a:pPr algn="r"/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62400"/>
                <a:ext cx="7467600" cy="2941767"/>
              </a:xfrm>
              <a:prstGeom prst="rect">
                <a:avLst/>
              </a:prstGeom>
              <a:blipFill rotWithShape="1">
                <a:blip r:embed="rId4"/>
                <a:stretch>
                  <a:fillRect l="-1061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4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Infinite Square Well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 general equation for simple harmonic oscillator is: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𝑘𝑥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𝐵𝑐𝑜𝑠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𝑘𝑥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             (13)</a:t>
                </a:r>
              </a:p>
              <a:p>
                <a:r>
                  <a:rPr lang="en-US" sz="2800" dirty="0" smtClean="0"/>
                  <a:t>For the wave equation to be continuous: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sz="2800" dirty="0" smtClean="0"/>
                  <a:t>                                (14)</a:t>
                </a:r>
              </a:p>
              <a:p>
                <a:r>
                  <a:rPr lang="en-US" sz="2800" dirty="0" smtClean="0"/>
                  <a:t>Hence: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𝐵𝑐𝑜𝑠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           (15)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𝐴𝑠𝑖𝑛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𝑘𝑥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0" dirty="0" smtClean="0"/>
                  <a:t>                         (16)</a:t>
                </a:r>
              </a:p>
              <a:p>
                <a:pPr marL="0" indent="0" algn="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4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 Well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Since we know 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but this would result in an non-normalized function(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Hence,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𝑘𝑎</m:t>
                      </m:r>
                      <m:r>
                        <a:rPr lang="en-US" b="0" i="1" smtClean="0">
                          <a:latin typeface="Cambria Math"/>
                        </a:rPr>
                        <m:t>=0,±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,±2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,±3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,…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negative can be absorbed into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can be written as: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=1,2,3,…</m:t>
                    </m:r>
                  </m:oMath>
                </a14:m>
                <a:r>
                  <a:rPr lang="en-US" dirty="0" smtClean="0"/>
                  <a:t>        (17)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3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Square Well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Plugging this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back into Equation 10: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                                  (18)</a:t>
                </a:r>
              </a:p>
              <a:p>
                <a:r>
                  <a:rPr lang="en-US" dirty="0" smtClean="0"/>
                  <a:t>This equation can be used to obtain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at different energy levels,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Returning to Equation 16, we find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through normalization of the function,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Finally, this obtains: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                                    (19)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79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Dependent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/>
                  </a:rPr>
                  <a:t>Time Dependent Schrodinger’s Wave Equation:</a:t>
                </a:r>
                <a:endParaRPr lang="en-US" b="0" dirty="0" smtClean="0">
                  <a:latin typeface="Cambria Math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b="0" dirty="0" smtClean="0"/>
                  <a:t>                (1)</a:t>
                </a:r>
              </a:p>
              <a:p>
                <a:r>
                  <a:rPr lang="en-US" b="0" dirty="0" smtClean="0"/>
                  <a:t>Simplified product solution for (1):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                  (2)</a:t>
                </a:r>
              </a:p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b="0" dirty="0" smtClean="0"/>
                  <a:t>is a function of just x,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en-US" b="0" dirty="0" smtClean="0"/>
                  <a:t> is a function of just time, </a:t>
                </a:r>
                <a:r>
                  <a:rPr lang="en-US" b="0" i="1" dirty="0" smtClean="0"/>
                  <a:t>t.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03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of the Wave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functions alternate from even and odd with respect to the center of the well, starting with the ground state as even and n=2 as odd.</a:t>
                </a:r>
              </a:p>
              <a:p>
                <a:r>
                  <a:rPr lang="en-US" dirty="0" smtClean="0"/>
                  <a:t>As </a:t>
                </a:r>
                <a:r>
                  <a:rPr lang="en-US" i="1" dirty="0" smtClean="0"/>
                  <a:t>n </a:t>
                </a:r>
                <a:r>
                  <a:rPr lang="en-US" dirty="0" smtClean="0"/>
                  <a:t>increases so does the number of nodes on the plot of the function. The number is related by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𝑛𝑢𝑚𝑏𝑒𝑟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𝑜𝑓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𝑛𝑜𝑑𝑒𝑠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wave equation is orthogonal so that: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              (20)</a:t>
                </a:r>
                <a:endParaRPr lang="en-US" dirty="0"/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7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Orthogonal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m and n are different states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(use trig function here)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Orthogonal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This can be expressed as: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 smtClean="0">
                    <a:ea typeface="Cambria Math"/>
                  </a:rPr>
                  <a:t>                     (21)</a:t>
                </a:r>
              </a:p>
              <a:p>
                <a:pPr marL="0" indent="0" algn="r">
                  <a:buNone/>
                </a:pPr>
                <a:r>
                  <a:rPr lang="en-US" b="0" dirty="0" smtClean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                    (22)</a:t>
                </a:r>
              </a:p>
              <a:p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are considered orthonormal, which means they are a set of unit vectors or orthogonal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Using the fact that the wave function is orthonormal, we can prove that it is complete. </a:t>
                </a:r>
              </a:p>
              <a:p>
                <a:pPr lvl="1"/>
                <a:r>
                  <a:rPr lang="en-US" dirty="0" smtClean="0"/>
                  <a:t>This means that other functions can be represented as a linear combination of it</a:t>
                </a:r>
              </a:p>
              <a:p>
                <a:r>
                  <a:rPr lang="en-US" dirty="0" smtClean="0"/>
                  <a:t>This is done using Fourier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After multiplying both sides by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/>
                  <a:t> and integrating both sides,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3505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Therefore: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              (23)</a:t>
                </a:r>
              </a:p>
              <a:p>
                <a:r>
                  <a:rPr lang="en-US" dirty="0" smtClean="0"/>
                  <a:t>At this point, it doesn’t matter whether n or m is used as long as its a positive integer.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350515"/>
              </a:xfrm>
              <a:prstGeom prst="rect">
                <a:avLst/>
              </a:prstGeom>
              <a:blipFill rotWithShape="1">
                <a:blip r:embed="rId2"/>
                <a:stretch>
                  <a:fillRect l="-1630" t="-3377" r="-2296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55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229600" cy="1911221"/>
          </a:xfrm>
        </p:spPr>
      </p:pic>
    </p:spTree>
    <p:extLst>
      <p:ext uri="{BB962C8B-B14F-4D97-AF65-F5344CB8AC3E}">
        <p14:creationId xmlns:p14="http://schemas.microsoft.com/office/powerpoint/2010/main" val="27749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Harmonic Oscillator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Let’s look at Hooke’s law: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𝑘𝑥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 solution without looking at friction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𝐵𝑐𝑜𝑠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/>
                  <a:t>, the angular frequency of oscillation</a:t>
                </a:r>
              </a:p>
              <a:p>
                <a:r>
                  <a:rPr lang="en-US" dirty="0" smtClean="0"/>
                  <a:t>Potential energy: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                       (30)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170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4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Parabolic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8229600" cy="3382963"/>
          </a:xfrm>
        </p:spPr>
        <p:txBody>
          <a:bodyPr/>
          <a:lstStyle/>
          <a:p>
            <a:r>
              <a:rPr lang="en-US" dirty="0" smtClean="0"/>
              <a:t>Nearly all potential approximately display parabolic behavior near the local minimum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" y="1336589"/>
            <a:ext cx="6629400" cy="328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462171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taken from Griffiths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                       (30)</a:t>
                </a:r>
              </a:p>
              <a:p>
                <a:r>
                  <a:rPr lang="en-US" dirty="0" smtClean="0"/>
                  <a:t>Using a Taylor series to expand V(x) about the minimum: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minimum</a:t>
                </a:r>
              </a:p>
              <a:p>
                <a:r>
                  <a:rPr lang="en-US" dirty="0" smtClean="0"/>
                  <a:t>Higher order term can be ignored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subtracted as it doesn’t change the force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539" r="-17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26" y="3048000"/>
            <a:ext cx="683894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073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Thus,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Simple harmonic motion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with spring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At small amplitudes nearly all oscillatory motion is roughly simple harmonic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8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Using Equation 2, we can take the partial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 and the second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and we obtain: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,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Ψ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</a:rPr>
                      <m:t>             (3)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Plugging into Schrodinger’s Dependent Equation,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ℏ</m:t>
                      </m:r>
                      <m:r>
                        <a:rPr lang="en-US" i="1">
                          <a:latin typeface="Cambria Math"/>
                        </a:rPr>
                        <m:t>𝜓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/>
                        </a:rPr>
                        <m:t>𝜑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𝜓𝜑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This turns the partials into two ordinary differential </a:t>
                </a:r>
                <a:r>
                  <a:rPr lang="en-US" dirty="0" smtClean="0"/>
                  <a:t>equations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66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visit quantum:</a:t>
                </a:r>
              </a:p>
              <a:p>
                <a:r>
                  <a:rPr lang="en-US" dirty="0" smtClean="0"/>
                  <a:t>This can be used to solve the Schrodinger equation that has a potential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Time-independent Schrodinger equation: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75" y="4891866"/>
            <a:ext cx="3570330" cy="73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methods:</a:t>
            </a:r>
          </a:p>
          <a:p>
            <a:endParaRPr lang="en-US" dirty="0" smtClean="0"/>
          </a:p>
          <a:p>
            <a:r>
              <a:rPr lang="en-US" dirty="0" smtClean="0"/>
              <a:t>Power Series Method – “Brute force” method can be applied to many different potentials</a:t>
            </a:r>
          </a:p>
          <a:p>
            <a:endParaRPr lang="en-US" dirty="0" smtClean="0"/>
          </a:p>
          <a:p>
            <a:r>
              <a:rPr lang="en-US" dirty="0" smtClean="0"/>
              <a:t>Ladder Operators – “diabolically clever algebraic technique”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Schrodinger’s Equation (with simple harmonic potential) using the momentum 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allows us to get the Hamiltonian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295775" cy="10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0" y="4876800"/>
            <a:ext cx="3681413" cy="10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77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2135"/>
            <a:ext cx="8229600" cy="4525963"/>
          </a:xfrm>
        </p:spPr>
        <p:txBody>
          <a:bodyPr/>
          <a:lstStyle/>
          <a:p>
            <a:r>
              <a:rPr lang="en-US" dirty="0" smtClean="0"/>
              <a:t>In the case of numbers we have a identity:</a:t>
            </a:r>
          </a:p>
          <a:p>
            <a:endParaRPr lang="en-US" dirty="0" smtClean="0"/>
          </a:p>
          <a:p>
            <a:r>
              <a:rPr lang="en-US" dirty="0" smtClean="0"/>
              <a:t>However, since p is an operator, it does not generally commute. But, let’s examine this anyways.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252912" cy="53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5021646"/>
            <a:ext cx="4014787" cy="83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8" y="1295400"/>
            <a:ext cx="3681413" cy="10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04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product </a:t>
                </a:r>
                <a:r>
                  <a:rPr lang="en-US" dirty="0" err="1" smtClean="0"/>
                  <a:t>a_a</a:t>
                </a:r>
                <a:r>
                  <a:rPr lang="en-US" dirty="0" smtClean="0"/>
                  <a:t>+: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gives raise to the commutator: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𝑥𝑝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𝑝𝑥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general a commutator of operators A and B are written as: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𝐵𝐴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commutator is a measure of how poorly two operators commute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2463" r="-2074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68740"/>
            <a:ext cx="482917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45027"/>
            <a:ext cx="4343400" cy="5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27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new notation:</a:t>
            </a:r>
          </a:p>
          <a:p>
            <a:endParaRPr lang="en-US" dirty="0"/>
          </a:p>
          <a:p>
            <a:r>
              <a:rPr lang="en-US" dirty="0" smtClean="0"/>
              <a:t>Operators are tricky and so we introduce a “test function” that they can act 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function can be thrown away</a:t>
            </a:r>
          </a:p>
          <a:p>
            <a:endParaRPr lang="en-US" dirty="0" smtClean="0"/>
          </a:p>
          <a:p>
            <a:r>
              <a:rPr lang="en-US" sz="2800" dirty="0" smtClean="0"/>
              <a:t>This is called the canonical commutation relation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114800" cy="71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46623"/>
            <a:ext cx="7162800" cy="60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30" y="5754123"/>
            <a:ext cx="141514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77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then becomes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reversal of a’s would result in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34" y="3053406"/>
            <a:ext cx="198364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57" y="2209800"/>
            <a:ext cx="4114800" cy="71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2" y="3810000"/>
            <a:ext cx="1979337" cy="52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80" y="5041557"/>
            <a:ext cx="186175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04" y="5651157"/>
            <a:ext cx="2167102" cy="85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937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two results can be expressed as one by: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satisfies the </a:t>
                </a:r>
                <a:r>
                  <a:rPr lang="en-US" dirty="0" err="1" smtClean="0"/>
                  <a:t>S.Eqn</a:t>
                </a:r>
                <a:r>
                  <a:rPr lang="en-US" dirty="0" smtClean="0"/>
                  <a:t> with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satisfies the </a:t>
                </a:r>
                <a:r>
                  <a:rPr lang="en-US" dirty="0" err="1" smtClean="0"/>
                  <a:t>S.Eqn</a:t>
                </a:r>
                <a:r>
                  <a:rPr lang="en-US" dirty="0" smtClean="0"/>
                  <a:t> with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+ℏ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133600"/>
            <a:ext cx="3429000" cy="98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59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(from Griffiths):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58200" cy="225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0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gives a way to generate new solutions with either higher or lower energies, so long as we know one solution.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±</m:t>
                        </m:r>
                      </m:sub>
                    </m:sSub>
                  </m:oMath>
                </a14:m>
                <a:r>
                  <a:rPr lang="en-US" dirty="0" smtClean="0"/>
                  <a:t> are called ladder operators as they allow to climb either up or down energy levels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Cambria Math"/>
                  </a:rPr>
                  <a:t>The equation can then be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i="1" dirty="0">
                        <a:latin typeface="Cambria Math"/>
                      </a:rPr>
                      <m:t>𝜑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ℏ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        </a:t>
                </a:r>
                <a:r>
                  <a:rPr lang="en-US" dirty="0" smtClean="0"/>
                  <a:t>      </a:t>
                </a:r>
                <a:r>
                  <a:rPr lang="en-US" dirty="0"/>
                  <a:t>(4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This results in the left side depending only on time, while the right side on position</a:t>
                </a:r>
              </a:p>
              <a:p>
                <a:r>
                  <a:rPr lang="en-US" dirty="0" smtClean="0"/>
                  <a:t>Only true if each side is constant</a:t>
                </a:r>
              </a:p>
              <a:p>
                <a:r>
                  <a:rPr lang="en-US" dirty="0" smtClean="0"/>
                  <a:t>We call this separation constant E, which makes: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        (5)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 r="-17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62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57" y="304800"/>
            <a:ext cx="46512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3395" y="637471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Griffiths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39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Returning to Schrodinger’s Equation for a harmonic oscillator: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 solve with the series method, dimensionless notation is used: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                          (26)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Plugging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 into Schrodinger’s we get: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                     (27)</a:t>
                </a:r>
              </a:p>
              <a:p>
                <a:r>
                  <a:rPr lang="en-US" dirty="0" smtClean="0"/>
                  <a:t>K is: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ℏ</m:t>
                        </m:r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  (28)</a:t>
                </a:r>
              </a:p>
              <a:p>
                <a:r>
                  <a:rPr lang="en-US" dirty="0" smtClean="0"/>
                  <a:t>And it has units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K is the energy of the system and the allowed energies are what we want to find.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92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en-US" dirty="0" smtClean="0"/>
                  <a:t> becomes much larger than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then equation 27 becomes: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                         (29)</a:t>
                </a:r>
              </a:p>
              <a:p>
                <a:r>
                  <a:rPr lang="en-US" dirty="0" smtClean="0"/>
                  <a:t>The approximate solution is: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             (30)</a:t>
                </a:r>
              </a:p>
              <a:p>
                <a:r>
                  <a:rPr lang="en-US" dirty="0" smtClean="0"/>
                  <a:t>When trying to normalize B, x will approach infinity making it impossible to normalize</a:t>
                </a:r>
              </a:p>
              <a:p>
                <a:r>
                  <a:rPr lang="en-US" dirty="0" smtClean="0"/>
                  <a:t>This gives the function a asymptotic form, meaning the solution will be close but not exact.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70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572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Series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So to get an exact function, we invoke the start of the  power series to “strip off” the exponential.</a:t>
                </a:r>
              </a:p>
              <a:p>
                <a:r>
                  <a:rPr lang="en-US" dirty="0" smtClean="0"/>
                  <a:t>This gives: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                            (31)</a:t>
                </a:r>
              </a:p>
              <a:p>
                <a:r>
                  <a:rPr lang="en-US" dirty="0" smtClean="0"/>
                  <a:t>Now we derive (31):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the derivative again: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        (32)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436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Series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Plugging into Equation (27), the exponential cancels out leaving us with: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  <m:r>
                          <a:rPr lang="en-US" b="0" i="1" smtClean="0">
                            <a:latin typeface="Cambria Math"/>
                          </a:rPr>
                          <m:t>𝑑h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       (33)</a:t>
                </a:r>
              </a:p>
              <a:p>
                <a:r>
                  <a:rPr lang="en-US" dirty="0" smtClean="0"/>
                  <a:t>Now we can use the power series to find values for the energies.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(34)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73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Series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Differentiating that twice, we obtain: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+6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𝜉</m:t>
                      </m:r>
                      <m:r>
                        <a:rPr lang="en-US" sz="2400" b="0" i="1" smtClean="0">
                          <a:latin typeface="Cambria Math"/>
                        </a:rPr>
                        <m:t>+12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We can plug the right side into 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quation (33):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Then: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+2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𝑗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                   (35)</a:t>
                </a:r>
              </a:p>
              <a:p>
                <a:r>
                  <a:rPr lang="en-US" sz="2400" dirty="0" smtClean="0"/>
                  <a:t>Finally we get: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+1)(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+2)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                                              (36)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070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recursion formula calculates all the odd and even coefficients, </a:t>
                </a:r>
                <a:r>
                  <a:rPr lang="en-US" i="1" dirty="0" smtClean="0"/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and is equivalent o Schrodinger equation.</a:t>
                </a:r>
              </a:p>
              <a:p>
                <a:r>
                  <a:rPr lang="en-US" dirty="0" smtClean="0"/>
                  <a:t>For example, the even numbers: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5−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And for odd: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3−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7−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069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solution becomes another series: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𝑒𝑣𝑒𝑛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𝑜𝑑𝑑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b="0" dirty="0" smtClean="0"/>
                  <a:t>              (37)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𝑒𝑣𝑒𝑛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𝑜𝑑𝑑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𝜉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recursion formula can’t always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because not all solutions are </a:t>
                </a:r>
                <a:r>
                  <a:rPr lang="en-US" dirty="0" err="1" smtClean="0"/>
                  <a:t>normalizable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One example of this is for a very large j the recursion formula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𝐸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𝑖</m:t>
                    </m:r>
                    <m:r>
                      <a:rPr lang="en-US" i="1" smtClean="0">
                        <a:latin typeface="Cambria Math"/>
                      </a:rPr>
                      <m:t>ℏ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        (5)</a:t>
                </a:r>
              </a:p>
              <a:p>
                <a:r>
                  <a:rPr lang="en-US" dirty="0" smtClean="0"/>
                  <a:t>We can rearrange the left side of (5) to give: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 smtClean="0"/>
                  <a:t>                              (6)</a:t>
                </a:r>
              </a:p>
              <a:p>
                <a:r>
                  <a:rPr lang="en-US" dirty="0" smtClean="0"/>
                  <a:t>Multiplying the right side of (5)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gives: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                      (7)</a:t>
                </a:r>
              </a:p>
              <a:p>
                <a:r>
                  <a:rPr lang="en-US" dirty="0" smtClean="0"/>
                  <a:t>Also called </a:t>
                </a:r>
                <a:r>
                  <a:rPr lang="en-US" dirty="0" err="1" smtClean="0"/>
                  <a:t>Schodinger</a:t>
                </a:r>
                <a:r>
                  <a:rPr lang="en-US" dirty="0" smtClean="0"/>
                  <a:t> time-independent eqn.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r="-18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99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solution then becomes: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 smtClean="0"/>
                  <a:t>                              (38)</a:t>
                </a:r>
              </a:p>
              <a:p>
                <a:r>
                  <a:rPr lang="en-US" dirty="0" smtClean="0"/>
                  <a:t>Where C is some constant. </a:t>
                </a:r>
              </a:p>
              <a:p>
                <a:r>
                  <a:rPr lang="en-US" dirty="0" smtClean="0"/>
                  <a:t>When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dirty="0" smtClean="0"/>
                  <a:t>, this solution becomes: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  (39)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951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Energy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At this point, we need to end the power series otherwise the function will become asymptotic again when 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end it by setting a limit to j such that the limit, n,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From equation (36), this leads to: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                                 (40)</a:t>
                </a:r>
              </a:p>
              <a:p>
                <a:r>
                  <a:rPr lang="en-US" dirty="0" smtClean="0"/>
                  <a:t>Lastly, going back to equation (28):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                           (41)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8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 for coming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r>
              <a:rPr lang="en-US" dirty="0" smtClean="0"/>
              <a:t>Special thanks to David J. Griffiths and his book </a:t>
            </a:r>
            <a:r>
              <a:rPr lang="en-US" i="1" dirty="0" smtClean="0"/>
              <a:t>Introduction to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147538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Equation (6) can be solved fairly simply by multiplying by </a:t>
                </a:r>
                <a:r>
                  <a:rPr lang="en-US" dirty="0" err="1" smtClean="0"/>
                  <a:t>dt</a:t>
                </a:r>
                <a:r>
                  <a:rPr lang="en-US" dirty="0" smtClean="0"/>
                  <a:t> and integrating</a:t>
                </a:r>
                <a:r>
                  <a:rPr lang="en-US" dirty="0"/>
                  <a:t> </a:t>
                </a:r>
                <a:r>
                  <a:rPr lang="en-US" dirty="0" smtClean="0"/>
                  <a:t>and gives a general solution to be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𝐶𝑒𝑥𝑝</m:t>
                    </m:r>
                    <m:r>
                      <a:rPr lang="en-US" b="0" i="1" smtClean="0">
                        <a:latin typeface="Cambria Math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𝑖𝐸𝑡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(8)</a:t>
                </a:r>
              </a:p>
              <a:p>
                <a:r>
                  <a:rPr lang="en-US" dirty="0" smtClean="0"/>
                  <a:t>The constant C can be absorbed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since we are interested in the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𝜓𝜑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To go further with (7) a potential V(x) must be specified. </a:t>
                </a:r>
              </a:p>
              <a:p>
                <a:r>
                  <a:rPr lang="en-US" dirty="0" smtClean="0"/>
                  <a:t>Some useful potentials will be discussed shortly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70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81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Separable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Although the wave function depends on time,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𝑖𝐸𝑡</m:t>
                        </m:r>
                        <m:r>
                          <a:rPr lang="en-US" b="0" i="1" smtClean="0">
                            <a:latin typeface="Cambria Math"/>
                          </a:rPr>
                          <m:t>/ℏ</m:t>
                        </m:r>
                      </m:sup>
                    </m:sSup>
                  </m:oMath>
                </a14:m>
                <a:r>
                  <a:rPr lang="en-US" b="0" dirty="0" smtClean="0"/>
                  <a:t>                 (9)</a:t>
                </a:r>
              </a:p>
              <a:p>
                <a:r>
                  <a:rPr lang="en-US" dirty="0" smtClean="0"/>
                  <a:t>The probability density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doesn’t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𝑖𝐸𝑡</m:t>
                        </m:r>
                        <m:r>
                          <a:rPr lang="en-US" i="1">
                            <a:latin typeface="Cambria Math"/>
                          </a:rPr>
                          <m:t>/ℏ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𝑖𝐸𝑡</m:t>
                        </m:r>
                        <m:r>
                          <a:rPr lang="en-US" i="1">
                            <a:latin typeface="Cambria Math"/>
                          </a:rPr>
                          <m:t>/ℏ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This cancellation of time-dependence also occurs when calculating the expectation value of any dynamical variable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every expectation value is constant with respect to time, we can ignore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Ψ</m:t>
                    </m:r>
                  </m:oMath>
                </a14:m>
                <a:r>
                  <a:rPr lang="en-US" dirty="0" smtClean="0"/>
                  <a:t> then becomes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/>
                  <a:t> is constant,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/>
                  <a:t> is 0</a:t>
                </a:r>
              </a:p>
              <a:p>
                <a:r>
                  <a:rPr lang="en-US" dirty="0" smtClean="0"/>
                  <a:t>These separable solutions are stationary states.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2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Total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total energy of a system in classical mechanics can be expressed by what is called a Hamiltonian: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  (10)</a:t>
                </a:r>
              </a:p>
              <a:p>
                <a:r>
                  <a:rPr lang="en-US" dirty="0" smtClean="0"/>
                  <a:t>The Hamiltonian operator is obtained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          (11)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3944</Words>
  <Application>Microsoft Office PowerPoint</Application>
  <PresentationFormat>On-screen Show (4:3)</PresentationFormat>
  <Paragraphs>289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Schrodinger’s Equation</vt:lpstr>
      <vt:lpstr>Time Dependent</vt:lpstr>
      <vt:lpstr>PowerPoint Presentation</vt:lpstr>
      <vt:lpstr>PowerPoint Presentation</vt:lpstr>
      <vt:lpstr>PowerPoint Presentation</vt:lpstr>
      <vt:lpstr>PowerPoint Presentation</vt:lpstr>
      <vt:lpstr>Usefulness of Separable Solutions</vt:lpstr>
      <vt:lpstr>Stationary States</vt:lpstr>
      <vt:lpstr>Definite Total Energy</vt:lpstr>
      <vt:lpstr>PowerPoint Presentation</vt:lpstr>
      <vt:lpstr>PowerPoint Presentation</vt:lpstr>
      <vt:lpstr>Linear Combinations</vt:lpstr>
      <vt:lpstr>Linear Combinations</vt:lpstr>
      <vt:lpstr>Linear Combinations</vt:lpstr>
      <vt:lpstr>To Summarize..</vt:lpstr>
      <vt:lpstr>The Infinite Square Well</vt:lpstr>
      <vt:lpstr>The Infinite Square Well</vt:lpstr>
      <vt:lpstr>Infinite Square Well</vt:lpstr>
      <vt:lpstr>Infinite Square Well</vt:lpstr>
      <vt:lpstr>Properties of the Wave Equation</vt:lpstr>
      <vt:lpstr>Mutually Orthogonal Proof</vt:lpstr>
      <vt:lpstr>Mutually Orthogonal Proof</vt:lpstr>
      <vt:lpstr>Completeness</vt:lpstr>
      <vt:lpstr>Completeness</vt:lpstr>
      <vt:lpstr>PowerPoint Presentation</vt:lpstr>
      <vt:lpstr>The Harmonic Oscillator</vt:lpstr>
      <vt:lpstr>Parabolic Behavior</vt:lpstr>
      <vt:lpstr>PowerPoint Presentation</vt:lpstr>
      <vt:lpstr>PowerPoint Presentation</vt:lpstr>
      <vt:lpstr>PowerPoint Presentation</vt:lpstr>
      <vt:lpstr>PowerPoint Presentation</vt:lpstr>
      <vt:lpstr>Algebraic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Method</vt:lpstr>
      <vt:lpstr>Analytical Method</vt:lpstr>
      <vt:lpstr>Analytical Method</vt:lpstr>
      <vt:lpstr>Power Series Method</vt:lpstr>
      <vt:lpstr>Power Series Method</vt:lpstr>
      <vt:lpstr>Power Series Method</vt:lpstr>
      <vt:lpstr>Recursion Formula</vt:lpstr>
      <vt:lpstr>Recursion Formula</vt:lpstr>
      <vt:lpstr>Recursion Formula</vt:lpstr>
      <vt:lpstr>Final Energy Equation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Dylan M</cp:lastModifiedBy>
  <cp:revision>42</cp:revision>
  <dcterms:created xsi:type="dcterms:W3CDTF">2015-02-11T22:10:33Z</dcterms:created>
  <dcterms:modified xsi:type="dcterms:W3CDTF">2015-05-09T18:20:49Z</dcterms:modified>
</cp:coreProperties>
</file>