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3" r:id="rId3"/>
  </p:sldMasterIdLst>
  <p:notesMasterIdLst>
    <p:notesMasterId r:id="rId9"/>
  </p:notesMasterIdLst>
  <p:sldIdLst>
    <p:sldId id="273" r:id="rId4"/>
    <p:sldId id="261" r:id="rId5"/>
    <p:sldId id="265" r:id="rId6"/>
    <p:sldId id="268" r:id="rId7"/>
    <p:sldId id="275" r:id="rId8"/>
  </p:sldIdLst>
  <p:sldSz cx="9144000" cy="6858000" type="screen4x3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7F7"/>
    <a:srgbClr val="538BD8"/>
    <a:srgbClr val="3B3B3B"/>
    <a:srgbClr val="262626"/>
    <a:srgbClr val="F0F1F3"/>
    <a:srgbClr val="555555"/>
    <a:srgbClr val="333333"/>
    <a:srgbClr val="FDD23F"/>
    <a:srgbClr val="FF8271"/>
    <a:srgbClr val="689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6372" autoAdjust="0"/>
  </p:normalViewPr>
  <p:slideViewPr>
    <p:cSldViewPr snapToGrid="0"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34F38-4F31-427D-9146-41121ED32E9D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45347-D153-49DB-A749-A1599D7A0A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7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81F2-96D2-451B-BD09-C254BF8DBA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7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6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0297-835B-4005-A73E-7D056FBE2D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9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5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5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9"/>
          <p:cNvSpPr>
            <a:spLocks noGrp="1"/>
          </p:cNvSpPr>
          <p:nvPr>
            <p:ph type="body" sz="quarter" idx="19"/>
          </p:nvPr>
        </p:nvSpPr>
        <p:spPr>
          <a:xfrm>
            <a:off x="907257" y="2162040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16" name="Text 10"/>
          <p:cNvSpPr>
            <a:spLocks noGrp="1"/>
          </p:cNvSpPr>
          <p:nvPr>
            <p:ph type="body" sz="quarter" idx="20" hasCustomPrompt="1"/>
          </p:nvPr>
        </p:nvSpPr>
        <p:spPr>
          <a:xfrm>
            <a:off x="1503881" y="2084825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7" name="Title"/>
          <p:cNvSpPr>
            <a:spLocks noGrp="1"/>
          </p:cNvSpPr>
          <p:nvPr>
            <p:ph type="title" idx="21" hasCustomPrompt="1"/>
          </p:nvPr>
        </p:nvSpPr>
        <p:spPr>
          <a:xfrm>
            <a:off x="665455" y="995713"/>
            <a:ext cx="4416500" cy="569387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325" b="1" i="0" u="none" strike="noStrike" kern="1200" cap="none" spc="0" baseline="0">
                <a:solidFill>
                  <a:srgbClr val="333333"/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26" name="Text 9"/>
          <p:cNvSpPr>
            <a:spLocks noGrp="1"/>
          </p:cNvSpPr>
          <p:nvPr>
            <p:ph type="body" sz="quarter" idx="22"/>
          </p:nvPr>
        </p:nvSpPr>
        <p:spPr>
          <a:xfrm>
            <a:off x="907257" y="2974509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27" name="Text 10"/>
          <p:cNvSpPr>
            <a:spLocks noGrp="1"/>
          </p:cNvSpPr>
          <p:nvPr>
            <p:ph type="body" sz="quarter" idx="23" hasCustomPrompt="1"/>
          </p:nvPr>
        </p:nvSpPr>
        <p:spPr>
          <a:xfrm>
            <a:off x="1503881" y="2897294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8" name="Text 9"/>
          <p:cNvSpPr>
            <a:spLocks noGrp="1"/>
          </p:cNvSpPr>
          <p:nvPr>
            <p:ph type="body" sz="quarter" idx="24"/>
          </p:nvPr>
        </p:nvSpPr>
        <p:spPr>
          <a:xfrm>
            <a:off x="907257" y="3816561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29" name="Text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03881" y="3739346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30" name="Text 9"/>
          <p:cNvSpPr>
            <a:spLocks noGrp="1"/>
          </p:cNvSpPr>
          <p:nvPr>
            <p:ph type="body" sz="quarter" idx="26"/>
          </p:nvPr>
        </p:nvSpPr>
        <p:spPr>
          <a:xfrm>
            <a:off x="907257" y="4638551"/>
            <a:ext cx="500062" cy="64800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0" i="0" u="none" strike="noStrike" kern="1200" cap="none" spc="0" baseline="0">
                <a:solidFill>
                  <a:schemeClr val="bg1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1" name="Text 10"/>
          <p:cNvSpPr>
            <a:spLocks noGrp="1"/>
          </p:cNvSpPr>
          <p:nvPr>
            <p:ph type="body" sz="quarter" idx="27" hasCustomPrompt="1"/>
          </p:nvPr>
        </p:nvSpPr>
        <p:spPr>
          <a:xfrm>
            <a:off x="1503881" y="4561336"/>
            <a:ext cx="3078000" cy="64800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marR="0" indent="0" algn="l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Merriweather" panose="000005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02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>
            <a:spLocks noGrp="1"/>
          </p:cNvSpPr>
          <p:nvPr>
            <p:ph type="body" idx="10" hasCustomPrompt="1"/>
          </p:nvPr>
        </p:nvSpPr>
        <p:spPr>
          <a:xfrm>
            <a:off x="669112" y="1154279"/>
            <a:ext cx="4057809" cy="261610"/>
          </a:xfr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25" b="0" i="0" u="none" strike="noStrike" kern="1200" cap="none" spc="0" baseline="0">
                <a:solidFill>
                  <a:srgbClr val="989FA9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673872" y="2453100"/>
            <a:ext cx="3517128" cy="2110321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34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050" b="0" i="0" u="none" strike="noStrike" kern="12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rriweather Light" panose="00000400000000000000" pitchFamily="2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idx="12" hasCustomPrompt="1"/>
          </p:nvPr>
        </p:nvSpPr>
        <p:spPr>
          <a:xfrm>
            <a:off x="669112" y="1328488"/>
            <a:ext cx="3392275" cy="938911"/>
          </a:xfrm>
        </p:spPr>
        <p:txBody>
          <a:bodyPr vert="horz" wrap="none" lIns="91440" tIns="45720" rIns="91440" bIns="45720" anchor="b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100" b="1" i="0" u="none" strike="noStrike" kern="1200" cap="none" spc="0" baseline="0">
                <a:solidFill>
                  <a:schemeClr val="tx1">
                    <a:lumMod val="100000"/>
                  </a:schemeClr>
                </a:solidFill>
                <a:latin typeface="Raleway ExtraBold" panose="020B0903030101060003" pitchFamily="34" charset="-52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9" name="Picture 1"/>
          <p:cNvSpPr>
            <a:spLocks noGrp="1"/>
          </p:cNvSpPr>
          <p:nvPr>
            <p:ph type="pic" sz="quarter" idx="13"/>
          </p:nvPr>
        </p:nvSpPr>
        <p:spPr>
          <a:xfrm>
            <a:off x="4854742" y="0"/>
            <a:ext cx="4289258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</a:lstStyle>
          <a:p>
            <a:r>
              <a:rPr lang="ru-RU" dirty="0"/>
              <a:t>Вставка рисунка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86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enario Titl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idx="10" hasCustomPrompt="1"/>
          </p:nvPr>
        </p:nvSpPr>
        <p:spPr>
          <a:xfrm>
            <a:off x="-7896" y="1810342"/>
            <a:ext cx="9151896" cy="661720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 i="0" u="none" strike="noStrike" kern="1200" cap="none" spc="0" baseline="0">
                <a:solidFill>
                  <a:schemeClr val="bg1">
                    <a:lumMod val="100000"/>
                  </a:schemeClr>
                </a:solidFill>
                <a:latin typeface="Raleway ExtraBold" panose="020B0903030101060003" pitchFamily="34" charset="-52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defRPr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  <p:sp>
        <p:nvSpPr>
          <p:cNvPr id="8" name="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1669963" y="2729647"/>
            <a:ext cx="5804074" cy="1809401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u="none" strike="noStrike" kern="1200" cap="none" spc="0" baseline="0">
                <a:solidFill>
                  <a:schemeClr val="bg1">
                    <a:lumMod val="100000"/>
                  </a:schemeClr>
                </a:solidFill>
                <a:latin typeface="Merriweather" panose="00000500000000000000" pitchFamily="2" charset="-52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9" name="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2652958" y="1428178"/>
            <a:ext cx="3703190" cy="261610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1" i="0" u="none" strike="noStrike" kern="1200" cap="all" spc="53" baseline="0">
                <a:solidFill>
                  <a:schemeClr val="bg1">
                    <a:lumMod val="100000"/>
                  </a:schemeClr>
                </a:solidFill>
                <a:latin typeface="Raleway SemiBold" panose="020B0703030101060003" pitchFamily="34" charset="-52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Picture 1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9144000" cy="6857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Вставка рисунка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45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s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/>
          <p:cNvSpPr>
            <a:spLocks noGrp="1"/>
          </p:cNvSpPr>
          <p:nvPr>
            <p:ph type="body" sz="quarter" idx="18" hasCustomPrompt="1"/>
          </p:nvPr>
        </p:nvSpPr>
        <p:spPr>
          <a:xfrm>
            <a:off x="5911513" y="4167215"/>
            <a:ext cx="2444426" cy="1957361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" panose="000005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6" name="Text 2"/>
          <p:cNvSpPr>
            <a:spLocks noGrp="1"/>
          </p:cNvSpPr>
          <p:nvPr>
            <p:ph type="body" idx="21" hasCustomPrompt="1"/>
          </p:nvPr>
        </p:nvSpPr>
        <p:spPr>
          <a:xfrm>
            <a:off x="5904594" y="3839854"/>
            <a:ext cx="2450998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2" name="Picture 1"/>
          <p:cNvSpPr>
            <a:spLocks noGrp="1"/>
          </p:cNvSpPr>
          <p:nvPr>
            <p:ph type="pic" sz="quarter" idx="12" hasCustomPrompt="1"/>
          </p:nvPr>
        </p:nvSpPr>
        <p:spPr>
          <a:xfrm>
            <a:off x="5981777" y="1736339"/>
            <a:ext cx="2376000" cy="1864112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erriweather" panose="00000500000000000000" pitchFamily="2" charset="-5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7" name="Text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690" y="4167217"/>
            <a:ext cx="2336448" cy="1957359"/>
          </a:xfr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" panose="000005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5" name="Text 4"/>
          <p:cNvSpPr>
            <a:spLocks noGrp="1"/>
          </p:cNvSpPr>
          <p:nvPr>
            <p:ph type="body" idx="20" hasCustomPrompt="1"/>
          </p:nvPr>
        </p:nvSpPr>
        <p:spPr>
          <a:xfrm>
            <a:off x="3331428" y="3839854"/>
            <a:ext cx="2334003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1" name="Picture 2"/>
          <p:cNvSpPr>
            <a:spLocks noGrp="1"/>
          </p:cNvSpPr>
          <p:nvPr>
            <p:ph type="pic" sz="quarter" idx="11" hasCustomPrompt="1"/>
          </p:nvPr>
        </p:nvSpPr>
        <p:spPr>
          <a:xfrm>
            <a:off x="3395107" y="1736339"/>
            <a:ext cx="2376000" cy="1864112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Merriweather" panose="00000500000000000000" pitchFamily="2" charset="-5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6" name="Text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731" y="4167215"/>
            <a:ext cx="2453813" cy="1957361"/>
          </a:xfrm>
        </p:spPr>
        <p:txBody>
          <a:bodyPr wrap="square">
            <a:noAutofit/>
          </a:bodyPr>
          <a:lstStyle>
            <a:lvl1pPr marL="0" indent="0" algn="l">
              <a:buNone/>
              <a:defRPr sz="1050">
                <a:solidFill>
                  <a:srgbClr val="555555"/>
                </a:solidFill>
                <a:latin typeface="Merriweather" panose="00000500000000000000" pitchFamily="2" charset="-52"/>
              </a:defRPr>
            </a:lvl1pPr>
            <a:lvl2pPr marL="257175" indent="0" algn="l">
              <a:buNone/>
              <a:defRPr sz="900"/>
            </a:lvl2pPr>
            <a:lvl3pPr marL="514350" indent="0" algn="l">
              <a:buNone/>
              <a:defRPr sz="900"/>
            </a:lvl3pPr>
            <a:lvl4pPr marL="771525" indent="0" algn="l">
              <a:buNone/>
              <a:defRPr sz="900"/>
            </a:lvl4pPr>
            <a:lvl5pPr marL="1028700" indent="0" algn="l"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4" name="Text 6"/>
          <p:cNvSpPr>
            <a:spLocks noGrp="1"/>
          </p:cNvSpPr>
          <p:nvPr>
            <p:ph type="body" idx="1" hasCustomPrompt="1"/>
          </p:nvPr>
        </p:nvSpPr>
        <p:spPr>
          <a:xfrm>
            <a:off x="756387" y="3839854"/>
            <a:ext cx="2451234" cy="375910"/>
          </a:xfrm>
        </p:spPr>
        <p:txBody>
          <a:bodyPr anchor="b">
            <a:noAutofit/>
          </a:bodyPr>
          <a:lstStyle>
            <a:lvl1pPr marL="0" indent="0">
              <a:buNone/>
              <a:defRPr sz="1500" b="1">
                <a:solidFill>
                  <a:srgbClr val="333333"/>
                </a:solidFill>
                <a:latin typeface="Raleway SemiBold" panose="020B0703030101060003" pitchFamily="34" charset="-52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3" name="Picture 3"/>
          <p:cNvSpPr>
            <a:spLocks noGrp="1"/>
          </p:cNvSpPr>
          <p:nvPr>
            <p:ph type="pic" sz="quarter" idx="10" hasCustomPrompt="1"/>
          </p:nvPr>
        </p:nvSpPr>
        <p:spPr>
          <a:xfrm>
            <a:off x="822724" y="1736339"/>
            <a:ext cx="2376000" cy="18641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Merriweather" panose="00000500000000000000" pitchFamily="2" charset="-52"/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9" name="Title"/>
          <p:cNvSpPr>
            <a:spLocks noGrp="1"/>
          </p:cNvSpPr>
          <p:nvPr>
            <p:ph type="title" hasCustomPrompt="1"/>
          </p:nvPr>
        </p:nvSpPr>
        <p:spPr>
          <a:xfrm>
            <a:off x="731237" y="828676"/>
            <a:ext cx="7918031" cy="517639"/>
          </a:xfrm>
        </p:spPr>
        <p:txBody>
          <a:bodyPr anchor="b">
            <a:noAutofit/>
          </a:bodyPr>
          <a:lstStyle>
            <a:lvl1pPr>
              <a:defRPr sz="2400">
                <a:latin typeface="Raleway SemiBold" panose="020B0703030101060003" pitchFamily="34" charset="-52"/>
              </a:defRPr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8" name="Text 1"/>
          <p:cNvSpPr>
            <a:spLocks noGrp="1"/>
          </p:cNvSpPr>
          <p:nvPr>
            <p:ph type="body" idx="22" hasCustomPrompt="1"/>
          </p:nvPr>
        </p:nvSpPr>
        <p:spPr>
          <a:xfrm>
            <a:off x="743080" y="589395"/>
            <a:ext cx="4057809" cy="261610"/>
          </a:xfrm>
        </p:spPr>
        <p:txBody>
          <a:bodyPr vert="horz" wrap="none" lIns="91440" tIns="45720" rIns="91440" bIns="45720" anchor="t" anchorCtr="0">
            <a:noAutofit/>
          </a:bodyPr>
          <a:lstStyle>
            <a:lvl1pPr marL="0" marR="0" indent="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25" b="0" i="0" u="none" strike="noStrike" kern="1200" cap="none" spc="0" baseline="0">
                <a:solidFill>
                  <a:srgbClr val="989FA9"/>
                </a:solidFill>
                <a:latin typeface="Raleway SemiBold" panose="020B0703030101060003" pitchFamily="34" charset="-52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14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4"/>
    </p:custDataLst>
    <p:extLst>
      <p:ext uri="{BB962C8B-B14F-4D97-AF65-F5344CB8AC3E}">
        <p14:creationId xmlns:p14="http://schemas.microsoft.com/office/powerpoint/2010/main" val="40034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aleway SemiBold" panose="020B0703030101060003" pitchFamily="34" charset="-52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erriweather" panose="00000500000000000000" pitchFamily="2" charset="-52"/>
          <a:ea typeface="Open Sans" panose="020B0606030504020204" pitchFamily="34" charset="0"/>
          <a:cs typeface="Open Sans" panose="020B0606030504020204" pitchFamily="34" charset="0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8927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aleway SemiBold" panose="020B0703030101060003" pitchFamily="34" charset="-52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erriweather" panose="00000500000000000000" pitchFamily="2" charset="-52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8327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Raleway SemiBold" panose="020B0703030101060003" pitchFamily="34" charset="-52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Merriweather" panose="00000500000000000000" pitchFamily="2" charset="-5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8" name="Rounded Rectangle 7"/>
          <p:cNvSpPr/>
          <p:nvPr/>
        </p:nvSpPr>
        <p:spPr>
          <a:xfrm>
            <a:off x="3657600" y="2312325"/>
            <a:ext cx="1872794" cy="303050"/>
          </a:xfrm>
          <a:prstGeom prst="roundRect">
            <a:avLst>
              <a:gd name="adj" fmla="val 50000"/>
            </a:avLst>
          </a:prstGeom>
          <a:solidFill>
            <a:srgbClr val="B1C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/>
          </a:p>
        </p:txBody>
      </p:sp>
      <p:sp>
        <p:nvSpPr>
          <p:cNvPr id="10" name="Title 12"/>
          <p:cNvSpPr>
            <a:spLocks noGrp="1"/>
          </p:cNvSpPr>
          <p:nvPr>
            <p:ph type="title" idx="10"/>
          </p:nvPr>
        </p:nvSpPr>
        <p:spPr>
          <a:xfrm>
            <a:off x="-8767" y="2741072"/>
            <a:ext cx="9151896" cy="661720"/>
          </a:xfrm>
        </p:spPr>
        <p:txBody>
          <a:bodyPr>
            <a:noAutofit/>
          </a:bodyPr>
          <a:lstStyle/>
          <a:p>
            <a:r>
              <a:rPr lang="ru-RU" sz="4000" dirty="0"/>
              <a:t>Анализ продвижения проектов в социальных сетях</a:t>
            </a:r>
            <a:endParaRPr lang="ru-RU" sz="4000" dirty="0">
              <a:latin typeface="Raleway ExtraBold" panose="020B0903030101060003" pitchFamily="34" charset="-52"/>
            </a:endParaRPr>
          </a:p>
        </p:txBody>
      </p:sp>
      <p:sp>
        <p:nvSpPr>
          <p:cNvPr id="12" name="Text 14"/>
          <p:cNvSpPr>
            <a:spLocks noGrp="1"/>
          </p:cNvSpPr>
          <p:nvPr>
            <p:ph type="body" sz="quarter" idx="13"/>
          </p:nvPr>
        </p:nvSpPr>
        <p:spPr>
          <a:xfrm>
            <a:off x="2759223" y="2330423"/>
            <a:ext cx="3703190" cy="261610"/>
          </a:xfrm>
        </p:spPr>
        <p:txBody>
          <a:bodyPr/>
          <a:lstStyle/>
          <a:p>
            <a:r>
              <a:rPr lang="en-US" sz="1100" b="0" spc="120" dirty="0" smtClean="0"/>
              <a:t>Example course</a:t>
            </a:r>
            <a:endParaRPr lang="ru-RU" sz="1100" b="0" spc="120" dirty="0"/>
          </a:p>
          <a:p>
            <a:endParaRPr lang="ru-RU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74784" y="4757960"/>
            <a:ext cx="2194433" cy="728440"/>
            <a:chOff x="3335962" y="4757960"/>
            <a:chExt cx="2194433" cy="728440"/>
          </a:xfrm>
        </p:grpSpPr>
        <p:sp>
          <p:nvSpPr>
            <p:cNvPr id="9" name="Rounded Rectangle 8"/>
            <p:cNvSpPr/>
            <p:nvPr/>
          </p:nvSpPr>
          <p:spPr>
            <a:xfrm>
              <a:off x="3335962" y="4757960"/>
              <a:ext cx="2194433" cy="728440"/>
            </a:xfrm>
            <a:prstGeom prst="roundRect">
              <a:avLst>
                <a:gd name="adj" fmla="val 88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rtlCol="0" anchor="ctr"/>
            <a:lstStyle/>
            <a:p>
              <a:r>
                <a:rPr lang="en-US" b="1" dirty="0">
                  <a:solidFill>
                    <a:srgbClr val="333333"/>
                  </a:solidFill>
                  <a:latin typeface="Raleway" panose="020B0503030101060003" pitchFamily="34" charset="-52"/>
                </a:rPr>
                <a:t>    Start Course</a:t>
              </a:r>
              <a:endParaRPr lang="ru-RU" sz="2000" b="1" dirty="0">
                <a:solidFill>
                  <a:srgbClr val="333333"/>
                </a:solidFill>
                <a:latin typeface="Raleway" panose="020B0503030101060003" pitchFamily="34" charset="-52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881" y="4976593"/>
              <a:ext cx="226209" cy="2942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367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3"/>
          <p:cNvSpPr/>
          <p:nvPr/>
        </p:nvSpPr>
        <p:spPr>
          <a:xfrm>
            <a:off x="1407318" y="2021682"/>
            <a:ext cx="5361034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4826" h="1000125">
                <a:moveTo>
                  <a:pt x="0" y="0"/>
                </a:moveTo>
                <a:lnTo>
                  <a:pt x="4048126" y="0"/>
                </a:lnTo>
                <a:lnTo>
                  <a:pt x="4314826" y="495300"/>
                </a:lnTo>
                <a:lnTo>
                  <a:pt x="4048126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8" name="Rectangle 13"/>
          <p:cNvSpPr/>
          <p:nvPr/>
        </p:nvSpPr>
        <p:spPr>
          <a:xfrm>
            <a:off x="1400173" y="2430823"/>
            <a:ext cx="5368179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72" name="Rectangle 13"/>
          <p:cNvSpPr/>
          <p:nvPr/>
        </p:nvSpPr>
        <p:spPr>
          <a:xfrm>
            <a:off x="1400174" y="2838979"/>
            <a:ext cx="5368178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5" name="Rectangle 11"/>
          <p:cNvSpPr/>
          <p:nvPr/>
        </p:nvSpPr>
        <p:spPr>
          <a:xfrm>
            <a:off x="671512" y="2021681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67" name="Rectangle 11"/>
          <p:cNvSpPr/>
          <p:nvPr/>
        </p:nvSpPr>
        <p:spPr>
          <a:xfrm>
            <a:off x="671512" y="2430823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71" name="Rectangle 11"/>
          <p:cNvSpPr/>
          <p:nvPr/>
        </p:nvSpPr>
        <p:spPr>
          <a:xfrm>
            <a:off x="671512" y="2838978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42" name="Rectangle 1"/>
          <p:cNvSpPr/>
          <p:nvPr/>
        </p:nvSpPr>
        <p:spPr>
          <a:xfrm>
            <a:off x="6866965" y="0"/>
            <a:ext cx="228418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6" name="Text 25"/>
          <p:cNvSpPr>
            <a:spLocks noGrp="1"/>
          </p:cNvSpPr>
          <p:nvPr>
            <p:ph type="body" sz="quarter" idx="20"/>
          </p:nvPr>
        </p:nvSpPr>
        <p:spPr>
          <a:xfrm>
            <a:off x="1503881" y="2084825"/>
            <a:ext cx="3016361" cy="324000"/>
          </a:xfrm>
        </p:spPr>
        <p:txBody>
          <a:bodyPr/>
          <a:lstStyle/>
          <a:p>
            <a:r>
              <a:rPr lang="ru-RU" dirty="0" smtClean="0">
                <a:solidFill>
                  <a:srgbClr val="262626"/>
                </a:solidFill>
              </a:rPr>
              <a:t>Контент-маркетинг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17" name="Title"/>
          <p:cNvSpPr>
            <a:spLocks noGrp="1"/>
          </p:cNvSpPr>
          <p:nvPr>
            <p:ph type="title" idx="21"/>
          </p:nvPr>
        </p:nvSpPr>
        <p:spPr>
          <a:xfrm>
            <a:off x="665454" y="995713"/>
            <a:ext cx="7761369" cy="569387"/>
          </a:xfrm>
        </p:spPr>
        <p:txBody>
          <a:bodyPr/>
          <a:lstStyle/>
          <a:p>
            <a:r>
              <a:rPr lang="ru-RU" sz="2800" dirty="0"/>
              <a:t>Основные методы и инструменты продвижения в социальных сетях</a:t>
            </a:r>
            <a:endParaRPr lang="ru-RU" sz="2800" dirty="0"/>
          </a:p>
        </p:txBody>
      </p:sp>
      <p:sp>
        <p:nvSpPr>
          <p:cNvPr id="28" name="Text 27"/>
          <p:cNvSpPr>
            <a:spLocks noGrp="1"/>
          </p:cNvSpPr>
          <p:nvPr>
            <p:ph type="body" sz="quarter" idx="23"/>
          </p:nvPr>
        </p:nvSpPr>
        <p:spPr>
          <a:xfrm>
            <a:off x="1503881" y="2484904"/>
            <a:ext cx="3016361" cy="324000"/>
          </a:xfrm>
        </p:spPr>
        <p:txBody>
          <a:bodyPr/>
          <a:lstStyle/>
          <a:p>
            <a:r>
              <a:rPr lang="ru-RU" dirty="0" err="1" smtClean="0">
                <a:solidFill>
                  <a:srgbClr val="262626"/>
                </a:solidFill>
              </a:rPr>
              <a:t>Комьюнити</a:t>
            </a:r>
            <a:r>
              <a:rPr lang="ru-RU" dirty="0" smtClean="0">
                <a:solidFill>
                  <a:srgbClr val="262626"/>
                </a:solidFill>
              </a:rPr>
              <a:t>-менеджмент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2" name="Text 31"/>
          <p:cNvSpPr>
            <a:spLocks noGrp="1"/>
          </p:cNvSpPr>
          <p:nvPr>
            <p:ph type="body" sz="quarter" idx="27"/>
          </p:nvPr>
        </p:nvSpPr>
        <p:spPr>
          <a:xfrm>
            <a:off x="1503881" y="2893846"/>
            <a:ext cx="3016361" cy="324000"/>
          </a:xfrm>
        </p:spPr>
        <p:txBody>
          <a:bodyPr/>
          <a:lstStyle/>
          <a:p>
            <a:r>
              <a:rPr lang="ru-RU" dirty="0" err="1" smtClean="0">
                <a:solidFill>
                  <a:srgbClr val="262626"/>
                </a:solidFill>
              </a:rPr>
              <a:t>Таргет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3" name="Rectangle 13"/>
          <p:cNvSpPr/>
          <p:nvPr/>
        </p:nvSpPr>
        <p:spPr>
          <a:xfrm>
            <a:off x="1391204" y="3263281"/>
            <a:ext cx="5368178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34" name="Rectangle 11"/>
          <p:cNvSpPr/>
          <p:nvPr/>
        </p:nvSpPr>
        <p:spPr>
          <a:xfrm>
            <a:off x="662542" y="3263280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35" name="Text 31"/>
          <p:cNvSpPr>
            <a:spLocks noGrp="1"/>
          </p:cNvSpPr>
          <p:nvPr>
            <p:ph type="body" sz="quarter" idx="27"/>
          </p:nvPr>
        </p:nvSpPr>
        <p:spPr>
          <a:xfrm>
            <a:off x="1494911" y="3318148"/>
            <a:ext cx="3016361" cy="324000"/>
          </a:xfrm>
        </p:spPr>
        <p:txBody>
          <a:bodyPr/>
          <a:lstStyle/>
          <a:p>
            <a:r>
              <a:rPr lang="ru-RU" dirty="0" smtClean="0">
                <a:solidFill>
                  <a:srgbClr val="262626"/>
                </a:solidFill>
              </a:rPr>
              <a:t>Реклама в сообществах или аккаунтах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6" name="Rectangle 13"/>
          <p:cNvSpPr/>
          <p:nvPr/>
        </p:nvSpPr>
        <p:spPr>
          <a:xfrm>
            <a:off x="1382239" y="3672719"/>
            <a:ext cx="5368178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37" name="Rectangle 11"/>
          <p:cNvSpPr/>
          <p:nvPr/>
        </p:nvSpPr>
        <p:spPr>
          <a:xfrm>
            <a:off x="653577" y="3672718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38" name="Text 31"/>
          <p:cNvSpPr>
            <a:spLocks noGrp="1"/>
          </p:cNvSpPr>
          <p:nvPr>
            <p:ph type="body" sz="quarter" idx="27"/>
          </p:nvPr>
        </p:nvSpPr>
        <p:spPr>
          <a:xfrm>
            <a:off x="1485946" y="3727586"/>
            <a:ext cx="3016361" cy="324000"/>
          </a:xfrm>
        </p:spPr>
        <p:txBody>
          <a:bodyPr/>
          <a:lstStyle/>
          <a:p>
            <a:r>
              <a:rPr lang="ru-RU" dirty="0" err="1" smtClean="0">
                <a:solidFill>
                  <a:srgbClr val="262626"/>
                </a:solidFill>
              </a:rPr>
              <a:t>Виджеты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39" name="Rectangle 13"/>
          <p:cNvSpPr/>
          <p:nvPr/>
        </p:nvSpPr>
        <p:spPr>
          <a:xfrm>
            <a:off x="1391204" y="4085109"/>
            <a:ext cx="5368178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0" name="Rectangle 11"/>
          <p:cNvSpPr/>
          <p:nvPr/>
        </p:nvSpPr>
        <p:spPr>
          <a:xfrm>
            <a:off x="662542" y="4085108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43" name="Text 31"/>
          <p:cNvSpPr>
            <a:spLocks noGrp="1"/>
          </p:cNvSpPr>
          <p:nvPr>
            <p:ph type="body" sz="quarter" idx="27"/>
          </p:nvPr>
        </p:nvSpPr>
        <p:spPr>
          <a:xfrm>
            <a:off x="1494911" y="4139976"/>
            <a:ext cx="3016361" cy="324000"/>
          </a:xfrm>
        </p:spPr>
        <p:txBody>
          <a:bodyPr/>
          <a:lstStyle/>
          <a:p>
            <a:r>
              <a:rPr lang="ru-RU" dirty="0" err="1" smtClean="0">
                <a:solidFill>
                  <a:srgbClr val="262626"/>
                </a:solidFill>
              </a:rPr>
              <a:t>Хэштеги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1382234" y="4497494"/>
            <a:ext cx="5368178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5" name="Rectangle 11"/>
          <p:cNvSpPr/>
          <p:nvPr/>
        </p:nvSpPr>
        <p:spPr>
          <a:xfrm>
            <a:off x="653572" y="4497493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46" name="Text 31"/>
          <p:cNvSpPr>
            <a:spLocks noGrp="1"/>
          </p:cNvSpPr>
          <p:nvPr>
            <p:ph type="body" sz="quarter" idx="27"/>
          </p:nvPr>
        </p:nvSpPr>
        <p:spPr>
          <a:xfrm>
            <a:off x="1485941" y="4525466"/>
            <a:ext cx="3016361" cy="324000"/>
          </a:xfrm>
        </p:spPr>
        <p:txBody>
          <a:bodyPr/>
          <a:lstStyle/>
          <a:p>
            <a:r>
              <a:rPr lang="ru-RU" dirty="0" smtClean="0">
                <a:solidFill>
                  <a:srgbClr val="262626"/>
                </a:solidFill>
              </a:rPr>
              <a:t>Поисковая оптимизация внутри социальных сетей</a:t>
            </a:r>
          </a:p>
        </p:txBody>
      </p:sp>
      <p:sp>
        <p:nvSpPr>
          <p:cNvPr id="47" name="Rectangle 13"/>
          <p:cNvSpPr/>
          <p:nvPr/>
        </p:nvSpPr>
        <p:spPr>
          <a:xfrm>
            <a:off x="1391199" y="4909884"/>
            <a:ext cx="5368178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48" name="Rectangle 11"/>
          <p:cNvSpPr/>
          <p:nvPr/>
        </p:nvSpPr>
        <p:spPr>
          <a:xfrm>
            <a:off x="662537" y="4909883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49" name="Text 31"/>
          <p:cNvSpPr>
            <a:spLocks noGrp="1"/>
          </p:cNvSpPr>
          <p:nvPr>
            <p:ph type="body" sz="quarter" idx="27"/>
          </p:nvPr>
        </p:nvSpPr>
        <p:spPr>
          <a:xfrm>
            <a:off x="1494906" y="4964751"/>
            <a:ext cx="3016361" cy="324000"/>
          </a:xfrm>
        </p:spPr>
        <p:txBody>
          <a:bodyPr/>
          <a:lstStyle/>
          <a:p>
            <a:r>
              <a:rPr lang="ru-RU" dirty="0" smtClean="0">
                <a:solidFill>
                  <a:srgbClr val="262626"/>
                </a:solidFill>
              </a:rPr>
              <a:t>Конкурсы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50" name="Rectangle 13"/>
          <p:cNvSpPr/>
          <p:nvPr/>
        </p:nvSpPr>
        <p:spPr>
          <a:xfrm>
            <a:off x="1400164" y="5322274"/>
            <a:ext cx="5368178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51" name="Rectangle 11"/>
          <p:cNvSpPr/>
          <p:nvPr/>
        </p:nvSpPr>
        <p:spPr>
          <a:xfrm>
            <a:off x="671502" y="5322273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52" name="Text 31"/>
          <p:cNvSpPr>
            <a:spLocks noGrp="1"/>
          </p:cNvSpPr>
          <p:nvPr>
            <p:ph type="body" sz="quarter" idx="27"/>
          </p:nvPr>
        </p:nvSpPr>
        <p:spPr>
          <a:xfrm>
            <a:off x="1503871" y="5377141"/>
            <a:ext cx="3016361" cy="324000"/>
          </a:xfrm>
        </p:spPr>
        <p:txBody>
          <a:bodyPr/>
          <a:lstStyle/>
          <a:p>
            <a:r>
              <a:rPr lang="ru-RU" dirty="0" smtClean="0">
                <a:solidFill>
                  <a:srgbClr val="262626"/>
                </a:solidFill>
              </a:rPr>
              <a:t>Взаимодействие с пользователями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53" name="Rectangle 13"/>
          <p:cNvSpPr/>
          <p:nvPr/>
        </p:nvSpPr>
        <p:spPr>
          <a:xfrm>
            <a:off x="1400164" y="5734664"/>
            <a:ext cx="5368178" cy="375047"/>
          </a:xfrm>
          <a:custGeom>
            <a:avLst/>
            <a:gdLst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48126 w 4048126"/>
              <a:gd name="connsiteY2" fmla="*/ 1000125 h 1000125"/>
              <a:gd name="connsiteX3" fmla="*/ 0 w 4048126"/>
              <a:gd name="connsiteY3" fmla="*/ 1000125 h 1000125"/>
              <a:gd name="connsiteX4" fmla="*/ 0 w 4048126"/>
              <a:gd name="connsiteY4" fmla="*/ 0 h 1000125"/>
              <a:gd name="connsiteX0" fmla="*/ 0 w 4048126"/>
              <a:gd name="connsiteY0" fmla="*/ 0 h 1000125"/>
              <a:gd name="connsiteX1" fmla="*/ 4048126 w 4048126"/>
              <a:gd name="connsiteY1" fmla="*/ 0 h 1000125"/>
              <a:gd name="connsiteX2" fmla="*/ 4038601 w 4048126"/>
              <a:gd name="connsiteY2" fmla="*/ 466725 h 1000125"/>
              <a:gd name="connsiteX3" fmla="*/ 4048126 w 4048126"/>
              <a:gd name="connsiteY3" fmla="*/ 1000125 h 1000125"/>
              <a:gd name="connsiteX4" fmla="*/ 0 w 4048126"/>
              <a:gd name="connsiteY4" fmla="*/ 1000125 h 1000125"/>
              <a:gd name="connsiteX5" fmla="*/ 0 w 40481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314826"/>
              <a:gd name="connsiteY0" fmla="*/ 0 h 1000125"/>
              <a:gd name="connsiteX1" fmla="*/ 4048126 w 4314826"/>
              <a:gd name="connsiteY1" fmla="*/ 0 h 1000125"/>
              <a:gd name="connsiteX2" fmla="*/ 4314826 w 4314826"/>
              <a:gd name="connsiteY2" fmla="*/ 495300 h 1000125"/>
              <a:gd name="connsiteX3" fmla="*/ 4048126 w 4314826"/>
              <a:gd name="connsiteY3" fmla="*/ 1000125 h 1000125"/>
              <a:gd name="connsiteX4" fmla="*/ 0 w 4314826"/>
              <a:gd name="connsiteY4" fmla="*/ 1000125 h 1000125"/>
              <a:gd name="connsiteX5" fmla="*/ 0 w 4314826"/>
              <a:gd name="connsiteY5" fmla="*/ 0 h 1000125"/>
              <a:gd name="connsiteX0" fmla="*/ 0 w 4619626"/>
              <a:gd name="connsiteY0" fmla="*/ 0 h 1000125"/>
              <a:gd name="connsiteX1" fmla="*/ 4352926 w 4619626"/>
              <a:gd name="connsiteY1" fmla="*/ 0 h 1000125"/>
              <a:gd name="connsiteX2" fmla="*/ 4619626 w 4619626"/>
              <a:gd name="connsiteY2" fmla="*/ 495300 h 1000125"/>
              <a:gd name="connsiteX3" fmla="*/ 4352926 w 4619626"/>
              <a:gd name="connsiteY3" fmla="*/ 1000125 h 1000125"/>
              <a:gd name="connsiteX4" fmla="*/ 304800 w 4619626"/>
              <a:gd name="connsiteY4" fmla="*/ 1000125 h 1000125"/>
              <a:gd name="connsiteX5" fmla="*/ 0 w 4619626"/>
              <a:gd name="connsiteY5" fmla="*/ 0 h 1000125"/>
              <a:gd name="connsiteX0" fmla="*/ 19050 w 4638676"/>
              <a:gd name="connsiteY0" fmla="*/ 0 h 1000125"/>
              <a:gd name="connsiteX1" fmla="*/ 4371976 w 4638676"/>
              <a:gd name="connsiteY1" fmla="*/ 0 h 1000125"/>
              <a:gd name="connsiteX2" fmla="*/ 4638676 w 4638676"/>
              <a:gd name="connsiteY2" fmla="*/ 495300 h 1000125"/>
              <a:gd name="connsiteX3" fmla="*/ 4371976 w 4638676"/>
              <a:gd name="connsiteY3" fmla="*/ 1000125 h 1000125"/>
              <a:gd name="connsiteX4" fmla="*/ 0 w 4638676"/>
              <a:gd name="connsiteY4" fmla="*/ 1000125 h 1000125"/>
              <a:gd name="connsiteX5" fmla="*/ 19050 w 4638676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8676" h="1000125">
                <a:moveTo>
                  <a:pt x="19050" y="0"/>
                </a:moveTo>
                <a:lnTo>
                  <a:pt x="4371976" y="0"/>
                </a:lnTo>
                <a:lnTo>
                  <a:pt x="4638676" y="495300"/>
                </a:lnTo>
                <a:lnTo>
                  <a:pt x="4371976" y="1000125"/>
                </a:lnTo>
                <a:lnTo>
                  <a:pt x="0" y="1000125"/>
                </a:lnTo>
                <a:lnTo>
                  <a:pt x="19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54" name="Rectangle 11"/>
          <p:cNvSpPr/>
          <p:nvPr/>
        </p:nvSpPr>
        <p:spPr>
          <a:xfrm>
            <a:off x="671502" y="5734663"/>
            <a:ext cx="742950" cy="378000"/>
          </a:xfrm>
          <a:custGeom>
            <a:avLst/>
            <a:gdLst>
              <a:gd name="connsiteX0" fmla="*/ 0 w 704850"/>
              <a:gd name="connsiteY0" fmla="*/ 0 h 1000125"/>
              <a:gd name="connsiteX1" fmla="*/ 704850 w 704850"/>
              <a:gd name="connsiteY1" fmla="*/ 0 h 1000125"/>
              <a:gd name="connsiteX2" fmla="*/ 704850 w 704850"/>
              <a:gd name="connsiteY2" fmla="*/ 1000125 h 1000125"/>
              <a:gd name="connsiteX3" fmla="*/ 0 w 704850"/>
              <a:gd name="connsiteY3" fmla="*/ 1000125 h 1000125"/>
              <a:gd name="connsiteX4" fmla="*/ 0 w 704850"/>
              <a:gd name="connsiteY4" fmla="*/ 0 h 1000125"/>
              <a:gd name="connsiteX0" fmla="*/ 9525 w 714375"/>
              <a:gd name="connsiteY0" fmla="*/ 0 h 1000125"/>
              <a:gd name="connsiteX1" fmla="*/ 714375 w 714375"/>
              <a:gd name="connsiteY1" fmla="*/ 0 h 1000125"/>
              <a:gd name="connsiteX2" fmla="*/ 714375 w 714375"/>
              <a:gd name="connsiteY2" fmla="*/ 1000125 h 1000125"/>
              <a:gd name="connsiteX3" fmla="*/ 9525 w 714375"/>
              <a:gd name="connsiteY3" fmla="*/ 1000125 h 1000125"/>
              <a:gd name="connsiteX4" fmla="*/ 0 w 714375"/>
              <a:gd name="connsiteY4" fmla="*/ 466725 h 1000125"/>
              <a:gd name="connsiteX5" fmla="*/ 9525 w 714375"/>
              <a:gd name="connsiteY5" fmla="*/ 0 h 1000125"/>
              <a:gd name="connsiteX0" fmla="*/ 285750 w 990600"/>
              <a:gd name="connsiteY0" fmla="*/ 0 h 1000125"/>
              <a:gd name="connsiteX1" fmla="*/ 990600 w 990600"/>
              <a:gd name="connsiteY1" fmla="*/ 0 h 1000125"/>
              <a:gd name="connsiteX2" fmla="*/ 990600 w 990600"/>
              <a:gd name="connsiteY2" fmla="*/ 1000125 h 1000125"/>
              <a:gd name="connsiteX3" fmla="*/ 285750 w 990600"/>
              <a:gd name="connsiteY3" fmla="*/ 1000125 h 1000125"/>
              <a:gd name="connsiteX4" fmla="*/ 0 w 990600"/>
              <a:gd name="connsiteY4" fmla="*/ 514350 h 1000125"/>
              <a:gd name="connsiteX5" fmla="*/ 285750 w 990600"/>
              <a:gd name="connsiteY5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1000125">
                <a:moveTo>
                  <a:pt x="285750" y="0"/>
                </a:moveTo>
                <a:lnTo>
                  <a:pt x="990600" y="0"/>
                </a:lnTo>
                <a:lnTo>
                  <a:pt x="990600" y="1000125"/>
                </a:lnTo>
                <a:lnTo>
                  <a:pt x="285750" y="1000125"/>
                </a:lnTo>
                <a:lnTo>
                  <a:pt x="0" y="514350"/>
                </a:lnTo>
                <a:lnTo>
                  <a:pt x="285750" y="0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  <a:effectLst>
            <a:outerShdw blurRad="139700" dist="381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 dirty="0"/>
          </a:p>
        </p:txBody>
      </p:sp>
      <p:sp>
        <p:nvSpPr>
          <p:cNvPr id="55" name="Text 31"/>
          <p:cNvSpPr>
            <a:spLocks noGrp="1"/>
          </p:cNvSpPr>
          <p:nvPr>
            <p:ph type="body" sz="quarter" idx="27"/>
          </p:nvPr>
        </p:nvSpPr>
        <p:spPr>
          <a:xfrm>
            <a:off x="1503871" y="5789531"/>
            <a:ext cx="3016361" cy="324000"/>
          </a:xfrm>
        </p:spPr>
        <p:txBody>
          <a:bodyPr/>
          <a:lstStyle/>
          <a:p>
            <a:r>
              <a:rPr lang="ru-RU" dirty="0" smtClean="0">
                <a:solidFill>
                  <a:srgbClr val="262626"/>
                </a:solidFill>
              </a:rPr>
              <a:t>Боты и </a:t>
            </a:r>
            <a:r>
              <a:rPr lang="ru-RU" dirty="0" err="1" smtClean="0">
                <a:solidFill>
                  <a:srgbClr val="262626"/>
                </a:solidFill>
              </a:rPr>
              <a:t>офферы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4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4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937558" y="5371954"/>
            <a:ext cx="224003" cy="337114"/>
          </a:xfrm>
          <a:custGeom>
            <a:avLst/>
            <a:gdLst>
              <a:gd name="T0" fmla="*/ 52 w 128"/>
              <a:gd name="T1" fmla="*/ 181 h 192"/>
              <a:gd name="T2" fmla="*/ 52 w 128"/>
              <a:gd name="T3" fmla="*/ 185 h 192"/>
              <a:gd name="T4" fmla="*/ 59 w 128"/>
              <a:gd name="T5" fmla="*/ 192 h 192"/>
              <a:gd name="T6" fmla="*/ 68 w 128"/>
              <a:gd name="T7" fmla="*/ 192 h 192"/>
              <a:gd name="T8" fmla="*/ 76 w 128"/>
              <a:gd name="T9" fmla="*/ 185 h 192"/>
              <a:gd name="T10" fmla="*/ 76 w 128"/>
              <a:gd name="T11" fmla="*/ 181 h 192"/>
              <a:gd name="T12" fmla="*/ 90 w 128"/>
              <a:gd name="T13" fmla="*/ 164 h 192"/>
              <a:gd name="T14" fmla="*/ 37 w 128"/>
              <a:gd name="T15" fmla="*/ 164 h 192"/>
              <a:gd name="T16" fmla="*/ 52 w 128"/>
              <a:gd name="T17" fmla="*/ 181 h 192"/>
              <a:gd name="T18" fmla="*/ 90 w 128"/>
              <a:gd name="T19" fmla="*/ 144 h 192"/>
              <a:gd name="T20" fmla="*/ 38 w 128"/>
              <a:gd name="T21" fmla="*/ 144 h 192"/>
              <a:gd name="T22" fmla="*/ 32 w 128"/>
              <a:gd name="T23" fmla="*/ 150 h 192"/>
              <a:gd name="T24" fmla="*/ 38 w 128"/>
              <a:gd name="T25" fmla="*/ 156 h 192"/>
              <a:gd name="T26" fmla="*/ 90 w 128"/>
              <a:gd name="T27" fmla="*/ 156 h 192"/>
              <a:gd name="T28" fmla="*/ 96 w 128"/>
              <a:gd name="T29" fmla="*/ 150 h 192"/>
              <a:gd name="T30" fmla="*/ 90 w 128"/>
              <a:gd name="T31" fmla="*/ 144 h 192"/>
              <a:gd name="T32" fmla="*/ 63 w 128"/>
              <a:gd name="T33" fmla="*/ 20 h 192"/>
              <a:gd name="T34" fmla="*/ 20 w 128"/>
              <a:gd name="T35" fmla="*/ 70 h 192"/>
              <a:gd name="T36" fmla="*/ 25 w 128"/>
              <a:gd name="T37" fmla="*/ 76 h 192"/>
              <a:gd name="T38" fmla="*/ 31 w 128"/>
              <a:gd name="T39" fmla="*/ 70 h 192"/>
              <a:gd name="T40" fmla="*/ 63 w 128"/>
              <a:gd name="T41" fmla="*/ 31 h 192"/>
              <a:gd name="T42" fmla="*/ 68 w 128"/>
              <a:gd name="T43" fmla="*/ 26 h 192"/>
              <a:gd name="T44" fmla="*/ 63 w 128"/>
              <a:gd name="T45" fmla="*/ 20 h 192"/>
              <a:gd name="T46" fmla="*/ 64 w 128"/>
              <a:gd name="T47" fmla="*/ 0 h 192"/>
              <a:gd name="T48" fmla="*/ 0 w 128"/>
              <a:gd name="T49" fmla="*/ 65 h 192"/>
              <a:gd name="T50" fmla="*/ 5 w 128"/>
              <a:gd name="T51" fmla="*/ 90 h 192"/>
              <a:gd name="T52" fmla="*/ 6 w 128"/>
              <a:gd name="T53" fmla="*/ 93 h 192"/>
              <a:gd name="T54" fmla="*/ 17 w 128"/>
              <a:gd name="T55" fmla="*/ 110 h 192"/>
              <a:gd name="T56" fmla="*/ 33 w 128"/>
              <a:gd name="T57" fmla="*/ 136 h 192"/>
              <a:gd name="T58" fmla="*/ 95 w 128"/>
              <a:gd name="T59" fmla="*/ 136 h 192"/>
              <a:gd name="T60" fmla="*/ 111 w 128"/>
              <a:gd name="T61" fmla="*/ 110 h 192"/>
              <a:gd name="T62" fmla="*/ 122 w 128"/>
              <a:gd name="T63" fmla="*/ 93 h 192"/>
              <a:gd name="T64" fmla="*/ 123 w 128"/>
              <a:gd name="T65" fmla="*/ 90 h 192"/>
              <a:gd name="T66" fmla="*/ 128 w 128"/>
              <a:gd name="T67" fmla="*/ 65 h 192"/>
              <a:gd name="T68" fmla="*/ 64 w 128"/>
              <a:gd name="T69" fmla="*/ 0 h 192"/>
              <a:gd name="T70" fmla="*/ 112 w 128"/>
              <a:gd name="T71" fmla="*/ 85 h 192"/>
              <a:gd name="T72" fmla="*/ 111 w 128"/>
              <a:gd name="T73" fmla="*/ 88 h 192"/>
              <a:gd name="T74" fmla="*/ 102 w 128"/>
              <a:gd name="T75" fmla="*/ 102 h 192"/>
              <a:gd name="T76" fmla="*/ 101 w 128"/>
              <a:gd name="T77" fmla="*/ 102 h 192"/>
              <a:gd name="T78" fmla="*/ 101 w 128"/>
              <a:gd name="T79" fmla="*/ 103 h 192"/>
              <a:gd name="T80" fmla="*/ 88 w 128"/>
              <a:gd name="T81" fmla="*/ 124 h 192"/>
              <a:gd name="T82" fmla="*/ 40 w 128"/>
              <a:gd name="T83" fmla="*/ 124 h 192"/>
              <a:gd name="T84" fmla="*/ 27 w 128"/>
              <a:gd name="T85" fmla="*/ 103 h 192"/>
              <a:gd name="T86" fmla="*/ 27 w 128"/>
              <a:gd name="T87" fmla="*/ 102 h 192"/>
              <a:gd name="T88" fmla="*/ 26 w 128"/>
              <a:gd name="T89" fmla="*/ 102 h 192"/>
              <a:gd name="T90" fmla="*/ 17 w 128"/>
              <a:gd name="T91" fmla="*/ 88 h 192"/>
              <a:gd name="T92" fmla="*/ 16 w 128"/>
              <a:gd name="T93" fmla="*/ 85 h 192"/>
              <a:gd name="T94" fmla="*/ 12 w 128"/>
              <a:gd name="T95" fmla="*/ 65 h 192"/>
              <a:gd name="T96" fmla="*/ 64 w 128"/>
              <a:gd name="T97" fmla="*/ 12 h 192"/>
              <a:gd name="T98" fmla="*/ 116 w 128"/>
              <a:gd name="T99" fmla="*/ 65 h 192"/>
              <a:gd name="T100" fmla="*/ 112 w 128"/>
              <a:gd name="T101" fmla="*/ 8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92">
                <a:moveTo>
                  <a:pt x="52" y="181"/>
                </a:moveTo>
                <a:cubicBezTo>
                  <a:pt x="52" y="185"/>
                  <a:pt x="52" y="185"/>
                  <a:pt x="52" y="185"/>
                </a:cubicBezTo>
                <a:cubicBezTo>
                  <a:pt x="52" y="189"/>
                  <a:pt x="55" y="192"/>
                  <a:pt x="59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2" y="192"/>
                  <a:pt x="76" y="189"/>
                  <a:pt x="76" y="185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84" y="181"/>
                  <a:pt x="90" y="172"/>
                  <a:pt x="90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72"/>
                  <a:pt x="44" y="180"/>
                  <a:pt x="52" y="181"/>
                </a:cubicBezTo>
                <a:close/>
                <a:moveTo>
                  <a:pt x="90" y="144"/>
                </a:moveTo>
                <a:cubicBezTo>
                  <a:pt x="38" y="144"/>
                  <a:pt x="38" y="144"/>
                  <a:pt x="38" y="144"/>
                </a:cubicBezTo>
                <a:cubicBezTo>
                  <a:pt x="35" y="144"/>
                  <a:pt x="32" y="147"/>
                  <a:pt x="32" y="150"/>
                </a:cubicBezTo>
                <a:cubicBezTo>
                  <a:pt x="32" y="153"/>
                  <a:pt x="35" y="156"/>
                  <a:pt x="38" y="156"/>
                </a:cubicBezTo>
                <a:cubicBezTo>
                  <a:pt x="90" y="156"/>
                  <a:pt x="90" y="156"/>
                  <a:pt x="90" y="156"/>
                </a:cubicBezTo>
                <a:cubicBezTo>
                  <a:pt x="93" y="156"/>
                  <a:pt x="96" y="153"/>
                  <a:pt x="96" y="150"/>
                </a:cubicBezTo>
                <a:cubicBezTo>
                  <a:pt x="96" y="147"/>
                  <a:pt x="93" y="144"/>
                  <a:pt x="90" y="144"/>
                </a:cubicBezTo>
                <a:close/>
                <a:moveTo>
                  <a:pt x="63" y="20"/>
                </a:moveTo>
                <a:cubicBezTo>
                  <a:pt x="37" y="20"/>
                  <a:pt x="20" y="38"/>
                  <a:pt x="20" y="70"/>
                </a:cubicBezTo>
                <a:cubicBezTo>
                  <a:pt x="20" y="73"/>
                  <a:pt x="22" y="76"/>
                  <a:pt x="25" y="76"/>
                </a:cubicBezTo>
                <a:cubicBezTo>
                  <a:pt x="28" y="76"/>
                  <a:pt x="31" y="73"/>
                  <a:pt x="31" y="70"/>
                </a:cubicBezTo>
                <a:cubicBezTo>
                  <a:pt x="31" y="44"/>
                  <a:pt x="43" y="31"/>
                  <a:pt x="63" y="31"/>
                </a:cubicBezTo>
                <a:cubicBezTo>
                  <a:pt x="66" y="31"/>
                  <a:pt x="68" y="29"/>
                  <a:pt x="68" y="26"/>
                </a:cubicBezTo>
                <a:cubicBezTo>
                  <a:pt x="68" y="22"/>
                  <a:pt x="66" y="20"/>
                  <a:pt x="63" y="20"/>
                </a:cubicBezTo>
                <a:close/>
                <a:moveTo>
                  <a:pt x="64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74"/>
                  <a:pt x="2" y="82"/>
                  <a:pt x="5" y="90"/>
                </a:cubicBezTo>
                <a:cubicBezTo>
                  <a:pt x="5" y="91"/>
                  <a:pt x="5" y="92"/>
                  <a:pt x="6" y="93"/>
                </a:cubicBezTo>
                <a:cubicBezTo>
                  <a:pt x="9" y="99"/>
                  <a:pt x="12" y="105"/>
                  <a:pt x="17" y="110"/>
                </a:cubicBezTo>
                <a:cubicBezTo>
                  <a:pt x="33" y="136"/>
                  <a:pt x="33" y="136"/>
                  <a:pt x="33" y="136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116" y="105"/>
                  <a:pt x="119" y="99"/>
                  <a:pt x="122" y="93"/>
                </a:cubicBezTo>
                <a:cubicBezTo>
                  <a:pt x="123" y="92"/>
                  <a:pt x="123" y="91"/>
                  <a:pt x="123" y="90"/>
                </a:cubicBezTo>
                <a:cubicBezTo>
                  <a:pt x="126" y="82"/>
                  <a:pt x="128" y="74"/>
                  <a:pt x="128" y="65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2" y="85"/>
                </a:moveTo>
                <a:cubicBezTo>
                  <a:pt x="112" y="86"/>
                  <a:pt x="111" y="87"/>
                  <a:pt x="111" y="88"/>
                </a:cubicBezTo>
                <a:cubicBezTo>
                  <a:pt x="109" y="93"/>
                  <a:pt x="106" y="97"/>
                  <a:pt x="102" y="102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02"/>
                  <a:pt x="27" y="102"/>
                  <a:pt x="27" y="102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2" y="97"/>
                  <a:pt x="19" y="93"/>
                  <a:pt x="17" y="88"/>
                </a:cubicBezTo>
                <a:cubicBezTo>
                  <a:pt x="17" y="87"/>
                  <a:pt x="16" y="86"/>
                  <a:pt x="16" y="85"/>
                </a:cubicBezTo>
                <a:cubicBezTo>
                  <a:pt x="13" y="79"/>
                  <a:pt x="12" y="72"/>
                  <a:pt x="12" y="65"/>
                </a:cubicBezTo>
                <a:cubicBezTo>
                  <a:pt x="12" y="36"/>
                  <a:pt x="35" y="12"/>
                  <a:pt x="64" y="12"/>
                </a:cubicBezTo>
                <a:cubicBezTo>
                  <a:pt x="93" y="12"/>
                  <a:pt x="116" y="36"/>
                  <a:pt x="116" y="65"/>
                </a:cubicBezTo>
                <a:cubicBezTo>
                  <a:pt x="116" y="72"/>
                  <a:pt x="115" y="79"/>
                  <a:pt x="112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3" name="Hexagon 37"/>
          <p:cNvSpPr/>
          <p:nvPr/>
        </p:nvSpPr>
        <p:spPr>
          <a:xfrm>
            <a:off x="0" y="1328488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74406"/>
              </p:ext>
            </p:extLst>
          </p:nvPr>
        </p:nvGraphicFramePr>
        <p:xfrm>
          <a:off x="582677" y="197222"/>
          <a:ext cx="4079726" cy="6547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293"/>
                <a:gridCol w="3138433"/>
              </a:tblGrid>
              <a:tr h="86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Социальная сеть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Основные инструменты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626519">
                <a:tc row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 err="1">
                          <a:effectLst/>
                        </a:rPr>
                        <a:t>ВКонтакте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Возможность создания тематических открытых и закрытых сообществ, создание общетематического или профессионального сообщества, создание и продвижение специального мероприятия, создание внутрикорпоративных сообществ.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355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Продвижение сообщества с помощью таргетированной рекламы (используется также и в Facebook, и в Одноклассниках)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355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Использование такого инструмента, как вирусный посев в популярных сообществах (используется также и в Facebook, и в Одноклассниках)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50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Промо – посты (используется также и в Facebook, и в Одноклассниках)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355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Ретаргетинг по уникальным посетителям сайтов (используется также и в Facebook, и в Одноклассниках)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355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Ретаргетинг по составленной базе заинтересованных сайтов или клиентов (используется также и в Facebook, и в Одноклассниках)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355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Использование постинга у лидеров мнений и селебрити (используется также в Facebook, Одноклассниках, Instagram, YouTube)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50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Приглашение пользователей в группу или на мероприятие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3556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Использование популярных хэштегов (используется также в Facebook, Одноклассниках, Instagram, YouTube, Twitter)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4459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Конкурсы, направленные на генерацию контента, на увеличение репостов и проведение мини – активаций (используется также в Facebook, Одноклассниках)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2653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Размещение нативных форматов видео и их продвижение (используется также в Facebook)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2653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Распространение контента бесплатно с помощью функции «Предложить новость»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8621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Facebook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Создание интерактивной инфографики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50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Использование менеджера рекламы SocialAds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509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Одноклассники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Использование рекламной платформе MyTarget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862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Проведение опросов и тестов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8621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YouTube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Ведение видеоблога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2653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Встройка ссылки на сайт в размещенное видео (используется так же в </a:t>
                      </a:r>
                      <a:r>
                        <a:rPr lang="en-US" sz="600">
                          <a:effectLst/>
                        </a:rPr>
                        <a:t>Instagram</a:t>
                      </a:r>
                      <a:r>
                        <a:rPr lang="ru-RU" sz="600">
                          <a:effectLst/>
                        </a:rPr>
                        <a:t>-историях)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41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Реклама с помощью AdWords – текстовая и графическая </a:t>
                      </a:r>
                      <a:endParaRPr lang="ru-RU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50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Взаимная подписка (используется также в Twitter)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4111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Instagram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Продвижение хэштега (используется также в </a:t>
                      </a:r>
                      <a:r>
                        <a:rPr lang="en-US" sz="600">
                          <a:effectLst/>
                        </a:rPr>
                        <a:t>Twitter</a:t>
                      </a:r>
                      <a:r>
                        <a:rPr lang="ru-RU" sz="600">
                          <a:effectLst/>
                        </a:rPr>
                        <a:t>)</a:t>
                      </a:r>
                      <a:endParaRPr lang="ru-RU" sz="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50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Проведение конкурсов (используется так же в </a:t>
                      </a:r>
                      <a:r>
                        <a:rPr lang="en-US" sz="600">
                          <a:effectLst/>
                        </a:rPr>
                        <a:t>Twitter</a:t>
                      </a:r>
                      <a:r>
                        <a:rPr lang="ru-RU" sz="600">
                          <a:effectLst/>
                        </a:rPr>
                        <a:t> и ВКонтакте)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50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Интеграция с другими социальными сервисами и сетями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17509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LinkedIn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Публикация постов через сервис LinkedItPulse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862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Прямые продажи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862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Продвижение вакансий и публикаций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  <a:tr h="86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Мессенджеры (</a:t>
                      </a:r>
                      <a:r>
                        <a:rPr lang="en-US" sz="600">
                          <a:effectLst/>
                        </a:rPr>
                        <a:t>WhatsApp, Telegram</a:t>
                      </a:r>
                      <a:r>
                        <a:rPr lang="ru-RU" sz="600">
                          <a:effectLst/>
                        </a:rPr>
                        <a:t>)</a:t>
                      </a:r>
                      <a:endParaRPr lang="ru-RU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Создание групповых чатов</a:t>
                      </a:r>
                      <a:endParaRPr lang="ru-RU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829" marR="21829" marT="0" marB="0"/>
                </a:tc>
              </a:tr>
            </a:tbl>
          </a:graphicData>
        </a:graphic>
      </p:graphicFrame>
      <p:pic>
        <p:nvPicPr>
          <p:cNvPr id="1030" name="Picture 6" descr="Картинки по запросу социальные сет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36" y="573743"/>
            <a:ext cx="4018199" cy="562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63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37"/>
          <p:cNvSpPr/>
          <p:nvPr/>
        </p:nvSpPr>
        <p:spPr>
          <a:xfrm>
            <a:off x="0" y="744926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pic>
        <p:nvPicPr>
          <p:cNvPr id="28" name="Рисунок 27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94" y="2205317"/>
            <a:ext cx="6708700" cy="41114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9" name="Title"/>
          <p:cNvSpPr>
            <a:spLocks noGrp="1"/>
          </p:cNvSpPr>
          <p:nvPr>
            <p:ph type="title" idx="21"/>
          </p:nvPr>
        </p:nvSpPr>
        <p:spPr>
          <a:xfrm>
            <a:off x="324784" y="1650158"/>
            <a:ext cx="7761369" cy="569387"/>
          </a:xfrm>
        </p:spPr>
        <p:txBody>
          <a:bodyPr/>
          <a:lstStyle/>
          <a:p>
            <a:r>
              <a:rPr lang="ru-RU" sz="2800" dirty="0"/>
              <a:t>Использование площадок социальных сетей для рекламы товаров и услуг в 2018 году</a:t>
            </a:r>
          </a:p>
        </p:txBody>
      </p:sp>
      <p:sp>
        <p:nvSpPr>
          <p:cNvPr id="30" name="Rectangle 1"/>
          <p:cNvSpPr/>
          <p:nvPr/>
        </p:nvSpPr>
        <p:spPr>
          <a:xfrm>
            <a:off x="7727575" y="0"/>
            <a:ext cx="1423569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00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981777" y="3609257"/>
            <a:ext cx="2376000" cy="94500"/>
          </a:xfrm>
          <a:prstGeom prst="rect">
            <a:avLst/>
          </a:prstGeom>
          <a:solidFill>
            <a:srgbClr val="D15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6" name="Rectangle 15"/>
          <p:cNvSpPr/>
          <p:nvPr/>
        </p:nvSpPr>
        <p:spPr>
          <a:xfrm>
            <a:off x="822724" y="3609257"/>
            <a:ext cx="2376000" cy="94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7" name="Rectangle 16"/>
          <p:cNvSpPr/>
          <p:nvPr/>
        </p:nvSpPr>
        <p:spPr>
          <a:xfrm>
            <a:off x="3395107" y="3609257"/>
            <a:ext cx="2376000" cy="94500"/>
          </a:xfrm>
          <a:prstGeom prst="rect">
            <a:avLst/>
          </a:prstGeom>
          <a:solidFill>
            <a:srgbClr val="538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sp>
        <p:nvSpPr>
          <p:cNvPr id="18" name="Hexagon 37"/>
          <p:cNvSpPr/>
          <p:nvPr/>
        </p:nvSpPr>
        <p:spPr>
          <a:xfrm>
            <a:off x="0" y="744926"/>
            <a:ext cx="499221" cy="790575"/>
          </a:xfrm>
          <a:custGeom>
            <a:avLst/>
            <a:gdLst>
              <a:gd name="connsiteX0" fmla="*/ 0 w 1035356"/>
              <a:gd name="connsiteY0" fmla="*/ 446274 h 892548"/>
              <a:gd name="connsiteX1" fmla="*/ 247263 w 1035356"/>
              <a:gd name="connsiteY1" fmla="*/ 0 h 892548"/>
              <a:gd name="connsiteX2" fmla="*/ 788093 w 1035356"/>
              <a:gd name="connsiteY2" fmla="*/ 0 h 892548"/>
              <a:gd name="connsiteX3" fmla="*/ 1035356 w 1035356"/>
              <a:gd name="connsiteY3" fmla="*/ 446274 h 892548"/>
              <a:gd name="connsiteX4" fmla="*/ 788093 w 1035356"/>
              <a:gd name="connsiteY4" fmla="*/ 892548 h 892548"/>
              <a:gd name="connsiteX5" fmla="*/ 247263 w 1035356"/>
              <a:gd name="connsiteY5" fmla="*/ 892548 h 892548"/>
              <a:gd name="connsiteX6" fmla="*/ 0 w 1035356"/>
              <a:gd name="connsiteY6" fmla="*/ 446274 h 892548"/>
              <a:gd name="connsiteX0" fmla="*/ 0 w 788093"/>
              <a:gd name="connsiteY0" fmla="*/ 892548 h 892548"/>
              <a:gd name="connsiteX1" fmla="*/ 0 w 788093"/>
              <a:gd name="connsiteY1" fmla="*/ 0 h 892548"/>
              <a:gd name="connsiteX2" fmla="*/ 540830 w 788093"/>
              <a:gd name="connsiteY2" fmla="*/ 0 h 892548"/>
              <a:gd name="connsiteX3" fmla="*/ 788093 w 788093"/>
              <a:gd name="connsiteY3" fmla="*/ 446274 h 892548"/>
              <a:gd name="connsiteX4" fmla="*/ 540830 w 788093"/>
              <a:gd name="connsiteY4" fmla="*/ 892548 h 892548"/>
              <a:gd name="connsiteX5" fmla="*/ 0 w 788093"/>
              <a:gd name="connsiteY5" fmla="*/ 892548 h 892548"/>
              <a:gd name="connsiteX0" fmla="*/ 0 w 832144"/>
              <a:gd name="connsiteY0" fmla="*/ 892548 h 892548"/>
              <a:gd name="connsiteX1" fmla="*/ 0 w 832144"/>
              <a:gd name="connsiteY1" fmla="*/ 0 h 892548"/>
              <a:gd name="connsiteX2" fmla="*/ 540830 w 832144"/>
              <a:gd name="connsiteY2" fmla="*/ 0 h 892548"/>
              <a:gd name="connsiteX3" fmla="*/ 832144 w 832144"/>
              <a:gd name="connsiteY3" fmla="*/ 452998 h 892548"/>
              <a:gd name="connsiteX4" fmla="*/ 540830 w 832144"/>
              <a:gd name="connsiteY4" fmla="*/ 892548 h 892548"/>
              <a:gd name="connsiteX5" fmla="*/ 0 w 832144"/>
              <a:gd name="connsiteY5" fmla="*/ 892548 h 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144" h="892548">
                <a:moveTo>
                  <a:pt x="0" y="892548"/>
                </a:moveTo>
                <a:lnTo>
                  <a:pt x="0" y="0"/>
                </a:lnTo>
                <a:lnTo>
                  <a:pt x="540830" y="0"/>
                </a:lnTo>
                <a:lnTo>
                  <a:pt x="832144" y="452998"/>
                </a:lnTo>
                <a:lnTo>
                  <a:pt x="540830" y="892548"/>
                </a:lnTo>
                <a:lnTo>
                  <a:pt x="0" y="892548"/>
                </a:lnTo>
                <a:close/>
              </a:path>
            </a:pathLst>
          </a:custGeom>
          <a:solidFill>
            <a:srgbClr val="538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pic>
        <p:nvPicPr>
          <p:cNvPr id="2050" name="Picture 2" descr="Картинки по запросу v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4" y="1230577"/>
            <a:ext cx="2375999" cy="237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facebook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48" y="1182955"/>
            <a:ext cx="3348876" cy="251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instagram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76" y="1259770"/>
            <a:ext cx="2351017" cy="235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7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Текст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Заголовок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5" name="ISPRING_QUIZ_SHAPE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090" y="1851660"/>
            <a:ext cx="59309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27" name="ISPRING_QUIZ_SHAPE2"/>
          <p:cNvSpPr txBox="1"/>
          <p:nvPr/>
        </p:nvSpPr>
        <p:spPr>
          <a:xfrm>
            <a:off x="548640" y="411480"/>
            <a:ext cx="804672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/>
              </a:rPr>
              <a:t>   Quiz</a:t>
            </a:r>
            <a:endParaRPr lang="ru-RU" sz="3000">
              <a:solidFill>
                <a:srgbClr val="343944"/>
              </a:solidFill>
              <a:effectLst/>
              <a:latin typeface="Segoe UI"/>
            </a:endParaRPr>
          </a:p>
        </p:txBody>
      </p:sp>
      <p:pic>
        <p:nvPicPr>
          <p:cNvPr id="28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3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9" name="ISPRING_QUIZ_SHAPE4"/>
          <p:cNvSpPr txBox="1"/>
          <p:nvPr/>
        </p:nvSpPr>
        <p:spPr>
          <a:xfrm>
            <a:off x="548640" y="1097280"/>
            <a:ext cx="804672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/>
              </a:rPr>
              <a:t> button to edit this object</a:t>
            </a:r>
            <a:endParaRPr lang="ru-RU" sz="2200">
              <a:solidFill>
                <a:srgbClr val="343944"/>
              </a:solidFill>
              <a:effectLst/>
              <a:latin typeface="Segoe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3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RRENT_PLAYER_ID" val="universal"/>
  <p:tag name="ISPRING_PROJECT_FOLDER_UPDATED" val="1"/>
  <p:tag name="ISPRING_LMS_API_VERSION" val="SCORM 1.2"/>
  <p:tag name="ISPRING_ULTRA_SCORM_COURSE_ID" val="6592D059-94DB-45D2-8032-A45D7F689B0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SCORM_RATE_SLIDES" val="0"/>
  <p:tag name="ISPRING_SCORM_PASSING_SCORE" val="80.000000"/>
  <p:tag name="ISPRING_PRESENTATION_TITLE" val="Course template"/>
  <p:tag name="ISPRING_FIRST_PUBLISH" val="1"/>
  <p:tag name="ISPRING_PLAYERS_CUSTOMIZATION_2" val="UEsDBBQAAgAIAJVoMlAg5RNa8QIAAJkKAAAYAAAAbm9uZS9jb21tb25fbWVzc2FnZXMubG5nrVZRb9owEH6v1P9gRerb1m5ve6CpApgqaohpYkq7F8tNDFhNYhY7dOzX7+JAB9tQgFZCEbZzd9/d9905nZufeYaWotRSFdfO18svDhJFolJZzK6dMR18/uYgbXiR8kwV4toplINu3POzTsaLWcVnAv6fnyHUyYXWsNRuvfqzRjK9dkZd1vV6d4wS5o1GrDumlIQs8Lo4cNwuT146V+vX91j3SEgjErCRF+KAhfiROm79PM5uFOEHx62frXbjKMIhZXHg9zHzYxYSCs6GowBT3HfcJ1WhOV8KZBRaSvGKzFxA3YwsBdKZTO1BomCjqERbsD4Zen7IIhzTyO9Rn4SOG6uyXH2ybnll5qqEcBqlUvPnTKQ2JjBkzxel0BCaG2AQwc/MJbypci6Ly7bQkCOOoDpxPCER5IULI0rE0YJr/arKdCe/7UBtjv2wR6CEPbrlnNY+No4BowSdlaVITLszQOnZyqwZmfhhn0wYtUKoycgrbaDg+SITRli0sk6FJ7Yqz2KqgJlM8GVTNYhuaWot0BDHsXeLWZc8ggZAdOQYC3LnuOTuGIsnHENCOG6zCb0H/9azFQF1bqSzkWbCayVkK8STBOxq5pZSVRp2ajZBQDZ7fXlcmBjfj0Exvhfs6YDGK5TermZyKQBHmYqyNRA0ZQ/3/fCW3Y/972zg+QHu/4dmvkKFMoinS14kAohNeKUFWsFZKlN7VkvMxv9RyV+Im3VDXqx7Oezjx4tj8ey0/x71cWNEvjBtoeuCreGfgqJup70QDkn9tPhxD4de5JOPYUbLvMqagfVuft6QHctRK4h3Vupwtj4UiVXKwVPSCuX08bh1Z+2MMerTAMO0BIezJjFwmclcGpEe4HM8xHVFYxg2zfDZyWSiqiy1wsrkix1AcDFVufj3NpyWKre7GdebwjYD8OY9KJrkoibo6Ihb8U0bB/OzJY3TWYrHXYs5ZmQwgBtpOm2zoD7k/iEfJLxptlzlsPUX0reVth+Rnautb8rfUEsDBBQAAgAIAJVoMlAVHmAbowAAAH8BAAApAAAAbm9u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JVoMlAfVIpqMAMAAMcOAAAiAAAAbm9uZS9mbGFzaF9wdWJsaXNoaW5nX3NldHRpbmdzLnhtbOWX3U/bMBDA3/tXWJl4XAPaJk0oLWL9kKqNgkhh8ITc2G1OOHbmj3blr985bkvZyha+JLY9VE3su9+d787nODn4Xggy49qAkq1or7kbES4zxUBOW9HZqP/2Y0SMpZJRoSRvRVJF5KDdSEo3FmDylFuLooYgRpr90rai3NpyP47n83kTTKn9rBLOIt80M1XEpeaGS8t1XAq6wD+7KLmJloQaAPwVSi7V2o0GIUkgHSnmBCfAWtEQne0LavIoDhJjml1PtXKSdZRQmujpuBW96fS6e913K5lA6ULBpQ+HaeOgH7b7lDHwDlCRwg0nOYdpjp5isObAbO6fYi+dxL8yKnJYM/WMjsLFS7uE44RyOuNLYzhCraVZjvrWtCdUGJ7Em0MrMfAhpJmFGXp2qx78nTghUleWStu21Q4RPw2uKPE9mGSiNowt38lYCYxt5RSWSTHmbEgLHqKdXoPso9BeRCa0ALFoRccllySlEpMLlgrI1rrGjY0FWyW1v5Q+1EAFOZOA1cfJURrdWg+LynKqDd/0ajVjfGSz9lflBCML5YiAa06sIhhdV+BTzslmCshEq6IaxRKxxAhAizPgc84OqlAtgfcZukQThUNNLMVScBssfHNwQ8Z8ojRyOZ1h4eI4mMBvPghcUmNuoXTl4076ZdDtXQ2G3d7Fjl8gZTMqswfCsZx4UdoX4dMFkcqu9DAcGXWGV0lhwKq5OmtrPj4N64rGPD9TNu7wDRRO0OfErwOygX7BlL+MlYck/o8e1Dab01m10f3mrdC4xQFTEpg4kWFLArnsgDWAGZVESbEgNMOmbHzbmIFyBkdCgwho83gPgz6WafU2hRk2SaUZ179HsoXERpn1lS58Mhnx518r6nZGGLNR7/SwMxqcD0aXV6PexSicRmv1eGv3TGLf1Lf3eH9ovMYWf3LaO68T+SEGoVaGemkt3HEdqePPdaROw5l0snEe1XIBe8w07BnsMgIKwCJ4RRXzlK+CUG3PXDF/zYb5B1b/+j4Ja68/7R0NPh1/6f7vu+CpcQhvqztTfOdek8RbL0B+pgAJBV6r/KG4vjW1P7zfTeLtU40G0u5ePtuNH1BLAwQUAAIACACVaDJQcVeUnRUBAADRAgAAHAAAAG5vbmUvZmxhc2hfc2tpbl9zZXR0aW5ncy54bWyNktFOgzAUhu99CoL3kE2NmrAmbuiN0SzZXuAAB9IMekh7IOHtrYUNVIjrVfv//9fTnjYyJ6m8FrWRpDb+yhc3nhelVJI+ILNUhflWzpons42fNMykgpQUo+JAka6g9MXtmxtR6JL/UWRrXsvkkOJY5mH9tI2vQoYa99vHePe8BNRQYJBAeio0NSqz+d1rvIrvJvlhOm1IZH52BxqmA4NmwbrBKBzXvW+gxRclK2DbZ2swmiE55/RMSVTvNRrbLmeKHEpjiT/6eIR9Cd1lM3MGZpwl5CgrFOs5xDk9pqCVhVOPXY0i12iL/BL7JCpISnzHLiHQ2eclMtx90e5pe8emwg/KUNSaqpqjcCK5hxmfwc7tVxZfUEsDBBQAAgAIAJVoMlDXm3CWKwMAAG8OAAAhAAAAbm9uZS9odG1sX3B1Ymxpc2hpbmdfc2V0dGluZ3MueG1s3VdNTxsxEL3nV1hbcWy2qJcKJUE0H2pUSBAbKJyQs3ayI7z21h9Jw6/veJ2EQANdKBGohyjZ8cyb8Zvxc7Zx+CsXZMa1ASWb0X79U0S4TBUDOW1G56Pexy8RMZZKRoWSvBlJFZHDVq1RuLEAkyXcWnQ1BGGkOShsM8qsLQ7ieD6f18EU2q8q4Szim3qq8rjQ3HBpuY4LQRf4ZRcFN9ESoQIAfnIll2GtWo2QRkA6UcwJToA1owEW+83mIoqDw5imN1OtnGRtJZQmejpuRh/a3c5+5/PKJ4B0IOfSs2FaaPRme0AZA5+figRuOck4TDMsFLmaA7OZ/xV770b8J0aJHLZMPUZb4d6lXYLjgnI65ctkaKHW0jTDeGtaEyoMb8SbppUbeAZpamGGld2Fh3onTojEFYXStmW1Q4gHxhVK/AhMY6I2ki2fyVgJpLYsCqckH3M2oDnOxGlPRmRCcxCLZjQsuCQJldhRsFRAuo4wbmws2LKTvaX3kQYqyLkEHDlOTpLoLmfYSppRbfhmLasV4/lMWz+UE4wslCMCbjixiiCnLsdfGSebxJOJVnlpFdRYYgRgxhnwOWeHJUFLwMcSXWGK3GEkzl8huA0Zfjq4JWM+URpxOZ3htKIdTMCvPwu4oMbcgdJVjXvJcb/Tve4POt3LPb9BymZUps8ExyHieWF3gk8XRCq7ikM6UuoML5vCgJVrVfZWf3kb1nOMfX6lbtzDN5A7QV8Tfk3IBvQOW76bLM9p/F8rqJw2o7PyoPvDW0LjEQdsScDEhRTVCuRS9yoAplQSJcWC0BSl2HjZmIFyBi1BIAK0eXmFIR7HtHyawgxFUmnG9dOQbCFRKNOe0rlvJiP+0mtGnfYIORt1z47ao/5Ff3R1PepejsIdtA6Pt6pnI/ZSvl3Z/VXxUNjHb6fsp2fdiyqED3DvlRrTTSrBDat4Db9X8ToLV9HpxjVUqQSUlmk4KiguAnLA3r+jQdn6FwCenJQwW688KO/gePz3u97aa7NNFkjCc/BBu9aHygQk3ZP+1+FxZ6dMQDUq3nYU/pWJ8LR6JYrvvbY04q3vNzW0339JbNV+A1BLAwQUAAIACACVaDJQjnP2+moAAADlAAAAGgAAAG5vbmUvaHRtbF9za2luX3NldHRpbmdzLmpzq+ZSAAKlHCUFK4VqMBvMTyotKcnP00vOzytJzSvRy8svyk0Eq1FSdgMDJR2civPLUosIKE1LTE5FMdTUyMLJBadKhIkmTuYuzpbI6goS01P1khKTs9OL8kvzUiDKnF1dDF2MlcCqarlqAVBLAwQUAAIACACVaDJQvH0190oAAABJAAAAFwAAAG5vbmUvbG9jYWxfc2V0dGluZ3MueG1ss7GvyM1RKEstKs7Mz7NVMtQzUFJIzUvOT8nMS7dVCg1x07VQUiguScxLSczJz0u1VcrLV1Kwt+OyyclPTswJTi0pASos1rfjAgBQSwMEFAACAAgAlUyTTzZhWAJHAwAA4QkAABQAAAB1bml2ZXJzYWwvcGxheWVyLnhtbK1WXU/bMBR9LhL/IfI7cUvHBigBMSS0hzEhdWx7q9zkNvGa2JntELpfvxvnO6RsSKvUKrm+5/h+HF/Xu35OE+cJlOZS+GThzokDIpAhF5FPHr/enZyT66vjIy9L2B6Uw0Of5IKXAJYQJwQdKJ4ZBD8wE/ukZ3CRmTiZ4lJxs/fJco7c7U7LOTk+mqGL0D6JjckuKS2KwuUaESLSMslLEu0GMqWZAg3CgKJVGMRpsJfm72j8plJQs89A95CZefvGNUnL8az5gKRYulJF9HQ+X9Af959XQQwpO+FCGyYCIA5WcmZLuWHB7l6GeQK6tM28KsgVGFMGYW0zz1zyxblwtAp8UjmsU9CaRaDdRESEtn4NZ0NQYRrrmolwLdgTj1iZ21rXXrZFHYmOpTJBbmr0DvYbyVS4bu09f49OROxtE6bjmk8PcrH8O14nY/3W5ftkLDajfJNwHeNSH9JZp5Ogw1291NbYyvaxke1dyUQcBb9yriC0r9/aEzBfkGrDVuY2TlcXAS7g0x0LjFT7W4ShdGvZuK1S3EoprgW1HG67+6qjIE22W2AmV9CUauY98RDkF6aU7deVUTl4dGSssXQI9miVct2kriFebNLk7B96U/qNWvNTv9YZC/gfjfmERG1NuAjh+Y6jj4EUa2oAi13aXJMlbrlnF5PON2nvMA1M3UnApmAijmEqAjz7ITOMdnZ6CAqKaXQJcjXC9hYOgmMexQl+zSTDePUgTcrUbpKht3AQnMhgNwFtzQeBGyULzFDnWYYD4GXxXq63HaHjlox02YrRoxPj0AtybWTKf1ulD+akubSSfuX0Hh85hz4N6CbjLeTD/DXEaBIM4mrmwvY1ApwLTxyK1YDnpLa6GQ7xiVlfPo0GfGl6KGdMM51LwzqrLOM5DibPKq/mHOfZyCeELcsTc9tPaHh5WOgo4el7Y4rrO55VWaz4b3AKHpZ/DRZLLLUTQ6l3n7w/X/YYUIs4GQfbW9OhHbdSNHVwXWrfql/bjuaGqrVSyeyQpLy6FxWmmgcfUY6RkrkIRwKwDavpdYLz+EYBcxLYYkaLUzweMvPJO3yoc744u+hS/rC4aLA2rodq4yqWN1xHdcCd/Gh9kNpEvHqu4eMfUEsDBBQAAgAIAJdoMlDKx4K/RQUAAJ8UAAAdAAAAdW5pdmVyc2FsL2NvbW1vbl9tZXNzYWdlcy5sbmetWOtu2zYU/l+g70AIKLABXdoOaDEMiQNaYmIhsuSKdNKuKARWom0ikujq4iT7tafZg+1JdkjJrt02kJQEsA2T0vnOx8NzI49Pb7MUbURRSpWfWG+OXltI5LFKZL48sebs7Lc/LFRWPE94qnJxYuXKQqej58+OU54va74U8P/5M4SOM1GWMCxHevRtjGRyYs3G0RjbFxELIjybReM5Y4EfeXhMPGs05vH18av29Xuk7WA6w/7HyAvOg2jsnlsjW2Vrnt8hTy3VL7+/e3f75u27XwfB0Cn2vEMgZJDevu4B5LMw8CJAI17kkw/MGunfYXLBnHmuT6xR+2eY9Cwkl9ZI/3bKzcOQ+CyinuuQyKWRHzBjC48w4lijj6pGK74RqFJoI8UNqlYCvKCShUBlKhPzIFYwkdeiS5kTTLHrRyGhLHRt5ga+NaKqKO5eGlheVytVgLoSJbLkX1KRGJ3gb+b5uhAlqOYV+COCT7WS8KbKuMyPulVf+V6AHeNkU0IpPgfjst2iAOkA/kZWK3iWCPUSVNzkqeIJWhQCAAOK+Hqdyrh5U9J1oRnOUn7XySLEV65/Ds4eeDQivrOdsUYkT5BTcL3YgSghpiQEgIKXoniAbGR83YgjnKbDECbu+cSDL9MUJnK5SuFbDeUxI+AJM5F3SYGnkhB8nNKrIHS00UAV4mjNy/JGFcmBl+7vZxew69sBBILN9sCZxtgCg39IyH1FIeKqGwxYYuPfbVzBUsEBI2aSgQ6prC4rCJtsnYpKGLZSL4XHxqW+iIWC+EoF3zS+D9pNsHW6uYfnvj2JxmyXQj1e5/GqpxwE50/jYz8aanCTfZ/v5NSiRePgA2QXSIbBEIngAnLgxRCJj4SCkQntkvHxpXuOzS5B3tsmpW3Si7nOMekd4nEMctqbNlLVJcxok0BqMjtSHg1TQ8n7OXixi717cmuDCu5gRku5EcCjSETRqQjSvU0cHVTv5+5f0Rl2PeL8xPX4HcpVhXiy4XkswNlirvf0Dp4lMjHPtNsb/V9r+TfiVZvqX7RVwnfIhxdD+RwUlnsigleVyNZVl2ptsJb+Q1joEL+XQp+lP0w/tYmPQzd4mp0pZVanTQV69P7smA3do04Sj7RU/916aia0KTVjFxLWWKr+EgRaHF1OoStJ+0tNNFGjbALM+8u5/hnIzJpKB6XQzRcDuPpBC+Ar9FAMOoFdMcwpNEcZ1K3+spew6gP6l7rE9Je/ImPqMqhTV+JLKatOzSYD9K7IJgE8vBTvdbkH5Ym5zAPKPgAu2w6yRKnMgH/SA3M+JVsLNEXlYCVXqk4TkzBSeW0KC9i2zsSP/fOiUJmZTXm5DZimsJ0+hkWzuLBROhvQge1ivvf+7IX8w3eJEhxC42Nj39bdkq3zQ9pTyN22dw3LT7Q5D4nb6nNPBAhAbUyP0W27BpGY8SpeQQuwUHWe9ARqjn0OOcMA1vKhghfx6r9//u2J8R2TZha1s38OAtGmgdxNdmCffFWJ8vNgEL2SHcYQ+87HxhVpFJydQQO5WHRJMDw+pGwGfaTaE/pWrueBnbkQQk9yEuZNLc5UBlNH3XrBLK2/YMawPZlCEFMTs6ouoNcdgrD1ODuYh3CSbMPfBiDoW5isUoHILddBOwR1isMLSO/mbGiNpry4htrAlEoHcTMbqCOqGramb1cvdZXKfBDzx1VmvWDmziLsOOYeCiyZyvi6aV0SOOfG7YVUqpa9wewJ9qH0fIcnElkNBQwJ2d0z6bsUc2/hKa4vBHukGVPtt4kdMl8z/pb3Nj8W/92oNFeJx6/2bhb/B1BLAwQUAAIACACXaDJQ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JdoMlBbEguNVAQAALQVAAAnAAAAdW5pdmVyc2FsL2ZsYXNoX3B1Ymxpc2hpbmdfc2V0dGluZ3MueG1s5VjdUts4FL7PU2i808vGUGChjBOGTZwh05DQ2HTL7Owwiq3EWmTJteSk6dU+zT5Yn2SPrGASCK3Ckhm6vWDAR+d85+g7PxLyTj6nDE1JLqngDWe3vuMgwiMRUz5pOJdh5/WRg6TCPMZMcNJwuHDQSbPmZcWIUZkERClQlQhguDzOVMNJlMqOXXc2m9WpzHK9KlihAF/WI5G6WU4k4YrkbsbwHH6peUaks0CwAICfVPCFWbNWQ8gzSOciLhhBNIbIOdWbwqzDsEwc16iNcHQzyUXB45ZgIkf5ZNRwfmn57d323q2OgWrTlHDNiWyCUIvVMY5jqqPALKBfCEoInSQQ7uG+g2Y0VknD2dt5o2FA3X0IU4KbvWMN0xJAAlcL/JQoHGOFzadxqMhnJW8FRhTPOU5pFMIK0gQ0nHZ4HfS6bf+6Pwj94PosPO+ZGDYwCv2P4QZGYTfs+Zvo28KfXV34w163/+46HAx6YffizgoYXSHEc1cZ84BZUeQRqQjzVFKkI44pgyK9R6MkCsqc4XxCQtGhkMUxZpI46K+MTN4XmFE1h27YgW64ISQ7lRmJ1FCnreGovCDOHZwBhMAgl1VNHLytauLwaGXrrvF+t621UXpYKRwlUDwgK0Pz3GXRrRrVfYQjRadQmeTeJscFY0GRZSJXTR106XtZWMXwCIw3FnyFOf2NRoLFFV8kHZG4j1Oy1HLBDeUd0Nx10BhyzIDJQUY4CjCHNqcK2I0qAFmMpKKqbO/OQvs0p5ghwIM5RNB58IDtKMG5XElqlVjdW1Hzj75QRP5p2DaiR1UDRsGLLi0r/d9FwWI0FwVi9AbsBILKK1L4KyFoub/ROBdpKYURpJAs3UwpmZH4xMbRFbhIC7CEeZcxooyHTwX9gkZkLHLAJXgK0xHkVBr8+kbAGZbyDhTfxvjKdG233/Y/vtIbxPEU82hDcChXkmZqK/h4jrhQt3ZAR4QLScqkxDQu12z2Vn96GqqOgTw/UzZW8CVNC4afE74iZAl6iynfjpdNEv/dCKzdJnhaNrpu3hIaWpxCSgwmLEQw7ShfTFgLwAhzJDibIxzBgSX12JhSUUiQmAFhoOXTIzT2UKbl1wQmM3jMY5JbQe7svtnbP/j18Ojtcd39+vc/r79ptDjKLxjW7sxZ3nr0rmBnde/G8B2jb9wbHth2RJ7qQo0fOF1/F7Iw7/ZDf3jaCrsfuuHVGoCSvYdnlufq83T98VpeMl7q6Rr4p8PWGRr6wWUvDI5tKqovoHlVlEBNjvX928ZmcBlCTn0reJ06G8WLof/BChCSaNV8dm77A6sNv7PRGprrxsXSVcMqBDg+JmYcwgHCaEqhiH+IYWDVl0+aIz/GLPjPV20zTLY0CwjOowTKYmul9HMM7G3m6H9M+8v+N/TZiF9lLvDPu78Neu2fYLy8UAbNV/UUtfL25LlrX/n0Sko5TYFWfTmvngabB/s7nrt+qVYDtNWX1mbtX1BLAwQUAAIACACXaDJQkYyOFm8DAACgDAAAIQAAAHVuaXZlcnNhbC9mbGFzaF9za2luX3NldHRpbmdzLnhtbJVXXU8iMRR991cQ9l0UcNFkIEFgE7OumpXwXpgLNHbaSdvB5d/v7RfTgRlBJyb23nPa+3F6GxP1QXlrB1JRwYftbnt01Wolq0JK4HoOWc6IhlZeSJgUSots2NaygHbHwQQT8h20pnyjjCXYWjQdtpeF1oJfrwTXuNc1FzIjrD368cv+JB2LPMcSGNqlnDVZQXnMXe/+cXp/CcWf0e8P7iY3TYSVyHLC989iI66XZPWxkaLgqQmtZ74m2nafg2SUf5iIuhhRYxKMKv2kIavENLuddWfdyyi5BKXAhPQwHXfHP8+yGFkCO2Q/6N/3xxdyyqO+bswRbUcV1ZY26A56g34TLScbqBZ5MpveTnvNeI67V7vyZVyOoOGfPps5XoA9yG9tLvIi/45Gcik2pqBHnIH5znKYIClePyRMH8x3lmASMgedFaRiNMU2CJk6Kd6YrwncVEv/ZzwkEnO3pWBvpglH08MoZMlgZIZM0gkr51Nb8flaaLxMMFoTphAQm0rQG2b4RgoVtqnaStxf+KQ8jUDeUCIWghUZTFy8EbBqL/GTyaOdK3F8B1sUoISdN0YRlsYS+YJlPUFGxhL5brr1ytn+BH7scZygh0fim/l19dELnOAy1Cusgtec9GxuuYqO9oaAyUQKIyurOc3AdC3pWJsLqXMSU8LJjm6Ixrfpj8Et9zYZlXSOHF5p9bpKNNUM6uS2EoVUGAy6Fz5b37kaj6O4h0ON9TOsdUBXjWVTzGsRa8Guq0r33l3dIYfCuXVL42MybGdEfoCcC8FUu+V58bN8yjDjGh9TkE98LSKOPbuJxIUGdSlYuEt4KZxoTVbbDGNqSuFQU9fa+g4m/ti61vIiW4KcoSIoBElWbQ63pZstw1+9oPAJaZXQ4HRMvcXtOKEHxUcGLwEgcrUN98EtnCcrmKYMdhCmSmSwCTdllijUf12+Rl5ef+X9+44g/QwqhRLjqo4awgLDqmc4z/nxrslS2cQqIyVM9zKnyrwPY9JoNZ6Qdu2FVNkY/XUFxFZVqkkKLd41kaGY5drnTnYw5jSzEwgd0fE1HsdhQuS+KtYZqnViL0Mwr9ZhMxUINZ4mipmzo24dxXqOh+wcb+doLQHiAWuNV9ET8Bv2S0Fk+nKAVN6EGrdjY474atp5jZM+y3XSiUyuOYc24N/4n8noP1BLAwQUAAIACACXaDJQcN0cAE8EAAA+FQAAJgAAAHVuaXZlcnNhbC9odG1sX3B1Ymxpc2hpbmdfc2V0dGluZ3MueG1s3Vjdcto4FL7PU2i808vipGk3KWPIZMFMmBKg2Ok2s7OTEbbA2siSa8lQerVPsw/WJ9kjCwgEkopM2E72IkN8fM53jr7zp7F39jVlaEJySQWvOUeVQwcRHomY8nHNuQpbr08dJBXmMWaCk5rDhYPO6gdeVgwZlUlAlAJViQCGy2qmak6iVFZ13el0WqEyy/VbwQoF+LISidTNciIJVyR3M4Zn8KNmGZHOHMECAP5Swedm9YMDhDyDdCnighFEY4icU30ozC5UyhzXaA1xdDvORcHjhmAiR/l4WHN+afjNo+bxQscgNWlKuKZE1kGoxaqK45jqIDAL6DeCEkLHCUR78tZBUxqrpOYcH77RMKDubsKU4OboWMM0BHDA1Rw/JQrHWGHzaBwq8lXJhcCI4hnHKY1CeIP0+WtOM7wJOu2mf9PthX5wcxFedkwMOxiF/udwB6OwHXb8XfRt4S+u+/6g0+5+uAl7vU7Y7t9ZAaNrhHjuOmMeMCuKPCJLwjyVFOmQY8qgRu/RKImCKmc4H5NQtChkcYSZJA76KyPjjwVmVM2gGQ6hGW4Jyc5lRiI10GmrOSoviHMHZwAhMMjlsibevV/WxMnp2tFd4/3uWFuj9LBSOEqgeEBWhua5q6KFGtVthCNFJ1CZ5N4hRwVjQZFlIld1HXTpe1W4jOEBGG8k+Bpz+hkNBYuXfJF0SOIuTiF//RZ30AiSyoC6XkY4CjCHtqYK6IyWFrIYSkVV2c6tufZ5TjFD0LIwdwi6DDbojRKcy7UsLjOpmymq/9EVisg/Db1G9KBqwCh40bVkpf+7KFiMZqJAjN6CnUBQakUK/yUErTY0GuUiLaUMS4Vk6WZCyZTEZzaOrsFFWoAlzLeMEWU8fCnoNzQkI5EDLsETmIYgp9LgV3YCzrCUd6B4EeMr06btbtP//EofEMcTzKMdwaE+SZqpveDjGeJCLeyAjggXkpRJiWlcvrM5W+XpaVi2COT5mbKxhi9pWjD8nPBLQlag95jy/XjZJfE/jMDabYInZaPr5i2hocUppMRgwosIBiHl85FqARhhjgRnM4Qj2FBSj40JFYUEiRkQBlo+PUJjD2VaPo3h8gMe85jkVpCHR2+O37779eT0fbXifv/7n9ePGs13d59h7c4s78aDlwM7q3tXhB8YPXJR2LBtiTzVhRpvON1++bEwb3dDf3DeCNuf2uH1FoCSvc2d5bl6gW7fp+Wt4t46Hf68fRr454PGBRr4wVUnDKo2NdQV0K4qSqAKR/qKbWPTuwohi74VvE6WjWJ/4H+yAoS0WbWbndtuz+rAH2y0BuaC0V+5XFiFAAtjbAYgrAxGUwpl+yLa36oTnzQ5Xkb3b71N00fb3wyMPXU/wXmUQCHsrXhe8FD+eWn5HzO9tQHktgWIApJSbfQfbcJnI32dtcC/bP/W6zT3Sh+14+9F1Ozz0meelt+S1j4eee7Wz3QHIF//5lk/+BdQSwMEFAACAAgAl2gyUI8e82y2AQAAaQYAAB8AAAB1bml2ZXJzYWwvaHRtbF9za2luX3NldHRpbmdzLmpzjZTPT8IwFMfv/BVkXg3RMR14Q4eJiQcTuRkP3XiMha6vacsECf+760DotjdlvdAvn37fj61v1+uXj5d4/Yf+rvpd7d/q+0oDqxm1huu6zjv03Oqe5tkcZlkOPBPgNZDi9+hJ3p8JytgTlWm8fbe22vHz0P6zYFy7uCQsFKFpQisI7YvQNlTg71plx6oOFTltjtfGoBgkKAwIMxCoclYx3tVz9bgFNmAsQP2DLlgCNdO74egxGnWRZ8cgCO+eblwuwVwysX3FFAcxS1apwrWYH+MP7XLp5VaCKl/46hjWL8PWEuSZNi8G8mbg6e3Un/rdpFSgNRzjjqOJP7knYc5i4G5BYTAKJn+gNeN2Qxt0kenM/NKhHw7DwKUlS6HVpadpdBsN65govVrdbAU/cAY2pqsYydkW1CVWKNfyghcoFaa2I200tItEObJ5JtIDF43tIjmbrLXt+jaqiTGIUc1PX8WNXS7TakbtmmHjmi2JW5t3DZcLJoMhL7duRH0lTnJqVlBhkdAkdbggczHNQWP3H2XVTK1AzRB5OTv7HjOGJcu8HCdl8p/uWCATTSiRd2ZViYe0evsfUEsDBBQAAgAIAJdoMlCFJO7tZAAAAGcAAAAcAAAAdW5pdmVyc2FsL2xvY2FsX3NldHRpbmdzLnhtbA3KMQ6DMAwAwJ1XWN4L7daBwMZYCRUeYIGFIjl2lQQEvL7Zbri2P4PAwTF5U4ev+onAutjqdXM4T8PjjZAy6Upiyg7VEPquasUWki/nXGKCn9DFceJQkPlDoczBIoy7v7Hpqj9QSwMEFAACAAgAV7PVTDF3pECiIgAAD0cAABcAAAB1bml2ZXJzYWwvdW5pdmVyc2FsLnBuZ+18eVRTZ7sv1laloihSCWNqQx2qgikCQSCxooC1itYKokCEiKkMgYhMksFWCwohKa2KFjC1WNEipIqSkECiYBIVAVExQIBIthBlSAiRDGS6G9Q6fN+5d521zrnrrHX4w7WTvX/v+z7z83vI2h7fuiVozscOH1tYWMzZGLz+WwuLjywtLKYvnjUDvBP6aOYK8DIt5dugdRaVzU7PwS8fYr/a/JWFxRXabEP0R+B3y+Tg8BQLC+eciX/TaH3KWAuLwPMb13/1XUbUcLeCNrQ/U6YxpFev0P1wBYaCD962jim+/ctPHR9WWHy0/NSV2sV3P52/9oMVO2cmLyy9d7t9SP5NmnCRS8LqXRDfz/bOSNgzbH+l4TM/1AcuF4fakBqlP1oSuSNsrC1lR3pd1IPdZZyB3W2o5kse/nRVhdwcMxOUyCJiNWzR5BXxX3xl/RpYL4rKStQMlDPkUZl9J8tN6iRz6Hb3uhcPGlo2E86a5AqT/CZWftC9brxTfhzL5WRJsOZDmsoQU5u8iUZI1TzkjZ3M2kGIKBVytVL5TwrTk5tBLUR1IVlX+Ivrxl9cL7EuvwiGlIriIA9NMQi/1BUU/AiS+mNOLk0Ho/FGnlTdIKbeRUeA0twYwxFdKQXxnoefa6Ur7lEQpTjP3yO/pY8bmFCCF4tGOQqCtg4+DqovRJMyfQjLRNZkbcNMeqtRalXf9n3acf7Ou8a9rh9aWBzexUTaVM5w78tT7MgIJljXbyLkKrkEWr3+TvAscJPrlKPpFwNCfKll7ZXZVze5kb6fraEVzAOfxNlbKrYqp+9RZzbOpEfOjS2MIGxhkV+e3BicIWQ308lAX1/wBUYEEcdCv3mQS19YZxNSHjln7+gJQH/7n2Mut1mvOg7dedVB+MKaLzumb3j5pBnnSjAol6ShNP10ibGdZr7VQBrYjKrS31qCGmMDPeOPmZGRmkfbQ1a6m0dyUAfGxgkocbUwQRF/rQ6J83Zz1MAdRPkYQIQf6lKnnSG9KIX6a4dMdUvO6uQHIL6POEhdmLW8F4qKzIxgGqOXQjMNP5FXs/gh86iAEK4/2+Pb05wqpOiPMX3zmPhfqz4HUm4Zo1/aDutpQ9I1tvg5tZKUK3kHPbV8BnCVRXLKGgqGMFo0C44ArKHWIChnzb4u8zJYdJdE1YIyj7QTYb0ZHJUY+SfU8GSmNZJDVvjTdY8nhPGzyc58tjv/KHzeXPjoBnjPT5C5EsPtMAY1ayjPHVlLgjCEqfh7LDccqjKvn+ksJfHU9RLzjVNFhhf9w8K73fv+kYu6SOGsIIgG3aANuyNQbnnnEl2A6sKklkeOmMgIFNqF31euZ8vHlaZbayE8kyCLpOq9og+sx9/bnKXrI0MkMXt358cIV2dX4fc9IaDFBatm3FgkqMdHrJ7Bg1s0zxE3ChNDGySIvGRK9jbDCSl83dlOyOoa/avISwisl53Nkvee9qLDIfwzhwA2ws3NN6dgpCCoRzPCViJ582HRq88eqHXopyZa/aD8rgtuSy17gQuqVzagpCwd8g/Er/DLMxqjs3TcguTaCsSRVT204bEyL7rlnX+U9LBxcXgoSMUQwI1XkfKrZgF9eB6oQ81gz+Mr+WVO5gEFgehzzPkh5APM30VBNxCYJF+byma5uCekPco7wR0K603oSq81Km2BebB9xRtZdbQEPLTLOnAdqMPFWFdDS6JCf39MFQzB+lDLnIVj4N4Z4tLhjl86og49/9PRvw3xW1B9BtEqHT6Luw0WTbBSHrjmv/zLKGhMrd9YlntzPrPxLWGbQ7xdQpb1pHdDpjMbeliGfAdLYEx7p1F5yPBdPxgSLN5fSOMSs/YS+0w1LLr4JILiMVsYjDj7F8dhscb/k8z2KKSAjTeLPsGa8+nf+PW0FK3uCZN7TdanR2uKClblFqwUXBu2drOX6N0roYV8OL7Db0YzdszfpF1g7U7DpbhSBNaR9tAGR7iN6Sa9zjTz2F4x9WgrIivJ8DMNLm0KaSshJ2/088ywIsH78xuDGtSjoFzqnBNDvtuVJwQa9FP5lzYfWFisrahysMS0Ox7ZRUmEP8tXrvwthxcEJQ719k3EBxvysUyfT7W3BBLz9bmC7T9OGi7TqphW4k5X+PaY8eLt+k6yNqRx/lB7KCyakqI65kXLUD0kA16tkAWAV7nCETHpHcNBYGllHtNeY8cLBBIpg0mdCI8CTuOruhDnSon5zhE7nSodg7ObmlCRGbYBvQN6Y/4Vtxns4VSxHpLPrCESPW0CgZzT94RUJicxCzz5JM2P6VRP3Q/eV20/wMSOV5DWJRt+LmhbCwGjGkisvJVazpwvbMHa9ZzX3VsvX/zKwBzQwGVzhCyvXFGYcIPS/2MZJkzYJTP1ycz7fI5274PPEtz32uWc8rAfrBL0J4RIYOjN4saCrcL0h2VO6Ljyqk9qfP8phtbjWLM0vnHRNyI77BcH0u0tp1lY/H6qYMTlRQcqi+RzdD9ZWWdbU/QPPuSQyhyhCvB3Wxbiw+W8uT1OdzEKDsx6OJZ5V9kd+zLkAuuzHtCNKDN+YhuyKb8QatjY5wafdOBKWK//AM90w8xxqj9IVOiH0Cjtr3cjY/5Z+YhnMEhW5KyKlBRBdQNHUJe6Pn+dFrVBxGGUoaxv3gUjsbdckjVSdpJT/7qK/9IzMtEcu8sZXHbW8HWRi2FzAebVrus2JoLNchMHanwWZG2qRpx93Uc+v74Q+8m+18pv/TYr/PVZJx5FnXqDKoz9Z6fh2P8f8FB9sLZ+tvsQ98Wf7sNnSePPu38NQS57ftaW9jwjQYghjLXTG19lhLpg5FLZWfahJVzjcJKCazYqNrGX8DFrXMRKCNpfLbv60lnlYN/2oIZOP3Jev81PEEYz1qx4GSJf2nzNbpvEJJtAM+I8J28Xo2Dnzu9umrSurCV46fNQj4njbug83oVXDvtKdM3yh3TTC/lwElnfQBoWkRI1QeQXQY1A2KQyTwz2lrNzb7p6/Bacfi6JpCri0I0d9G7j0xDT06toUx86qgdXNGmNZkmJiyXKpKTxcNe0wxLTcLkHPVTYsw+f1gY1K6HujF/lMUpE7vxVLmFKRBE0DO4i6DgKwL0luJOv1ztb0kFrlRd8JqhhEPqWW9MX1qxRV+dVVYQWbkq/Dr+B9v6gGRbjtzBMSHmlhBxsmbDA4ptMtltuVYn0dKt6HGIHjEIQ0nblwV7lAcqneKNhtRRPhwcKVtkX8hnwU7eUeDRgEiSe57S7G+rdI/IlKvujYsFW8rOEdS+tx/P1tRFk2AUIUmGBVsfgPfyLTH/xssq8aa6VefpjAHLkB+uISLvpeyguyoN3v+/COTnyBGMYPwoaUOMju4Ii7Bg05ufdfCm8Kuko1Dml+I16wofOmOKimTeWZtdmso4VCrcXAFZgK6DkwUf59+Hcsj0UgnKc4LWni0zJLff4EAMpDrqNqFoVJXFZ0v0n1d78B4b6ypOcKli0bYAE8rxfEYRo1ub1ugXywJ5CgK9oRu11pR4X01qTkeXJtpordQm20zdGoKJoet99EQXNNRlO92h5O0BPYCqzEv6x44tghAN2nP/7fH4j/NEG+MLmAGGaFhKymysfXzrjV6X/LCZfqbLPVqrn5i9+UGNHpgItar/DLXzMXqvjIn+vwMnkQJA1MWB5vXzsSrLkDAEfaeWoilWdOVw+WMpSDMduo8BUNyB8DXxofFnjt7GYDynC237FNJQGH2krTMwZ83ltfR8bQTCcXmcHQxf7Q9yFfcDlerwRkUZxBNgQFejYgGDpWFv4YXwRZB6zUKgUe1RITYIryoP3dGnA8HolsomxSRbqtyXmhQvmCVc956dXsqUfAJOoqP+HzwJrdcto8C4+2HcivGl4+L5bscr4CBchZT4cx3SQS6/iyXhOxhf9A1oWHYGjfA6HUOfju4QZu+HchJmBz50cUUPY1aYuIV2h9fBn45aufuWSX0GXlO4p/pO5psEdJI/bcLawwAgkLVdoq6lSDFf81pLhlJSeWnLQLg/VoNoKcWe4hL0WLQ2sKhLIxwzHWbD/VAb/vxI+HvoypdJjPN2C2WI+xtcFKBeaIl4VsOu0o+61I/VyFd1saOsI/EUepmynCrUDV1Cvy9ow7Jxr7P+UGouF25BkvpIOovI5macvJatuyTVQ/ZFuhamn7PPuVincidaX8Y0QkzV2WnLqHwV6VS28v/XtS0hJml6akfGLPPxflewFzOo7faxPn5Nsaco2DNntFV3oDFqHnf+1hpNBYbjoU16J1wbOPoEfbdSUvwWc8EXdW9+b01wNClOHb2rLbiN3kFR9aKjllaKPw0Gjc7V/yPfTkOPPRjWRmqp39om7E5wRXvHmtFjX7zYF1jfGvekaK2Hndn1pExX6liPtLdt+KRi5uutNy2gMvniKcrSw7S01A9dd3+taezn07fbx1+ew3tjrb6QD3bDS3tK9fEqkKZH+0yL9uckeZADHzYmaM0IkpxYnhhLkkhXujC96aBnkUFF32runPLgE6y1DGnkK0yiDm/liRC0za8LSyEbvFl4ly4/kH3sij8ljG9jSRArTh1f7xWU3iUhtPKPAZHVfgqZseG8zcFK2ijAr+YohroZu7nLyTYv0ppQcCo20OlHeyIh3mWFdsgMSWqiI15vuQQfVayalTnYG9V8DDm0is5DHGff0SItMTyiORszgZPjMqC0zGwuhc+PxkbUu+WLyWIcszSzR8MipdHwRHl3aligVwW0EY6phU7dZt8SaRitsYOFqUaVt9pRyDba2Ak9WjrNWkEpQduTRMjQhw1zesi32Pak3c5f0pg11ilKFzYXCRmAMMhrjl+exEBhbGkUDpH0IHJfeCmeeQVPnr5rBhSCB0eFgCCbWigxwQ5PSubxWAlTVuM3JkXm8EEACibcGt9W6lxWHZya8d4yjzwSj4QWq7NMBpLQPfyrG9khk175aZC4AtA/3vTyiwK35w2LaHGV8sSeL6Auwa9r0HlBvnhP/CoChbhthD+JK342u513Nrl0uHs1WlKphwXYicBqRhsTJ7yf2FwofEoSJpauojiGws0U0Z2GiO1RzheiTiwG8ALaOW6p8MSj+/t0oXKMpSLYtFO6xm76r1klYSS3iyL1UjfB5OB4jGiKsaP66q/oQWUBMQFP7aR5d/Q/zmO8F9klw/L1uF6Ipodkn0iIjuf6LBVXw3/kMoGxZkLjsOVXdvViOcqOjqRofqj2TNlif4V/piFXzjRXNo7vrUCriUXwgZjW5WPmdDKHCR3i78SreC29wosLP6PH7rUJwtVXd3tYnxkj7II8CVZq5lELg6nD4YVH3YjeosNk9SEmcN0FMZgPtyuo/hsWOiRJ6RmaEHewJi1jrIrxlFDTC/Zo1KInc6700w31pMyCfqjRTIv3vEGmCDLF5dapuM/A+E+oMqqcRpZpTpT++P/TGQS2hZmaIWw7IwUrfZ2ZIs2F28+IT8v3/SvKiX+QnkeI1z7AoppO9a3eTFO5MG27DkHa/0qqEDzLnq2+0Pq/+R7mll+reTNxx7m9IX+e/gQ8mBNWjDA2oR/5JY/rKxhWvKeEhV4KSb5cakvWiNaiQp2Dfe8d2v71j7rh3PHTxHQue659a+N+80C3TlWDSydLRplGPxsHQWCp54FLZqUJ61ltZ0lGwKvtqkEumRF6RRBTvUGTIOGkt/pqu0fYaSJMg8Q8WrQ2ftBcg7opkxiFN9xPJQ0JyTKau5q38OHg3WOuo0DXlYNvAudu2kurMP6bdnjR+phugofCelf7jzzBhvEoqEcYB0/TZ5Zd/oEj+GFSG/fxhPs2+U3qanqVqcWfkxfgZJn7H2GF1DBiF2KGUd0IiI10CnkIWAqN4wmo3mtSKDxnpHwTG8EYWrzVVkWV1GDiNN6uEDqIWbIBA70+lFcoKkvUmp5T+2LC31PR2tsTM8z24OJqyF7842uqgeDAmQc9nGh60GW/NsnOnbXObcR2xHR5FE7TbBUTaFvJvQDT+aG/J4iiqlJ1B7DKzcJ42Ar0P1LtHkZHphOL5Ibm6b+5kulJaQqxyJ3iMKuLuGyex7wRDsLf4Tz4BRAPjNZAHMSfy4CsFPPhA/ldJTt7N1XmFQDtetzSQPxx+HA/F3M7TLBGw8d1+/fyddtN7Btg1iMWB9cN9KqWqUVktnOfjAOvVOlVU+grf8u4WUCVD7vwkFy11Gc7uSCekN2YtuK+oFTIaiumMay/K4bNwJHo/oIlkJhZvhjRIMw6NEAyGUYM6CCCCvExlK2xuEp7d/paZykBusHCP1feq8MwzUjVmfd7NBKQqyY1qj3WixvwtPttnF9JX0uJai5vVxa3QsQcdYOjimwgoiuc0vVdd5tkC61Ub/d+upldhvZBZmBN50xJAVnSY6TAX9GuHYBB/L+Nucq0fOaQBgbM6ghf0qq3qlvaYIHppO4uBr0ZbpStNFAzQB+9PlIR2aeJcKXonRQPLrMRXTvwOodr+O0jAVtxm4QgGPFklk3a9Zfu71KPwa3xEdWLxfuY48kex+NZWb+tYOKJZ1HJkl9VPwCiLzvKrpNPoLXMpHuP9emqhrMog7dOliT0sSoeNNIU3AmToJIAreMl9dMDOuqaUZW8RxsUo1noN47870f+CWEIznxI57mTdmb5UqGkkqHJXZJlq+VuCnCgY8e5RFTGyjK1BUDGYtSnWaBKY4y5RWNfa3W81zNigegRmpKznhQfD0SwIhtSNVSRxHOYDYGj72ghi4Z8FYnY+0p14N6cxKNMC6xwua0X2Tfi4UbqbtF9zPIQ0MDAmo5NNqbDoWlNKkkmXA4upTVjqx3g7MjPZeMpR1SDGtYvr1ASLJijqhVCytDcVnCS2yLa9x+hT8ReiDQ78M0cD61VfvKVcvoulbPAg6S0tStbYCDR2ToykoHrtV4sBNph9aGCZAFhTgn43hieqmAsyERFFB5HnPleuloITzO07fjaCvyHM/ME/tMvuNK94V2R7y1TyVCf537NwzWDBVg1zCZ1wQPc2u0lzPXHQJ/Z/4M8xU/Ap+BR8Cj4Fn4JPwafgU/Ap+BR8Cj4Fn4JPwafgU/Ap+BR8Cv4+XGlXOPF+1ca/Bvl2aMIIuVvoYfP1F3PAdawsytFfvp4OfpK7wM6dfwB+OMwRBi+9tBr89EQO/w9gW5QPyhnDyDFdkqJn7A6vs67vSIucNM7kHlDz9faKpFqJ0gSiZc+vuHMzxq5nvegP4rIN41E5+jaJbrxNNkKkGwe7RVEZYzex3u4m8/OJ97tGNHvHqk/EE9wA1aFfzShP8OyVgxNviTWbc9b0mLUIUDaVTcPjgfiM7lp3wliWNbJRmIdv3ZrF4cs0j+aLQLGvXdaGXWxDJ6RXvITPx86r5KaFbYYHxtbJPCS7egrj8lpUyya0aWS7m3MP3iV/Os3isBi4dJkpmXhfayZ9GLgsD2A+fInZZYxNCwM1ac4pc5CQOsqcGO8/G//ObHF+OxlRoJlu0RxkYMaPSTzb+r6pVw3bgn74M7bC9CWnfJo/Tj/zUz4Rqmo4Xgu1SI6iHGXSC0YIvj+B/tkfXs67J49bS/OWzvzU+f+CYPbqZHSJ0Vphut5d1YLUPPmlwaRDmYfLxU1Is848OEAyPUcZFYxxo8R870j8RfWf7sTnvbI1pBKyu6mNNy6yJlubCq0JI53Ce1yAWkeraKPnsYaFKJO7S4/EIPuMmi+mDEqBXT4HI2rzM1CAkbuSmfm4a2mPYFGPtQXCPbBe3BKcwS2pn7R0G3pf+vU4eLXhAVklkZvuoHSMSufvq2O+oYgT+NoFAdEGFz5x4oW19XEZTzOU+k/og1o/ocx/xrV5mE5tHSVmbcQcrJ7qq0ZWV+pT5jPz9RCNnfCWeJaSJDwMKRQKFySlx0rweDTejOfh7yWG+7sklQaEMmvy54Z393t9cDgF61prpByVid/yR/nCI5va0xeKQouvpN4L//GMHjw5a2Fp+9BmlBEd5e9VzfNWJdthOiGtamemgk2cPLlEKEUspuZrvHsU4YQIoGUvJU8pk93HK+OdFkCLCv6uDPiSWXNn+6/TnnTZWyahYL26tI8n0uBqKPlMdxtu0777jkceLcJXi/zmbsN4ZudLeG0KTHGrvVQTQ8nTU8Xp3UiRsaa9J42EAkQdhiv8nyHTn5wDsttiT4bShIkK3T1mGlo7oKnk/uyfCvHdm1okfvYzJinloSJyloWs8oBrsfDvjMzUe5/vc/WrE5s8Ut+cfr4Cwyh/Vn05+9xJBCfe73oqHbE7Iava0TMU0+7HTiRDw6ZLJn3dwUXZlVGPNlwRVriVXzvkRyWNpXO5+s7ZDCRiVEEcUEmiXLIugub1eZSqaOTqfZ+eFheP+5yefjglzNOG9FRp59IF4DQTed8zehNbKKw4NJTnHjVn7TbDkViDN+I3BYwbZS9cD5zWzqzTsTKISJxtEozqyGBwUcoFLQTNAFub83A41XuZ3AOTCvXebzLgUNXKzHyMIFaPzFFmOjKSFMujoCI+vVw5mtrErKvU+uehQgIMPrud0+PKVk2Ug/ixwo7NnWvU7FxcYxxk1xl6f2YJYnqC78BWrGd2U6lYrVHmQyw1xhqWAhZNOKepTyePPLnY3dao3CBWW7G1P66ozGvUGO/TJsKoUrnhWSqTIx8FbY1bgP5ZYNdcjqHNsWiO5AdDzHXFsUHVSom+Qpuk1LJhPS2D96aHWeUsx5xwQGsSeI+Pw+NOBwlzK/Xayio2rWg1z6jVygYFslQC6Y8AeoOWkDNMzG9JjOApNPGnkzgMrWo157kIm/LvFOl0QN2PoSNKV3Bndi/jhTgtEbCGw38TEkLqOyZ913ufnredt6Q3eQgfCes1bMAQvmKtWZxLbqPzedcY3LW+e7MMqXy7UyqeQ4soXyRklM/tSC/StmfryFu2WE4qhEDBFnH37XSuYijHgkF3zTiXeT63UXo686CD8J65yaWhh5VYG4IvatWyY60iAFIQ3CGb1U3I3KAS7Rbu7BZu7uQadfFcZabz9D0Hn6UgzDAVi4EvYvlV0gTD/VXfyPSOSYrT/YwNy8m0LdGuJ77b9XjAvaroWupQ6ifdpzCB9XB5BNbqKB5Vmun0xxbKPiDFEdOBeOjmlncT57dFEPLRXHg/X7GtPb2LOxg611hzbFC2LcVgb4nXQVwBYxGPEV3LwIeDj+/Dbaju2Q3q2X2JojO8213pXaugnET6MF4Fal0j9wIu/6hLWYA+dnaN7Qc3ahqpnmIBwnaLUXgdHtOEDqNMS6aEKUlzgdPfQ6DCDHJ/azyuGA5RDBJ0kHPVWEjoNefnYHURbnZIIhvYawJSTATncadAYIjLYuiW3SyvCmbo6xptFYoMx2i957NLb0qh9/7B9sEv2Cvho04OL2JWOJQ2fW21Q6zODyp2I0FjEHkteMMalFvM4d1EEzCqo9QOUmfrK8VrXsg+u3XDW55kdXJRj4JlxncbsKuioA1PuEA2S6Ljlle40IC8XqU7txzzx/B2P+nsa9r6hLHvigOqhS3DHpVoI3vg57bEavP2eeZdLtD4gwMPd1k86ereC5YMevIAMV8Z52lD9VgQFvCQ0KH+pl47vjjKpUmx2zB9D+RIKMF5dfGXB1ziCAThrkmdUc1/FNNtnET5Lb1xrl0aH0o/4/MGbV1n9Xid7586Ur3a6PPndojl5ydPXR9vHFqc6JwVuWEtjUgTKjdIU5tC+iz1Z6X42wNepUTBWDk6zPkqu+kvyMwQ51kwC0S6t/0uQfvCSsdj1P2UnXAvfqPqopdpfpLvvKZ+7HrKD/HL3aBCShmPyvhBgDrW8xTTLjIonSZLRa1R63TPrHVsGNDWCuCAFoPM2UbIX82Rx1/QaXCpxAvwb7Jzy5zp7znjg0NDWX443hOxF/f3Yt6eCGe7CYG+p+ONA6IdOZdxKQnlHksZsy2auzcH1hcZ1gM1bccWarzNAf2psF717gsURljM2lwxpV+zMmou/GvBIABdnwRcErT65B9VDcJZ+S2DL60k1WDTulF+NOb8UBF0NyhtCvw7w3ng31oqAGtD7Xf/MEwUBErg0YmN4I2nti0qFzttN4TcGnguFBkbfSyKOZDkUPMc3+pcD47g+0/MJc5HHqn388Tn9luFKyV9una8zu9QhQP2K4GR2vvc62ycUz5NsbNcz9oIDNMKkpHTk4vDWQ6WGuJcmR4izGkTrRdLONsdedhzA5db3hcrXDL+mJlGNzxdkq4gm/XosIiFomlCsNsK7SgAutXak7tKrEFZvBQ3q8sw+NdklzB8JPezFTCU42rtLLDEGDSJY5K/MXnRiZSEaKttZ6phj/9qu7+a63VnbkSrdlEsgKzGuoZ6IbmYCjmwuALJA6BkoWbBPdJcoSyRkopZEUUs2QnmtmZZQk5v0cH3O9xOuIUAou3RcNM1ZeTxMg6WTlSn+uue/spBm8fQvDWCnbNyJnMF+FuRN/q9yeSpP9s5EYrloLEbCN0ZRMNkplD3m4r5dheV41poaZvSIlmOW2MTqBJZRqd6dXBDYY+rQZlN59wojJBqdICV+ObywAvhBCvV2MnXBi5vUaR1laBQOcgcYDzzcpEiSa/PeFiwikTHnuSFvV/dqcq7yxkRcw7DP5QvEOZfWRU1o5J5yC8QQNPACsbeRljkxX1WxINEpIKSij5Bb6UyOWwTu3GC5vhUZy4trqB+BPZfuE0goB//CVGUIBHNFk9IOZh9QUmcD8Rna8+m5syorMGrd3elZUXGAoDv4wEk7kEqXaKL/02nqlKkIMjoGyzjgEmg4LMMi2HRBh8H7MrsAQ9kyHtl2hkohRqftT08Thvj8PQcjjXxWQAnDE3cwS4kmvUS8kiZ8WC5ELPaPJtwzL1eOruh1UDMrj9HrvEHCQuRb5dd7j5QStSkg6qcCUX7MagvqYOAXCUjE/zUWS7odd2w3kic6Wy7UrbcAwl9m0f7up792gk7Y1+dvlvRY+SjDfwDewrkAd7XQaYiRR+Skc9FHl+kPG0+jnjJjkBPJvpenluOATnZjvyjbOR7pGzucY9ZQNY8HFGrtEtXGJ5KIj5xTyL2zka3E4cw0N3U5Q+Izy6A5KtGG9aRwW4mzFh7TASgk2VllKFBcHPcpAcuDM6o/3uNi0VzScGI2sPmbNIb90YO/5xeCzhzwHnKOEt7y4PMyXqYRDSm8mOrWE1iiUndx/qsOwcXN5ZR+5KurpmQe9Z/sBWzbjjROmp8pviH5Gtjy3mjyxvxG9jW3d+NaZLCP0kC5ilmWhTbwXqHsa5+kjfdldO5KHDd/u7NieTxrsSD3SHGkkyUxZNayL9S1Lnh/t0I7szetE+7SOh1Id6PiYoLOKDsZhOfmMSj9+ZOzC55/04wGulFaSM0YvQ2lmdM/pRSyJTOLCQ8C4DumjDgxXWGDwGxFvoDqyUA5ZzZbwQHLryjeeWjwX/ZB3s2c58GzF7NzXhhnvhWIjhzAa+pdO6jYC2YJSuCpm3MlSqOXRYTvu5yDCc4CY/dVNxZQgfHlWj80LKGzywsItjeUv2LqEMdSV+NnrJGcmqhbQvpsu3nX/7PJD5Wwd/akoP2dheak6H6zQZAP1ugWWzokk1MStchEcDpNg0cHJDnZknPKNx44FRYZrUtW+x9YTv5dkScqxXK0Gud7s4zjB749OeDZ/gSS2V6wzKc3nGINz+Wd5xMISmNlqVYulFojnYO2UQdnHPUwiKZjTaWMNx52aImfX0YT/OkilCrHzGTZVFqcwj2ecG83zsTiUeM3n8UERaYtYsWTxTY9KQssTgqLKJ6fNoSC4u1zZsY3P6h61KpVf32GfW9bmazpCYdnH/nTA75Fqzk/+Lr95xuszV707I0a3NlycSdjRu2rK9ct+fH/wNQSwMEFAACAAgAV7PVTEFU0yRPAAAAawAAABsAAAB1bml2ZXJzYWwvdW5pdmVyc2FsLnBuZy54bWyzsa/IzVEoSy0qzszPs1Uy1DNQsrfj5bIpKEoty0wtV6iwVTKysNQzgAAlhUqgGiMEtzwzpSTDVsnSwhwhlpGamZ5RYqtkbmIAF9QHmgkAUEsDBBQAAgAIAJhoMlAGQgMhagQAAKUQAAAgAAAAdmlkZW9sZWN0dXJlL2NvbW1vbl9tZXNzYWdlcy5sbmetWFtvozgUfh9p/oOFNNKuNNvpaF/60KYixOmgUpsB07TzglxwEqsGZ7mkzf76PRiSJtqpIG2lKIoN33eOz905v3zOFFqLopQ6v7C+n5xaSOSJTmW+uLAiNv3rzEJlxfOUK52LCyvXFrocff50rni+qPlCwO/PnxA6z0RZwrIcNauXNZLpheWP47HtXMeMxrbvx+OIMUpizx5jzxqNefJ4/q17/RW0Q298m9zHHr2icXhje4BzdLbi+QZ5eqHRH3+fnT6fnf7ZT0RYQL0Y2LAXE3zHrFHzfRzOD/CtNWq+e3FREGDC4tBzJzh2w5hQZk7jYYYn1uhe12jJ1wJVGq2leELVUoADKlkIVCqZmgeJho28Fn3CJvTGdkkc4JAFrsNcSqxRqIti89XQ8rpa6gLElSiVJX9QIjUywdXm+aoQJYjmFYQCgk+1lPCmzrjMT/pFz4hH7Ynx7w0OQ/sKWyO2OxQwHdA/yWoJz1Khv4KIp1xpnqJ5IYCQhoivVkom7ZsyXBWNhr7imz4twNI4AB+F4YwGYF2cV6JAHK14WT7pIj2w8r4+fcQucSg40mF75Kzh2BLD+SSkTVGIpOonAy1t458uLmYuAQPGzIRjExJZXVbg9mylRCWMtrI5Ck+MSR7EXEN8KMHXre9AugmWXjd5dkScH/GY7bLP43WeLAfiILh+6999b9alOPBZr04dWzymd5AdkI70GAS9tkb0+hjEPQ7ByDjswxD71r2yjZcgb7dJtU3ahDc5ojaIJwngmmhaS12XsNOYBFLLeKQ8TkqIf0YQxK7tvVIaWlKIBrNayLUANYpUFL1mphHzXIJj5jIPXNct+1BQ4xw8cclV/DNyf8VT2/Xw5Dfxyjco1xXi6ZrniYAITXgTCBt4lsrUPGtyxWj9Ty3/Rbzq6tuXrjSSCb77cnKkPgfV9JU04lUlslXVJ7oxc6f+W7Ro6sKrKgw5+tvkhw4mduDSj/FMKbNatWX33f7ZaXasj3qVeKelhnvrozUJ2/6EoUtDfmNorGo4ilAQOm3qo0Z+27qgt7n5XA/n6HJ/tzEcOcPj0GWAnYmHUla9o4jJi8HNzaTF27saaEmjwMHhgZHARrouElMt+430wtEZabcxALkdtw76TMdD4DiLbpQpkZIZWC8dwBnd4K392/ZwYMeZrlVqkljJR9Mi4Lh1Jv4/yM0LnZldxcttELcd6vI9WnRGaoX6R4xSuzwcHB17afj2GAmjsdE5jOl0Cu1vPu9DMBfO/iGzNG8LW6Yz2OrVlFHqMdePHaeZ00Bq/VDJSvWPEjvgD5tADDZ3JbglwSD92MSHSCXUWWPZ5tak4NY0lHAaeV7oBBiTVqNprVSZwLCev4EBzN+y4GdQaL6jAvOkYihfc2XrAshwEfHcxfZQhu04ZOC0rpTMB2N9Owo7pN8008E4z77vYAMuMzvUrgi30G3tPwJ/u28rv5tUj7PXS300JMG2uA7F31KvqSUGfKsVVI1D5G5Vmj8Uzr/t/b/wH1BLAwQUAAIACACYaDJQFR5gG6MAAAB/AQAAMQAAAHZpZGVvbGVjdHVy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JhoMlCniu42DAUAAOUZAAAqAAAAdmlkZW9sZWN0dXJlL2ZsYXNoX3B1Ymxpc2hpbmdfc2V0dGluZ3MueG1s7Vlfb+I4EH/vp7By2sct9O+1FVCxNGijpcCRtN0+VSYx4KtjZ22Hln26T3Mf7D7JjRMIUAo11ba3p7tKqIo9v5/H45nxTFI5f4wZGhOpqOBVZ2+37CDCQxFRPqw6V0Hz44mDlMY8wkxwUnW4cNB5baeSpH1G1cgnWoOoQkDD1Vmiq85I6+SsVHp4eNilKpFmVrBUA7/aDUVcSiRRhGsiSwnDE/inJwlRzpTBggB+seBTWG1nB6FKznQpopQRRKOqc00jIlok1KkkTYbVyCnlkn0c3g+lSHnUEExIJIf9qvPLQfY3k8nZLmhMuDGLqsGgGdZnOIqoUQQzn34naETocAQag9EeaKRHVeegXDYsIF1aZcm4891jw9IQYAaup/Qx0TjCGueP+XqSDIiE8yCqpmVKgHRpbEFSk0ddDORD0YTjmIYBzCBjrKpzEdz13Kbbc9sN9+6q18pVtUYEXtByrTB+y7vYRr7bc323Hbi9u09eZ0vEa1ZxL+tea0vMjfvJ94JtV2rXL7eFdD932lth6oHXaW9hh0bnsltv3261o8+3XbfX8tpf7oJOpxV43Tkq88oF/6uUll25Ai4vUrnosHqUxn2OKYP88cRrFdGQgRiWQxKIJoXoGmCmiIN+T8jwtxQzqieQqCDO0D0hSV0lEOU9E09Vx8SIM6fLCUExCLIiVk/3i2Dd2z9d2nspX36+r2fVrBQJrDsSWryz+nvlo0L/08PN6q9RtAIJNMF80hLDd9f+6HieKk/Km9V/Ts3K2CT2NpYyy6Cr6r9ovv3D+fkfHB9vVmHNahWsNQ5HkNn1LDEvjsykqLE9DjUdw6VBnug6SBnz0yQRUs9z++JgocQamspA8KXgMc+oL1hUnBqJ+yRq45hML0SWX4j+PeVNEN5z0AAincGRdhLCkY853MNUwzGHBYdK+0pTnd2/zal0XVLM0BWnUCgQdOmvHHs4wlIthXZxRObqC2tduBxzc+fPa+VwqoiNYNtkK8Vgl1a0koypSJU94hpKkNhKspNqRrmVaG+WGC11zqPZRtiNIWvZCN6QvqLazsQCFTogjw+EDagJHq1CSQi3UvuRajQoICgWdqdzI1IWoYlIEaP3BGmBQFE4L6RHBC2WXGggRZyNQlE4dRg0puSBROc2C93CEnEKSJOcGNH5Ct9S+h31yUBI4CV4DCUrjNOpe+2+nrgIfdD8B/EnWKm50nhmgw95yea1L9yvH4wBcTTGUGRuRw5ZkMSJfhN+PEFc6BkOzBGa3JAdekSjbM5mb9YLjvA48yTjHRkp+BCFA8g5YSKEFEp5SmwJQ8yR4GyCcAghr4xfZkkIRnIPzKnVqxXM4eA02dOQjiGChIyItNpzeW//4PDo+NeT07Pd0l9//PlxI2haJEIeN8vlVWJjY7NgjXzSmLyAW9NqvIBa23BY416/4krzYY18pmC3xj5tRKyBK+2IHXJNU/ICeENr8gJyQ4Oygm0KGZtUFS3gPbPZeiPwrr3g9i5wvwbLBFk0rNY1lZIpu56vwrKK+CcuwjpXARjMtapUXL9z1Wu4vlWlMvMdq0xmx9nuWNVeXyzLLlMbdBfqAisV4OId5lUEXL2MxlA3Re+WWd8hkt8pLH5Ec5KH1tuExauO69+TUv6rpvvpe+I3Mp7vXnqfOq2L/4P3HzRi/lS8IF16I1q8qFv+KGBmYsppjJlvCvviS0Lt6LBcKT0/tbMDbMufZmo7fwNQSwMEFAACAAgAmGgyUI92Vf5vAgAAhwgAACQAAAB2aWRlb2xlY3R1cmUvZmxhc2hfc2tpbl9zZXR0aW5ncy54bWydVtuO2jAQfe9XoO0H0CUQhJQiJVxEVXZBCz9gyBAsHDuyJ7T8fW3nBiRZ2CYveOacuZyxHTx1onz8rdPx9oIJuQFEyiNlLIWtQ8OfLyFVZMcgDFJEwV/G3we+6wx9r2shNfhRnEGW2Pl8Mhv0W7GXBCSj/GSQbhD0e21ILmRMWBl26kzd6agNbCrYMBrCkiqcMYiBoyb1Rq4ftGZISARBpGGOfVphjFx2ZG8qnk390ev0M6AWwkR8/WHeVqBI0mRNOLAs/dDx23WowAsgoZ6XUc43bxtDAYM9Qrj6H1EK8teJGr8jcm3KXZh5/EKIA61bJEXKQ7OLegPXfYpvqFv4i+92DzxuuIFqmre70TxfIW5yAcxgXMd3niIXpFrPn+9xZURWb0SeQKqH1aKu7qEWeEzjHSeUPbGzkcagzyLcVNx3+n77+UUhGNLkhvEgScbYZsXPhuZtxyaB0AdeayhvU4ycef9amPzn9RXmIUUG9qTc3Wxnqqi+z8YoU/C6xSrzqaP4sxSRyJ3l0uZojqgL5igFa0pFUhQLPdQ8XLmskq1StJrbi+0q6629wk8muelAmMqxpa2CrSUofUyLi/gq8L2n4nyAEqncg6px7j0VZ54ypvYSgNdINVc+p2axrIq6ruaBhSCsY8WXcMBycnfmMkFTHE/VR7NBIvFqNtk6746cwec0JkgF1w4EVTTX4Mk4TIgk19c6iyHV7FUJa/2VKIOpgtDgaaNs9akd95oo1pPRODnTyFq3+os7PuipeN07Y4YEbr71v+GyE0SG7yUk773VnbF1j2kMb0Jv8USKOEGve2Wy86nGoH+bPyD/AFBLAwQUAAIACACYaDJQfJ+ECgIFAABdGQAAKQAAAHZpZGVvbGVjdHVyZS9odG1sX3B1Ymxpc2hpbmdfc2V0dGluZ3MueG1s7VndbuI4FL7vU1hZzeUU+rttBVSUBk00/C2k7fSqMokBbx07Yzu0zNU+zT7YPskeJxCgFGq6W0YrbaWqinO+z8fH53w+TkuXzxFDYyIVFbzsHOwXHUR4IELKh2Xnxq9/PnOQ0piHmAlOyg4XDrqs7JXipM+oGvWI1mCqENBwdRHrsjPSOr4oFJ6envapiqV5K1iigV/tByIqxJIowjWRhZjhCfzRk5goZ8pgQQC/keBTWGVvD6FSxtQUYcIIomHZuaUhEQ0S6ESSLzpiTiEz7OPgcShFwsOaYEIiOeyXnV+O0p+ZTUZ2TSPCTVRUBQbNsL7AYUiNH5j16A+CRoQOR+AwxOyJhnpUdo6KRcMC1oVVlpQ7Wzw2LDUBUeB6Sh8RjUOscfaYzSfJgEjYDqIqWiYESJfGFiw1edb5QDYUTjiOaODDG2RiVXau/YeuW3e7bqvmPtx0G5mr1gjf8xuuFabX8K63se903Z7b8t3uw5XX3hLxnlncZtVrbIm5c696nr/tTK1qc1tI50u7tRWm6nvt1hZxqLWbnWrrfqsVfbnvuN2G1/r64LfbDd/rzFFpVi7kX6mwnMolSHmRyMWE1aMk6nNMGcjHi6xVRIMAMSyHxBd1CtU1wEwRB/0ek+FvCWZUT0CnoM7QIyFxVcVQ5F1TT2XH1Igzp8sIwTEosrxWzw/zYj04PF9aeyGbfr6uV90s5frVGQktduz+QfEk9//8eLP7axwtgX7GmE8aYrhz709O51J5Vtzs/mtulsZG11tYylRBV91/M3yHx/P9Pzo93ezCmtlKWGscjEDZ9UyYF0dmVtTEHgeajuHQIC98HSSM9ZI4FlLPtX1xMHdiDU1pIPhS8Zhn1BcszHeNRH0StnAEJdypcwcNoK4ZbGA7Jhz1MIdDl2rY1CBHqKSvNNXpYVufWlclxQzdcApdAUHN3somByMs1VIh5xtiDrqg0oGjMAtu9rzWDieK2Bi2jDYpBrtjRSvJmIpE2SNuod+IrCzbiWaUW5l2ZzJo6XNWuzbGbgQaZWN4R/qKarsQC5T7gDw+EDagOuSvCiQh3MrtZ6rRIIegSNjtzp1IWIgmIkGMPhKkBQJHYb+QHhG02GChgRRROsqwmiYMGlPyRMJLm4nuYYooAaSRIkZ0NsP3hP5AfTIQEngJHkN/CuN0ml777yfOCx08/5f4Y6zU3Gk8i8GnrEHzWtfut08mgDgcY2gptyMHzSNRrD+EH08QF3qGg3AERhvSTQ9pmL6zWZv1hCM8TjPJZEdKCjlEYQMyTngRgLpSnhBbwgBzJDibIBxAySuTl6kIwUiWgRm1ereDGRySJn0a0jFUkJAhkVZrLh4cHh2fnP56dn6xX/jrjz8/bwRNW0LQcTNd1hPWNl4NrJEvriFv4NZcLN5Arb1eWOPeP+PKVcMa+Up7bo19ee2wBq5cPuyQa64gb4A3XETeQG64jqxg60JGRqrCBbxnFlut+d6t598/+O43f5kgrYbVvqZUME3W6z1X2v++aLn6P6/nat/4EB/XqjFxe+2bbs3tWTUms1SxEi47zlbbqtX6atllmVags9AGWLkA5+wwaxrgpGU0gjYp3JmQ7qBwd1QFr9486MYyyArnY6rgXbvzMwXj/1BZZ5V6TV1Rj0TUgHYksx8UtZ7b9K7ajesPDR+1i99/MOn+afiyp/x75tIHzPy72vI3/D0YX/6XSGXvb1BLAwQUAAIACACYaDJQk2hAfocBAADZBAAAIgAAAHZpZGVvbGVjdHVyZS9odG1sX3NraW5fc2V0dGluZ3MuanOVlM2OgjAQx+8+hWGvHnYtYthbWSBush8m+gJFRm0stCnFaIzvvhRRKZbsbnuhM79p5z90ehoMq+GsnOHr8FR/1+u1XitZwuhu21ps3GITFpu02A7atiasgNp2HjWpiE4ue3YNNjjWwVJakIRBGpRK8Vw7nacJ9tAUO20RfA+yjcTxWzRxDeQoQDKa7xrACwJ33AZyLjPC2puEKPRCv83oYxaMpvBBCxUxyCBXF3bsezgw9hNkA8Hm4kX1MLyMHBOyarKJQuy/hF1/JamJf3nW0/BzUYo5yYHdzpgibCq6MzMgKc0bMMZ6tsECGKwUpN//kHeN+TNfYQmRc53TTNfxXUEWVBXYSF7mafNnxxPP6w3TEUs4qK/6T/WKsURoYdeLocdv/KIR11TWQxj1xlxZm57HW1bochWfRO5AFn0pqSqFPnlqW2ZJTijrv1uKZlDddOhm4yIXm02hOGeKii5o2fICLm+JRVM9TUQEvGqeqgjyYUMfxW7sGJ2uOp3OLI/J3nwjBucfUEsDBBQAAgAIAJhoMlC8fTX3SgAAAEkAAAAfAAAAdmlkZW9sZWN0dXJlL2xvY2FsX3NldHRpbmdzLnhtbLOxr8jNUShLLSrOzM+zVTLUM1BSSM1Lzk/JzEu3VQoNcdO1UFIoLknMS0nMyc9LtVXKy1dSsLfjssnJT07MCU4tKQEqLNa34wIAUEsBAgAAFAACAAgAlWgyUCDlE1rxAgAAmQoAABgAAAAAAAAAAQAAAAAAAAAAAG5vbmUvY29tbW9uX21lc3NhZ2VzLmxuZ1BLAQIAABQAAgAIAJVoMlAVHmAbowAAAH8BAAApAAAAAAAAAAEAAAAAACcDAABub25lL3BsYXliYWNrX2FuZF9uYXZpZ2F0aW9uX3NldHRpbmdzLnhtbFBLAQIAABQAAgAIAJVoMlAfVIpqMAMAAMcOAAAiAAAAAAAAAAEAAAAAABEEAABub25lL2ZsYXNoX3B1Ymxpc2hpbmdfc2V0dGluZ3MueG1sUEsBAgAAFAACAAgAlWgyUHFXlJ0VAQAA0QIAABwAAAAAAAAAAQAAAAAAgQcAAG5vbmUvZmxhc2hfc2tpbl9zZXR0aW5ncy54bWxQSwECAAAUAAIACACVaDJQ15twlisDAABvDgAAIQAAAAAAAAABAAAAAADQCAAAbm9uZS9odG1sX3B1Ymxpc2hpbmdfc2V0dGluZ3MueG1sUEsBAgAAFAACAAgAlWgyUI5z9vpqAAAA5QAAABoAAAAAAAAAAQAAAAAAOgwAAG5vbmUvaHRtbF9za2luX3NldHRpbmdzLmpzUEsBAgAAFAACAAgAlWgyULx9NfdKAAAASQAAABcAAAAAAAAAAQAAAAAA3AwAAG5vbmUvbG9jYWxfc2V0dGluZ3MueG1sUEsBAgAAFAACAAgAlUyTTzZhWAJHAwAA4QkAABQAAAAAAAAAAQAAAAAAWw0AAHVuaXZlcnNhbC9wbGF5ZXIueG1sUEsBAgAAFAACAAgAl2gyUMrHgr9FBQAAnxQAAB0AAAAAAAAAAQAAAAAA1BAAAHVuaXZlcnNhbC9jb21tb25fbWVzc2FnZXMubG5nUEsBAgAAFAACAAgAl2gyUBUeYBujAAAAfwEAAC4AAAAAAAAAAQAAAAAAVBYAAHVuaXZlcnNhbC9wbGF5YmFja19hbmRfbmF2aWdhdGlvbl9zZXR0aW5ncy54bWxQSwECAAAUAAIACACXaDJQWxILjVQEAAC0FQAAJwAAAAAAAAABAAAAAABDFwAAdW5pdmVyc2FsL2ZsYXNoX3B1Ymxpc2hpbmdfc2V0dGluZ3MueG1sUEsBAgAAFAACAAgAl2gyUJGMjhZvAwAAoAwAACEAAAAAAAAAAQAAAAAA3BsAAHVuaXZlcnNhbC9mbGFzaF9za2luX3NldHRpbmdzLnhtbFBLAQIAABQAAgAIAJdoMlBw3RwATwQAAD4VAAAmAAAAAAAAAAEAAAAAAIofAAB1bml2ZXJzYWwvaHRtbF9wdWJsaXNoaW5nX3NldHRpbmdzLnhtbFBLAQIAABQAAgAIAJdoMlCPHvNstgEAAGkGAAAfAAAAAAAAAAEAAAAAAB0kAAB1bml2ZXJzYWwvaHRtbF9za2luX3NldHRpbmdzLmpzUEsBAgAAFAACAAgAl2gyUIUk7u1kAAAAZwAAABwAAAAAAAAAAQAAAAAAECYAAHVuaXZlcnNhbC9sb2NhbF9zZXR0aW5ncy54bWxQSwECAAAUAAIACABXs9VMMXekQKIiAAAPRwAAFwAAAAAAAAAAAAAAAACuJgAAdW5pdmVyc2FsL3VuaXZlcnNhbC5wbmdQSwECAAAUAAIACABXs9VMQVTTJE8AAABrAAAAGwAAAAAAAAABAAAAAACFSQAAdW5pdmVyc2FsL3VuaXZlcnNhbC5wbmcueG1sUEsBAgAAFAACAAgAmGgyUAZCAyFqBAAApRAAACAAAAAAAAAAAQAAAAAADUoAAHZpZGVvbGVjdHVyZS9jb21tb25fbWVzc2FnZXMubG5nUEsBAgAAFAACAAgAmGgyUBUeYBujAAAAfwEAADEAAAAAAAAAAQAAAAAAtU4AAHZpZGVvbGVjdHVyZS9wbGF5YmFja19hbmRfbmF2aWdhdGlvbl9zZXR0aW5ncy54bWxQSwECAAAUAAIACACYaDJQp4ruNgwFAADlGQAAKgAAAAAAAAABAAAAAACnTwAAdmlkZW9sZWN0dXJlL2ZsYXNoX3B1Ymxpc2hpbmdfc2V0dGluZ3MueG1sUEsBAgAAFAACAAgAmGgyUI92Vf5vAgAAhwgAACQAAAAAAAAAAQAAAAAA+1QAAHZpZGVvbGVjdHVyZS9mbGFzaF9za2luX3NldHRpbmdzLnhtbFBLAQIAABQAAgAIAJhoMlB8n4QKAgUAAF0ZAAApAAAAAAAAAAEAAAAAAKxXAAB2aWRlb2xlY3R1cmUvaHRtbF9wdWJsaXNoaW5nX3NldHRpbmdzLnhtbFBLAQIAABQAAgAIAJhoMlCTaEB+hwEAANkEAAAiAAAAAAAAAAEAAAAAAPVcAAB2aWRlb2xlY3R1cmUvaHRtbF9za2luX3NldHRpbmdzLmpzUEsBAgAAFAACAAgAmGgyULx9NfdKAAAASQAAAB8AAAAAAAAAAQAAAAAAvF4AAHZpZGVvbGVjdHVyZS9sb2NhbF9zZXR0aW5ncy54bWxQSwUGAAAAABgAGABkBwAAQ18AAAAA"/>
  <p:tag name="ISPRING_UUID" val="{AD888EA5-924A-4BE3-A7F5-2B725CBB22E1}"/>
  <p:tag name="ISPRING_PROJECT_VERSION" val="9.3"/>
  <p:tag name="ISPRING_SCREEN_RECS_UPDATED" val="C:\Users\DNS\Desktop\Course\"/>
  <p:tag name="ISPRING_RESOURCE_FOLDER" val="C:\Users\DNS\Desktop\Course\"/>
  <p:tag name="ISPRING_PRESENTATION_PATH" val="C:\Users\DNS\Desktop\Cours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_7o9YW5t7f64WP1RRS5EdQ&quot;,&quot;gi&quot;:&quot;FGqgo8LJlWW1vXT3-lNxyg&quot;,&quot;ti&quot;:&quot;ui_elements&quot;,&quot;vs&quot;:{&quot;f&quot;:[335,145],&quot;i&quot;:{&quot;d&quot;:&quot;_7o9YW5t7f64WP1RRS5EdQ&quot;,&quot;p&quot;:true}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DNS\Desktop\Course\quiz\quiz1.quiz"/>
  <p:tag name="ISPRING_QUIZ_RELATIVE_PATH" val="Course\quiz\quiz1.qui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Navigation Dar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92D050"/>
      </a:accent4>
      <a:accent5>
        <a:srgbClr val="4472C4"/>
      </a:accent5>
      <a:accent6>
        <a:srgbClr val="34BD2D"/>
      </a:accent6>
      <a:hlink>
        <a:srgbClr val="5B9BD5"/>
      </a:hlink>
      <a:folHlink>
        <a:srgbClr val="954F72"/>
      </a:folHlink>
    </a:clrScheme>
    <a:fontScheme name="Navigation Ligh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" id="{27310BAD-FFDB-484D-9D85-F9C2BF77D473}" vid="{C0042956-AC8F-401A-B778-9BE64D33B7B1}"/>
    </a:ext>
  </a:extLst>
</a:theme>
</file>

<file path=ppt/theme/theme2.xml><?xml version="1.0" encoding="utf-8"?>
<a:theme xmlns:a="http://schemas.openxmlformats.org/drawingml/2006/main" name="1_Theme">
  <a:themeElements>
    <a:clrScheme name="Dialog Suppor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61D840"/>
      </a:accent5>
      <a:accent6>
        <a:srgbClr val="56BF4A"/>
      </a:accent6>
      <a:hlink>
        <a:srgbClr val="0563C1"/>
      </a:hlink>
      <a:folHlink>
        <a:srgbClr val="954F72"/>
      </a:folHlink>
    </a:clrScheme>
    <a:fontScheme name="Dialog Support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" id="{A0DF717C-48B9-4B1E-B8B8-CCBE7B04A0BD}" vid="{1500DC31-C41A-4AE8-ACF8-686DFDA8E9AE}"/>
    </a:ext>
  </a:extLst>
</a:theme>
</file>

<file path=ppt/theme/theme3.xml><?xml version="1.0" encoding="utf-8"?>
<a:theme xmlns:a="http://schemas.openxmlformats.org/drawingml/2006/main" name="2_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" id="{3944FE52-47D3-4127-A149-DA466F9114D6}" vid="{598CEFF7-5E3D-41B2-9D2B-A5D13B285D38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372</Words>
  <Application>Microsoft Office PowerPoint</Application>
  <PresentationFormat>Экран (4:3)</PresentationFormat>
  <Paragraphs>58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Theme</vt:lpstr>
      <vt:lpstr>1_Theme</vt:lpstr>
      <vt:lpstr>2_Theme</vt:lpstr>
      <vt:lpstr>Анализ продвижения проектов в социальных сетях</vt:lpstr>
      <vt:lpstr>Основные методы и инструменты продвижения в социальных сетях</vt:lpstr>
      <vt:lpstr>Презентация PowerPoint</vt:lpstr>
      <vt:lpstr>Использование площадок социальных сетей для рекламы товаров и услуг в 2018 году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template</dc:title>
  <dc:creator>Ekaterina Ataikina</dc:creator>
  <cp:lastModifiedBy>Oswind</cp:lastModifiedBy>
  <cp:revision>58</cp:revision>
  <dcterms:created xsi:type="dcterms:W3CDTF">2018-06-20T10:03:49Z</dcterms:created>
  <dcterms:modified xsi:type="dcterms:W3CDTF">2020-01-19T14:15:03Z</dcterms:modified>
</cp:coreProperties>
</file>