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7" r:id="rId3"/>
    <p:sldId id="258" r:id="rId4"/>
    <p:sldId id="259" r:id="rId5"/>
    <p:sldId id="260" r:id="rId6"/>
    <p:sldId id="261" r:id="rId7"/>
    <p:sldId id="262" r:id="rId8"/>
    <p:sldId id="267" r:id="rId9"/>
    <p:sldId id="263" r:id="rId10"/>
    <p:sldId id="264" r:id="rId11"/>
    <p:sldId id="268" r:id="rId12"/>
    <p:sldId id="269" r:id="rId13"/>
    <p:sldId id="270" r:id="rId14"/>
    <p:sldId id="274" r:id="rId15"/>
    <p:sldId id="265" r:id="rId16"/>
    <p:sldId id="266" r:id="rId17"/>
    <p:sldId id="272" r:id="rId18"/>
    <p:sldId id="271" r:id="rId19"/>
    <p:sldId id="273" r:id="rId20"/>
    <p:sldId id="275" r:id="rId21"/>
    <p:sldId id="279" r:id="rId22"/>
    <p:sldId id="280" r:id="rId23"/>
    <p:sldId id="276" r:id="rId24"/>
    <p:sldId id="281" r:id="rId25"/>
    <p:sldId id="282" r:id="rId26"/>
    <p:sldId id="283" r:id="rId27"/>
    <p:sldId id="284" r:id="rId28"/>
    <p:sldId id="285" r:id="rId29"/>
    <p:sldId id="278"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2FC9FF"/>
    <a:srgbClr val="E1F7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37" autoAdjust="0"/>
    <p:restoredTop sz="94660"/>
  </p:normalViewPr>
  <p:slideViewPr>
    <p:cSldViewPr>
      <p:cViewPr varScale="1">
        <p:scale>
          <a:sx n="70" d="100"/>
          <a:sy n="70" d="100"/>
        </p:scale>
        <p:origin x="-175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2D1CC1-0DE0-491D-84F9-4C5CC0A53F42}" type="datetimeFigureOut">
              <a:rPr lang="zh-CN" altLang="en-US" smtClean="0"/>
              <a:t>2017-08-22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E68135-F619-4A74-8471-BBBE342FB09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7E68135-F619-4A74-8471-BBBE342FB093}"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alpha val="4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2017-08-22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solidFill>
            <a:schemeClr val="tx1">
              <a:lumMod val="50000"/>
              <a:lumOff val="50000"/>
            </a:schemeClr>
          </a:solidFill>
        </p:spPr>
        <p:txBody>
          <a:bodyPr>
            <a:normAutofit/>
          </a:bodyPr>
          <a:lstStyle/>
          <a:p>
            <a:r>
              <a:rPr lang="en-US" altLang="zh-CN" sz="6000" dirty="0" smtClean="0">
                <a:solidFill>
                  <a:schemeClr val="bg1"/>
                </a:solidFill>
                <a:latin typeface="Book Antiqua" pitchFamily="18" charset="0"/>
                <a:ea typeface="微软雅黑" pitchFamily="34" charset="-122"/>
              </a:rPr>
              <a:t>Camera</a:t>
            </a:r>
            <a:r>
              <a:rPr lang="zh-CN" altLang="en-US" sz="6000" dirty="0" smtClean="0">
                <a:solidFill>
                  <a:schemeClr val="bg1"/>
                </a:solidFill>
                <a:latin typeface="Book Antiqua" pitchFamily="18" charset="0"/>
                <a:ea typeface="微软雅黑" pitchFamily="34" charset="-122"/>
              </a:rPr>
              <a:t>基础讲解</a:t>
            </a:r>
            <a:endParaRPr lang="zh-CN" altLang="en-US" sz="6000" dirty="0">
              <a:solidFill>
                <a:schemeClr val="bg1"/>
              </a:solidFill>
              <a:latin typeface="Book Antiqua" pitchFamily="18" charset="0"/>
              <a:ea typeface="微软雅黑" pitchFamily="34" charset="-122"/>
            </a:endParaRPr>
          </a:p>
        </p:txBody>
      </p:sp>
      <p:sp>
        <p:nvSpPr>
          <p:cNvPr id="3" name="副标题 2"/>
          <p:cNvSpPr>
            <a:spLocks noGrp="1"/>
          </p:cNvSpPr>
          <p:nvPr>
            <p:ph type="subTitle" idx="1"/>
          </p:nvPr>
        </p:nvSpPr>
        <p:spPr>
          <a:xfrm>
            <a:off x="642910" y="3714752"/>
            <a:ext cx="7829560" cy="500066"/>
          </a:xfrm>
          <a:solidFill>
            <a:schemeClr val="bg1"/>
          </a:solidFill>
        </p:spPr>
        <p:txBody>
          <a:bodyPr>
            <a:normAutofit fontScale="85000" lnSpcReduction="20000"/>
          </a:bodyPr>
          <a:lstStyle/>
          <a:p>
            <a:pPr algn="r">
              <a:lnSpc>
                <a:spcPct val="150000"/>
              </a:lnSpc>
            </a:pPr>
            <a:r>
              <a:rPr lang="zh-CN" altLang="en-US" sz="2400" b="1" dirty="0" smtClean="0">
                <a:solidFill>
                  <a:srgbClr val="FFC000"/>
                </a:solidFill>
                <a:latin typeface="微软雅黑" pitchFamily="34" charset="-122"/>
                <a:ea typeface="微软雅黑" pitchFamily="34" charset="-122"/>
              </a:rPr>
              <a:t>操作系统组</a:t>
            </a:r>
            <a:r>
              <a:rPr lang="en-US" altLang="zh-CN" sz="2400" b="1" dirty="0" smtClean="0">
                <a:solidFill>
                  <a:srgbClr val="FFC000"/>
                </a:solidFill>
                <a:latin typeface="微软雅黑" pitchFamily="34" charset="-122"/>
                <a:ea typeface="微软雅黑" pitchFamily="34" charset="-122"/>
              </a:rPr>
              <a:t>-</a:t>
            </a:r>
            <a:r>
              <a:rPr lang="zh-CN" altLang="en-US" sz="2400" b="1" dirty="0" smtClean="0">
                <a:solidFill>
                  <a:srgbClr val="FFC000"/>
                </a:solidFill>
                <a:latin typeface="微软雅黑" pitchFamily="34" charset="-122"/>
                <a:ea typeface="微软雅黑" pitchFamily="34" charset="-122"/>
              </a:rPr>
              <a:t>王宇</a:t>
            </a:r>
            <a:endParaRPr lang="zh-CN" altLang="en-US" sz="2400" b="1" dirty="0">
              <a:solidFill>
                <a:srgbClr val="FFC000"/>
              </a:solidFill>
              <a:latin typeface="微软雅黑" pitchFamily="34" charset="-122"/>
              <a:ea typeface="微软雅黑" pitchFamily="34" charset="-122"/>
            </a:endParaRPr>
          </a:p>
        </p:txBody>
      </p:sp>
      <p:cxnSp>
        <p:nvCxnSpPr>
          <p:cNvPr id="5" name="直接连接符 4"/>
          <p:cNvCxnSpPr/>
          <p:nvPr/>
        </p:nvCxnSpPr>
        <p:spPr>
          <a:xfrm>
            <a:off x="0" y="6429396"/>
            <a:ext cx="9144000" cy="1588"/>
          </a:xfrm>
          <a:prstGeom prst="line">
            <a:avLst/>
          </a:prstGeom>
          <a:ln>
            <a:solidFill>
              <a:schemeClr val="bg1">
                <a:lumMod val="95000"/>
              </a:schemeClr>
            </a:solidFill>
          </a:ln>
        </p:spPr>
        <p:style>
          <a:lnRef idx="1">
            <a:schemeClr val="accent5"/>
          </a:lnRef>
          <a:fillRef idx="0">
            <a:schemeClr val="accent5"/>
          </a:fillRef>
          <a:effectRef idx="0">
            <a:schemeClr val="accent5"/>
          </a:effectRef>
          <a:fontRef idx="minor">
            <a:schemeClr val="tx1"/>
          </a:fontRef>
        </p:style>
      </p:cxnSp>
      <p:sp>
        <p:nvSpPr>
          <p:cNvPr id="6" name="TextBox 5"/>
          <p:cNvSpPr txBox="1"/>
          <p:nvPr/>
        </p:nvSpPr>
        <p:spPr>
          <a:xfrm>
            <a:off x="-32" y="6488692"/>
            <a:ext cx="1428728" cy="369332"/>
          </a:xfrm>
          <a:prstGeom prst="rect">
            <a:avLst/>
          </a:prstGeom>
          <a:noFill/>
        </p:spPr>
        <p:txBody>
          <a:bodyPr wrap="square" rtlCol="0">
            <a:spAutoFit/>
          </a:bodyPr>
          <a:lstStyle/>
          <a:p>
            <a:r>
              <a:rPr lang="en-US" altLang="zh-CN" b="1" i="1" dirty="0" smtClean="0">
                <a:solidFill>
                  <a:schemeClr val="bg1">
                    <a:lumMod val="75000"/>
                  </a:schemeClr>
                </a:solidFill>
                <a:latin typeface="Book Antiqua" pitchFamily="18" charset="0"/>
              </a:rPr>
              <a:t>Orion Star</a:t>
            </a:r>
            <a:endParaRPr lang="zh-CN" altLang="en-US" b="1" i="1" dirty="0">
              <a:solidFill>
                <a:schemeClr val="bg1">
                  <a:lumMod val="75000"/>
                </a:schemeClr>
              </a:solidFill>
              <a:latin typeface="Book Antiqu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关键器件 </a:t>
            </a:r>
            <a:r>
              <a:rPr lang="en-US" altLang="zh-CN" sz="2000" dirty="0" smtClean="0">
                <a:latin typeface="Book Antiqua" pitchFamily="18" charset="0"/>
                <a:ea typeface="微软雅黑" pitchFamily="34" charset="-122"/>
              </a:rPr>
              <a:t>- Sensor</a:t>
            </a:r>
            <a:endParaRPr lang="zh-CN" altLang="en-US" sz="2000" dirty="0" smtClean="0">
              <a:latin typeface="Book Antiqua" pitchFamily="18" charset="0"/>
              <a:ea typeface="微软雅黑" pitchFamily="34" charset="-122"/>
            </a:endParaRPr>
          </a:p>
        </p:txBody>
      </p:sp>
      <p:sp>
        <p:nvSpPr>
          <p:cNvPr id="3" name="TextBox 2"/>
          <p:cNvSpPr txBox="1"/>
          <p:nvPr/>
        </p:nvSpPr>
        <p:spPr>
          <a:xfrm>
            <a:off x="214282" y="785794"/>
            <a:ext cx="8572560" cy="2714644"/>
          </a:xfrm>
          <a:prstGeom prst="rect">
            <a:avLst/>
          </a:prstGeom>
          <a:noFill/>
        </p:spPr>
        <p:txBody>
          <a:bodyPr wrap="square" lIns="360000" tIns="180000" rIns="360000" bIns="180000" rtlCol="0">
            <a:noAutofit/>
          </a:bodyPr>
          <a:lstStyle/>
          <a:p>
            <a:pPr>
              <a:lnSpc>
                <a:spcPct val="150000"/>
              </a:lnSpc>
              <a:buFont typeface="Wingdings" pitchFamily="2" charset="2"/>
              <a:buChar char="u"/>
            </a:pPr>
            <a:r>
              <a:rPr lang="zh-CN" altLang="en-US" sz="1600" dirty="0" smtClean="0">
                <a:solidFill>
                  <a:schemeClr val="tx1">
                    <a:lumMod val="65000"/>
                    <a:lumOff val="35000"/>
                  </a:schemeClr>
                </a:solidFill>
                <a:latin typeface="Book Antiqua" pitchFamily="18" charset="0"/>
                <a:ea typeface="微软雅黑" pitchFamily="34" charset="-122"/>
              </a:rPr>
              <a:t>图像传感器（</a:t>
            </a:r>
            <a:r>
              <a:rPr lang="en-US" altLang="zh-CN" sz="1600" dirty="0" smtClean="0">
                <a:solidFill>
                  <a:schemeClr val="tx1">
                    <a:lumMod val="65000"/>
                    <a:lumOff val="35000"/>
                  </a:schemeClr>
                </a:solidFill>
                <a:latin typeface="Book Antiqua" pitchFamily="18" charset="0"/>
                <a:ea typeface="微软雅黑" pitchFamily="34" charset="-122"/>
              </a:rPr>
              <a:t>sensor</a:t>
            </a:r>
            <a:r>
              <a:rPr lang="zh-CN" altLang="en-US" sz="1600" dirty="0" smtClean="0">
                <a:solidFill>
                  <a:schemeClr val="tx1">
                    <a:lumMod val="65000"/>
                    <a:lumOff val="35000"/>
                  </a:schemeClr>
                </a:solidFill>
                <a:latin typeface="Book Antiqua" pitchFamily="18" charset="0"/>
                <a:ea typeface="微软雅黑" pitchFamily="34" charset="-122"/>
              </a:rPr>
              <a:t>）：</a:t>
            </a:r>
            <a:endParaRPr lang="en-US" altLang="zh-CN" sz="1600" dirty="0" smtClean="0">
              <a:solidFill>
                <a:schemeClr val="tx1">
                  <a:lumMod val="65000"/>
                  <a:lumOff val="35000"/>
                </a:schemeClr>
              </a:solidFill>
              <a:latin typeface="Book Antiqua" pitchFamily="18" charset="0"/>
              <a:ea typeface="微软雅黑" pitchFamily="34" charset="-122"/>
            </a:endParaRPr>
          </a:p>
          <a:p>
            <a:pPr>
              <a:lnSpc>
                <a:spcPct val="150000"/>
              </a:lnSpc>
            </a:pPr>
            <a:r>
              <a:rPr lang="zh-CN" altLang="en-US" sz="1600" dirty="0" smtClean="0">
                <a:solidFill>
                  <a:schemeClr val="tx1">
                    <a:lumMod val="65000"/>
                    <a:lumOff val="35000"/>
                  </a:schemeClr>
                </a:solidFill>
                <a:latin typeface="Book Antiqua" pitchFamily="18" charset="0"/>
                <a:ea typeface="微软雅黑" pitchFamily="34" charset="-122"/>
              </a:rPr>
              <a:t>相机模组中最终要的器件，负责将</a:t>
            </a:r>
            <a:r>
              <a:rPr lang="en-US" altLang="zh-CN" sz="1600" dirty="0" smtClean="0">
                <a:solidFill>
                  <a:schemeClr val="tx1">
                    <a:lumMod val="65000"/>
                    <a:lumOff val="35000"/>
                  </a:schemeClr>
                </a:solidFill>
                <a:latin typeface="Book Antiqua" pitchFamily="18" charset="0"/>
                <a:ea typeface="微软雅黑" pitchFamily="34" charset="-122"/>
              </a:rPr>
              <a:t>lens</a:t>
            </a:r>
            <a:r>
              <a:rPr lang="zh-CN" altLang="en-US" sz="1600" dirty="0" smtClean="0">
                <a:solidFill>
                  <a:schemeClr val="tx1">
                    <a:lumMod val="65000"/>
                    <a:lumOff val="35000"/>
                  </a:schemeClr>
                </a:solidFill>
                <a:latin typeface="Book Antiqua" pitchFamily="18" charset="0"/>
                <a:ea typeface="微软雅黑" pitchFamily="34" charset="-122"/>
              </a:rPr>
              <a:t>传导过来的光信号转换为电信号，然后在通过内部</a:t>
            </a:r>
            <a:r>
              <a:rPr lang="en-US" altLang="zh-CN" sz="1600" dirty="0" smtClean="0">
                <a:solidFill>
                  <a:schemeClr val="tx1">
                    <a:lumMod val="65000"/>
                    <a:lumOff val="35000"/>
                  </a:schemeClr>
                </a:solidFill>
                <a:latin typeface="Book Antiqua" pitchFamily="18" charset="0"/>
                <a:ea typeface="微软雅黑" pitchFamily="34" charset="-122"/>
              </a:rPr>
              <a:t>AD</a:t>
            </a:r>
            <a:r>
              <a:rPr lang="zh-CN" altLang="en-US" sz="1600" dirty="0" smtClean="0">
                <a:solidFill>
                  <a:schemeClr val="tx1">
                    <a:lumMod val="65000"/>
                    <a:lumOff val="35000"/>
                  </a:schemeClr>
                </a:solidFill>
                <a:latin typeface="Book Antiqua" pitchFamily="18" charset="0"/>
                <a:ea typeface="微软雅黑" pitchFamily="34" charset="-122"/>
              </a:rPr>
              <a:t>转换为数字信号。由于</a:t>
            </a:r>
            <a:r>
              <a:rPr lang="en-US" altLang="zh-CN" sz="1600" dirty="0" smtClean="0">
                <a:solidFill>
                  <a:schemeClr val="tx1">
                    <a:lumMod val="65000"/>
                    <a:lumOff val="35000"/>
                  </a:schemeClr>
                </a:solidFill>
                <a:latin typeface="Book Antiqua" pitchFamily="18" charset="0"/>
                <a:ea typeface="微软雅黑" pitchFamily="34" charset="-122"/>
              </a:rPr>
              <a:t>sensor</a:t>
            </a:r>
            <a:r>
              <a:rPr lang="zh-CN" altLang="en-US" sz="1600" dirty="0" smtClean="0">
                <a:solidFill>
                  <a:schemeClr val="tx1">
                    <a:lumMod val="65000"/>
                    <a:lumOff val="35000"/>
                  </a:schemeClr>
                </a:solidFill>
                <a:latin typeface="Book Antiqua" pitchFamily="18" charset="0"/>
                <a:ea typeface="微软雅黑" pitchFamily="34" charset="-122"/>
              </a:rPr>
              <a:t>内部每个像素只能感光一种光信号（</a:t>
            </a:r>
            <a:r>
              <a:rPr lang="en-US" altLang="zh-CN" sz="1600" dirty="0" smtClean="0">
                <a:solidFill>
                  <a:schemeClr val="tx1">
                    <a:lumMod val="65000"/>
                    <a:lumOff val="35000"/>
                  </a:schemeClr>
                </a:solidFill>
                <a:latin typeface="Book Antiqua" pitchFamily="18" charset="0"/>
                <a:ea typeface="微软雅黑" pitchFamily="34" charset="-122"/>
              </a:rPr>
              <a:t>R/G/B</a:t>
            </a:r>
            <a:r>
              <a:rPr lang="zh-CN" altLang="en-US" sz="1600" dirty="0" smtClean="0">
                <a:solidFill>
                  <a:schemeClr val="tx1">
                    <a:lumMod val="65000"/>
                    <a:lumOff val="35000"/>
                  </a:schemeClr>
                </a:solidFill>
                <a:latin typeface="Book Antiqua" pitchFamily="18" charset="0"/>
                <a:ea typeface="微软雅黑" pitchFamily="34" charset="-122"/>
              </a:rPr>
              <a:t>光），因此每个像素存储的是单色的，我们成为</a:t>
            </a:r>
            <a:r>
              <a:rPr lang="en-US" altLang="zh-CN" sz="1600" dirty="0" smtClean="0">
                <a:solidFill>
                  <a:schemeClr val="tx1">
                    <a:lumMod val="65000"/>
                    <a:lumOff val="35000"/>
                  </a:schemeClr>
                </a:solidFill>
                <a:latin typeface="Book Antiqua" pitchFamily="18" charset="0"/>
                <a:ea typeface="微软雅黑" pitchFamily="34" charset="-122"/>
              </a:rPr>
              <a:t>RAW data</a:t>
            </a:r>
            <a:r>
              <a:rPr lang="zh-CN" altLang="en-US" sz="1600" dirty="0" smtClean="0">
                <a:solidFill>
                  <a:schemeClr val="tx1">
                    <a:lumMod val="65000"/>
                    <a:lumOff val="35000"/>
                  </a:schemeClr>
                </a:solidFill>
                <a:latin typeface="Book Antiqua" pitchFamily="18" charset="0"/>
                <a:ea typeface="微软雅黑" pitchFamily="34" charset="-122"/>
              </a:rPr>
              <a:t>。如果需要处理</a:t>
            </a:r>
            <a:r>
              <a:rPr lang="en-US" altLang="zh-CN" sz="1600" dirty="0" smtClean="0">
                <a:solidFill>
                  <a:schemeClr val="tx1">
                    <a:lumMod val="65000"/>
                    <a:lumOff val="35000"/>
                  </a:schemeClr>
                </a:solidFill>
                <a:latin typeface="Book Antiqua" pitchFamily="18" charset="0"/>
                <a:ea typeface="微软雅黑" pitchFamily="34" charset="-122"/>
              </a:rPr>
              <a:t>RAW data</a:t>
            </a:r>
            <a:r>
              <a:rPr lang="zh-CN" altLang="en-US" sz="1600" dirty="0" smtClean="0">
                <a:solidFill>
                  <a:schemeClr val="tx1">
                    <a:lumMod val="65000"/>
                    <a:lumOff val="35000"/>
                  </a:schemeClr>
                </a:solidFill>
                <a:latin typeface="Book Antiqua" pitchFamily="18" charset="0"/>
                <a:ea typeface="微软雅黑" pitchFamily="34" charset="-122"/>
              </a:rPr>
              <a:t>，则需要交给后端的</a:t>
            </a:r>
            <a:r>
              <a:rPr lang="en-US" altLang="zh-CN" sz="1600" dirty="0" smtClean="0">
                <a:solidFill>
                  <a:schemeClr val="tx1">
                    <a:lumMod val="65000"/>
                    <a:lumOff val="35000"/>
                  </a:schemeClr>
                </a:solidFill>
                <a:latin typeface="Book Antiqua" pitchFamily="18" charset="0"/>
                <a:ea typeface="微软雅黑" pitchFamily="34" charset="-122"/>
              </a:rPr>
              <a:t>DSP/ISP</a:t>
            </a:r>
            <a:r>
              <a:rPr lang="zh-CN" altLang="en-US" sz="1600" dirty="0" smtClean="0">
                <a:solidFill>
                  <a:schemeClr val="tx1">
                    <a:lumMod val="65000"/>
                    <a:lumOff val="35000"/>
                  </a:schemeClr>
                </a:solidFill>
                <a:latin typeface="Book Antiqua" pitchFamily="18" charset="0"/>
                <a:ea typeface="微软雅黑" pitchFamily="34" charset="-122"/>
              </a:rPr>
              <a:t>。分为如下两种：</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CCD</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 Charge-</a:t>
            </a:r>
            <a:r>
              <a:rPr lang="en-US" altLang="zh-CN" sz="1600" dirty="0" err="1" smtClean="0">
                <a:solidFill>
                  <a:schemeClr val="tx1">
                    <a:lumMod val="65000"/>
                    <a:lumOff val="35000"/>
                  </a:schemeClr>
                </a:solidFill>
                <a:latin typeface="Book Antiqua" pitchFamily="18" charset="0"/>
                <a:ea typeface="微软雅黑" pitchFamily="34" charset="-122"/>
              </a:rPr>
              <a:t>coupledDevice</a:t>
            </a:r>
            <a:r>
              <a:rPr lang="en-US" altLang="zh-CN" sz="1600" dirty="0" smtClean="0">
                <a:solidFill>
                  <a:schemeClr val="tx1">
                    <a:lumMod val="65000"/>
                    <a:lumOff val="35000"/>
                  </a:schemeClr>
                </a:solidFill>
                <a:latin typeface="Book Antiqua" pitchFamily="18" charset="0"/>
                <a:ea typeface="微软雅黑" pitchFamily="34" charset="-122"/>
              </a:rPr>
              <a:t> </a:t>
            </a:r>
            <a:r>
              <a:rPr lang="zh-CN" altLang="en-US" sz="1600" dirty="0" smtClean="0">
                <a:solidFill>
                  <a:schemeClr val="tx1">
                    <a:lumMod val="65000"/>
                    <a:lumOff val="35000"/>
                  </a:schemeClr>
                </a:solidFill>
                <a:latin typeface="Book Antiqua" pitchFamily="18" charset="0"/>
                <a:ea typeface="微软雅黑" pitchFamily="34" charset="-122"/>
              </a:rPr>
              <a:t>）：</a:t>
            </a:r>
            <a:r>
              <a:rPr lang="zh-CN" altLang="en-US" sz="1600" dirty="0" smtClean="0">
                <a:solidFill>
                  <a:schemeClr val="tx1">
                    <a:lumMod val="65000"/>
                    <a:lumOff val="35000"/>
                  </a:schemeClr>
                </a:solidFill>
                <a:latin typeface="Book Antiqua" pitchFamily="18" charset="0"/>
                <a:ea typeface="微软雅黑" pitchFamily="34" charset="-122"/>
              </a:rPr>
              <a:t>电行耦合元件</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CMOS</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err="1" smtClean="0">
                <a:solidFill>
                  <a:schemeClr val="tx1">
                    <a:lumMod val="65000"/>
                    <a:lumOff val="35000"/>
                  </a:schemeClr>
                </a:solidFill>
                <a:latin typeface="Book Antiqua" pitchFamily="18" charset="0"/>
                <a:ea typeface="微软雅黑" pitchFamily="34" charset="-122"/>
              </a:rPr>
              <a:t>CompementaryMetalOxideSemiconductor</a:t>
            </a:r>
            <a:r>
              <a:rPr lang="zh-CN" altLang="en-US" sz="1600" dirty="0" smtClean="0">
                <a:solidFill>
                  <a:schemeClr val="tx1">
                    <a:lumMod val="65000"/>
                    <a:lumOff val="35000"/>
                  </a:schemeClr>
                </a:solidFill>
                <a:latin typeface="Book Antiqua" pitchFamily="18" charset="0"/>
                <a:ea typeface="微软雅黑" pitchFamily="34" charset="-122"/>
              </a:rPr>
              <a:t>）：</a:t>
            </a:r>
            <a:r>
              <a:rPr lang="zh-CN" altLang="en-US" sz="1600" dirty="0" smtClean="0">
                <a:solidFill>
                  <a:schemeClr val="tx1">
                    <a:lumMod val="65000"/>
                    <a:lumOff val="35000"/>
                  </a:schemeClr>
                </a:solidFill>
                <a:latin typeface="Book Antiqua" pitchFamily="18" charset="0"/>
                <a:ea typeface="微软雅黑" pitchFamily="34" charset="-122"/>
              </a:rPr>
              <a:t>互补金属氧化物半导体</a:t>
            </a:r>
            <a:endParaRPr lang="en-US" altLang="zh-CN" sz="1600" dirty="0" smtClean="0">
              <a:solidFill>
                <a:schemeClr val="tx1">
                  <a:lumMod val="65000"/>
                  <a:lumOff val="35000"/>
                </a:schemeClr>
              </a:solidFill>
              <a:latin typeface="Book Antiqua" pitchFamily="18" charset="0"/>
              <a:ea typeface="微软雅黑" pitchFamily="34" charset="-122"/>
            </a:endParaRPr>
          </a:p>
        </p:txBody>
      </p:sp>
      <p:pic>
        <p:nvPicPr>
          <p:cNvPr id="7170" name="Picture 2"/>
          <p:cNvPicPr>
            <a:picLocks noChangeAspect="1" noChangeArrowheads="1"/>
          </p:cNvPicPr>
          <p:nvPr/>
        </p:nvPicPr>
        <p:blipFill>
          <a:blip r:embed="rId3"/>
          <a:srcRect/>
          <a:stretch>
            <a:fillRect/>
          </a:stretch>
        </p:blipFill>
        <p:spPr bwMode="auto">
          <a:xfrm>
            <a:off x="838224" y="3708335"/>
            <a:ext cx="6376982" cy="307825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关键器件 </a:t>
            </a:r>
            <a:r>
              <a:rPr lang="en-US" altLang="zh-CN" sz="2000" dirty="0" smtClean="0">
                <a:latin typeface="Book Antiqua" pitchFamily="18" charset="0"/>
                <a:ea typeface="微软雅黑" pitchFamily="34" charset="-122"/>
              </a:rPr>
              <a:t>– Sensor</a:t>
            </a:r>
            <a:r>
              <a:rPr lang="zh-CN" altLang="en-US" sz="2000" dirty="0" smtClean="0">
                <a:latin typeface="Book Antiqua" pitchFamily="18" charset="0"/>
                <a:ea typeface="微软雅黑" pitchFamily="34" charset="-122"/>
              </a:rPr>
              <a:t>（</a:t>
            </a:r>
            <a:r>
              <a:rPr lang="en-US" altLang="zh-CN" sz="2000" dirty="0" smtClean="0">
                <a:latin typeface="Book Antiqua" pitchFamily="18" charset="0"/>
                <a:ea typeface="微软雅黑" pitchFamily="34" charset="-122"/>
              </a:rPr>
              <a:t>CCD&amp;CMOS</a:t>
            </a:r>
            <a:r>
              <a:rPr lang="zh-CN" altLang="en-US" sz="2000" dirty="0" smtClean="0">
                <a:latin typeface="Book Antiqua" pitchFamily="18" charset="0"/>
                <a:ea typeface="微软雅黑" pitchFamily="34" charset="-122"/>
              </a:rPr>
              <a:t>对比）</a:t>
            </a:r>
            <a:endParaRPr lang="zh-CN" altLang="en-US" sz="2000" dirty="0" smtClean="0">
              <a:latin typeface="Book Antiqua" pitchFamily="18" charset="0"/>
              <a:ea typeface="微软雅黑" pitchFamily="34" charset="-122"/>
            </a:endParaRPr>
          </a:p>
        </p:txBody>
      </p:sp>
      <p:pic>
        <p:nvPicPr>
          <p:cNvPr id="8194" name="Picture 2"/>
          <p:cNvPicPr>
            <a:picLocks noChangeAspect="1" noChangeArrowheads="1"/>
          </p:cNvPicPr>
          <p:nvPr/>
        </p:nvPicPr>
        <p:blipFill>
          <a:blip r:embed="rId3"/>
          <a:srcRect/>
          <a:stretch>
            <a:fillRect/>
          </a:stretch>
        </p:blipFill>
        <p:spPr bwMode="auto">
          <a:xfrm>
            <a:off x="142844" y="1357298"/>
            <a:ext cx="8820150" cy="39338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关键器件 </a:t>
            </a:r>
            <a:r>
              <a:rPr lang="en-US" altLang="zh-CN" sz="2000" dirty="0" smtClean="0">
                <a:latin typeface="Book Antiqua" pitchFamily="18" charset="0"/>
                <a:ea typeface="微软雅黑" pitchFamily="34" charset="-122"/>
              </a:rPr>
              <a:t>– Sensor</a:t>
            </a:r>
            <a:r>
              <a:rPr lang="zh-CN" altLang="en-US" sz="2000" dirty="0" smtClean="0">
                <a:latin typeface="Book Antiqua" pitchFamily="18" charset="0"/>
                <a:ea typeface="微软雅黑" pitchFamily="34" charset="-122"/>
              </a:rPr>
              <a:t>内部结构（光学部分）</a:t>
            </a:r>
            <a:endParaRPr lang="zh-CN" altLang="en-US" sz="2000" dirty="0" smtClean="0">
              <a:latin typeface="Book Antiqua" pitchFamily="18" charset="0"/>
              <a:ea typeface="微软雅黑" pitchFamily="34" charset="-122"/>
            </a:endParaRPr>
          </a:p>
        </p:txBody>
      </p:sp>
      <p:pic>
        <p:nvPicPr>
          <p:cNvPr id="9218" name="Picture 2"/>
          <p:cNvPicPr>
            <a:picLocks noChangeAspect="1" noChangeArrowheads="1"/>
          </p:cNvPicPr>
          <p:nvPr/>
        </p:nvPicPr>
        <p:blipFill>
          <a:blip r:embed="rId3"/>
          <a:srcRect/>
          <a:stretch>
            <a:fillRect/>
          </a:stretch>
        </p:blipFill>
        <p:spPr bwMode="auto">
          <a:xfrm>
            <a:off x="214282" y="1562106"/>
            <a:ext cx="6467475" cy="2724150"/>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214282" y="4429146"/>
            <a:ext cx="4371975" cy="20002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关键器件 </a:t>
            </a:r>
            <a:r>
              <a:rPr lang="en-US" altLang="zh-CN" sz="2000" dirty="0" smtClean="0">
                <a:latin typeface="Book Antiqua" pitchFamily="18" charset="0"/>
                <a:ea typeface="微软雅黑" pitchFamily="34" charset="-122"/>
              </a:rPr>
              <a:t>– Sensor</a:t>
            </a:r>
            <a:r>
              <a:rPr lang="zh-CN" altLang="en-US" sz="2000" dirty="0" smtClean="0">
                <a:latin typeface="Book Antiqua" pitchFamily="18" charset="0"/>
                <a:ea typeface="微软雅黑" pitchFamily="34" charset="-122"/>
              </a:rPr>
              <a:t>内部结构（数字部分）</a:t>
            </a:r>
            <a:endParaRPr lang="zh-CN" altLang="en-US" sz="2000" dirty="0" smtClean="0">
              <a:latin typeface="Book Antiqua" pitchFamily="18" charset="0"/>
              <a:ea typeface="微软雅黑" pitchFamily="34" charset="-122"/>
            </a:endParaRPr>
          </a:p>
        </p:txBody>
      </p:sp>
      <p:pic>
        <p:nvPicPr>
          <p:cNvPr id="10242" name="Picture 2"/>
          <p:cNvPicPr>
            <a:picLocks noChangeAspect="1" noChangeArrowheads="1"/>
          </p:cNvPicPr>
          <p:nvPr/>
        </p:nvPicPr>
        <p:blipFill>
          <a:blip r:embed="rId2"/>
          <a:srcRect/>
          <a:stretch>
            <a:fillRect/>
          </a:stretch>
        </p:blipFill>
        <p:spPr bwMode="auto">
          <a:xfrm>
            <a:off x="214281" y="857232"/>
            <a:ext cx="8706111" cy="514353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关键器件 </a:t>
            </a:r>
            <a:r>
              <a:rPr lang="en-US" altLang="zh-CN" sz="2000" dirty="0" smtClean="0">
                <a:latin typeface="Book Antiqua" pitchFamily="18" charset="0"/>
                <a:ea typeface="微软雅黑" pitchFamily="34" charset="-122"/>
              </a:rPr>
              <a:t>– ISP</a:t>
            </a:r>
          </a:p>
        </p:txBody>
      </p:sp>
      <p:sp>
        <p:nvSpPr>
          <p:cNvPr id="5" name="TextBox 4"/>
          <p:cNvSpPr txBox="1"/>
          <p:nvPr/>
        </p:nvSpPr>
        <p:spPr>
          <a:xfrm>
            <a:off x="214282" y="785794"/>
            <a:ext cx="8572560" cy="5786478"/>
          </a:xfrm>
          <a:prstGeom prst="rect">
            <a:avLst/>
          </a:prstGeom>
          <a:noFill/>
        </p:spPr>
        <p:txBody>
          <a:bodyPr wrap="square" lIns="360000" tIns="180000" rIns="360000" bIns="180000" rtlCol="0">
            <a:noAutofit/>
          </a:bodyPr>
          <a:lstStyle/>
          <a:p>
            <a:pPr>
              <a:lnSpc>
                <a:spcPct val="150000"/>
              </a:lnSpc>
              <a:buFont typeface="Wingdings" pitchFamily="2" charset="2"/>
              <a:buChar char="u"/>
            </a:pPr>
            <a:r>
              <a:rPr lang="zh-CN" altLang="en-US" sz="1600" dirty="0" smtClean="0">
                <a:solidFill>
                  <a:schemeClr val="tx1">
                    <a:lumMod val="65000"/>
                    <a:lumOff val="35000"/>
                  </a:schemeClr>
                </a:solidFill>
                <a:latin typeface="Book Antiqua" pitchFamily="18" charset="0"/>
                <a:ea typeface="微软雅黑" pitchFamily="34" charset="-122"/>
              </a:rPr>
              <a:t>图像信号处理器（</a:t>
            </a:r>
            <a:r>
              <a:rPr lang="en-US" altLang="zh-CN" sz="1600" dirty="0" smtClean="0">
                <a:solidFill>
                  <a:schemeClr val="tx1">
                    <a:lumMod val="65000"/>
                    <a:lumOff val="35000"/>
                  </a:schemeClr>
                </a:solidFill>
                <a:latin typeface="Book Antiqua" pitchFamily="18" charset="0"/>
                <a:ea typeface="微软雅黑" pitchFamily="34" charset="-122"/>
              </a:rPr>
              <a:t>Image Signal Processor</a:t>
            </a:r>
            <a:r>
              <a:rPr lang="zh-CN" altLang="en-US" sz="1600" dirty="0" smtClean="0">
                <a:solidFill>
                  <a:schemeClr val="tx1">
                    <a:lumMod val="65000"/>
                    <a:lumOff val="35000"/>
                  </a:schemeClr>
                </a:solidFill>
                <a:latin typeface="Book Antiqua" pitchFamily="18" charset="0"/>
                <a:ea typeface="微软雅黑" pitchFamily="34" charset="-122"/>
              </a:rPr>
              <a:t>）：用于处理</a:t>
            </a:r>
            <a:r>
              <a:rPr lang="en-US" altLang="zh-CN" sz="1600" dirty="0" smtClean="0">
                <a:solidFill>
                  <a:schemeClr val="tx1">
                    <a:lumMod val="65000"/>
                    <a:lumOff val="35000"/>
                  </a:schemeClr>
                </a:solidFill>
                <a:latin typeface="Book Antiqua" pitchFamily="18" charset="0"/>
                <a:ea typeface="微软雅黑" pitchFamily="34" charset="-122"/>
              </a:rPr>
              <a:t>image sensor</a:t>
            </a:r>
            <a:r>
              <a:rPr lang="zh-CN" altLang="en-US" sz="1600" dirty="0" smtClean="0">
                <a:solidFill>
                  <a:schemeClr val="tx1">
                    <a:lumMod val="65000"/>
                    <a:lumOff val="35000"/>
                  </a:schemeClr>
                </a:solidFill>
                <a:latin typeface="Book Antiqua" pitchFamily="18" charset="0"/>
                <a:ea typeface="微软雅黑" pitchFamily="34" charset="-122"/>
              </a:rPr>
              <a:t>输出的图像数据，是</a:t>
            </a:r>
            <a:r>
              <a:rPr lang="en-US" altLang="zh-CN" sz="1600" dirty="0" smtClean="0">
                <a:solidFill>
                  <a:schemeClr val="tx1">
                    <a:lumMod val="65000"/>
                    <a:lumOff val="35000"/>
                  </a:schemeClr>
                </a:solidFill>
                <a:latin typeface="Book Antiqua" pitchFamily="18" charset="0"/>
                <a:ea typeface="微软雅黑" pitchFamily="34" charset="-122"/>
              </a:rPr>
              <a:t>camera </a:t>
            </a:r>
            <a:r>
              <a:rPr lang="zh-CN" altLang="en-US" sz="1600" dirty="0" smtClean="0">
                <a:solidFill>
                  <a:schemeClr val="tx1">
                    <a:lumMod val="65000"/>
                    <a:lumOff val="35000"/>
                  </a:schemeClr>
                </a:solidFill>
                <a:latin typeface="Book Antiqua" pitchFamily="18" charset="0"/>
                <a:ea typeface="微软雅黑" pitchFamily="34" charset="-122"/>
              </a:rPr>
              <a:t>子系统的核心部件，主要的功能包括：</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err="1" smtClean="0">
                <a:solidFill>
                  <a:schemeClr val="tx1">
                    <a:lumMod val="65000"/>
                    <a:lumOff val="35000"/>
                  </a:schemeClr>
                </a:solidFill>
                <a:latin typeface="Book Antiqua" pitchFamily="18" charset="0"/>
                <a:ea typeface="微软雅黑" pitchFamily="34" charset="-122"/>
              </a:rPr>
              <a:t>Demosic</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3A</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AE</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AF</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AWB</a:t>
            </a:r>
            <a:r>
              <a:rPr lang="zh-CN" altLang="en-US" sz="1600" dirty="0" smtClean="0">
                <a:solidFill>
                  <a:schemeClr val="tx1">
                    <a:lumMod val="65000"/>
                    <a:lumOff val="35000"/>
                  </a:schemeClr>
                </a:solidFill>
                <a:latin typeface="Book Antiqua" pitchFamily="18" charset="0"/>
                <a:ea typeface="微软雅黑" pitchFamily="34" charset="-122"/>
              </a:rPr>
              <a:t>）</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LSC</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Lens Shading Correction</a:t>
            </a:r>
            <a:r>
              <a:rPr lang="zh-CN" altLang="en-US" sz="1600" dirty="0" smtClean="0">
                <a:solidFill>
                  <a:schemeClr val="tx1">
                    <a:lumMod val="65000"/>
                    <a:lumOff val="35000"/>
                  </a:schemeClr>
                </a:solidFill>
                <a:latin typeface="Book Antiqua" pitchFamily="18" charset="0"/>
                <a:ea typeface="微软雅黑" pitchFamily="34" charset="-122"/>
              </a:rPr>
              <a:t>）</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DRC </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Dynamic Range Correction</a:t>
            </a:r>
            <a:r>
              <a:rPr lang="zh-CN" altLang="en-US" sz="1600" dirty="0" smtClean="0">
                <a:solidFill>
                  <a:schemeClr val="tx1">
                    <a:lumMod val="65000"/>
                    <a:lumOff val="35000"/>
                  </a:schemeClr>
                </a:solidFill>
                <a:latin typeface="Book Antiqua" pitchFamily="18" charset="0"/>
                <a:ea typeface="微软雅黑" pitchFamily="34" charset="-122"/>
              </a:rPr>
              <a:t>）</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GAMMA </a:t>
            </a:r>
            <a:r>
              <a:rPr lang="en-US" altLang="zh-CN" sz="1600" dirty="0" smtClean="0">
                <a:solidFill>
                  <a:schemeClr val="tx1">
                    <a:lumMod val="65000"/>
                    <a:lumOff val="35000"/>
                  </a:schemeClr>
                </a:solidFill>
                <a:latin typeface="Book Antiqua" pitchFamily="18" charset="0"/>
                <a:ea typeface="微软雅黑" pitchFamily="34" charset="-122"/>
              </a:rPr>
              <a:t>CORRECTION</a:t>
            </a: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IS</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OIS</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EIS</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DIS</a:t>
            </a:r>
            <a:r>
              <a:rPr lang="zh-CN" altLang="en-US" sz="1600" dirty="0" smtClean="0">
                <a:solidFill>
                  <a:schemeClr val="tx1">
                    <a:lumMod val="65000"/>
                    <a:lumOff val="35000"/>
                  </a:schemeClr>
                </a:solidFill>
                <a:latin typeface="Book Antiqua" pitchFamily="18" charset="0"/>
                <a:ea typeface="微软雅黑" pitchFamily="34" charset="-122"/>
              </a:rPr>
              <a:t>）</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Noise Reduction</a:t>
            </a: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DPC</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Defect Pixel Correction</a:t>
            </a:r>
            <a:r>
              <a:rPr lang="zh-CN" altLang="en-US" sz="1600" dirty="0" smtClean="0">
                <a:solidFill>
                  <a:schemeClr val="tx1">
                    <a:lumMod val="65000"/>
                    <a:lumOff val="35000"/>
                  </a:schemeClr>
                </a:solidFill>
                <a:latin typeface="Book Antiqua" pitchFamily="18" charset="0"/>
                <a:ea typeface="微软雅黑" pitchFamily="34" charset="-122"/>
              </a:rPr>
              <a:t>）</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CSC </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color  space </a:t>
            </a:r>
            <a:r>
              <a:rPr lang="en-US" altLang="zh-CN" sz="1600" dirty="0" err="1" smtClean="0">
                <a:solidFill>
                  <a:schemeClr val="tx1">
                    <a:lumMod val="65000"/>
                    <a:lumOff val="35000"/>
                  </a:schemeClr>
                </a:solidFill>
                <a:latin typeface="Book Antiqua" pitchFamily="18" charset="0"/>
                <a:ea typeface="微软雅黑" pitchFamily="34" charset="-122"/>
              </a:rPr>
              <a:t>convertion</a:t>
            </a:r>
            <a:r>
              <a:rPr lang="zh-CN" altLang="en-US" sz="1600" dirty="0" smtClean="0">
                <a:solidFill>
                  <a:schemeClr val="tx1">
                    <a:lumMod val="65000"/>
                    <a:lumOff val="35000"/>
                  </a:schemeClr>
                </a:solidFill>
                <a:latin typeface="Book Antiqua" pitchFamily="18" charset="0"/>
                <a:ea typeface="微软雅黑" pitchFamily="34" charset="-122"/>
              </a:rPr>
              <a:t>）</a:t>
            </a:r>
            <a:endParaRPr lang="en-US" altLang="zh-CN" sz="1600" dirty="0" smtClean="0">
              <a:solidFill>
                <a:schemeClr val="tx1">
                  <a:lumMod val="65000"/>
                  <a:lumOff val="35000"/>
                </a:schemeClr>
              </a:solidFill>
              <a:latin typeface="Book Antiqua" pitchFamily="18" charset="0"/>
              <a:ea typeface="微软雅黑" pitchFamily="34" charset="-122"/>
            </a:endParaRP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Digital ZOOM</a:t>
            </a: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Resize</a:t>
            </a: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JPEG Encoding</a:t>
            </a:r>
          </a:p>
          <a:p>
            <a:pPr lvl="1">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 </a:t>
            </a:r>
            <a:r>
              <a:rPr lang="en-US" altLang="zh-CN" sz="1600" dirty="0" smtClean="0">
                <a:solidFill>
                  <a:schemeClr val="tx1">
                    <a:lumMod val="65000"/>
                    <a:lumOff val="35000"/>
                  </a:schemeClr>
                </a:solidFill>
                <a:latin typeface="Book Antiqua" pitchFamily="18" charset="0"/>
                <a:ea typeface="微软雅黑" pitchFamily="34" charset="-122"/>
              </a:rPr>
              <a:t>Sensor Control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关键器件 </a:t>
            </a:r>
            <a:r>
              <a:rPr lang="en-US" altLang="zh-CN" sz="2000" dirty="0" smtClean="0">
                <a:latin typeface="Book Antiqua" pitchFamily="18" charset="0"/>
                <a:ea typeface="微软雅黑" pitchFamily="34" charset="-122"/>
              </a:rPr>
              <a:t>– ISP</a:t>
            </a:r>
            <a:r>
              <a:rPr lang="zh-CN" altLang="en-US" sz="2000" dirty="0" smtClean="0">
                <a:latin typeface="Book Antiqua" pitchFamily="18" charset="0"/>
                <a:ea typeface="微软雅黑" pitchFamily="34" charset="-122"/>
              </a:rPr>
              <a:t>（</a:t>
            </a:r>
            <a:r>
              <a:rPr lang="en-US" altLang="zh-CN" sz="2000" dirty="0" smtClean="0">
                <a:latin typeface="Book Antiqua" pitchFamily="18" charset="0"/>
                <a:ea typeface="微软雅黑" pitchFamily="34" charset="-122"/>
              </a:rPr>
              <a:t>QCOM   ISP  Pipeline</a:t>
            </a:r>
            <a:r>
              <a:rPr lang="zh-CN" altLang="en-US" sz="2000" dirty="0" smtClean="0">
                <a:latin typeface="Book Antiqua" pitchFamily="18" charset="0"/>
                <a:ea typeface="微软雅黑" pitchFamily="34" charset="-122"/>
              </a:rPr>
              <a:t>）</a:t>
            </a:r>
            <a:endParaRPr lang="en-US" altLang="zh-CN" sz="2000" dirty="0" smtClean="0">
              <a:latin typeface="Book Antiqua" pitchFamily="18" charset="0"/>
              <a:ea typeface="微软雅黑" pitchFamily="34" charset="-122"/>
            </a:endParaRPr>
          </a:p>
        </p:txBody>
      </p:sp>
      <p:pic>
        <p:nvPicPr>
          <p:cNvPr id="11267" name="Picture 3"/>
          <p:cNvPicPr>
            <a:picLocks noChangeAspect="1" noChangeArrowheads="1"/>
          </p:cNvPicPr>
          <p:nvPr/>
        </p:nvPicPr>
        <p:blipFill>
          <a:blip r:embed="rId2"/>
          <a:srcRect/>
          <a:stretch>
            <a:fillRect/>
          </a:stretch>
        </p:blipFill>
        <p:spPr bwMode="auto">
          <a:xfrm>
            <a:off x="142844" y="928694"/>
            <a:ext cx="8806543" cy="557214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214282" y="1000108"/>
            <a:ext cx="8544666" cy="5234002"/>
          </a:xfrm>
          <a:prstGeom prst="rect">
            <a:avLst/>
          </a:prstGeom>
          <a:noFill/>
          <a:ln w="9525">
            <a:noFill/>
            <a:miter lim="800000"/>
            <a:headEnd/>
            <a:tailEnd/>
          </a:ln>
          <a:effectLst/>
        </p:spPr>
      </p:pic>
      <p:sp>
        <p:nvSpPr>
          <p:cNvPr id="5" name="矩形 4"/>
          <p:cNvSpPr/>
          <p:nvPr/>
        </p:nvSpPr>
        <p:spPr>
          <a:xfrm>
            <a:off x="0" y="142852"/>
            <a:ext cx="6572264"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关键器件 </a:t>
            </a:r>
            <a:r>
              <a:rPr lang="en-US" altLang="zh-CN" sz="2000" dirty="0" smtClean="0">
                <a:latin typeface="Book Antiqua" pitchFamily="18" charset="0"/>
                <a:ea typeface="微软雅黑" pitchFamily="34" charset="-122"/>
              </a:rPr>
              <a:t>– ISP</a:t>
            </a:r>
            <a:r>
              <a:rPr lang="zh-CN" altLang="en-US" sz="2000" dirty="0" smtClean="0">
                <a:latin typeface="Book Antiqua" pitchFamily="18" charset="0"/>
                <a:ea typeface="微软雅黑" pitchFamily="34" charset="-122"/>
              </a:rPr>
              <a:t>（</a:t>
            </a:r>
            <a:r>
              <a:rPr lang="en-US" altLang="zh-CN" sz="2000" dirty="0" smtClean="0">
                <a:latin typeface="Book Antiqua" pitchFamily="18" charset="0"/>
                <a:ea typeface="微软雅黑" pitchFamily="34" charset="-122"/>
              </a:rPr>
              <a:t>QCOM   ISP function block</a:t>
            </a:r>
            <a:r>
              <a:rPr lang="zh-CN" altLang="en-US" sz="2000" dirty="0" smtClean="0">
                <a:latin typeface="Book Antiqua" pitchFamily="18" charset="0"/>
                <a:ea typeface="微软雅黑" pitchFamily="34" charset="-122"/>
              </a:rPr>
              <a:t>）</a:t>
            </a:r>
            <a:endParaRPr lang="en-US" altLang="zh-CN" sz="2000" dirty="0" smtClean="0">
              <a:latin typeface="Book Antiqua" pitchFamily="18" charset="0"/>
              <a:ea typeface="微软雅黑"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57232"/>
            <a:ext cx="8429652" cy="642942"/>
          </a:xfrm>
          <a:prstGeom prst="rect">
            <a:avLst/>
          </a:prstGeom>
          <a:solidFill>
            <a:schemeClr val="bg1">
              <a:lumMod val="7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buFont typeface="Wingdings" pitchFamily="2" charset="2"/>
              <a:buChar char="u"/>
            </a:pPr>
            <a:r>
              <a:rPr lang="zh-CN" altLang="en-US" sz="2000" dirty="0" smtClean="0">
                <a:latin typeface="微软雅黑" pitchFamily="34" charset="-122"/>
                <a:ea typeface="微软雅黑" pitchFamily="34" charset="-122"/>
              </a:rPr>
              <a:t>  硬件结构</a:t>
            </a:r>
            <a:endParaRPr lang="zh-CN" altLang="en-US" sz="2000" dirty="0">
              <a:latin typeface="微软雅黑" pitchFamily="34" charset="-122"/>
              <a:ea typeface="微软雅黑" pitchFamily="34" charset="-122"/>
            </a:endParaRPr>
          </a:p>
        </p:txBody>
      </p:sp>
      <p:sp>
        <p:nvSpPr>
          <p:cNvPr id="5" name="矩形 4"/>
          <p:cNvSpPr/>
          <p:nvPr/>
        </p:nvSpPr>
        <p:spPr>
          <a:xfrm>
            <a:off x="0" y="1714488"/>
            <a:ext cx="8429652" cy="642942"/>
          </a:xfrm>
          <a:prstGeom prst="rect">
            <a:avLst/>
          </a:prstGeom>
          <a:solidFill>
            <a:srgbClr val="00B0F0"/>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buFont typeface="Wingdings" pitchFamily="2" charset="2"/>
              <a:buChar char="u"/>
            </a:pPr>
            <a:r>
              <a:rPr lang="en-US" altLang="zh-CN"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基本概念</a:t>
            </a:r>
            <a:endParaRPr lang="zh-CN" altLang="en-US" sz="2000" dirty="0" smtClean="0">
              <a:latin typeface="微软雅黑" pitchFamily="34" charset="-122"/>
              <a:ea typeface="微软雅黑" pitchFamily="34" charset="-122"/>
            </a:endParaRPr>
          </a:p>
        </p:txBody>
      </p:sp>
      <p:sp>
        <p:nvSpPr>
          <p:cNvPr id="8" name="矩形 7"/>
          <p:cNvSpPr/>
          <p:nvPr/>
        </p:nvSpPr>
        <p:spPr>
          <a:xfrm>
            <a:off x="0" y="2643182"/>
            <a:ext cx="8429652" cy="642942"/>
          </a:xfrm>
          <a:prstGeom prst="rect">
            <a:avLst/>
          </a:prstGeom>
          <a:solidFill>
            <a:schemeClr val="bg1">
              <a:lumMod val="7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buFont typeface="Wingdings" pitchFamily="2" charset="2"/>
              <a:buChar char="u"/>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关键</a:t>
            </a:r>
            <a:r>
              <a:rPr lang="zh-CN" altLang="en-US" sz="2000" dirty="0" smtClean="0">
                <a:latin typeface="微软雅黑" pitchFamily="34" charset="-122"/>
                <a:ea typeface="微软雅黑" pitchFamily="34" charset="-122"/>
              </a:rPr>
              <a:t>指标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颜色空间</a:t>
            </a:r>
            <a:endParaRPr lang="en-US" altLang="zh-CN" sz="2000" dirty="0" smtClean="0">
              <a:latin typeface="Book Antiqua" pitchFamily="18" charset="0"/>
              <a:ea typeface="微软雅黑" pitchFamily="34" charset="-122"/>
            </a:endParaRPr>
          </a:p>
        </p:txBody>
      </p:sp>
      <p:sp>
        <p:nvSpPr>
          <p:cNvPr id="8" name="TextBox 7"/>
          <p:cNvSpPr txBox="1"/>
          <p:nvPr/>
        </p:nvSpPr>
        <p:spPr>
          <a:xfrm>
            <a:off x="214282" y="785794"/>
            <a:ext cx="8572560" cy="5786478"/>
          </a:xfrm>
          <a:prstGeom prst="rect">
            <a:avLst/>
          </a:prstGeom>
          <a:noFill/>
        </p:spPr>
        <p:txBody>
          <a:bodyPr wrap="square" lIns="360000" tIns="180000" rIns="360000" bIns="180000" rtlCol="0">
            <a:noAutofit/>
          </a:bodyPr>
          <a:lstStyle/>
          <a:p>
            <a:pPr>
              <a:lnSpc>
                <a:spcPct val="150000"/>
              </a:lnSpc>
              <a:buFont typeface="Wingdings" pitchFamily="2" charset="2"/>
              <a:buChar char="u"/>
            </a:pPr>
            <a:r>
              <a:rPr lang="en-US" altLang="zh-CN" sz="1600" dirty="0" smtClean="0">
                <a:solidFill>
                  <a:schemeClr val="tx1">
                    <a:lumMod val="65000"/>
                    <a:lumOff val="35000"/>
                  </a:schemeClr>
                </a:solidFill>
                <a:latin typeface="Book Antiqua" pitchFamily="18" charset="0"/>
                <a:ea typeface="微软雅黑" pitchFamily="34" charset="-122"/>
              </a:rPr>
              <a:t> </a:t>
            </a:r>
            <a:r>
              <a:rPr lang="zh-CN" altLang="en-US" sz="1600" dirty="0" smtClean="0">
                <a:solidFill>
                  <a:schemeClr val="tx1">
                    <a:lumMod val="65000"/>
                    <a:lumOff val="35000"/>
                  </a:schemeClr>
                </a:solidFill>
                <a:latin typeface="Book Antiqua" pitchFamily="18" charset="0"/>
                <a:ea typeface="微软雅黑" pitchFamily="34" charset="-122"/>
              </a:rPr>
              <a:t>颜色</a:t>
            </a:r>
            <a:r>
              <a:rPr lang="zh-CN" altLang="en-US" sz="1600" dirty="0" smtClean="0">
                <a:solidFill>
                  <a:schemeClr val="tx1">
                    <a:lumMod val="65000"/>
                    <a:lumOff val="35000"/>
                  </a:schemeClr>
                </a:solidFill>
                <a:latin typeface="Book Antiqua" pitchFamily="18" charset="0"/>
                <a:ea typeface="微软雅黑" pitchFamily="34" charset="-122"/>
              </a:rPr>
              <a:t>空间：（彩色模型、色彩空间、 彩色系统</a:t>
            </a:r>
            <a:r>
              <a:rPr lang="en-US" altLang="zh-CN" sz="1600" dirty="0" smtClean="0">
                <a:solidFill>
                  <a:schemeClr val="tx1">
                    <a:lumMod val="65000"/>
                    <a:lumOff val="35000"/>
                  </a:schemeClr>
                </a:solidFill>
                <a:latin typeface="Book Antiqua" pitchFamily="18" charset="0"/>
                <a:ea typeface="微软雅黑" pitchFamily="34" charset="-122"/>
              </a:rPr>
              <a:t>etc</a:t>
            </a:r>
            <a:r>
              <a:rPr lang="zh-CN" altLang="en-US" sz="1600" dirty="0" smtClean="0">
                <a:solidFill>
                  <a:schemeClr val="tx1">
                    <a:lumMod val="65000"/>
                    <a:lumOff val="35000"/>
                  </a:schemeClr>
                </a:solidFill>
                <a:latin typeface="Book Antiqua" pitchFamily="18" charset="0"/>
                <a:ea typeface="微软雅黑" pitchFamily="34" charset="-122"/>
              </a:rPr>
              <a:t>）是对色彩的一种描述方式，定义有很多种，区别在于面向不同的应用</a:t>
            </a:r>
            <a:r>
              <a:rPr lang="zh-CN" altLang="en-US" sz="1600" dirty="0" smtClean="0">
                <a:solidFill>
                  <a:schemeClr val="tx1">
                    <a:lumMod val="65000"/>
                    <a:lumOff val="35000"/>
                  </a:schemeClr>
                </a:solidFill>
                <a:latin typeface="Book Antiqua" pitchFamily="18" charset="0"/>
                <a:ea typeface="微软雅黑" pitchFamily="34" charset="-122"/>
              </a:rPr>
              <a:t>背景。</a:t>
            </a:r>
            <a:endParaRPr lang="en-US" altLang="zh-CN" sz="1600" dirty="0" smtClean="0">
              <a:solidFill>
                <a:schemeClr val="tx1">
                  <a:lumMod val="65000"/>
                  <a:lumOff val="35000"/>
                </a:schemeClr>
              </a:solidFill>
              <a:latin typeface="Book Antiqua" pitchFamily="18" charset="0"/>
              <a:ea typeface="微软雅黑" pitchFamily="34" charset="-122"/>
            </a:endParaRPr>
          </a:p>
          <a:p>
            <a:pPr marL="800100" lvl="1" indent="-342900">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RGB</a:t>
            </a:r>
            <a:r>
              <a:rPr lang="zh-CN" altLang="en-US" sz="1600" dirty="0" smtClean="0">
                <a:solidFill>
                  <a:schemeClr val="tx1">
                    <a:lumMod val="65000"/>
                    <a:lumOff val="35000"/>
                  </a:schemeClr>
                </a:solidFill>
                <a:latin typeface="Book Antiqua" pitchFamily="18" charset="0"/>
                <a:ea typeface="微软雅黑" pitchFamily="34" charset="-122"/>
              </a:rPr>
              <a:t>（红绿蓝）是依据人眼识别的颜色定义出的空间，通过三个分量的不同比例，在显示屏幕上合成所需要的任意颜色</a:t>
            </a:r>
            <a:r>
              <a:rPr lang="zh-CN" altLang="en-US" sz="1600" dirty="0" smtClean="0">
                <a:solidFill>
                  <a:schemeClr val="tx1">
                    <a:lumMod val="65000"/>
                    <a:lumOff val="35000"/>
                  </a:schemeClr>
                </a:solidFill>
                <a:latin typeface="Book Antiqua" pitchFamily="18" charset="0"/>
                <a:ea typeface="微软雅黑" pitchFamily="34" charset="-122"/>
              </a:rPr>
              <a:t>。常见的格式有：</a:t>
            </a:r>
            <a:r>
              <a:rPr lang="en-US" altLang="zh-CN" sz="1600" dirty="0" smtClean="0">
                <a:solidFill>
                  <a:schemeClr val="tx1">
                    <a:lumMod val="65000"/>
                    <a:lumOff val="35000"/>
                  </a:schemeClr>
                </a:solidFill>
                <a:latin typeface="Book Antiqua" pitchFamily="18" charset="0"/>
                <a:ea typeface="微软雅黑" pitchFamily="34" charset="-122"/>
              </a:rPr>
              <a:t>RGB888</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RGB565</a:t>
            </a:r>
            <a:r>
              <a:rPr lang="zh-CN" altLang="en-US" sz="1600" dirty="0" smtClean="0">
                <a:solidFill>
                  <a:schemeClr val="tx1">
                    <a:lumMod val="65000"/>
                    <a:lumOff val="35000"/>
                  </a:schemeClr>
                </a:solidFill>
                <a:latin typeface="Book Antiqua" pitchFamily="18" charset="0"/>
                <a:ea typeface="微软雅黑" pitchFamily="34" charset="-122"/>
              </a:rPr>
              <a:t>；</a:t>
            </a:r>
            <a:endParaRPr lang="en-US" altLang="zh-CN" sz="1600" dirty="0" smtClean="0">
              <a:solidFill>
                <a:schemeClr val="tx1">
                  <a:lumMod val="65000"/>
                  <a:lumOff val="35000"/>
                </a:schemeClr>
              </a:solidFill>
              <a:latin typeface="Book Antiqua" pitchFamily="18" charset="0"/>
              <a:ea typeface="微软雅黑" pitchFamily="34" charset="-122"/>
            </a:endParaRPr>
          </a:p>
          <a:p>
            <a:pPr marL="800100" lvl="1" indent="-342900">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YUV/YIQ</a:t>
            </a:r>
            <a:r>
              <a:rPr lang="zh-CN" altLang="en-US" sz="1600" dirty="0" smtClean="0">
                <a:solidFill>
                  <a:schemeClr val="tx1">
                    <a:lumMod val="65000"/>
                    <a:lumOff val="35000"/>
                  </a:schemeClr>
                </a:solidFill>
                <a:latin typeface="Book Antiqua" pitchFamily="18" charset="0"/>
                <a:ea typeface="微软雅黑" pitchFamily="34" charset="-122"/>
              </a:rPr>
              <a:t>是电视系统上常见的一种色彩表示方法，由亮度信号（</a:t>
            </a:r>
            <a:r>
              <a:rPr lang="en-US" altLang="zh-CN" sz="1600" dirty="0" smtClean="0">
                <a:solidFill>
                  <a:schemeClr val="tx1">
                    <a:lumMod val="65000"/>
                    <a:lumOff val="35000"/>
                  </a:schemeClr>
                </a:solidFill>
                <a:latin typeface="Book Antiqua" pitchFamily="18" charset="0"/>
                <a:ea typeface="微软雅黑" pitchFamily="34" charset="-122"/>
              </a:rPr>
              <a:t>Y</a:t>
            </a:r>
            <a:r>
              <a:rPr lang="zh-CN" altLang="en-US" sz="1600" dirty="0" smtClean="0">
                <a:solidFill>
                  <a:schemeClr val="tx1">
                    <a:lumMod val="65000"/>
                    <a:lumOff val="35000"/>
                  </a:schemeClr>
                </a:solidFill>
                <a:latin typeface="Book Antiqua" pitchFamily="18" charset="0"/>
                <a:ea typeface="微软雅黑" pitchFamily="34" charset="-122"/>
              </a:rPr>
              <a:t>）和色度信号（</a:t>
            </a:r>
            <a:r>
              <a:rPr lang="en-US" altLang="zh-CN" sz="1600" dirty="0" smtClean="0">
                <a:solidFill>
                  <a:schemeClr val="tx1">
                    <a:lumMod val="65000"/>
                    <a:lumOff val="35000"/>
                  </a:schemeClr>
                </a:solidFill>
                <a:latin typeface="Book Antiqua" pitchFamily="18" charset="0"/>
                <a:ea typeface="微软雅黑" pitchFamily="34" charset="-122"/>
              </a:rPr>
              <a:t>U</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V/I</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Q</a:t>
            </a:r>
            <a:r>
              <a:rPr lang="zh-CN" altLang="en-US" sz="1600" dirty="0" smtClean="0">
                <a:solidFill>
                  <a:schemeClr val="tx1">
                    <a:lumMod val="65000"/>
                    <a:lumOff val="35000"/>
                  </a:schemeClr>
                </a:solidFill>
                <a:latin typeface="Book Antiqua" pitchFamily="18" charset="0"/>
                <a:ea typeface="微软雅黑" pitchFamily="34" charset="-122"/>
              </a:rPr>
              <a:t>）组成。常见的格式有：</a:t>
            </a:r>
            <a:r>
              <a:rPr lang="en-US" altLang="zh-CN" sz="1600" dirty="0" smtClean="0">
                <a:solidFill>
                  <a:schemeClr val="tx1">
                    <a:lumMod val="65000"/>
                    <a:lumOff val="35000"/>
                  </a:schemeClr>
                </a:solidFill>
                <a:latin typeface="Book Antiqua" pitchFamily="18" charset="0"/>
                <a:ea typeface="微软雅黑" pitchFamily="34" charset="-122"/>
              </a:rPr>
              <a:t>YUV422</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YUV420SP</a:t>
            </a:r>
            <a:r>
              <a:rPr lang="zh-CN" altLang="en-US" sz="1600" dirty="0" smtClean="0">
                <a:solidFill>
                  <a:schemeClr val="tx1">
                    <a:lumMod val="65000"/>
                    <a:lumOff val="35000"/>
                  </a:schemeClr>
                </a:solidFill>
                <a:latin typeface="Book Antiqua" pitchFamily="18" charset="0"/>
                <a:ea typeface="微软雅黑" pitchFamily="34" charset="-122"/>
              </a:rPr>
              <a:t>等；</a:t>
            </a:r>
            <a:r>
              <a:rPr lang="en-US" altLang="zh-CN" sz="1600" dirty="0" smtClean="0">
                <a:solidFill>
                  <a:schemeClr val="tx1">
                    <a:lumMod val="65000"/>
                    <a:lumOff val="35000"/>
                  </a:schemeClr>
                </a:solidFill>
                <a:latin typeface="Book Antiqua" pitchFamily="18" charset="0"/>
                <a:ea typeface="微软雅黑" pitchFamily="34" charset="-122"/>
              </a:rPr>
              <a:t>PAL</a:t>
            </a:r>
            <a:r>
              <a:rPr lang="zh-CN" altLang="en-US" sz="1600" dirty="0" smtClean="0">
                <a:solidFill>
                  <a:schemeClr val="tx1">
                    <a:lumMod val="65000"/>
                    <a:lumOff val="35000"/>
                  </a:schemeClr>
                </a:solidFill>
                <a:latin typeface="Book Antiqua" pitchFamily="18" charset="0"/>
                <a:ea typeface="微软雅黑" pitchFamily="34" charset="-122"/>
              </a:rPr>
              <a:t>彩色电视制式中使用</a:t>
            </a:r>
            <a:r>
              <a:rPr lang="en-US" altLang="zh-CN" sz="1600" dirty="0" smtClean="0">
                <a:solidFill>
                  <a:schemeClr val="tx1">
                    <a:lumMod val="65000"/>
                    <a:lumOff val="35000"/>
                  </a:schemeClr>
                </a:solidFill>
                <a:latin typeface="Book Antiqua" pitchFamily="18" charset="0"/>
                <a:ea typeface="微软雅黑" pitchFamily="34" charset="-122"/>
              </a:rPr>
              <a:t>YUV</a:t>
            </a:r>
            <a:r>
              <a:rPr lang="zh-CN" altLang="en-US" sz="1600" dirty="0" smtClean="0">
                <a:solidFill>
                  <a:schemeClr val="tx1">
                    <a:lumMod val="65000"/>
                    <a:lumOff val="35000"/>
                  </a:schemeClr>
                </a:solidFill>
                <a:latin typeface="Book Antiqua" pitchFamily="18" charset="0"/>
                <a:ea typeface="微软雅黑" pitchFamily="34" charset="-122"/>
              </a:rPr>
              <a:t>模型，</a:t>
            </a:r>
            <a:r>
              <a:rPr lang="en-US" altLang="zh-CN" sz="1600" dirty="0" smtClean="0">
                <a:solidFill>
                  <a:schemeClr val="tx1">
                    <a:lumMod val="65000"/>
                    <a:lumOff val="35000"/>
                  </a:schemeClr>
                </a:solidFill>
                <a:latin typeface="Book Antiqua" pitchFamily="18" charset="0"/>
                <a:ea typeface="微软雅黑" pitchFamily="34" charset="-122"/>
              </a:rPr>
              <a:t>NTSC</a:t>
            </a:r>
            <a:r>
              <a:rPr lang="zh-CN" altLang="en-US" sz="1600" dirty="0" smtClean="0">
                <a:solidFill>
                  <a:schemeClr val="tx1">
                    <a:lumMod val="65000"/>
                    <a:lumOff val="35000"/>
                  </a:schemeClr>
                </a:solidFill>
                <a:latin typeface="Book Antiqua" pitchFamily="18" charset="0"/>
                <a:ea typeface="微软雅黑" pitchFamily="34" charset="-122"/>
              </a:rPr>
              <a:t>彩色电视制式中使用</a:t>
            </a:r>
            <a:r>
              <a:rPr lang="en-US" altLang="zh-CN" sz="1600" dirty="0" smtClean="0">
                <a:solidFill>
                  <a:schemeClr val="tx1">
                    <a:lumMod val="65000"/>
                    <a:lumOff val="35000"/>
                  </a:schemeClr>
                </a:solidFill>
                <a:latin typeface="Book Antiqua" pitchFamily="18" charset="0"/>
                <a:ea typeface="微软雅黑" pitchFamily="34" charset="-122"/>
              </a:rPr>
              <a:t>YIQ</a:t>
            </a:r>
            <a:r>
              <a:rPr lang="zh-CN" altLang="en-US" sz="1600" dirty="0" smtClean="0">
                <a:solidFill>
                  <a:schemeClr val="tx1">
                    <a:lumMod val="65000"/>
                    <a:lumOff val="35000"/>
                  </a:schemeClr>
                </a:solidFill>
                <a:latin typeface="Book Antiqua" pitchFamily="18" charset="0"/>
                <a:ea typeface="微软雅黑" pitchFamily="34" charset="-122"/>
              </a:rPr>
              <a:t>模型；</a:t>
            </a:r>
            <a:endParaRPr lang="en-US" altLang="zh-CN" sz="1600" dirty="0" smtClean="0">
              <a:solidFill>
                <a:schemeClr val="tx1">
                  <a:lumMod val="65000"/>
                  <a:lumOff val="35000"/>
                </a:schemeClr>
              </a:solidFill>
              <a:latin typeface="Book Antiqua" pitchFamily="18" charset="0"/>
              <a:ea typeface="微软雅黑" pitchFamily="34" charset="-122"/>
            </a:endParaRPr>
          </a:p>
          <a:p>
            <a:pPr marL="800100" lvl="1" indent="-342900">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CMY</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CMYK</a:t>
            </a:r>
            <a:r>
              <a:rPr lang="zh-CN" altLang="en-US" sz="1600" dirty="0" smtClean="0">
                <a:solidFill>
                  <a:schemeClr val="tx1">
                    <a:lumMod val="65000"/>
                    <a:lumOff val="35000"/>
                  </a:schemeClr>
                </a:solidFill>
                <a:latin typeface="Book Antiqua" pitchFamily="18" charset="0"/>
                <a:ea typeface="微软雅黑" pitchFamily="34" charset="-122"/>
              </a:rPr>
              <a:t>）颜色空间是另一种基于颜色减法混色原理的颜色模型。在工业印刷中它描述的是需要在白色介质上使用何种油墨，通过光的反射显示出颜色的模型。</a:t>
            </a:r>
            <a:r>
              <a:rPr lang="en-US" altLang="zh-CN" sz="1600" dirty="0" smtClean="0">
                <a:solidFill>
                  <a:schemeClr val="tx1">
                    <a:lumMod val="65000"/>
                    <a:lumOff val="35000"/>
                  </a:schemeClr>
                </a:solidFill>
                <a:latin typeface="Book Antiqua" pitchFamily="18" charset="0"/>
                <a:ea typeface="微软雅黑" pitchFamily="34" charset="-122"/>
              </a:rPr>
              <a:t>CMYK</a:t>
            </a:r>
            <a:r>
              <a:rPr lang="zh-CN" altLang="en-US" sz="1600" dirty="0" smtClean="0">
                <a:solidFill>
                  <a:schemeClr val="tx1">
                    <a:lumMod val="65000"/>
                    <a:lumOff val="35000"/>
                  </a:schemeClr>
                </a:solidFill>
                <a:latin typeface="Book Antiqua" pitchFamily="18" charset="0"/>
                <a:ea typeface="微软雅黑" pitchFamily="34" charset="-122"/>
              </a:rPr>
              <a:t>描述的是青，品红，黄和黑四种油墨的</a:t>
            </a:r>
            <a:r>
              <a:rPr lang="zh-CN" altLang="en-US" sz="1600" dirty="0" smtClean="0">
                <a:solidFill>
                  <a:schemeClr val="tx1">
                    <a:lumMod val="65000"/>
                    <a:lumOff val="35000"/>
                  </a:schemeClr>
                </a:solidFill>
                <a:latin typeface="Book Antiqua" pitchFamily="18" charset="0"/>
                <a:ea typeface="微软雅黑" pitchFamily="34" charset="-122"/>
              </a:rPr>
              <a:t>数值。</a:t>
            </a:r>
            <a:endParaRPr lang="en-US" altLang="zh-CN" sz="1600" dirty="0" smtClean="0">
              <a:solidFill>
                <a:schemeClr val="tx1">
                  <a:lumMod val="65000"/>
                  <a:lumOff val="35000"/>
                </a:schemeClr>
              </a:solidFill>
              <a:latin typeface="Book Antiqua" pitchFamily="18" charset="0"/>
              <a:ea typeface="微软雅黑" pitchFamily="34" charset="-122"/>
            </a:endParaRPr>
          </a:p>
          <a:p>
            <a:pPr marL="800100" lvl="1" indent="-342900">
              <a:lnSpc>
                <a:spcPct val="150000"/>
              </a:lnSpc>
              <a:buFont typeface="Wingdings" pitchFamily="2" charset="2"/>
              <a:buChar char="p"/>
            </a:pPr>
            <a:r>
              <a:rPr lang="en-US" altLang="zh-CN" sz="1600" dirty="0" smtClean="0">
                <a:solidFill>
                  <a:schemeClr val="tx1">
                    <a:lumMod val="65000"/>
                    <a:lumOff val="35000"/>
                  </a:schemeClr>
                </a:solidFill>
                <a:latin typeface="Book Antiqua" pitchFamily="18" charset="0"/>
                <a:ea typeface="微软雅黑" pitchFamily="34" charset="-122"/>
              </a:rPr>
              <a:t>HSV</a:t>
            </a:r>
            <a:r>
              <a:rPr lang="zh-CN" altLang="en-US" sz="1600" dirty="0" smtClean="0">
                <a:solidFill>
                  <a:schemeClr val="tx1">
                    <a:lumMod val="65000"/>
                    <a:lumOff val="35000"/>
                  </a:schemeClr>
                </a:solidFill>
                <a:latin typeface="Book Antiqua" pitchFamily="18" charset="0"/>
                <a:ea typeface="微软雅黑" pitchFamily="34" charset="-122"/>
              </a:rPr>
              <a:t>颜色空间是根据颜色的直观特性由</a:t>
            </a:r>
            <a:r>
              <a:rPr lang="en-US" altLang="zh-CN" sz="1600" dirty="0" smtClean="0">
                <a:solidFill>
                  <a:schemeClr val="tx1">
                    <a:lumMod val="65000"/>
                    <a:lumOff val="35000"/>
                  </a:schemeClr>
                </a:solidFill>
                <a:latin typeface="Book Antiqua" pitchFamily="18" charset="0"/>
                <a:ea typeface="微软雅黑" pitchFamily="34" charset="-122"/>
              </a:rPr>
              <a:t>A. R. Smith</a:t>
            </a:r>
            <a:r>
              <a:rPr lang="zh-CN" altLang="en-US" sz="1600" dirty="0" smtClean="0">
                <a:solidFill>
                  <a:schemeClr val="tx1">
                    <a:lumMod val="65000"/>
                    <a:lumOff val="35000"/>
                  </a:schemeClr>
                </a:solidFill>
                <a:latin typeface="Book Antiqua" pitchFamily="18" charset="0"/>
                <a:ea typeface="微软雅黑" pitchFamily="34" charset="-122"/>
              </a:rPr>
              <a:t>在</a:t>
            </a:r>
            <a:r>
              <a:rPr lang="en-US" altLang="zh-CN" sz="1600" dirty="0" smtClean="0">
                <a:solidFill>
                  <a:schemeClr val="tx1">
                    <a:lumMod val="65000"/>
                    <a:lumOff val="35000"/>
                  </a:schemeClr>
                </a:solidFill>
                <a:latin typeface="Book Antiqua" pitchFamily="18" charset="0"/>
                <a:ea typeface="微软雅黑" pitchFamily="34" charset="-122"/>
              </a:rPr>
              <a:t>1978</a:t>
            </a:r>
            <a:r>
              <a:rPr lang="zh-CN" altLang="en-US" sz="1600" dirty="0" smtClean="0">
                <a:solidFill>
                  <a:schemeClr val="tx1">
                    <a:lumMod val="65000"/>
                    <a:lumOff val="35000"/>
                  </a:schemeClr>
                </a:solidFill>
                <a:latin typeface="Book Antiqua" pitchFamily="18" charset="0"/>
                <a:ea typeface="微软雅黑" pitchFamily="34" charset="-122"/>
              </a:rPr>
              <a:t>年创建的一种颜色空间，这个模型中颜色的参数分别是：色调（</a:t>
            </a:r>
            <a:r>
              <a:rPr lang="en-US" altLang="zh-CN" sz="1600" dirty="0" smtClean="0">
                <a:solidFill>
                  <a:schemeClr val="tx1">
                    <a:lumMod val="65000"/>
                    <a:lumOff val="35000"/>
                  </a:schemeClr>
                </a:solidFill>
                <a:latin typeface="Book Antiqua" pitchFamily="18" charset="0"/>
                <a:ea typeface="微软雅黑" pitchFamily="34" charset="-122"/>
              </a:rPr>
              <a:t>H</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hue</a:t>
            </a:r>
            <a:r>
              <a:rPr lang="zh-CN" altLang="en-US" sz="1600" dirty="0" smtClean="0">
                <a:solidFill>
                  <a:schemeClr val="tx1">
                    <a:lumMod val="65000"/>
                    <a:lumOff val="35000"/>
                  </a:schemeClr>
                </a:solidFill>
                <a:latin typeface="Book Antiqua" pitchFamily="18" charset="0"/>
                <a:ea typeface="微软雅黑" pitchFamily="34" charset="-122"/>
              </a:rPr>
              <a:t>），饱和度（</a:t>
            </a:r>
            <a:r>
              <a:rPr lang="en-US" altLang="zh-CN" sz="1600" dirty="0" smtClean="0">
                <a:solidFill>
                  <a:schemeClr val="tx1">
                    <a:lumMod val="65000"/>
                    <a:lumOff val="35000"/>
                  </a:schemeClr>
                </a:solidFill>
                <a:latin typeface="Book Antiqua" pitchFamily="18" charset="0"/>
                <a:ea typeface="微软雅黑" pitchFamily="34" charset="-122"/>
              </a:rPr>
              <a:t>S</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saturation</a:t>
            </a:r>
            <a:r>
              <a:rPr lang="zh-CN" altLang="en-US" sz="1600" dirty="0" smtClean="0">
                <a:solidFill>
                  <a:schemeClr val="tx1">
                    <a:lumMod val="65000"/>
                    <a:lumOff val="35000"/>
                  </a:schemeClr>
                </a:solidFill>
                <a:latin typeface="Book Antiqua" pitchFamily="18" charset="0"/>
                <a:ea typeface="微软雅黑" pitchFamily="34" charset="-122"/>
              </a:rPr>
              <a:t>），亮度（</a:t>
            </a:r>
            <a:r>
              <a:rPr lang="en-US" altLang="zh-CN" sz="1600" dirty="0" smtClean="0">
                <a:solidFill>
                  <a:schemeClr val="tx1">
                    <a:lumMod val="65000"/>
                    <a:lumOff val="35000"/>
                  </a:schemeClr>
                </a:solidFill>
                <a:latin typeface="Book Antiqua" pitchFamily="18" charset="0"/>
                <a:ea typeface="微软雅黑" pitchFamily="34" charset="-122"/>
              </a:rPr>
              <a:t>V</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value</a:t>
            </a:r>
            <a:r>
              <a:rPr lang="zh-CN" altLang="en-US" sz="1600" dirty="0" smtClean="0">
                <a:solidFill>
                  <a:schemeClr val="tx1">
                    <a:lumMod val="65000"/>
                    <a:lumOff val="35000"/>
                  </a:schemeClr>
                </a:solidFill>
                <a:latin typeface="Book Antiqua" pitchFamily="18" charset="0"/>
                <a:ea typeface="微软雅黑" pitchFamily="34" charset="-122"/>
              </a:rPr>
              <a:t>）。这是根据人观察色彩的生理特征而提出的颜色模型（人的视觉系统对亮度的敏感度要强于色彩</a:t>
            </a:r>
            <a:r>
              <a:rPr lang="zh-CN" altLang="en-US" sz="1600" dirty="0" smtClean="0">
                <a:solidFill>
                  <a:schemeClr val="tx1">
                    <a:lumMod val="65000"/>
                    <a:lumOff val="35000"/>
                  </a:schemeClr>
                </a:solidFill>
                <a:latin typeface="Book Antiqua" pitchFamily="18" charset="0"/>
                <a:ea typeface="微软雅黑" pitchFamily="34" charset="-122"/>
              </a:rPr>
              <a:t>值，这</a:t>
            </a:r>
            <a:r>
              <a:rPr lang="zh-CN" altLang="en-US" sz="1600" dirty="0" smtClean="0">
                <a:solidFill>
                  <a:schemeClr val="tx1">
                    <a:lumMod val="65000"/>
                    <a:lumOff val="35000"/>
                  </a:schemeClr>
                </a:solidFill>
                <a:latin typeface="Book Antiqua" pitchFamily="18" charset="0"/>
                <a:ea typeface="微软雅黑" pitchFamily="34" charset="-122"/>
              </a:rPr>
              <a:t>也是为什么计算机视觉中通常使用灰度即亮度图像来处理的原因之一）。</a:t>
            </a:r>
            <a:endParaRPr lang="en-US" altLang="zh-CN" sz="1600" dirty="0" smtClean="0">
              <a:solidFill>
                <a:schemeClr val="tx1">
                  <a:lumMod val="65000"/>
                  <a:lumOff val="35000"/>
                </a:schemeClr>
              </a:solidFill>
              <a:latin typeface="Book Antiqua" pitchFamily="18" charset="0"/>
              <a:ea typeface="微软雅黑" pitchFamily="34" charset="-122"/>
            </a:endParaRPr>
          </a:p>
          <a:p>
            <a:pPr marL="800100" lvl="1" indent="-342900">
              <a:lnSpc>
                <a:spcPct val="150000"/>
              </a:lnSpc>
              <a:buFont typeface="Wingdings" pitchFamily="2" charset="2"/>
              <a:buChar char="p"/>
            </a:pPr>
            <a:endParaRPr lang="en-US" altLang="zh-CN" sz="1600" dirty="0" smtClean="0">
              <a:solidFill>
                <a:schemeClr val="tx1">
                  <a:lumMod val="65000"/>
                  <a:lumOff val="35000"/>
                </a:schemeClr>
              </a:solidFill>
              <a:latin typeface="Book Antiqua" pitchFamily="18" charset="0"/>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颜色数据存储</a:t>
            </a:r>
            <a:r>
              <a:rPr lang="zh-CN" altLang="en-US" sz="2000" dirty="0" smtClean="0">
                <a:latin typeface="Book Antiqua" pitchFamily="18" charset="0"/>
                <a:ea typeface="微软雅黑" pitchFamily="34" charset="-122"/>
              </a:rPr>
              <a:t>格式</a:t>
            </a:r>
            <a:endParaRPr lang="en-US" altLang="zh-CN" sz="2000" dirty="0" smtClean="0">
              <a:latin typeface="Book Antiqua" pitchFamily="18" charset="0"/>
              <a:ea typeface="微软雅黑" pitchFamily="34" charset="-122"/>
            </a:endParaRPr>
          </a:p>
        </p:txBody>
      </p:sp>
      <p:pic>
        <p:nvPicPr>
          <p:cNvPr id="13314" name="Picture 2"/>
          <p:cNvPicPr>
            <a:picLocks noChangeAspect="1" noChangeArrowheads="1"/>
          </p:cNvPicPr>
          <p:nvPr/>
        </p:nvPicPr>
        <p:blipFill>
          <a:blip r:embed="rId3"/>
          <a:srcRect/>
          <a:stretch>
            <a:fillRect/>
          </a:stretch>
        </p:blipFill>
        <p:spPr bwMode="auto">
          <a:xfrm>
            <a:off x="285720" y="1500174"/>
            <a:ext cx="4167286" cy="2071702"/>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214282" y="4286256"/>
            <a:ext cx="4552950" cy="2228850"/>
          </a:xfrm>
          <a:prstGeom prst="rect">
            <a:avLst/>
          </a:prstGeom>
          <a:noFill/>
          <a:ln w="9525">
            <a:noFill/>
            <a:miter lim="800000"/>
            <a:headEnd/>
            <a:tailEnd/>
          </a:ln>
          <a:effectLst/>
        </p:spPr>
      </p:pic>
      <p:sp>
        <p:nvSpPr>
          <p:cNvPr id="9" name="TextBox 8"/>
          <p:cNvSpPr txBox="1"/>
          <p:nvPr/>
        </p:nvSpPr>
        <p:spPr>
          <a:xfrm>
            <a:off x="857224" y="1000108"/>
            <a:ext cx="3000396" cy="400110"/>
          </a:xfrm>
          <a:prstGeom prst="rect">
            <a:avLst/>
          </a:prstGeom>
          <a:noFill/>
        </p:spPr>
        <p:txBody>
          <a:bodyPr wrap="square" rtlCol="0">
            <a:spAutoFit/>
          </a:bodyPr>
          <a:lstStyle/>
          <a:p>
            <a:pPr algn="ctr"/>
            <a:r>
              <a:rPr lang="en-US" altLang="zh-CN" sz="2000" b="1" dirty="0" smtClean="0">
                <a:solidFill>
                  <a:schemeClr val="tx1">
                    <a:lumMod val="50000"/>
                    <a:lumOff val="50000"/>
                  </a:schemeClr>
                </a:solidFill>
                <a:latin typeface="Book Antiqua" pitchFamily="18" charset="0"/>
                <a:ea typeface="微软雅黑" pitchFamily="34" charset="-122"/>
              </a:rPr>
              <a:t>RGB888/RGB565</a:t>
            </a:r>
            <a:endParaRPr lang="zh-CN" altLang="en-US" sz="2000" b="1" dirty="0">
              <a:solidFill>
                <a:schemeClr val="tx1">
                  <a:lumMod val="50000"/>
                  <a:lumOff val="50000"/>
                </a:schemeClr>
              </a:solidFill>
              <a:latin typeface="Book Antiqua" pitchFamily="18" charset="0"/>
              <a:ea typeface="微软雅黑" pitchFamily="34" charset="-122"/>
            </a:endParaRPr>
          </a:p>
        </p:txBody>
      </p:sp>
      <p:sp>
        <p:nvSpPr>
          <p:cNvPr id="10" name="TextBox 9"/>
          <p:cNvSpPr txBox="1"/>
          <p:nvPr/>
        </p:nvSpPr>
        <p:spPr>
          <a:xfrm>
            <a:off x="1000100" y="3786190"/>
            <a:ext cx="3000396" cy="400110"/>
          </a:xfrm>
          <a:prstGeom prst="rect">
            <a:avLst/>
          </a:prstGeom>
          <a:noFill/>
        </p:spPr>
        <p:txBody>
          <a:bodyPr wrap="square" rtlCol="0">
            <a:spAutoFit/>
          </a:bodyPr>
          <a:lstStyle/>
          <a:p>
            <a:pPr algn="ctr"/>
            <a:r>
              <a:rPr lang="en-US" altLang="zh-CN" sz="2000" b="1" dirty="0" smtClean="0">
                <a:solidFill>
                  <a:schemeClr val="tx1">
                    <a:lumMod val="50000"/>
                    <a:lumOff val="50000"/>
                  </a:schemeClr>
                </a:solidFill>
                <a:latin typeface="Book Antiqua" pitchFamily="18" charset="0"/>
                <a:ea typeface="微软雅黑" pitchFamily="34" charset="-122"/>
              </a:rPr>
              <a:t>YUV422I</a:t>
            </a:r>
            <a:endParaRPr lang="zh-CN" altLang="en-US" sz="2000" b="1" dirty="0">
              <a:solidFill>
                <a:schemeClr val="tx1">
                  <a:lumMod val="50000"/>
                  <a:lumOff val="50000"/>
                </a:schemeClr>
              </a:solidFill>
              <a:latin typeface="Book Antiqua" pitchFamily="18" charset="0"/>
              <a:ea typeface="微软雅黑" pitchFamily="34" charset="-122"/>
            </a:endParaRPr>
          </a:p>
        </p:txBody>
      </p:sp>
      <p:sp>
        <p:nvSpPr>
          <p:cNvPr id="11" name="TextBox 10"/>
          <p:cNvSpPr txBox="1"/>
          <p:nvPr/>
        </p:nvSpPr>
        <p:spPr>
          <a:xfrm>
            <a:off x="5143504" y="3786190"/>
            <a:ext cx="3000396" cy="400110"/>
          </a:xfrm>
          <a:prstGeom prst="rect">
            <a:avLst/>
          </a:prstGeom>
          <a:noFill/>
        </p:spPr>
        <p:txBody>
          <a:bodyPr wrap="square" rtlCol="0">
            <a:spAutoFit/>
          </a:bodyPr>
          <a:lstStyle/>
          <a:p>
            <a:pPr algn="ctr"/>
            <a:r>
              <a:rPr lang="en-US" altLang="zh-CN" sz="2000" b="1" dirty="0" smtClean="0">
                <a:solidFill>
                  <a:schemeClr val="tx1">
                    <a:lumMod val="50000"/>
                    <a:lumOff val="50000"/>
                  </a:schemeClr>
                </a:solidFill>
                <a:latin typeface="Book Antiqua" pitchFamily="18" charset="0"/>
                <a:ea typeface="微软雅黑" pitchFamily="34" charset="-122"/>
              </a:rPr>
              <a:t>YUV420SP</a:t>
            </a:r>
            <a:endParaRPr lang="zh-CN" altLang="en-US" sz="2000" b="1" dirty="0">
              <a:solidFill>
                <a:schemeClr val="tx1">
                  <a:lumMod val="50000"/>
                  <a:lumOff val="50000"/>
                </a:schemeClr>
              </a:solidFill>
              <a:latin typeface="Book Antiqua" pitchFamily="18" charset="0"/>
              <a:ea typeface="微软雅黑" pitchFamily="34" charset="-122"/>
            </a:endParaRPr>
          </a:p>
        </p:txBody>
      </p:sp>
      <p:pic>
        <p:nvPicPr>
          <p:cNvPr id="13317" name="Picture 5"/>
          <p:cNvPicPr>
            <a:picLocks noChangeAspect="1" noChangeArrowheads="1"/>
          </p:cNvPicPr>
          <p:nvPr/>
        </p:nvPicPr>
        <p:blipFill>
          <a:blip r:embed="rId5"/>
          <a:srcRect/>
          <a:stretch>
            <a:fillRect/>
          </a:stretch>
        </p:blipFill>
        <p:spPr bwMode="auto">
          <a:xfrm>
            <a:off x="5072066" y="4214818"/>
            <a:ext cx="3152315" cy="2362221"/>
          </a:xfrm>
          <a:prstGeom prst="rect">
            <a:avLst/>
          </a:prstGeom>
          <a:noFill/>
          <a:ln w="9525">
            <a:noFill/>
            <a:miter lim="800000"/>
            <a:headEnd/>
            <a:tailEnd/>
          </a:ln>
          <a:effectLst/>
        </p:spPr>
      </p:pic>
      <p:pic>
        <p:nvPicPr>
          <p:cNvPr id="13318" name="Picture 6"/>
          <p:cNvPicPr>
            <a:picLocks noChangeAspect="1" noChangeArrowheads="1"/>
          </p:cNvPicPr>
          <p:nvPr/>
        </p:nvPicPr>
        <p:blipFill>
          <a:blip r:embed="rId6"/>
          <a:srcRect/>
          <a:stretch>
            <a:fillRect/>
          </a:stretch>
        </p:blipFill>
        <p:spPr bwMode="auto">
          <a:xfrm>
            <a:off x="5143504" y="1428736"/>
            <a:ext cx="3048000" cy="2247900"/>
          </a:xfrm>
          <a:prstGeom prst="rect">
            <a:avLst/>
          </a:prstGeom>
          <a:noFill/>
          <a:ln w="9525">
            <a:noFill/>
            <a:miter lim="800000"/>
            <a:headEnd/>
            <a:tailEnd/>
          </a:ln>
          <a:effectLst/>
        </p:spPr>
      </p:pic>
      <p:sp>
        <p:nvSpPr>
          <p:cNvPr id="14" name="TextBox 13"/>
          <p:cNvSpPr txBox="1"/>
          <p:nvPr/>
        </p:nvSpPr>
        <p:spPr>
          <a:xfrm>
            <a:off x="5143504" y="1000108"/>
            <a:ext cx="3000396" cy="400110"/>
          </a:xfrm>
          <a:prstGeom prst="rect">
            <a:avLst/>
          </a:prstGeom>
          <a:noFill/>
        </p:spPr>
        <p:txBody>
          <a:bodyPr wrap="square" rtlCol="0">
            <a:spAutoFit/>
          </a:bodyPr>
          <a:lstStyle/>
          <a:p>
            <a:pPr algn="ctr"/>
            <a:r>
              <a:rPr lang="en-US" altLang="zh-CN" sz="2000" b="1" dirty="0" smtClean="0">
                <a:solidFill>
                  <a:schemeClr val="tx1">
                    <a:lumMod val="50000"/>
                    <a:lumOff val="50000"/>
                  </a:schemeClr>
                </a:solidFill>
                <a:latin typeface="Book Antiqua" pitchFamily="18" charset="0"/>
                <a:ea typeface="微软雅黑" pitchFamily="34" charset="-122"/>
              </a:rPr>
              <a:t>Bayer RAW 8/10/12/14</a:t>
            </a:r>
            <a:endParaRPr lang="zh-CN" altLang="en-US" sz="2000" b="1" dirty="0">
              <a:solidFill>
                <a:schemeClr val="tx1">
                  <a:lumMod val="50000"/>
                  <a:lumOff val="50000"/>
                </a:schemeClr>
              </a:solidFill>
              <a:latin typeface="Book Antiqua" pitchFamily="18" charset="0"/>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57232"/>
            <a:ext cx="8429652" cy="642942"/>
          </a:xfrm>
          <a:prstGeom prst="rect">
            <a:avLst/>
          </a:prstGeom>
          <a:solidFill>
            <a:srgbClr val="00B0F0"/>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buFont typeface="Wingdings" pitchFamily="2" charset="2"/>
              <a:buChar char="u"/>
            </a:pPr>
            <a:r>
              <a:rPr lang="zh-CN" altLang="en-US" sz="2000" dirty="0" smtClean="0">
                <a:latin typeface="微软雅黑" pitchFamily="34" charset="-122"/>
                <a:ea typeface="微软雅黑" pitchFamily="34" charset="-122"/>
              </a:rPr>
              <a:t>  硬件结构</a:t>
            </a:r>
            <a:endParaRPr lang="zh-CN" altLang="en-US" sz="2000" dirty="0">
              <a:latin typeface="微软雅黑" pitchFamily="34" charset="-122"/>
              <a:ea typeface="微软雅黑" pitchFamily="34" charset="-122"/>
            </a:endParaRPr>
          </a:p>
        </p:txBody>
      </p:sp>
      <p:sp>
        <p:nvSpPr>
          <p:cNvPr id="5" name="矩形 4"/>
          <p:cNvSpPr/>
          <p:nvPr/>
        </p:nvSpPr>
        <p:spPr>
          <a:xfrm>
            <a:off x="0" y="1714488"/>
            <a:ext cx="8429652" cy="642942"/>
          </a:xfrm>
          <a:prstGeom prst="rect">
            <a:avLst/>
          </a:prstGeom>
          <a:solidFill>
            <a:schemeClr val="bg1">
              <a:lumMod val="7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buFont typeface="Wingdings" pitchFamily="2" charset="2"/>
              <a:buChar char="u"/>
            </a:pPr>
            <a:r>
              <a:rPr lang="en-US" altLang="zh-CN"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基本概念</a:t>
            </a:r>
            <a:endParaRPr lang="zh-CN" altLang="en-US" sz="2000" dirty="0" smtClean="0">
              <a:latin typeface="微软雅黑" pitchFamily="34" charset="-122"/>
              <a:ea typeface="微软雅黑" pitchFamily="34" charset="-122"/>
            </a:endParaRPr>
          </a:p>
        </p:txBody>
      </p:sp>
      <p:sp>
        <p:nvSpPr>
          <p:cNvPr id="8" name="矩形 7"/>
          <p:cNvSpPr/>
          <p:nvPr/>
        </p:nvSpPr>
        <p:spPr>
          <a:xfrm>
            <a:off x="0" y="2643182"/>
            <a:ext cx="8429652" cy="642942"/>
          </a:xfrm>
          <a:prstGeom prst="rect">
            <a:avLst/>
          </a:prstGeom>
          <a:solidFill>
            <a:schemeClr val="bg1">
              <a:lumMod val="7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buFont typeface="Wingdings" pitchFamily="2" charset="2"/>
              <a:buChar char="u"/>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关键指标</a:t>
            </a:r>
            <a:endParaRPr lang="zh-CN" altLang="en-US" sz="2000" dirty="0" smtClean="0">
              <a:latin typeface="微软雅黑" pitchFamily="34" charset="-122"/>
              <a:ea typeface="微软雅黑" pitchFamily="34" charset="-122"/>
            </a:endParaRPr>
          </a:p>
        </p:txBody>
      </p:sp>
      <p:cxnSp>
        <p:nvCxnSpPr>
          <p:cNvPr id="10" name="直接连接符 9"/>
          <p:cNvCxnSpPr/>
          <p:nvPr/>
        </p:nvCxnSpPr>
        <p:spPr>
          <a:xfrm>
            <a:off x="0" y="6429396"/>
            <a:ext cx="9144000" cy="1588"/>
          </a:xfrm>
          <a:prstGeom prst="line">
            <a:avLst/>
          </a:prstGeom>
          <a:ln>
            <a:solidFill>
              <a:schemeClr val="bg1">
                <a:lumMod val="95000"/>
              </a:schemeClr>
            </a:solidFill>
          </a:ln>
        </p:spPr>
        <p:style>
          <a:lnRef idx="1">
            <a:schemeClr val="accent5"/>
          </a:lnRef>
          <a:fillRef idx="0">
            <a:schemeClr val="accent5"/>
          </a:fillRef>
          <a:effectRef idx="0">
            <a:schemeClr val="accent5"/>
          </a:effectRef>
          <a:fontRef idx="minor">
            <a:schemeClr val="tx1"/>
          </a:fontRef>
        </p:style>
      </p:cxnSp>
      <p:sp>
        <p:nvSpPr>
          <p:cNvPr id="11" name="TextBox 10"/>
          <p:cNvSpPr txBox="1"/>
          <p:nvPr/>
        </p:nvSpPr>
        <p:spPr>
          <a:xfrm>
            <a:off x="-32" y="6488692"/>
            <a:ext cx="1428728" cy="369332"/>
          </a:xfrm>
          <a:prstGeom prst="rect">
            <a:avLst/>
          </a:prstGeom>
          <a:noFill/>
        </p:spPr>
        <p:txBody>
          <a:bodyPr wrap="square" rtlCol="0">
            <a:spAutoFit/>
          </a:bodyPr>
          <a:lstStyle/>
          <a:p>
            <a:r>
              <a:rPr lang="en-US" altLang="zh-CN" b="1" i="1" dirty="0" smtClean="0">
                <a:solidFill>
                  <a:schemeClr val="bg1">
                    <a:lumMod val="75000"/>
                  </a:schemeClr>
                </a:solidFill>
                <a:latin typeface="Book Antiqua" pitchFamily="18" charset="0"/>
              </a:rPr>
              <a:t>Orion Star</a:t>
            </a:r>
            <a:endParaRPr lang="zh-CN" altLang="en-US" b="1" i="1" dirty="0">
              <a:solidFill>
                <a:schemeClr val="bg1">
                  <a:lumMod val="75000"/>
                </a:schemeClr>
              </a:solidFill>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自动曝光（</a:t>
            </a:r>
            <a:r>
              <a:rPr lang="en-US" altLang="zh-CN" sz="2000" dirty="0" smtClean="0">
                <a:latin typeface="Book Antiqua" pitchFamily="18" charset="0"/>
                <a:ea typeface="微软雅黑" pitchFamily="34" charset="-122"/>
              </a:rPr>
              <a:t>AE</a:t>
            </a:r>
            <a:r>
              <a:rPr lang="zh-CN" altLang="en-US" sz="2000" dirty="0" smtClean="0">
                <a:latin typeface="Book Antiqua" pitchFamily="18" charset="0"/>
                <a:ea typeface="微软雅黑" pitchFamily="34" charset="-122"/>
              </a:rPr>
              <a:t>）</a:t>
            </a:r>
            <a:endParaRPr lang="en-US" altLang="zh-CN" sz="2000" dirty="0" smtClean="0">
              <a:latin typeface="Book Antiqua" pitchFamily="18" charset="0"/>
              <a:ea typeface="微软雅黑" pitchFamily="34" charset="-122"/>
            </a:endParaRPr>
          </a:p>
        </p:txBody>
      </p:sp>
      <p:sp>
        <p:nvSpPr>
          <p:cNvPr id="5" name="TextBox 4"/>
          <p:cNvSpPr txBox="1"/>
          <p:nvPr/>
        </p:nvSpPr>
        <p:spPr>
          <a:xfrm>
            <a:off x="214282" y="785794"/>
            <a:ext cx="8572560" cy="5786478"/>
          </a:xfrm>
          <a:prstGeom prst="rect">
            <a:avLst/>
          </a:prstGeom>
          <a:noFill/>
        </p:spPr>
        <p:txBody>
          <a:bodyPr wrap="square" lIns="360000" tIns="180000" rIns="360000" bIns="180000" rtlCol="0">
            <a:noAutofit/>
          </a:bodyPr>
          <a:lstStyle/>
          <a:p>
            <a:pPr>
              <a:lnSpc>
                <a:spcPct val="150000"/>
              </a:lnSpc>
              <a:buFont typeface="Wingdings" pitchFamily="2" charset="2"/>
              <a:buChar char="u"/>
            </a:pPr>
            <a:r>
              <a:rPr lang="zh-CN" altLang="en-US" sz="1600" dirty="0" smtClean="0">
                <a:solidFill>
                  <a:schemeClr val="tx1">
                    <a:lumMod val="65000"/>
                    <a:lumOff val="35000"/>
                  </a:schemeClr>
                </a:solidFill>
                <a:latin typeface="Book Antiqua" pitchFamily="18" charset="0"/>
                <a:ea typeface="微软雅黑" pitchFamily="34" charset="-122"/>
              </a:rPr>
              <a:t> </a:t>
            </a:r>
            <a:endParaRPr lang="en-US" altLang="zh-CN" sz="1600" dirty="0" smtClean="0">
              <a:solidFill>
                <a:schemeClr val="tx1">
                  <a:lumMod val="65000"/>
                  <a:lumOff val="35000"/>
                </a:schemeClr>
              </a:solidFill>
              <a:latin typeface="Book Antiqua" pitchFamily="18" charset="0"/>
              <a:ea typeface="微软雅黑"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自动对焦（</a:t>
            </a:r>
            <a:r>
              <a:rPr lang="en-US" altLang="zh-CN" sz="2000" dirty="0" smtClean="0">
                <a:latin typeface="Book Antiqua" pitchFamily="18" charset="0"/>
                <a:ea typeface="微软雅黑" pitchFamily="34" charset="-122"/>
              </a:rPr>
              <a:t>AF</a:t>
            </a:r>
            <a:r>
              <a:rPr lang="zh-CN" altLang="en-US" sz="2000" dirty="0" smtClean="0">
                <a:latin typeface="Book Antiqua" pitchFamily="18" charset="0"/>
                <a:ea typeface="微软雅黑" pitchFamily="34" charset="-122"/>
              </a:rPr>
              <a:t>）</a:t>
            </a:r>
            <a:endParaRPr lang="en-US" altLang="zh-CN" sz="2000" dirty="0" smtClean="0">
              <a:latin typeface="Book Antiqua" pitchFamily="18" charset="0"/>
              <a:ea typeface="微软雅黑"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自动白平衡（</a:t>
            </a:r>
            <a:r>
              <a:rPr lang="en-US" altLang="zh-CN" sz="2000" dirty="0" smtClean="0">
                <a:latin typeface="Book Antiqua" pitchFamily="18" charset="0"/>
                <a:ea typeface="微软雅黑" pitchFamily="34" charset="-122"/>
              </a:rPr>
              <a:t>AWB</a:t>
            </a:r>
            <a:r>
              <a:rPr lang="zh-CN" altLang="en-US" sz="2000" dirty="0" smtClean="0">
                <a:latin typeface="Book Antiqua" pitchFamily="18" charset="0"/>
                <a:ea typeface="微软雅黑" pitchFamily="34" charset="-122"/>
              </a:rPr>
              <a:t>）</a:t>
            </a:r>
            <a:endParaRPr lang="en-US" altLang="zh-CN" sz="2000" dirty="0" smtClean="0">
              <a:latin typeface="Book Antiqua" pitchFamily="18" charset="0"/>
              <a:ea typeface="微软雅黑" pitchFamily="34" charset="-122"/>
            </a:endParaRPr>
          </a:p>
        </p:txBody>
      </p:sp>
      <p:sp>
        <p:nvSpPr>
          <p:cNvPr id="4" name="TextBox 3"/>
          <p:cNvSpPr txBox="1"/>
          <p:nvPr/>
        </p:nvSpPr>
        <p:spPr>
          <a:xfrm>
            <a:off x="214282" y="785794"/>
            <a:ext cx="8572560" cy="1785950"/>
          </a:xfrm>
          <a:prstGeom prst="rect">
            <a:avLst/>
          </a:prstGeom>
          <a:noFill/>
        </p:spPr>
        <p:txBody>
          <a:bodyPr wrap="square" lIns="360000" tIns="180000" rIns="360000" bIns="180000" rtlCol="0">
            <a:noAutofit/>
          </a:bodyPr>
          <a:lstStyle/>
          <a:p>
            <a:pPr>
              <a:lnSpc>
                <a:spcPct val="150000"/>
              </a:lnSpc>
              <a:buFont typeface="Wingdings" pitchFamily="2" charset="2"/>
              <a:buChar char="u"/>
            </a:pPr>
            <a:r>
              <a:rPr lang="zh-CN" altLang="en-US" sz="1600" dirty="0" smtClean="0">
                <a:solidFill>
                  <a:schemeClr val="tx1">
                    <a:lumMod val="65000"/>
                    <a:lumOff val="35000"/>
                  </a:schemeClr>
                </a:solidFill>
                <a:latin typeface="Book Antiqua" pitchFamily="18" charset="0"/>
                <a:ea typeface="微软雅黑" pitchFamily="34" charset="-122"/>
              </a:rPr>
              <a:t> 自动</a:t>
            </a:r>
            <a:r>
              <a:rPr lang="zh-CN" altLang="en-US" sz="1600" dirty="0" smtClean="0">
                <a:solidFill>
                  <a:schemeClr val="tx1">
                    <a:lumMod val="65000"/>
                    <a:lumOff val="35000"/>
                  </a:schemeClr>
                </a:solidFill>
                <a:latin typeface="Book Antiqua" pitchFamily="18" charset="0"/>
                <a:ea typeface="微软雅黑" pitchFamily="34" charset="-122"/>
              </a:rPr>
              <a:t>白平衡是基于假设场景的色彩的平均值落在一个特定的范围内， 如果测量得到结果偏离该范围，则调整对应参数，校正直到其均值落入指定范围。该处理过程可能基于 </a:t>
            </a:r>
            <a:r>
              <a:rPr lang="en-US" altLang="zh-CN" sz="1600" dirty="0" smtClean="0">
                <a:solidFill>
                  <a:schemeClr val="tx1">
                    <a:lumMod val="65000"/>
                    <a:lumOff val="35000"/>
                  </a:schemeClr>
                </a:solidFill>
                <a:latin typeface="Book Antiqua" pitchFamily="18" charset="0"/>
                <a:ea typeface="微软雅黑" pitchFamily="34" charset="-122"/>
              </a:rPr>
              <a:t>YUV</a:t>
            </a:r>
            <a:r>
              <a:rPr lang="zh-CN" altLang="en-US" sz="1600" dirty="0" smtClean="0">
                <a:solidFill>
                  <a:schemeClr val="tx1">
                    <a:lumMod val="65000"/>
                    <a:lumOff val="35000"/>
                  </a:schemeClr>
                </a:solidFill>
                <a:latin typeface="Book Antiqua" pitchFamily="18" charset="0"/>
                <a:ea typeface="微软雅黑" pitchFamily="34" charset="-122"/>
              </a:rPr>
              <a:t>空间，也可能基于 </a:t>
            </a:r>
            <a:r>
              <a:rPr lang="en-US" altLang="zh-CN" sz="1600" dirty="0" smtClean="0">
                <a:solidFill>
                  <a:schemeClr val="tx1">
                    <a:lumMod val="65000"/>
                    <a:lumOff val="35000"/>
                  </a:schemeClr>
                </a:solidFill>
                <a:latin typeface="Book Antiqua" pitchFamily="18" charset="0"/>
                <a:ea typeface="微软雅黑" pitchFamily="34" charset="-122"/>
              </a:rPr>
              <a:t>RGB</a:t>
            </a:r>
            <a:r>
              <a:rPr lang="zh-CN" altLang="en-US" sz="1600" dirty="0" smtClean="0">
                <a:solidFill>
                  <a:schemeClr val="tx1">
                    <a:lumMod val="65000"/>
                    <a:lumOff val="35000"/>
                  </a:schemeClr>
                </a:solidFill>
                <a:latin typeface="Book Antiqua" pitchFamily="18" charset="0"/>
                <a:ea typeface="微软雅黑" pitchFamily="34" charset="-122"/>
              </a:rPr>
              <a:t>空间来进行。对于 </a:t>
            </a:r>
            <a:r>
              <a:rPr lang="en-US" altLang="zh-CN" sz="1600" dirty="0" smtClean="0">
                <a:solidFill>
                  <a:schemeClr val="tx1">
                    <a:lumMod val="65000"/>
                    <a:lumOff val="35000"/>
                  </a:schemeClr>
                </a:solidFill>
                <a:latin typeface="Book Antiqua" pitchFamily="18" charset="0"/>
                <a:ea typeface="微软雅黑" pitchFamily="34" charset="-122"/>
              </a:rPr>
              <a:t>Sensor </a:t>
            </a:r>
            <a:r>
              <a:rPr lang="zh-CN" altLang="en-US" sz="1600" dirty="0" smtClean="0">
                <a:solidFill>
                  <a:schemeClr val="tx1">
                    <a:lumMod val="65000"/>
                    <a:lumOff val="35000"/>
                  </a:schemeClr>
                </a:solidFill>
                <a:latin typeface="Book Antiqua" pitchFamily="18" charset="0"/>
                <a:ea typeface="微软雅黑" pitchFamily="34" charset="-122"/>
              </a:rPr>
              <a:t>来说，通常的处理方式是通过校正 </a:t>
            </a:r>
            <a:r>
              <a:rPr lang="en-US" altLang="zh-CN" sz="1600" dirty="0" smtClean="0">
                <a:solidFill>
                  <a:schemeClr val="tx1">
                    <a:lumMod val="65000"/>
                    <a:lumOff val="35000"/>
                  </a:schemeClr>
                </a:solidFill>
                <a:latin typeface="Book Antiqua" pitchFamily="18" charset="0"/>
                <a:ea typeface="微软雅黑" pitchFamily="34" charset="-122"/>
              </a:rPr>
              <a:t>R/B</a:t>
            </a:r>
            <a:r>
              <a:rPr lang="zh-CN" altLang="en-US" sz="1600" dirty="0" smtClean="0">
                <a:solidFill>
                  <a:schemeClr val="tx1">
                    <a:lumMod val="65000"/>
                    <a:lumOff val="35000"/>
                  </a:schemeClr>
                </a:solidFill>
                <a:latin typeface="Book Antiqua" pitchFamily="18" charset="0"/>
                <a:ea typeface="微软雅黑" pitchFamily="34" charset="-122"/>
              </a:rPr>
              <a:t>增益，使得 </a:t>
            </a:r>
            <a:r>
              <a:rPr lang="en-US" altLang="zh-CN" sz="1600" dirty="0" smtClean="0">
                <a:solidFill>
                  <a:schemeClr val="tx1">
                    <a:lumMod val="65000"/>
                    <a:lumOff val="35000"/>
                  </a:schemeClr>
                </a:solidFill>
                <a:latin typeface="Book Antiqua" pitchFamily="18" charset="0"/>
                <a:ea typeface="微软雅黑" pitchFamily="34" charset="-122"/>
              </a:rPr>
              <a:t>UV</a:t>
            </a:r>
            <a:r>
              <a:rPr lang="zh-CN" altLang="en-US" sz="1600" dirty="0" smtClean="0">
                <a:solidFill>
                  <a:schemeClr val="tx1">
                    <a:lumMod val="65000"/>
                    <a:lumOff val="35000"/>
                  </a:schemeClr>
                </a:solidFill>
                <a:latin typeface="Book Antiqua" pitchFamily="18" charset="0"/>
                <a:ea typeface="微软雅黑" pitchFamily="34" charset="-122"/>
              </a:rPr>
              <a:t>值落在一个指定的范围内。从而实现自动</a:t>
            </a:r>
            <a:r>
              <a:rPr lang="zh-CN" altLang="en-US" sz="1600" dirty="0" smtClean="0">
                <a:solidFill>
                  <a:schemeClr val="tx1">
                    <a:lumMod val="65000"/>
                    <a:lumOff val="35000"/>
                  </a:schemeClr>
                </a:solidFill>
                <a:latin typeface="Book Antiqua" pitchFamily="18" charset="0"/>
                <a:ea typeface="微软雅黑" pitchFamily="34" charset="-122"/>
              </a:rPr>
              <a:t>白平衡。</a:t>
            </a:r>
            <a:endParaRPr lang="en-US" altLang="zh-CN" sz="1600" dirty="0" smtClean="0">
              <a:solidFill>
                <a:schemeClr val="tx1">
                  <a:lumMod val="65000"/>
                  <a:lumOff val="35000"/>
                </a:schemeClr>
              </a:solidFill>
              <a:latin typeface="Book Antiqua" pitchFamily="18" charset="0"/>
              <a:ea typeface="微软雅黑" pitchFamily="34" charset="-122"/>
            </a:endParaRPr>
          </a:p>
        </p:txBody>
      </p:sp>
      <p:pic>
        <p:nvPicPr>
          <p:cNvPr id="14338" name="Picture 2"/>
          <p:cNvPicPr>
            <a:picLocks noChangeAspect="1" noChangeArrowheads="1"/>
          </p:cNvPicPr>
          <p:nvPr/>
        </p:nvPicPr>
        <p:blipFill>
          <a:blip r:embed="rId3"/>
          <a:srcRect/>
          <a:stretch>
            <a:fillRect/>
          </a:stretch>
        </p:blipFill>
        <p:spPr bwMode="auto">
          <a:xfrm>
            <a:off x="428596" y="2643182"/>
            <a:ext cx="6934200" cy="1924050"/>
          </a:xfrm>
          <a:prstGeom prst="rect">
            <a:avLst/>
          </a:prstGeom>
          <a:noFill/>
          <a:ln w="9525">
            <a:noFill/>
            <a:miter lim="800000"/>
            <a:headEnd/>
            <a:tailEnd/>
          </a:ln>
          <a:effectLst/>
        </p:spPr>
      </p:pic>
      <p:sp>
        <p:nvSpPr>
          <p:cNvPr id="5" name="矩形 4"/>
          <p:cNvSpPr/>
          <p:nvPr/>
        </p:nvSpPr>
        <p:spPr>
          <a:xfrm>
            <a:off x="285720" y="4714884"/>
            <a:ext cx="8715436" cy="1708160"/>
          </a:xfrm>
          <a:prstGeom prst="rect">
            <a:avLst/>
          </a:prstGeom>
        </p:spPr>
        <p:txBody>
          <a:bodyPr wrap="square">
            <a:spAutoFit/>
          </a:bodyPr>
          <a:lstStyle/>
          <a:p>
            <a:pPr>
              <a:lnSpc>
                <a:spcPct val="150000"/>
              </a:lnSpc>
            </a:pPr>
            <a:r>
              <a:rPr lang="zh-CN" altLang="en-US" sz="1400" i="1" dirty="0" smtClean="0">
                <a:solidFill>
                  <a:srgbClr val="00B0F0"/>
                </a:solidFill>
                <a:latin typeface="微软雅黑" pitchFamily="34" charset="-122"/>
                <a:ea typeface="微软雅黑" pitchFamily="34" charset="-122"/>
              </a:rPr>
              <a:t>随着色温的升高，光源的颜色由暖色向冷色过渡，光源中的能量分布也由红光端向蓝光端偏移</a:t>
            </a:r>
            <a:r>
              <a:rPr lang="zh-CN" altLang="en-US" sz="1400" i="1" dirty="0" smtClean="0">
                <a:solidFill>
                  <a:srgbClr val="00B0F0"/>
                </a:solidFill>
                <a:latin typeface="微软雅黑" pitchFamily="34" charset="-122"/>
                <a:ea typeface="微软雅黑" pitchFamily="34" charset="-122"/>
              </a:rPr>
              <a:t>。</a:t>
            </a:r>
            <a:endParaRPr lang="zh-CN" altLang="en-US" sz="1400" i="1" dirty="0" smtClean="0">
              <a:solidFill>
                <a:srgbClr val="00B0F0"/>
              </a:solidFill>
              <a:latin typeface="微软雅黑" pitchFamily="34" charset="-122"/>
              <a:ea typeface="微软雅黑" pitchFamily="34" charset="-122"/>
            </a:endParaRPr>
          </a:p>
          <a:p>
            <a:pPr>
              <a:lnSpc>
                <a:spcPct val="150000"/>
              </a:lnSpc>
            </a:pPr>
            <a:r>
              <a:rPr lang="zh-CN" altLang="en-US" sz="1400" i="1" dirty="0" smtClean="0">
                <a:solidFill>
                  <a:srgbClr val="00B0F0"/>
                </a:solidFill>
                <a:latin typeface="微软雅黑" pitchFamily="34" charset="-122"/>
                <a:ea typeface="微软雅黑" pitchFamily="34" charset="-122"/>
              </a:rPr>
              <a:t>值得注意的是，实际光源的光谱分布各不相同，而色温只是代表了能量的偏重程度，并不反映具体的光谱分布，所以即使相同色温的光源，也可能引起不同的色彩反应。 人眼及大脑对色温有一定的生理和心理的自适应性， 所以看到的颜色受色温偏移的影响较小，而 </a:t>
            </a:r>
            <a:r>
              <a:rPr lang="en-US" altLang="zh-CN" sz="1400" i="1" dirty="0" smtClean="0">
                <a:solidFill>
                  <a:srgbClr val="00B0F0"/>
                </a:solidFill>
                <a:latin typeface="微软雅黑" pitchFamily="34" charset="-122"/>
                <a:ea typeface="微软雅黑" pitchFamily="34" charset="-122"/>
              </a:rPr>
              <a:t>camera</a:t>
            </a:r>
            <a:r>
              <a:rPr lang="zh-CN" altLang="en-US" sz="1400" i="1" dirty="0" smtClean="0">
                <a:solidFill>
                  <a:srgbClr val="00B0F0"/>
                </a:solidFill>
                <a:latin typeface="微软雅黑" pitchFamily="34" charset="-122"/>
                <a:ea typeface="微软雅黑" pitchFamily="34" charset="-122"/>
              </a:rPr>
              <a:t>的 </a:t>
            </a:r>
            <a:r>
              <a:rPr lang="en-US" altLang="zh-CN" sz="1400" i="1" dirty="0" err="1" smtClean="0">
                <a:solidFill>
                  <a:srgbClr val="00B0F0"/>
                </a:solidFill>
                <a:latin typeface="微软雅黑" pitchFamily="34" charset="-122"/>
                <a:ea typeface="微软雅黑" pitchFamily="34" charset="-122"/>
              </a:rPr>
              <a:t>sersor</a:t>
            </a:r>
            <a:r>
              <a:rPr lang="en-US" altLang="zh-CN" sz="1400" i="1" dirty="0" smtClean="0">
                <a:solidFill>
                  <a:srgbClr val="00B0F0"/>
                </a:solidFill>
                <a:latin typeface="微软雅黑" pitchFamily="34" charset="-122"/>
                <a:ea typeface="微软雅黑" pitchFamily="34" charset="-122"/>
              </a:rPr>
              <a:t> </a:t>
            </a:r>
            <a:r>
              <a:rPr lang="zh-CN" altLang="en-US" sz="1400" i="1" dirty="0" smtClean="0">
                <a:solidFill>
                  <a:srgbClr val="00B0F0"/>
                </a:solidFill>
                <a:latin typeface="微软雅黑" pitchFamily="34" charset="-122"/>
                <a:ea typeface="微软雅黑" pitchFamily="34" charset="-122"/>
              </a:rPr>
              <a:t>没有这种能力，所以拍出来的照片不经过白平衡处理的话，和人眼看到的颜色会有较大的偏差（虽然人眼看到的和白光下真实的色彩也有偏差）。</a:t>
            </a:r>
            <a:endParaRPr lang="zh-CN" altLang="en-US" sz="1400" i="1" dirty="0">
              <a:solidFill>
                <a:srgbClr val="00B0F0"/>
              </a:solidFill>
              <a:latin typeface="微软雅黑" pitchFamily="34" charset="-122"/>
              <a:ea typeface="微软雅黑"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变焦</a:t>
            </a:r>
            <a:endParaRPr lang="en-US" altLang="zh-CN" sz="2000" dirty="0" smtClean="0">
              <a:latin typeface="Book Antiqua" pitchFamily="18" charset="0"/>
              <a:ea typeface="微软雅黑"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视角</a:t>
            </a:r>
            <a:endParaRPr lang="en-US" altLang="zh-CN" sz="2000" dirty="0" smtClean="0">
              <a:latin typeface="Book Antiqua" pitchFamily="18" charset="0"/>
              <a:ea typeface="微软雅黑"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分辨率</a:t>
            </a:r>
            <a:endParaRPr lang="en-US" altLang="zh-CN" sz="2000" dirty="0" smtClean="0">
              <a:latin typeface="Book Antiqua" pitchFamily="18" charset="0"/>
              <a:ea typeface="微软雅黑"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景深</a:t>
            </a:r>
            <a:endParaRPr lang="en-US" altLang="zh-CN" sz="2000" dirty="0" smtClean="0">
              <a:latin typeface="Book Antiqua" pitchFamily="18" charset="0"/>
              <a:ea typeface="微软雅黑"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6643702"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频闪抑制（</a:t>
            </a:r>
            <a:r>
              <a:rPr lang="en-US" altLang="zh-CN" sz="2000" dirty="0" smtClean="0">
                <a:latin typeface="Book Antiqua" pitchFamily="18" charset="0"/>
                <a:ea typeface="微软雅黑" pitchFamily="34" charset="-122"/>
              </a:rPr>
              <a:t>Anti-Banding/Anti-Flicker</a:t>
            </a:r>
            <a:r>
              <a:rPr lang="zh-CN" altLang="en-US" sz="2000" dirty="0" smtClean="0">
                <a:latin typeface="Book Antiqua" pitchFamily="18" charset="0"/>
                <a:ea typeface="微软雅黑" pitchFamily="34" charset="-122"/>
              </a:rPr>
              <a:t>）</a:t>
            </a:r>
            <a:endParaRPr lang="en-US" altLang="zh-CN" sz="2000" dirty="0" smtClean="0">
              <a:latin typeface="Book Antiqua" pitchFamily="18" charset="0"/>
              <a:ea typeface="微软雅黑"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基本概念 </a:t>
            </a:r>
            <a:r>
              <a:rPr lang="en-US" altLang="zh-CN" sz="2000" dirty="0" smtClean="0">
                <a:latin typeface="Book Antiqua" pitchFamily="18" charset="0"/>
                <a:ea typeface="微软雅黑" pitchFamily="34"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外观</a:t>
            </a:r>
            <a:endParaRPr lang="zh-CN" altLang="en-US" sz="2000" dirty="0" smtClean="0">
              <a:latin typeface="微软雅黑" pitchFamily="34" charset="-122"/>
              <a:ea typeface="微软雅黑" pitchFamily="34" charset="-122"/>
            </a:endParaRPr>
          </a:p>
        </p:txBody>
      </p:sp>
      <p:pic>
        <p:nvPicPr>
          <p:cNvPr id="1029" name="Picture 5"/>
          <p:cNvPicPr>
            <a:picLocks noChangeAspect="1" noChangeArrowheads="1"/>
          </p:cNvPicPr>
          <p:nvPr/>
        </p:nvPicPr>
        <p:blipFill>
          <a:blip r:embed="rId3"/>
          <a:srcRect/>
          <a:stretch>
            <a:fillRect/>
          </a:stretch>
        </p:blipFill>
        <p:spPr bwMode="auto">
          <a:xfrm>
            <a:off x="0" y="4143380"/>
            <a:ext cx="2381250" cy="15811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1" y="857232"/>
            <a:ext cx="3898474" cy="3286148"/>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a:srcRect/>
          <a:stretch>
            <a:fillRect/>
          </a:stretch>
        </p:blipFill>
        <p:spPr bwMode="auto">
          <a:xfrm>
            <a:off x="4000496" y="842958"/>
            <a:ext cx="2847975" cy="19431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6"/>
          <a:srcRect/>
          <a:stretch>
            <a:fillRect/>
          </a:stretch>
        </p:blipFill>
        <p:spPr bwMode="auto">
          <a:xfrm>
            <a:off x="4000496" y="2786058"/>
            <a:ext cx="3160408" cy="2105027"/>
          </a:xfrm>
          <a:prstGeom prst="rect">
            <a:avLst/>
          </a:prstGeom>
          <a:noFill/>
          <a:ln w="9525">
            <a:noFill/>
            <a:miter lim="800000"/>
            <a:headEnd/>
            <a:tailEnd/>
          </a:ln>
          <a:effectLst/>
        </p:spPr>
      </p:pic>
      <p:pic>
        <p:nvPicPr>
          <p:cNvPr id="1033" name="Picture 9"/>
          <p:cNvPicPr>
            <a:picLocks noChangeAspect="1" noChangeArrowheads="1"/>
          </p:cNvPicPr>
          <p:nvPr/>
        </p:nvPicPr>
        <p:blipFill>
          <a:blip r:embed="rId7"/>
          <a:srcRect/>
          <a:stretch>
            <a:fillRect/>
          </a:stretch>
        </p:blipFill>
        <p:spPr bwMode="auto">
          <a:xfrm>
            <a:off x="4071934" y="4860997"/>
            <a:ext cx="3214688" cy="199700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  外部链接方式</a:t>
            </a:r>
            <a:endParaRPr lang="zh-CN" altLang="en-US" sz="2000" dirty="0" smtClean="0">
              <a:latin typeface="微软雅黑" pitchFamily="34" charset="-122"/>
              <a:ea typeface="微软雅黑" pitchFamily="34" charset="-122"/>
            </a:endParaRPr>
          </a:p>
        </p:txBody>
      </p:sp>
      <p:sp>
        <p:nvSpPr>
          <p:cNvPr id="3" name="TextBox 2"/>
          <p:cNvSpPr txBox="1"/>
          <p:nvPr/>
        </p:nvSpPr>
        <p:spPr>
          <a:xfrm>
            <a:off x="1071538" y="1285860"/>
            <a:ext cx="3000396" cy="646331"/>
          </a:xfrm>
          <a:prstGeom prst="rect">
            <a:avLst/>
          </a:prstGeom>
          <a:noFill/>
        </p:spPr>
        <p:txBody>
          <a:bodyPr wrap="square" rtlCol="0">
            <a:spAutoFit/>
          </a:bodyPr>
          <a:lstStyle/>
          <a:p>
            <a:pPr algn="ctr"/>
            <a:r>
              <a:rPr lang="en-US" altLang="zh-CN" sz="3600" b="1" dirty="0" smtClean="0">
                <a:solidFill>
                  <a:schemeClr val="tx1">
                    <a:lumMod val="50000"/>
                    <a:lumOff val="50000"/>
                  </a:schemeClr>
                </a:solidFill>
                <a:latin typeface="Book Antiqua" pitchFamily="18" charset="0"/>
                <a:ea typeface="微软雅黑" pitchFamily="34" charset="-122"/>
              </a:rPr>
              <a:t>MIPI CSI</a:t>
            </a:r>
            <a:endParaRPr lang="zh-CN" altLang="en-US" sz="3600" b="1" dirty="0">
              <a:solidFill>
                <a:schemeClr val="tx1">
                  <a:lumMod val="50000"/>
                  <a:lumOff val="50000"/>
                </a:schemeClr>
              </a:solidFill>
              <a:latin typeface="Book Antiqua" pitchFamily="18" charset="0"/>
              <a:ea typeface="微软雅黑" pitchFamily="34" charset="-122"/>
            </a:endParaRPr>
          </a:p>
        </p:txBody>
      </p:sp>
      <p:sp>
        <p:nvSpPr>
          <p:cNvPr id="5" name="TextBox 4"/>
          <p:cNvSpPr txBox="1"/>
          <p:nvPr/>
        </p:nvSpPr>
        <p:spPr>
          <a:xfrm>
            <a:off x="5000628" y="1285860"/>
            <a:ext cx="3000396" cy="646331"/>
          </a:xfrm>
          <a:prstGeom prst="rect">
            <a:avLst/>
          </a:prstGeom>
          <a:noFill/>
        </p:spPr>
        <p:txBody>
          <a:bodyPr wrap="square" rtlCol="0">
            <a:spAutoFit/>
          </a:bodyPr>
          <a:lstStyle/>
          <a:p>
            <a:pPr algn="ctr"/>
            <a:r>
              <a:rPr lang="en-US" altLang="zh-CN" sz="3600" b="1" dirty="0" smtClean="0">
                <a:solidFill>
                  <a:schemeClr val="tx1">
                    <a:lumMod val="50000"/>
                    <a:lumOff val="50000"/>
                  </a:schemeClr>
                </a:solidFill>
                <a:latin typeface="Book Antiqua" pitchFamily="18" charset="0"/>
                <a:ea typeface="微软雅黑" pitchFamily="34" charset="-122"/>
              </a:rPr>
              <a:t>USB2.0/3.0</a:t>
            </a:r>
            <a:endParaRPr lang="zh-CN" altLang="en-US" sz="3600" b="1" dirty="0">
              <a:solidFill>
                <a:schemeClr val="tx1">
                  <a:lumMod val="50000"/>
                  <a:lumOff val="50000"/>
                </a:schemeClr>
              </a:solidFill>
              <a:latin typeface="Book Antiqua" pitchFamily="18" charset="0"/>
              <a:ea typeface="微软雅黑" pitchFamily="34" charset="-122"/>
            </a:endParaRPr>
          </a:p>
        </p:txBody>
      </p:sp>
      <p:pic>
        <p:nvPicPr>
          <p:cNvPr id="6" name="Picture 5"/>
          <p:cNvPicPr>
            <a:picLocks noChangeAspect="1" noChangeArrowheads="1"/>
          </p:cNvPicPr>
          <p:nvPr/>
        </p:nvPicPr>
        <p:blipFill>
          <a:blip r:embed="rId3"/>
          <a:srcRect/>
          <a:stretch>
            <a:fillRect/>
          </a:stretch>
        </p:blipFill>
        <p:spPr bwMode="auto">
          <a:xfrm>
            <a:off x="1381111" y="2000240"/>
            <a:ext cx="2381250" cy="1581150"/>
          </a:xfrm>
          <a:prstGeom prst="rect">
            <a:avLst/>
          </a:prstGeom>
          <a:noFill/>
          <a:ln w="9525">
            <a:noFill/>
            <a:miter lim="800000"/>
            <a:headEnd/>
            <a:tailEnd/>
          </a:ln>
          <a:effectLst/>
        </p:spPr>
      </p:pic>
      <p:pic>
        <p:nvPicPr>
          <p:cNvPr id="7" name="Picture 8"/>
          <p:cNvPicPr>
            <a:picLocks noChangeAspect="1" noChangeArrowheads="1"/>
          </p:cNvPicPr>
          <p:nvPr/>
        </p:nvPicPr>
        <p:blipFill>
          <a:blip r:embed="rId4"/>
          <a:srcRect/>
          <a:stretch>
            <a:fillRect/>
          </a:stretch>
        </p:blipFill>
        <p:spPr bwMode="auto">
          <a:xfrm>
            <a:off x="4920622" y="1928802"/>
            <a:ext cx="3160408" cy="2105027"/>
          </a:xfrm>
          <a:prstGeom prst="rect">
            <a:avLst/>
          </a:prstGeom>
          <a:noFill/>
          <a:ln w="9525">
            <a:noFill/>
            <a:miter lim="800000"/>
            <a:headEnd/>
            <a:tailEnd/>
          </a:ln>
          <a:effectLst/>
        </p:spPr>
      </p:pic>
      <p:sp>
        <p:nvSpPr>
          <p:cNvPr id="8" name="TextBox 7"/>
          <p:cNvSpPr txBox="1"/>
          <p:nvPr/>
        </p:nvSpPr>
        <p:spPr>
          <a:xfrm>
            <a:off x="1035819" y="4286256"/>
            <a:ext cx="3071834" cy="400110"/>
          </a:xfrm>
          <a:prstGeom prst="rect">
            <a:avLst/>
          </a:prstGeom>
          <a:noFill/>
        </p:spPr>
        <p:txBody>
          <a:bodyPr wrap="square" rtlCol="0">
            <a:spAutoFit/>
          </a:bodyPr>
          <a:lstStyle/>
          <a:p>
            <a:pPr algn="ctr"/>
            <a:r>
              <a:rPr lang="zh-CN" altLang="en-US" sz="2000" b="1" dirty="0" smtClean="0">
                <a:solidFill>
                  <a:schemeClr val="tx1">
                    <a:lumMod val="50000"/>
                    <a:lumOff val="50000"/>
                  </a:schemeClr>
                </a:solidFill>
                <a:latin typeface="微软雅黑" pitchFamily="34" charset="-122"/>
                <a:ea typeface="微软雅黑" pitchFamily="34" charset="-122"/>
              </a:rPr>
              <a:t>常用</a:t>
            </a:r>
            <a:r>
              <a:rPr lang="zh-CN" altLang="en-US" sz="2000" b="1" dirty="0" smtClean="0">
                <a:solidFill>
                  <a:schemeClr val="tx1">
                    <a:lumMod val="50000"/>
                    <a:lumOff val="50000"/>
                  </a:schemeClr>
                </a:solidFill>
                <a:latin typeface="微软雅黑" pitchFamily="34" charset="-122"/>
                <a:ea typeface="微软雅黑" pitchFamily="34" charset="-122"/>
              </a:rPr>
              <a:t>于手机摄像头</a:t>
            </a:r>
            <a:endParaRPr lang="zh-CN" altLang="en-US" sz="2000" b="1" dirty="0">
              <a:solidFill>
                <a:schemeClr val="tx1">
                  <a:lumMod val="50000"/>
                  <a:lumOff val="50000"/>
                </a:schemeClr>
              </a:solidFill>
              <a:latin typeface="微软雅黑" pitchFamily="34" charset="-122"/>
              <a:ea typeface="微软雅黑" pitchFamily="34" charset="-122"/>
            </a:endParaRPr>
          </a:p>
        </p:txBody>
      </p:sp>
      <p:sp>
        <p:nvSpPr>
          <p:cNvPr id="9" name="TextBox 8"/>
          <p:cNvSpPr txBox="1"/>
          <p:nvPr/>
        </p:nvSpPr>
        <p:spPr>
          <a:xfrm>
            <a:off x="4964909" y="4286256"/>
            <a:ext cx="3071834" cy="400110"/>
          </a:xfrm>
          <a:prstGeom prst="rect">
            <a:avLst/>
          </a:prstGeom>
          <a:noFill/>
        </p:spPr>
        <p:txBody>
          <a:bodyPr wrap="square" rtlCol="0">
            <a:spAutoFit/>
          </a:bodyPr>
          <a:lstStyle/>
          <a:p>
            <a:pPr algn="ctr"/>
            <a:r>
              <a:rPr lang="zh-CN" altLang="en-US" sz="2000" b="1" dirty="0" smtClean="0">
                <a:solidFill>
                  <a:schemeClr val="tx1">
                    <a:lumMod val="50000"/>
                    <a:lumOff val="50000"/>
                  </a:schemeClr>
                </a:solidFill>
                <a:latin typeface="Book Antiqua" pitchFamily="18" charset="0"/>
                <a:ea typeface="微软雅黑" pitchFamily="34" charset="-122"/>
              </a:rPr>
              <a:t>用于</a:t>
            </a:r>
            <a:r>
              <a:rPr lang="en-US" altLang="zh-CN" sz="2000" b="1" dirty="0" smtClean="0">
                <a:solidFill>
                  <a:schemeClr val="tx1">
                    <a:lumMod val="50000"/>
                    <a:lumOff val="50000"/>
                  </a:schemeClr>
                </a:solidFill>
                <a:latin typeface="Book Antiqua" pitchFamily="18" charset="0"/>
                <a:ea typeface="微软雅黑" pitchFamily="34" charset="-122"/>
              </a:rPr>
              <a:t>IP camera</a:t>
            </a:r>
            <a:r>
              <a:rPr lang="zh-CN" altLang="en-US" sz="2000" b="1" dirty="0" smtClean="0">
                <a:solidFill>
                  <a:schemeClr val="tx1">
                    <a:lumMod val="50000"/>
                    <a:lumOff val="50000"/>
                  </a:schemeClr>
                </a:solidFill>
                <a:latin typeface="Book Antiqua" pitchFamily="18" charset="0"/>
                <a:ea typeface="微软雅黑" pitchFamily="34" charset="-122"/>
              </a:rPr>
              <a:t> </a:t>
            </a:r>
            <a:r>
              <a:rPr lang="zh-CN" altLang="en-US" sz="2000" b="1" dirty="0" smtClean="0">
                <a:solidFill>
                  <a:schemeClr val="tx1">
                    <a:lumMod val="50000"/>
                    <a:lumOff val="50000"/>
                  </a:schemeClr>
                </a:solidFill>
                <a:latin typeface="Book Antiqua" pitchFamily="18" charset="0"/>
                <a:ea typeface="微软雅黑" pitchFamily="34" charset="-122"/>
              </a:rPr>
              <a:t>视频通话</a:t>
            </a:r>
            <a:endParaRPr lang="zh-CN" altLang="en-US" sz="2000" b="1" dirty="0">
              <a:solidFill>
                <a:schemeClr val="tx1">
                  <a:lumMod val="50000"/>
                  <a:lumOff val="50000"/>
                </a:schemeClr>
              </a:solidFill>
              <a:latin typeface="Book Antiqua" pitchFamily="18" charset="0"/>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内部结构</a:t>
            </a:r>
            <a:endParaRPr lang="zh-CN" altLang="en-US" sz="2000" dirty="0" smtClean="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srcRect/>
          <a:stretch>
            <a:fillRect/>
          </a:stretch>
        </p:blipFill>
        <p:spPr bwMode="auto">
          <a:xfrm>
            <a:off x="554389" y="1000108"/>
            <a:ext cx="7803825" cy="478634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smtClean="0">
                <a:latin typeface="微软雅黑" pitchFamily="34" charset="-122"/>
                <a:ea typeface="微软雅黑" pitchFamily="34" charset="-122"/>
              </a:rPr>
              <a:t>   实物拆解图</a:t>
            </a:r>
            <a:endParaRPr lang="zh-CN" altLang="en-US" sz="2000" dirty="0" smtClean="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srcRect/>
          <a:stretch>
            <a:fillRect/>
          </a:stretch>
        </p:blipFill>
        <p:spPr bwMode="auto">
          <a:xfrm>
            <a:off x="785786" y="1500174"/>
            <a:ext cx="7401674" cy="3000396"/>
          </a:xfrm>
          <a:prstGeom prst="rect">
            <a:avLst/>
          </a:prstGeom>
          <a:noFill/>
          <a:ln w="9525">
            <a:noFill/>
            <a:miter lim="800000"/>
            <a:headEnd/>
            <a:tailEnd/>
          </a:ln>
          <a:effectLst/>
        </p:spPr>
      </p:pic>
      <p:sp>
        <p:nvSpPr>
          <p:cNvPr id="5" name="TextBox 4"/>
          <p:cNvSpPr txBox="1"/>
          <p:nvPr/>
        </p:nvSpPr>
        <p:spPr>
          <a:xfrm>
            <a:off x="3428992" y="1142984"/>
            <a:ext cx="1428760" cy="400110"/>
          </a:xfrm>
          <a:prstGeom prst="rect">
            <a:avLst/>
          </a:prstGeom>
          <a:solidFill>
            <a:srgbClr val="92D050"/>
          </a:solid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镜头</a:t>
            </a:r>
            <a:r>
              <a:rPr lang="en-US" altLang="zh-CN" sz="2000" dirty="0" smtClean="0">
                <a:solidFill>
                  <a:schemeClr val="bg1"/>
                </a:solidFill>
                <a:latin typeface="微软雅黑" pitchFamily="34" charset="-122"/>
                <a:ea typeface="微软雅黑" pitchFamily="34" charset="-122"/>
              </a:rPr>
              <a:t>-lens</a:t>
            </a:r>
            <a:endParaRPr lang="zh-CN" altLang="en-US" sz="2000" dirty="0">
              <a:solidFill>
                <a:schemeClr val="bg1"/>
              </a:solidFill>
              <a:latin typeface="微软雅黑" pitchFamily="34" charset="-122"/>
              <a:ea typeface="微软雅黑" pitchFamily="34" charset="-122"/>
            </a:endParaRPr>
          </a:p>
        </p:txBody>
      </p:sp>
      <p:sp>
        <p:nvSpPr>
          <p:cNvPr id="6" name="TextBox 5"/>
          <p:cNvSpPr txBox="1"/>
          <p:nvPr/>
        </p:nvSpPr>
        <p:spPr>
          <a:xfrm>
            <a:off x="5072066" y="1142984"/>
            <a:ext cx="1428760" cy="400110"/>
          </a:xfrm>
          <a:prstGeom prst="rect">
            <a:avLst/>
          </a:prstGeom>
          <a:solidFill>
            <a:srgbClr val="92D050"/>
          </a:solidFill>
        </p:spPr>
        <p:txBody>
          <a:bodyPr wrap="square" rtlCol="0">
            <a:spAutoFit/>
          </a:bodyPr>
          <a:lstStyle/>
          <a:p>
            <a:pPr algn="ctr"/>
            <a:r>
              <a:rPr lang="en-US" altLang="zh-CN" sz="2000" dirty="0" smtClean="0">
                <a:solidFill>
                  <a:schemeClr val="bg1"/>
                </a:solidFill>
                <a:latin typeface="微软雅黑" pitchFamily="34" charset="-122"/>
                <a:ea typeface="微软雅黑" pitchFamily="34" charset="-122"/>
              </a:rPr>
              <a:t>Sensor</a:t>
            </a:r>
            <a:endParaRPr lang="zh-CN" altLang="en-US" sz="2000" dirty="0">
              <a:solidFill>
                <a:schemeClr val="bg1"/>
              </a:solidFill>
              <a:latin typeface="微软雅黑" pitchFamily="34" charset="-122"/>
              <a:ea typeface="微软雅黑" pitchFamily="34" charset="-122"/>
            </a:endParaRPr>
          </a:p>
        </p:txBody>
      </p:sp>
      <p:sp>
        <p:nvSpPr>
          <p:cNvPr id="7" name="TextBox 6"/>
          <p:cNvSpPr txBox="1"/>
          <p:nvPr/>
        </p:nvSpPr>
        <p:spPr>
          <a:xfrm>
            <a:off x="6572264" y="1142984"/>
            <a:ext cx="1428760" cy="400110"/>
          </a:xfrm>
          <a:prstGeom prst="rect">
            <a:avLst/>
          </a:prstGeom>
          <a:solidFill>
            <a:srgbClr val="92D050"/>
          </a:solid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电容</a:t>
            </a:r>
            <a:endParaRPr lang="zh-CN" altLang="en-US" sz="2000" dirty="0">
              <a:solidFill>
                <a:schemeClr val="bg1"/>
              </a:solidFill>
              <a:latin typeface="微软雅黑" pitchFamily="34" charset="-122"/>
              <a:ea typeface="微软雅黑" pitchFamily="34" charset="-122"/>
            </a:endParaRPr>
          </a:p>
        </p:txBody>
      </p:sp>
      <p:sp>
        <p:nvSpPr>
          <p:cNvPr id="8" name="TextBox 7"/>
          <p:cNvSpPr txBox="1"/>
          <p:nvPr/>
        </p:nvSpPr>
        <p:spPr>
          <a:xfrm>
            <a:off x="3428992" y="4357694"/>
            <a:ext cx="1428760" cy="400110"/>
          </a:xfrm>
          <a:prstGeom prst="rect">
            <a:avLst/>
          </a:prstGeom>
          <a:solidFill>
            <a:srgbClr val="92D050"/>
          </a:solidFill>
        </p:spPr>
        <p:txBody>
          <a:bodyPr wrap="square" rtlCol="0">
            <a:spAutoFit/>
          </a:bodyPr>
          <a:lstStyle/>
          <a:p>
            <a:pPr algn="ctr"/>
            <a:r>
              <a:rPr lang="en-US" altLang="zh-CN" sz="2000" dirty="0" smtClean="0">
                <a:solidFill>
                  <a:schemeClr val="bg1"/>
                </a:solidFill>
                <a:latin typeface="微软雅黑" pitchFamily="34" charset="-122"/>
                <a:ea typeface="微软雅黑" pitchFamily="34" charset="-122"/>
              </a:rPr>
              <a:t>FPC</a:t>
            </a:r>
            <a:r>
              <a:rPr lang="zh-CN" altLang="en-US" sz="2000" dirty="0" smtClean="0">
                <a:solidFill>
                  <a:schemeClr val="bg1"/>
                </a:solidFill>
                <a:latin typeface="微软雅黑" pitchFamily="34" charset="-122"/>
                <a:ea typeface="微软雅黑" pitchFamily="34" charset="-122"/>
              </a:rPr>
              <a:t>基板</a:t>
            </a:r>
            <a:endParaRPr lang="zh-CN" altLang="en-US" sz="2000" dirty="0">
              <a:solidFill>
                <a:schemeClr val="bg1"/>
              </a:solidFill>
              <a:latin typeface="微软雅黑" pitchFamily="34" charset="-122"/>
              <a:ea typeface="微软雅黑" pitchFamily="34" charset="-122"/>
            </a:endParaRPr>
          </a:p>
        </p:txBody>
      </p:sp>
      <p:sp>
        <p:nvSpPr>
          <p:cNvPr id="9" name="TextBox 8"/>
          <p:cNvSpPr txBox="1"/>
          <p:nvPr/>
        </p:nvSpPr>
        <p:spPr>
          <a:xfrm>
            <a:off x="5072066" y="4357694"/>
            <a:ext cx="1428760" cy="400110"/>
          </a:xfrm>
          <a:prstGeom prst="rect">
            <a:avLst/>
          </a:prstGeom>
          <a:solidFill>
            <a:srgbClr val="92D050"/>
          </a:solid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镜头基座</a:t>
            </a:r>
            <a:endParaRPr lang="zh-CN" altLang="en-US" sz="2000" dirty="0">
              <a:solidFill>
                <a:schemeClr val="bg1"/>
              </a:solidFill>
              <a:latin typeface="微软雅黑" pitchFamily="34" charset="-122"/>
              <a:ea typeface="微软雅黑" pitchFamily="34" charset="-122"/>
            </a:endParaRPr>
          </a:p>
        </p:txBody>
      </p:sp>
      <p:sp>
        <p:nvSpPr>
          <p:cNvPr id="10" name="TextBox 9"/>
          <p:cNvSpPr txBox="1"/>
          <p:nvPr/>
        </p:nvSpPr>
        <p:spPr>
          <a:xfrm>
            <a:off x="6572264" y="4357694"/>
            <a:ext cx="1428760" cy="400110"/>
          </a:xfrm>
          <a:prstGeom prst="rect">
            <a:avLst/>
          </a:prstGeom>
          <a:solidFill>
            <a:srgbClr val="92D050"/>
          </a:solid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连接器</a:t>
            </a:r>
            <a:endParaRPr lang="zh-CN" altLang="en-US" sz="2000" dirty="0">
              <a:solidFill>
                <a:schemeClr val="bg1"/>
              </a:solidFill>
              <a:latin typeface="微软雅黑" pitchFamily="34" charset="-122"/>
              <a:ea typeface="微软雅黑"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关键器件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镜头</a:t>
            </a:r>
            <a:r>
              <a:rPr lang="en-US" altLang="zh-CN" sz="2000" dirty="0" smtClean="0">
                <a:latin typeface="Book Antiqua" pitchFamily="18" charset="0"/>
                <a:ea typeface="微软雅黑" pitchFamily="34" charset="-122"/>
              </a:rPr>
              <a:t>Lens</a:t>
            </a:r>
            <a:endParaRPr lang="zh-CN" altLang="en-US" sz="2000" dirty="0" smtClean="0">
              <a:latin typeface="Book Antiqua" pitchFamily="18" charset="0"/>
              <a:ea typeface="微软雅黑" pitchFamily="34" charset="-122"/>
            </a:endParaRPr>
          </a:p>
        </p:txBody>
      </p:sp>
      <p:sp>
        <p:nvSpPr>
          <p:cNvPr id="3" name="TextBox 2"/>
          <p:cNvSpPr txBox="1"/>
          <p:nvPr/>
        </p:nvSpPr>
        <p:spPr>
          <a:xfrm>
            <a:off x="214282" y="785794"/>
            <a:ext cx="8572560" cy="2357454"/>
          </a:xfrm>
          <a:prstGeom prst="rect">
            <a:avLst/>
          </a:prstGeom>
          <a:noFill/>
        </p:spPr>
        <p:txBody>
          <a:bodyPr wrap="square" lIns="360000" tIns="180000" rIns="360000" bIns="180000" rtlCol="0">
            <a:noAutofit/>
          </a:bodyPr>
          <a:lstStyle/>
          <a:p>
            <a:pPr>
              <a:lnSpc>
                <a:spcPct val="150000"/>
              </a:lnSpc>
              <a:buFontTx/>
              <a:buChar char="-"/>
            </a:pPr>
            <a:r>
              <a:rPr lang="zh-CN" altLang="en-US" sz="1600" dirty="0" smtClean="0">
                <a:solidFill>
                  <a:schemeClr val="tx1">
                    <a:lumMod val="65000"/>
                    <a:lumOff val="35000"/>
                  </a:schemeClr>
                </a:solidFill>
                <a:latin typeface="Book Antiqua" pitchFamily="18" charset="0"/>
                <a:ea typeface="微软雅黑" pitchFamily="34" charset="-122"/>
              </a:rPr>
              <a:t> 关键术语：焦距、视角、畸变、光圈</a:t>
            </a:r>
            <a:endParaRPr lang="en-US" altLang="zh-CN" sz="1600" dirty="0" smtClean="0">
              <a:solidFill>
                <a:schemeClr val="tx1">
                  <a:lumMod val="65000"/>
                  <a:lumOff val="35000"/>
                </a:schemeClr>
              </a:solidFill>
              <a:latin typeface="Book Antiqua" pitchFamily="18" charset="0"/>
              <a:ea typeface="微软雅黑" pitchFamily="34" charset="-122"/>
            </a:endParaRPr>
          </a:p>
          <a:p>
            <a:pPr>
              <a:lnSpc>
                <a:spcPct val="150000"/>
              </a:lnSpc>
              <a:buFontTx/>
              <a:buChar char="-"/>
            </a:pPr>
            <a:r>
              <a:rPr lang="zh-CN" altLang="en-US" sz="1600" dirty="0" smtClean="0">
                <a:solidFill>
                  <a:schemeClr val="tx1">
                    <a:lumMod val="65000"/>
                    <a:lumOff val="35000"/>
                  </a:schemeClr>
                </a:solidFill>
                <a:latin typeface="Book Antiqua" pitchFamily="18" charset="0"/>
                <a:ea typeface="微软雅黑" pitchFamily="34" charset="-122"/>
              </a:rPr>
              <a:t> 镜头</a:t>
            </a:r>
            <a:r>
              <a:rPr lang="zh-CN" altLang="en-US" sz="1600" dirty="0" smtClean="0">
                <a:solidFill>
                  <a:schemeClr val="tx1">
                    <a:lumMod val="65000"/>
                    <a:lumOff val="35000"/>
                  </a:schemeClr>
                </a:solidFill>
                <a:latin typeface="Book Antiqua" pitchFamily="18" charset="0"/>
                <a:ea typeface="微软雅黑" pitchFamily="34" charset="-122"/>
              </a:rPr>
              <a:t>材料：塑料（</a:t>
            </a:r>
            <a:r>
              <a:rPr lang="en-US" altLang="zh-CN" sz="1600" dirty="0" smtClean="0">
                <a:solidFill>
                  <a:schemeClr val="tx1">
                    <a:lumMod val="65000"/>
                    <a:lumOff val="35000"/>
                  </a:schemeClr>
                </a:solidFill>
                <a:latin typeface="Book Antiqua" pitchFamily="18" charset="0"/>
                <a:ea typeface="微软雅黑" pitchFamily="34" charset="-122"/>
              </a:rPr>
              <a:t>Plastic</a:t>
            </a:r>
            <a:r>
              <a:rPr lang="zh-CN" altLang="en-US" sz="1600" dirty="0" smtClean="0">
                <a:solidFill>
                  <a:schemeClr val="tx1">
                    <a:lumMod val="65000"/>
                    <a:lumOff val="35000"/>
                  </a:schemeClr>
                </a:solidFill>
                <a:latin typeface="Book Antiqua" pitchFamily="18" charset="0"/>
                <a:ea typeface="微软雅黑" pitchFamily="34" charset="-122"/>
              </a:rPr>
              <a:t>）、玻璃（</a:t>
            </a:r>
            <a:r>
              <a:rPr lang="en-US" altLang="zh-CN" sz="1600" dirty="0" smtClean="0">
                <a:solidFill>
                  <a:schemeClr val="tx1">
                    <a:lumMod val="65000"/>
                    <a:lumOff val="35000"/>
                  </a:schemeClr>
                </a:solidFill>
                <a:latin typeface="Book Antiqua" pitchFamily="18" charset="0"/>
                <a:ea typeface="微软雅黑" pitchFamily="34" charset="-122"/>
              </a:rPr>
              <a:t>Glass</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2P</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1G2P</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4G</a:t>
            </a:r>
            <a:r>
              <a:rPr lang="zh-CN" altLang="en-US" sz="1600" dirty="0" smtClean="0">
                <a:solidFill>
                  <a:schemeClr val="tx1">
                    <a:lumMod val="65000"/>
                    <a:lumOff val="35000"/>
                  </a:schemeClr>
                </a:solidFill>
                <a:latin typeface="Book Antiqua" pitchFamily="18" charset="0"/>
                <a:ea typeface="微软雅黑" pitchFamily="34" charset="-122"/>
              </a:rPr>
              <a:t>、</a:t>
            </a:r>
            <a:r>
              <a:rPr lang="en-US" altLang="zh-CN" sz="1600" dirty="0" smtClean="0">
                <a:solidFill>
                  <a:schemeClr val="tx1">
                    <a:lumMod val="65000"/>
                    <a:lumOff val="35000"/>
                  </a:schemeClr>
                </a:solidFill>
                <a:latin typeface="Book Antiqua" pitchFamily="18" charset="0"/>
                <a:ea typeface="微软雅黑" pitchFamily="34" charset="-122"/>
              </a:rPr>
              <a:t>5G</a:t>
            </a:r>
          </a:p>
          <a:p>
            <a:pPr>
              <a:lnSpc>
                <a:spcPct val="150000"/>
              </a:lnSpc>
            </a:pPr>
            <a:endParaRPr lang="en-US" altLang="zh-CN" sz="1600" dirty="0" smtClean="0">
              <a:solidFill>
                <a:schemeClr val="tx1">
                  <a:lumMod val="65000"/>
                  <a:lumOff val="35000"/>
                </a:schemeClr>
              </a:solidFill>
              <a:latin typeface="Book Antiqua" pitchFamily="18" charset="0"/>
              <a:ea typeface="微软雅黑" pitchFamily="34" charset="-122"/>
            </a:endParaRPr>
          </a:p>
          <a:p>
            <a:pPr>
              <a:lnSpc>
                <a:spcPct val="150000"/>
              </a:lnSpc>
            </a:pPr>
            <a:r>
              <a:rPr lang="zh-CN" altLang="en-US" sz="1400" i="1" dirty="0" smtClean="0">
                <a:solidFill>
                  <a:srgbClr val="00B0F0"/>
                </a:solidFill>
                <a:latin typeface="Book Antiqua" pitchFamily="18" charset="0"/>
                <a:ea typeface="微软雅黑" pitchFamily="34" charset="-122"/>
              </a:rPr>
              <a:t>关于</a:t>
            </a:r>
            <a:r>
              <a:rPr lang="zh-CN" altLang="en-US" sz="1400" i="1" dirty="0" smtClean="0">
                <a:solidFill>
                  <a:srgbClr val="00B0F0"/>
                </a:solidFill>
                <a:latin typeface="Book Antiqua" pitchFamily="18" charset="0"/>
                <a:ea typeface="微软雅黑" pitchFamily="34" charset="-122"/>
              </a:rPr>
              <a:t>塑胶</a:t>
            </a:r>
            <a:r>
              <a:rPr lang="en-US" altLang="zh-CN" sz="1400" i="1" dirty="0" smtClean="0">
                <a:solidFill>
                  <a:srgbClr val="00B0F0"/>
                </a:solidFill>
                <a:latin typeface="Book Antiqua" pitchFamily="18" charset="0"/>
                <a:ea typeface="微软雅黑" pitchFamily="34" charset="-122"/>
              </a:rPr>
              <a:t>/</a:t>
            </a:r>
            <a:r>
              <a:rPr lang="zh-CN" altLang="en-US" sz="1400" i="1" dirty="0" smtClean="0">
                <a:solidFill>
                  <a:srgbClr val="00B0F0"/>
                </a:solidFill>
                <a:latin typeface="Book Antiqua" pitchFamily="18" charset="0"/>
                <a:ea typeface="微软雅黑" pitchFamily="34" charset="-122"/>
              </a:rPr>
              <a:t>树脂镜头与玻璃镜头的优劣问题，在数码相机领域争论已久，从现在的技术角度来看，很难说两者孰优孰劣。不过，当应用在摄像头产品上时，就是抗“老化”（例如变色），玻璃镜头因环境因素而“老化”的几率和速度都要小很多，即可以更长久的保证视频的质量</a:t>
            </a:r>
            <a:endParaRPr lang="en-US" altLang="zh-CN" sz="1400" i="1" dirty="0" smtClean="0">
              <a:solidFill>
                <a:srgbClr val="00B0F0"/>
              </a:solidFill>
              <a:latin typeface="Book Antiqua" pitchFamily="18" charset="0"/>
              <a:ea typeface="微软雅黑" pitchFamily="34" charset="-122"/>
            </a:endParaRPr>
          </a:p>
        </p:txBody>
      </p:sp>
      <p:pic>
        <p:nvPicPr>
          <p:cNvPr id="4098" name="Picture 2"/>
          <p:cNvPicPr>
            <a:picLocks noChangeAspect="1" noChangeArrowheads="1"/>
          </p:cNvPicPr>
          <p:nvPr/>
        </p:nvPicPr>
        <p:blipFill>
          <a:blip r:embed="rId3"/>
          <a:srcRect/>
          <a:stretch>
            <a:fillRect/>
          </a:stretch>
        </p:blipFill>
        <p:spPr bwMode="auto">
          <a:xfrm>
            <a:off x="5072066" y="3214686"/>
            <a:ext cx="3905250" cy="33432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214282" y="3286124"/>
            <a:ext cx="5162550" cy="32099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a:t>
            </a:r>
            <a:r>
              <a:rPr lang="zh-CN" altLang="en-US" sz="2000" dirty="0" smtClean="0">
                <a:latin typeface="Book Antiqua" pitchFamily="18" charset="0"/>
                <a:ea typeface="微软雅黑" pitchFamily="34" charset="-122"/>
              </a:rPr>
              <a:t>器件 </a:t>
            </a:r>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镜头</a:t>
            </a:r>
            <a:r>
              <a:rPr lang="en-US" altLang="zh-CN" sz="2000" dirty="0" smtClean="0">
                <a:latin typeface="Book Antiqua" pitchFamily="18" charset="0"/>
                <a:ea typeface="微软雅黑" pitchFamily="34" charset="-122"/>
              </a:rPr>
              <a:t>Lens</a:t>
            </a:r>
            <a:endParaRPr lang="en-US" altLang="zh-CN" sz="2000" dirty="0" smtClean="0">
              <a:latin typeface="Book Antiqua" pitchFamily="18" charset="0"/>
              <a:ea typeface="微软雅黑" pitchFamily="34" charset="-122"/>
            </a:endParaRPr>
          </a:p>
        </p:txBody>
      </p:sp>
      <p:pic>
        <p:nvPicPr>
          <p:cNvPr id="5122" name="Picture 2"/>
          <p:cNvPicPr>
            <a:picLocks noChangeAspect="1" noChangeArrowheads="1"/>
          </p:cNvPicPr>
          <p:nvPr/>
        </p:nvPicPr>
        <p:blipFill>
          <a:blip r:embed="rId3"/>
          <a:srcRect/>
          <a:stretch>
            <a:fillRect/>
          </a:stretch>
        </p:blipFill>
        <p:spPr bwMode="auto">
          <a:xfrm>
            <a:off x="4071934" y="1071546"/>
            <a:ext cx="4419600" cy="24574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4286248" y="4071942"/>
            <a:ext cx="4352925" cy="2209800"/>
          </a:xfrm>
          <a:prstGeom prst="rect">
            <a:avLst/>
          </a:prstGeom>
          <a:noFill/>
          <a:ln w="9525">
            <a:noFill/>
            <a:miter lim="800000"/>
            <a:headEnd/>
            <a:tailEnd/>
          </a:ln>
          <a:effectLst/>
        </p:spPr>
      </p:pic>
      <p:sp>
        <p:nvSpPr>
          <p:cNvPr id="6" name="矩形 5"/>
          <p:cNvSpPr/>
          <p:nvPr/>
        </p:nvSpPr>
        <p:spPr>
          <a:xfrm>
            <a:off x="71438" y="1142985"/>
            <a:ext cx="4000496" cy="2264851"/>
          </a:xfrm>
          <a:prstGeom prst="rect">
            <a:avLst/>
          </a:prstGeom>
        </p:spPr>
        <p:txBody>
          <a:bodyPr wrap="square">
            <a:spAutoFit/>
          </a:bodyPr>
          <a:lstStyle/>
          <a:p>
            <a:pPr>
              <a:lnSpc>
                <a:spcPct val="150000"/>
              </a:lnSpc>
              <a:buFont typeface="Wingdings" pitchFamily="2" charset="2"/>
              <a:buChar char="n"/>
            </a:pPr>
            <a:r>
              <a:rPr lang="zh-CN" altLang="en-US" sz="1600" dirty="0" smtClean="0">
                <a:solidFill>
                  <a:schemeClr val="tx1">
                    <a:lumMod val="65000"/>
                    <a:lumOff val="35000"/>
                  </a:schemeClr>
                </a:solidFill>
                <a:latin typeface="微软雅黑" pitchFamily="34" charset="-122"/>
                <a:ea typeface="微软雅黑" pitchFamily="34" charset="-122"/>
              </a:rPr>
              <a:t> 焦距：是</a:t>
            </a:r>
            <a:r>
              <a:rPr lang="zh-CN" altLang="en-US" sz="1600" dirty="0" smtClean="0">
                <a:solidFill>
                  <a:schemeClr val="tx1">
                    <a:lumMod val="65000"/>
                    <a:lumOff val="35000"/>
                  </a:schemeClr>
                </a:solidFill>
                <a:latin typeface="微软雅黑" pitchFamily="34" charset="-122"/>
                <a:ea typeface="微软雅黑" pitchFamily="34" charset="-122"/>
              </a:rPr>
              <a:t>指从镜头的光学中心到成像面（焦点）的距离。此距离越长，则越能将远方的物体放大成像；此距离越短，则越能够拍摄更宽广的范围。下图仅采用单片镜片进行说明，但实际上镜头的中心点由多片镜片的结构决定。</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7" name="矩形 6"/>
          <p:cNvSpPr/>
          <p:nvPr/>
        </p:nvSpPr>
        <p:spPr>
          <a:xfrm>
            <a:off x="71438" y="4188829"/>
            <a:ext cx="4000496" cy="1526187"/>
          </a:xfrm>
          <a:prstGeom prst="rect">
            <a:avLst/>
          </a:prstGeom>
        </p:spPr>
        <p:txBody>
          <a:bodyPr wrap="square">
            <a:spAutoFit/>
          </a:bodyPr>
          <a:lstStyle/>
          <a:p>
            <a:pPr>
              <a:lnSpc>
                <a:spcPct val="150000"/>
              </a:lnSpc>
              <a:buFont typeface="Wingdings" pitchFamily="2" charset="2"/>
              <a:buChar char="n"/>
            </a:pPr>
            <a:r>
              <a:rPr lang="zh-CN" altLang="en-US" sz="1600" dirty="0" smtClean="0">
                <a:solidFill>
                  <a:schemeClr val="tx1">
                    <a:lumMod val="65000"/>
                    <a:lumOff val="35000"/>
                  </a:schemeClr>
                </a:solidFill>
                <a:latin typeface="微软雅黑" pitchFamily="34" charset="-122"/>
                <a:ea typeface="微软雅黑" pitchFamily="34" charset="-122"/>
              </a:rPr>
              <a:t>光圈：由</a:t>
            </a:r>
            <a:r>
              <a:rPr lang="zh-CN" altLang="en-US" sz="1600" dirty="0" smtClean="0">
                <a:solidFill>
                  <a:schemeClr val="tx1">
                    <a:lumMod val="65000"/>
                    <a:lumOff val="35000"/>
                  </a:schemeClr>
                </a:solidFill>
                <a:latin typeface="微软雅黑" pitchFamily="34" charset="-122"/>
                <a:ea typeface="微软雅黑" pitchFamily="34" charset="-122"/>
              </a:rPr>
              <a:t>多片叶片构成，通过类似于瞳孔的放大缩小动作来控制图像感应器的受光量。同时光圈还具有调整虚化效果及锐度的功能</a:t>
            </a:r>
            <a:endParaRPr lang="zh-CN" altLang="en-US" sz="160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2852"/>
            <a:ext cx="5357818" cy="642942"/>
          </a:xfrm>
          <a:prstGeom prst="rect">
            <a:avLst/>
          </a:prstGeom>
          <a:solidFill>
            <a:srgbClr val="2FC9FF"/>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smtClean="0">
                <a:latin typeface="Book Antiqua" pitchFamily="18" charset="0"/>
                <a:ea typeface="微软雅黑" pitchFamily="34" charset="-122"/>
              </a:rPr>
              <a:t>   </a:t>
            </a:r>
            <a:r>
              <a:rPr lang="zh-CN" altLang="en-US" sz="2000" dirty="0" smtClean="0">
                <a:latin typeface="Book Antiqua" pitchFamily="18" charset="0"/>
                <a:ea typeface="微软雅黑" pitchFamily="34" charset="-122"/>
              </a:rPr>
              <a:t>关键器件 </a:t>
            </a:r>
            <a:r>
              <a:rPr lang="en-US" altLang="zh-CN" sz="2000" dirty="0" smtClean="0">
                <a:latin typeface="Book Antiqua" pitchFamily="18" charset="0"/>
                <a:ea typeface="微软雅黑" pitchFamily="34" charset="-122"/>
              </a:rPr>
              <a:t>– IR Filter</a:t>
            </a:r>
            <a:endParaRPr lang="zh-CN" altLang="en-US" sz="2000" dirty="0" smtClean="0">
              <a:latin typeface="Book Antiqua" pitchFamily="18" charset="0"/>
              <a:ea typeface="微软雅黑" pitchFamily="34" charset="-122"/>
            </a:endParaRPr>
          </a:p>
        </p:txBody>
      </p:sp>
      <p:sp>
        <p:nvSpPr>
          <p:cNvPr id="3" name="TextBox 2"/>
          <p:cNvSpPr txBox="1"/>
          <p:nvPr/>
        </p:nvSpPr>
        <p:spPr>
          <a:xfrm>
            <a:off x="0" y="785794"/>
            <a:ext cx="4500562" cy="2143140"/>
          </a:xfrm>
          <a:prstGeom prst="rect">
            <a:avLst/>
          </a:prstGeom>
          <a:noFill/>
        </p:spPr>
        <p:txBody>
          <a:bodyPr wrap="square" lIns="360000" tIns="180000" rIns="360000" bIns="180000" rtlCol="0">
            <a:noAutofit/>
          </a:bodyPr>
          <a:lstStyle/>
          <a:p>
            <a:pPr>
              <a:lnSpc>
                <a:spcPct val="150000"/>
              </a:lnSpc>
              <a:buFont typeface="Wingdings" pitchFamily="2" charset="2"/>
              <a:buChar char="u"/>
            </a:pPr>
            <a:r>
              <a:rPr lang="zh-CN" altLang="en-US" sz="1600" dirty="0" smtClean="0">
                <a:solidFill>
                  <a:schemeClr val="tx1">
                    <a:lumMod val="65000"/>
                    <a:lumOff val="35000"/>
                  </a:schemeClr>
                </a:solidFill>
                <a:latin typeface="Book Antiqua" pitchFamily="18" charset="0"/>
                <a:ea typeface="微软雅黑" pitchFamily="34" charset="-122"/>
              </a:rPr>
              <a:t> 红外</a:t>
            </a:r>
            <a:r>
              <a:rPr lang="zh-CN" altLang="en-US" sz="1600" dirty="0" smtClean="0">
                <a:solidFill>
                  <a:schemeClr val="tx1">
                    <a:lumMod val="65000"/>
                    <a:lumOff val="35000"/>
                  </a:schemeClr>
                </a:solidFill>
                <a:latin typeface="Book Antiqua" pitchFamily="18" charset="0"/>
                <a:ea typeface="微软雅黑" pitchFamily="34" charset="-122"/>
              </a:rPr>
              <a:t>滤光片</a:t>
            </a:r>
            <a:r>
              <a:rPr lang="zh-CN" altLang="en-US" sz="1600" dirty="0" smtClean="0">
                <a:solidFill>
                  <a:schemeClr val="tx1">
                    <a:lumMod val="65000"/>
                    <a:lumOff val="35000"/>
                  </a:schemeClr>
                </a:solidFill>
                <a:latin typeface="Book Antiqua" pitchFamily="18" charset="0"/>
                <a:ea typeface="微软雅黑" pitchFamily="34" charset="-122"/>
              </a:rPr>
              <a:t>：放</a:t>
            </a:r>
            <a:r>
              <a:rPr lang="zh-CN" altLang="en-US" sz="1600" dirty="0" smtClean="0">
                <a:solidFill>
                  <a:schemeClr val="tx1">
                    <a:lumMod val="65000"/>
                    <a:lumOff val="35000"/>
                  </a:schemeClr>
                </a:solidFill>
                <a:latin typeface="Book Antiqua" pitchFamily="18" charset="0"/>
                <a:ea typeface="微软雅黑" pitchFamily="34" charset="-122"/>
              </a:rPr>
              <a:t>在于</a:t>
            </a:r>
            <a:r>
              <a:rPr lang="en-US" altLang="zh-CN" sz="1600" dirty="0" smtClean="0">
                <a:solidFill>
                  <a:schemeClr val="tx1">
                    <a:lumMod val="65000"/>
                    <a:lumOff val="35000"/>
                  </a:schemeClr>
                </a:solidFill>
                <a:latin typeface="Book Antiqua" pitchFamily="18" charset="0"/>
                <a:ea typeface="微软雅黑" pitchFamily="34" charset="-122"/>
              </a:rPr>
              <a:t>LENS</a:t>
            </a:r>
            <a:r>
              <a:rPr lang="zh-CN" altLang="en-US" sz="1600" dirty="0" smtClean="0">
                <a:solidFill>
                  <a:schemeClr val="tx1">
                    <a:lumMod val="65000"/>
                    <a:lumOff val="35000"/>
                  </a:schemeClr>
                </a:solidFill>
                <a:latin typeface="Book Antiqua" pitchFamily="18" charset="0"/>
                <a:ea typeface="微软雅黑" pitchFamily="34" charset="-122"/>
              </a:rPr>
              <a:t>与</a:t>
            </a:r>
            <a:r>
              <a:rPr lang="en-US" altLang="zh-CN" sz="1600" dirty="0" smtClean="0">
                <a:solidFill>
                  <a:schemeClr val="tx1">
                    <a:lumMod val="65000"/>
                    <a:lumOff val="35000"/>
                  </a:schemeClr>
                </a:solidFill>
                <a:latin typeface="Book Antiqua" pitchFamily="18" charset="0"/>
                <a:ea typeface="微软雅黑" pitchFamily="34" charset="-122"/>
              </a:rPr>
              <a:t>Sensor</a:t>
            </a:r>
            <a:r>
              <a:rPr lang="zh-CN" altLang="en-US" sz="1600" dirty="0" smtClean="0">
                <a:solidFill>
                  <a:schemeClr val="tx1">
                    <a:lumMod val="65000"/>
                    <a:lumOff val="35000"/>
                  </a:schemeClr>
                </a:solidFill>
                <a:latin typeface="Book Antiqua" pitchFamily="18" charset="0"/>
                <a:ea typeface="微软雅黑" pitchFamily="34" charset="-122"/>
              </a:rPr>
              <a:t>之间。因人眼与</a:t>
            </a:r>
            <a:r>
              <a:rPr lang="en-US" altLang="zh-CN" sz="1600" dirty="0" smtClean="0">
                <a:solidFill>
                  <a:schemeClr val="tx1">
                    <a:lumMod val="65000"/>
                    <a:lumOff val="35000"/>
                  </a:schemeClr>
                </a:solidFill>
                <a:latin typeface="Book Antiqua" pitchFamily="18" charset="0"/>
                <a:ea typeface="微软雅黑" pitchFamily="34" charset="-122"/>
              </a:rPr>
              <a:t>CMOS Sensor</a:t>
            </a:r>
            <a:r>
              <a:rPr lang="zh-CN" altLang="en-US" sz="1600" dirty="0" smtClean="0">
                <a:solidFill>
                  <a:schemeClr val="tx1">
                    <a:lumMod val="65000"/>
                    <a:lumOff val="35000"/>
                  </a:schemeClr>
                </a:solidFill>
                <a:latin typeface="Book Antiqua" pitchFamily="18" charset="0"/>
                <a:ea typeface="微软雅黑" pitchFamily="34" charset="-122"/>
              </a:rPr>
              <a:t>对各波长的响应不同，人眼看不到红外光但</a:t>
            </a:r>
            <a:r>
              <a:rPr lang="en-US" altLang="zh-CN" sz="1600" dirty="0" smtClean="0">
                <a:solidFill>
                  <a:schemeClr val="tx1">
                    <a:lumMod val="65000"/>
                    <a:lumOff val="35000"/>
                  </a:schemeClr>
                </a:solidFill>
                <a:latin typeface="Book Antiqua" pitchFamily="18" charset="0"/>
                <a:ea typeface="微软雅黑" pitchFamily="34" charset="-122"/>
              </a:rPr>
              <a:t>sensor</a:t>
            </a:r>
            <a:r>
              <a:rPr lang="zh-CN" altLang="en-US" sz="1600" dirty="0" smtClean="0">
                <a:solidFill>
                  <a:schemeClr val="tx1">
                    <a:lumMod val="65000"/>
                    <a:lumOff val="35000"/>
                  </a:schemeClr>
                </a:solidFill>
                <a:latin typeface="Book Antiqua" pitchFamily="18" charset="0"/>
                <a:ea typeface="微软雅黑" pitchFamily="34" charset="-122"/>
              </a:rPr>
              <a:t>会感应，因此需要</a:t>
            </a:r>
            <a:r>
              <a:rPr lang="en-US" altLang="zh-CN" sz="1600" dirty="0" smtClean="0">
                <a:solidFill>
                  <a:schemeClr val="tx1">
                    <a:lumMod val="65000"/>
                    <a:lumOff val="35000"/>
                  </a:schemeClr>
                </a:solidFill>
                <a:latin typeface="Book Antiqua" pitchFamily="18" charset="0"/>
                <a:ea typeface="微软雅黑" pitchFamily="34" charset="-122"/>
              </a:rPr>
              <a:t>IR cut filter</a:t>
            </a:r>
            <a:r>
              <a:rPr lang="zh-CN" altLang="en-US" sz="1600" dirty="0" smtClean="0">
                <a:solidFill>
                  <a:schemeClr val="tx1">
                    <a:lumMod val="65000"/>
                    <a:lumOff val="35000"/>
                  </a:schemeClr>
                </a:solidFill>
                <a:latin typeface="Book Antiqua" pitchFamily="18" charset="0"/>
                <a:ea typeface="微软雅黑" pitchFamily="34" charset="-122"/>
              </a:rPr>
              <a:t>阻绝红外光</a:t>
            </a:r>
            <a:r>
              <a:rPr lang="zh-CN" altLang="en-US" sz="1600" dirty="0" smtClean="0">
                <a:solidFill>
                  <a:schemeClr val="tx1">
                    <a:lumMod val="65000"/>
                    <a:lumOff val="35000"/>
                  </a:schemeClr>
                </a:solidFill>
                <a:latin typeface="Book Antiqua" pitchFamily="18" charset="0"/>
                <a:ea typeface="微软雅黑" pitchFamily="34" charset="-122"/>
              </a:rPr>
              <a:t>。</a:t>
            </a:r>
            <a:endParaRPr lang="en-US" altLang="zh-CN" sz="1600" dirty="0" smtClean="0">
              <a:solidFill>
                <a:schemeClr val="tx1">
                  <a:lumMod val="65000"/>
                  <a:lumOff val="35000"/>
                </a:schemeClr>
              </a:solidFill>
              <a:latin typeface="Book Antiqua" pitchFamily="18" charset="0"/>
              <a:ea typeface="微软雅黑" pitchFamily="34" charset="-122"/>
            </a:endParaRPr>
          </a:p>
        </p:txBody>
      </p:sp>
      <p:pic>
        <p:nvPicPr>
          <p:cNvPr id="6146" name="Picture 2"/>
          <p:cNvPicPr>
            <a:picLocks noChangeAspect="1" noChangeArrowheads="1"/>
          </p:cNvPicPr>
          <p:nvPr/>
        </p:nvPicPr>
        <p:blipFill>
          <a:blip r:embed="rId3"/>
          <a:srcRect/>
          <a:stretch>
            <a:fillRect/>
          </a:stretch>
        </p:blipFill>
        <p:spPr bwMode="auto">
          <a:xfrm>
            <a:off x="4500562" y="928670"/>
            <a:ext cx="4185076" cy="2643206"/>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357158" y="3500438"/>
            <a:ext cx="2114550" cy="9810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4476750" y="3643314"/>
            <a:ext cx="4667250" cy="3067050"/>
          </a:xfrm>
          <a:prstGeom prst="rect">
            <a:avLst/>
          </a:prstGeom>
          <a:noFill/>
          <a:ln w="9525">
            <a:noFill/>
            <a:miter lim="800000"/>
            <a:headEnd/>
            <a:tailEnd/>
          </a:ln>
          <a:effectLst/>
        </p:spPr>
      </p:pic>
      <p:sp>
        <p:nvSpPr>
          <p:cNvPr id="10" name="矩形 9"/>
          <p:cNvSpPr/>
          <p:nvPr/>
        </p:nvSpPr>
        <p:spPr>
          <a:xfrm>
            <a:off x="214282" y="4500570"/>
            <a:ext cx="4000496" cy="1895519"/>
          </a:xfrm>
          <a:prstGeom prst="rect">
            <a:avLst/>
          </a:prstGeom>
        </p:spPr>
        <p:txBody>
          <a:bodyPr wrap="square">
            <a:spAutoFit/>
          </a:bodyPr>
          <a:lstStyle/>
          <a:p>
            <a:pPr>
              <a:lnSpc>
                <a:spcPct val="150000"/>
              </a:lnSpc>
              <a:buFont typeface="Wingdings" pitchFamily="2" charset="2"/>
              <a:buChar char="n"/>
            </a:pPr>
            <a:r>
              <a:rPr lang="zh-CN" altLang="en-US" sz="1600" dirty="0" smtClean="0">
                <a:solidFill>
                  <a:schemeClr val="tx1">
                    <a:lumMod val="65000"/>
                    <a:lumOff val="35000"/>
                  </a:schemeClr>
                </a:solidFill>
                <a:latin typeface="微软雅黑" pitchFamily="34" charset="-122"/>
                <a:ea typeface="微软雅黑" pitchFamily="34" charset="-122"/>
              </a:rPr>
              <a:t>蓝玻璃本身是一种吸收玻璃</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对红外光有吸收作用</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不存在很大反射。玻璃中的铜离子具有吸收红外线功能，当相机在成角度拍摄照片时，光线通过蓝玻璃的主要吸收，不会在照片上形成光晕现象</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522</TotalTime>
  <Words>1276</Words>
  <PresentationFormat>全屏显示(4:3)</PresentationFormat>
  <Paragraphs>98</Paragraphs>
  <Slides>29</Slides>
  <Notes>13</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Camera基础讲解</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Camera基础讲解</dc:title>
  <dc:creator>Administrator</dc:creator>
  <cp:lastModifiedBy>AutoBVT</cp:lastModifiedBy>
  <cp:revision>107</cp:revision>
  <dcterms:created xsi:type="dcterms:W3CDTF">2017-08-22T02:11:06Z</dcterms:created>
  <dcterms:modified xsi:type="dcterms:W3CDTF">2017-08-22T10:55:16Z</dcterms:modified>
</cp:coreProperties>
</file>