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6" r:id="rId6"/>
    <p:sldId id="272" r:id="rId7"/>
    <p:sldId id="271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9" r:id="rId17"/>
    <p:sldId id="259" r:id="rId18"/>
    <p:sldId id="260" r:id="rId19"/>
    <p:sldId id="261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9FF"/>
    <a:srgbClr val="F1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02980194384616E-2"/>
          <c:y val="5.2392641027900866E-2"/>
          <c:w val="0.82679438598435784"/>
          <c:h val="0.895214717944198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F6-4B1F-B9FD-F676AFDB4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02980194384616E-2"/>
          <c:y val="5.2392641027900866E-2"/>
          <c:w val="0.82679438598435784"/>
          <c:h val="0.895214717944198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B9-4565-A8BB-F25F3293AC18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B9-4565-A8BB-F25F3293AC1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B9-4565-A8BB-F25F3293AC18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B9-4565-A8BB-F25F3293AC18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DB9-4565-A8BB-F25F3293AC18}"/>
              </c:ext>
            </c:extLst>
          </c:dPt>
          <c:cat>
            <c:strRef>
              <c:f>Sheet1!$A$2:$A$6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74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B9-4565-A8BB-F25F3293A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602980194384616E-2"/>
          <c:y val="5.2392641027900866E-2"/>
          <c:w val="0.82679438598435784"/>
          <c:h val="0.895214717944198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0C-4C41-99E9-376CF83A1738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0C-4C41-99E9-376CF83A173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0C-4C41-99E9-376CF83A1738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0C-4C41-99E9-376CF83A1738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60C-4C41-99E9-376CF83A1738}"/>
              </c:ext>
            </c:extLst>
          </c:dPt>
          <c:cat>
            <c:strRef>
              <c:f>Sheet1!$A$2:$A$6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60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60C-4C41-99E9-376CF83A1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Languages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Java</c:v>
                </c:pt>
                <c:pt idx="1">
                  <c:v>HTML</c:v>
                </c:pt>
                <c:pt idx="2">
                  <c:v>CSS</c:v>
                </c:pt>
                <c:pt idx="3">
                  <c:v>JavaScript</c:v>
                </c:pt>
                <c:pt idx="4">
                  <c:v>ETC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73.7</c:v>
                </c:pt>
                <c:pt idx="1">
                  <c:v>15.4</c:v>
                </c:pt>
                <c:pt idx="2">
                  <c:v>9</c:v>
                </c:pt>
                <c:pt idx="3">
                  <c:v>1.9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3-409B-834E-FD296075A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5875">
              <a:solidFill>
                <a:schemeClr val="tx2"/>
              </a:solidFill>
              <a:prstDash val="sysDash"/>
            </a:ln>
            <a:effectLst/>
          </c:spPr>
          <c:marker>
            <c:symbol val="none"/>
          </c:marker>
          <c:dPt>
            <c:idx val="5"/>
            <c:bubble3D val="0"/>
            <c:spPr>
              <a:ln w="15875">
                <a:solidFill>
                  <a:schemeClr val="tx2"/>
                </a:solidFill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6689FF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AB-404C-91B4-8A183161C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411824"/>
        <c:axId val="313412368"/>
      </c:lineChart>
      <c:catAx>
        <c:axId val="31341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3412368"/>
        <c:crosses val="autoZero"/>
        <c:auto val="1"/>
        <c:lblAlgn val="ctr"/>
        <c:lblOffset val="100"/>
        <c:noMultiLvlLbl val="0"/>
      </c:catAx>
      <c:valAx>
        <c:axId val="313412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1341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1936866" y="1271848"/>
            <a:ext cx="7569084" cy="1771634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sz="4000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</a:t>
            </a:r>
            <a:endParaRPr lang="ko-KR" altLang="en-US" sz="4000" dirty="0">
              <a:solidFill>
                <a:srgbClr val="44546A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808549" y="3176850"/>
            <a:ext cx="1265138" cy="482357"/>
            <a:chOff x="6594192" y="5575111"/>
            <a:chExt cx="1265138" cy="482357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6594192" y="5575111"/>
              <a:ext cx="1265138" cy="482357"/>
            </a:xfrm>
            <a:custGeom>
              <a:avLst/>
              <a:gdLst>
                <a:gd name="connsiteX0" fmla="*/ 161808 w 1265138"/>
                <a:gd name="connsiteY0" fmla="*/ 0 h 482357"/>
                <a:gd name="connsiteX1" fmla="*/ 1103331 w 1265138"/>
                <a:gd name="connsiteY1" fmla="*/ 0 h 482357"/>
                <a:gd name="connsiteX2" fmla="*/ 1265138 w 1265138"/>
                <a:gd name="connsiteY2" fmla="*/ 161807 h 482357"/>
                <a:gd name="connsiteX3" fmla="*/ 1265137 w 1265138"/>
                <a:gd name="connsiteY3" fmla="*/ 161807 h 482357"/>
                <a:gd name="connsiteX4" fmla="*/ 1103330 w 1265138"/>
                <a:gd name="connsiteY4" fmla="*/ 323614 h 482357"/>
                <a:gd name="connsiteX5" fmla="*/ 161808 w 1265138"/>
                <a:gd name="connsiteY5" fmla="*/ 323613 h 482357"/>
                <a:gd name="connsiteX6" fmla="*/ 154218 w 1265138"/>
                <a:gd name="connsiteY6" fmla="*/ 322081 h 482357"/>
                <a:gd name="connsiteX7" fmla="*/ 154215 w 1265138"/>
                <a:gd name="connsiteY7" fmla="*/ 322084 h 482357"/>
                <a:gd name="connsiteX8" fmla="*/ 98825 w 1265138"/>
                <a:gd name="connsiteY8" fmla="*/ 333266 h 482357"/>
                <a:gd name="connsiteX9" fmla="*/ 12717 w 1265138"/>
                <a:gd name="connsiteY9" fmla="*/ 419375 h 482357"/>
                <a:gd name="connsiteX10" fmla="*/ 2 w 1265138"/>
                <a:gd name="connsiteY10" fmla="*/ 482356 h 482357"/>
                <a:gd name="connsiteX11" fmla="*/ 0 w 1265138"/>
                <a:gd name="connsiteY11" fmla="*/ 482357 h 482357"/>
                <a:gd name="connsiteX12" fmla="*/ 0 w 1265138"/>
                <a:gd name="connsiteY12" fmla="*/ 161807 h 482357"/>
                <a:gd name="connsiteX13" fmla="*/ 1 w 1265138"/>
                <a:gd name="connsiteY13" fmla="*/ 161807 h 482357"/>
                <a:gd name="connsiteX14" fmla="*/ 1 w 1265138"/>
                <a:gd name="connsiteY14" fmla="*/ 161806 h 482357"/>
                <a:gd name="connsiteX15" fmla="*/ 1 w 1265138"/>
                <a:gd name="connsiteY15" fmla="*/ 161807 h 482357"/>
                <a:gd name="connsiteX16" fmla="*/ 1 w 1265138"/>
                <a:gd name="connsiteY16" fmla="*/ 161807 h 482357"/>
                <a:gd name="connsiteX17" fmla="*/ 1 w 1265138"/>
                <a:gd name="connsiteY17" fmla="*/ 161807 h 482357"/>
                <a:gd name="connsiteX18" fmla="*/ 1 w 1265138"/>
                <a:gd name="connsiteY18" fmla="*/ 161807 h 482357"/>
                <a:gd name="connsiteX19" fmla="*/ 12717 w 1265138"/>
                <a:gd name="connsiteY19" fmla="*/ 98824 h 482357"/>
                <a:gd name="connsiteX20" fmla="*/ 161808 w 1265138"/>
                <a:gd name="connsiteY20" fmla="*/ 0 h 48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5138" h="482357">
                  <a:moveTo>
                    <a:pt x="161808" y="0"/>
                  </a:moveTo>
                  <a:lnTo>
                    <a:pt x="1103331" y="0"/>
                  </a:lnTo>
                  <a:cubicBezTo>
                    <a:pt x="1192695" y="0"/>
                    <a:pt x="1265138" y="72443"/>
                    <a:pt x="1265138" y="161807"/>
                  </a:cubicBezTo>
                  <a:lnTo>
                    <a:pt x="1265137" y="161807"/>
                  </a:lnTo>
                  <a:cubicBezTo>
                    <a:pt x="1265137" y="251171"/>
                    <a:pt x="1192694" y="323614"/>
                    <a:pt x="1103330" y="323614"/>
                  </a:cubicBezTo>
                  <a:lnTo>
                    <a:pt x="161808" y="323613"/>
                  </a:lnTo>
                  <a:lnTo>
                    <a:pt x="154218" y="322081"/>
                  </a:lnTo>
                  <a:lnTo>
                    <a:pt x="154215" y="322084"/>
                  </a:lnTo>
                  <a:lnTo>
                    <a:pt x="98825" y="333266"/>
                  </a:lnTo>
                  <a:cubicBezTo>
                    <a:pt x="60109" y="349642"/>
                    <a:pt x="29092" y="380658"/>
                    <a:pt x="12717" y="419375"/>
                  </a:cubicBezTo>
                  <a:lnTo>
                    <a:pt x="2" y="482356"/>
                  </a:lnTo>
                  <a:lnTo>
                    <a:pt x="0" y="482357"/>
                  </a:lnTo>
                  <a:lnTo>
                    <a:pt x="0" y="161807"/>
                  </a:lnTo>
                  <a:lnTo>
                    <a:pt x="1" y="161807"/>
                  </a:lnTo>
                  <a:lnTo>
                    <a:pt x="1" y="161806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" y="161807"/>
                  </a:lnTo>
                  <a:lnTo>
                    <a:pt x="12717" y="98824"/>
                  </a:lnTo>
                  <a:cubicBezTo>
                    <a:pt x="37280" y="40749"/>
                    <a:pt x="94785" y="0"/>
                    <a:pt x="1618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54000" rtlCol="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b="1" dirty="0" smtClean="0">
                  <a:solidFill>
                    <a:srgbClr val="44546A"/>
                  </a:solidFill>
                </a:rPr>
                <a:t>강요한</a:t>
              </a:r>
              <a:endParaRPr lang="en-US" altLang="ko-KR" sz="900" b="1" dirty="0">
                <a:solidFill>
                  <a:srgbClr val="44546A"/>
                </a:solidFill>
              </a:endParaRPr>
            </a:p>
          </p:txBody>
        </p:sp>
        <p:sp>
          <p:nvSpPr>
            <p:cNvPr id="20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7550383" y="5610917"/>
              <a:ext cx="252000" cy="252000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 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9A6DB46-2AB1-40B7-BC4D-7B0AF006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821" y="5626811"/>
              <a:ext cx="199002" cy="199002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2395895" y="3176851"/>
            <a:ext cx="1265138" cy="482357"/>
            <a:chOff x="6826578" y="3281631"/>
            <a:chExt cx="1265138" cy="482357"/>
          </a:xfrm>
        </p:grpSpPr>
        <p:grpSp>
          <p:nvGrpSpPr>
            <p:cNvPr id="4" name="그룹 3"/>
            <p:cNvGrpSpPr/>
            <p:nvPr/>
          </p:nvGrpSpPr>
          <p:grpSpPr>
            <a:xfrm flipH="1">
              <a:off x="6826578" y="3281631"/>
              <a:ext cx="1265138" cy="482357"/>
              <a:chOff x="6630321" y="6348728"/>
              <a:chExt cx="1265138" cy="482357"/>
            </a:xfrm>
          </p:grpSpPr>
          <p:sp>
            <p:nvSpPr>
              <p:cNvPr id="21" name="자유형 20">
                <a:extLst>
                  <a:ext uri="{FF2B5EF4-FFF2-40B4-BE49-F238E27FC236}">
                    <a16:creationId xmlns:a16="http://schemas.microsoft.com/office/drawing/2014/main" id="{E0DDB20A-4505-017B-E3DB-F1A4E8FE5DB7}"/>
                  </a:ext>
                </a:extLst>
              </p:cNvPr>
              <p:cNvSpPr/>
              <p:nvPr/>
            </p:nvSpPr>
            <p:spPr>
              <a:xfrm>
                <a:off x="6630321" y="6348728"/>
                <a:ext cx="1265138" cy="482357"/>
              </a:xfrm>
              <a:custGeom>
                <a:avLst/>
                <a:gdLst>
                  <a:gd name="connsiteX0" fmla="*/ 161808 w 1265138"/>
                  <a:gd name="connsiteY0" fmla="*/ 0 h 482357"/>
                  <a:gd name="connsiteX1" fmla="*/ 1103331 w 1265138"/>
                  <a:gd name="connsiteY1" fmla="*/ 0 h 482357"/>
                  <a:gd name="connsiteX2" fmla="*/ 1265138 w 1265138"/>
                  <a:gd name="connsiteY2" fmla="*/ 161807 h 482357"/>
                  <a:gd name="connsiteX3" fmla="*/ 1265137 w 1265138"/>
                  <a:gd name="connsiteY3" fmla="*/ 161807 h 482357"/>
                  <a:gd name="connsiteX4" fmla="*/ 1103330 w 1265138"/>
                  <a:gd name="connsiteY4" fmla="*/ 323614 h 482357"/>
                  <a:gd name="connsiteX5" fmla="*/ 161808 w 1265138"/>
                  <a:gd name="connsiteY5" fmla="*/ 323613 h 482357"/>
                  <a:gd name="connsiteX6" fmla="*/ 154218 w 1265138"/>
                  <a:gd name="connsiteY6" fmla="*/ 322081 h 482357"/>
                  <a:gd name="connsiteX7" fmla="*/ 154215 w 1265138"/>
                  <a:gd name="connsiteY7" fmla="*/ 322084 h 482357"/>
                  <a:gd name="connsiteX8" fmla="*/ 98825 w 1265138"/>
                  <a:gd name="connsiteY8" fmla="*/ 333266 h 482357"/>
                  <a:gd name="connsiteX9" fmla="*/ 12717 w 1265138"/>
                  <a:gd name="connsiteY9" fmla="*/ 419375 h 482357"/>
                  <a:gd name="connsiteX10" fmla="*/ 2 w 1265138"/>
                  <a:gd name="connsiteY10" fmla="*/ 482356 h 482357"/>
                  <a:gd name="connsiteX11" fmla="*/ 0 w 1265138"/>
                  <a:gd name="connsiteY11" fmla="*/ 482357 h 482357"/>
                  <a:gd name="connsiteX12" fmla="*/ 0 w 1265138"/>
                  <a:gd name="connsiteY12" fmla="*/ 161807 h 482357"/>
                  <a:gd name="connsiteX13" fmla="*/ 1 w 1265138"/>
                  <a:gd name="connsiteY13" fmla="*/ 161807 h 482357"/>
                  <a:gd name="connsiteX14" fmla="*/ 1 w 1265138"/>
                  <a:gd name="connsiteY14" fmla="*/ 161806 h 482357"/>
                  <a:gd name="connsiteX15" fmla="*/ 1 w 1265138"/>
                  <a:gd name="connsiteY15" fmla="*/ 161807 h 482357"/>
                  <a:gd name="connsiteX16" fmla="*/ 1 w 1265138"/>
                  <a:gd name="connsiteY16" fmla="*/ 161807 h 482357"/>
                  <a:gd name="connsiteX17" fmla="*/ 1 w 1265138"/>
                  <a:gd name="connsiteY17" fmla="*/ 161807 h 482357"/>
                  <a:gd name="connsiteX18" fmla="*/ 1 w 1265138"/>
                  <a:gd name="connsiteY18" fmla="*/ 161807 h 482357"/>
                  <a:gd name="connsiteX19" fmla="*/ 12717 w 1265138"/>
                  <a:gd name="connsiteY19" fmla="*/ 98824 h 482357"/>
                  <a:gd name="connsiteX20" fmla="*/ 161808 w 1265138"/>
                  <a:gd name="connsiteY20" fmla="*/ 0 h 48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65138" h="482357">
                    <a:moveTo>
                      <a:pt x="161808" y="0"/>
                    </a:moveTo>
                    <a:lnTo>
                      <a:pt x="1103331" y="0"/>
                    </a:lnTo>
                    <a:cubicBezTo>
                      <a:pt x="1192695" y="0"/>
                      <a:pt x="1265138" y="72443"/>
                      <a:pt x="1265138" y="161807"/>
                    </a:cubicBezTo>
                    <a:lnTo>
                      <a:pt x="1265137" y="161807"/>
                    </a:lnTo>
                    <a:cubicBezTo>
                      <a:pt x="1265137" y="251171"/>
                      <a:pt x="1192694" y="323614"/>
                      <a:pt x="1103330" y="323614"/>
                    </a:cubicBezTo>
                    <a:lnTo>
                      <a:pt x="161808" y="323613"/>
                    </a:lnTo>
                    <a:lnTo>
                      <a:pt x="154218" y="322081"/>
                    </a:lnTo>
                    <a:lnTo>
                      <a:pt x="154215" y="322084"/>
                    </a:lnTo>
                    <a:lnTo>
                      <a:pt x="98825" y="333266"/>
                    </a:lnTo>
                    <a:cubicBezTo>
                      <a:pt x="60109" y="349642"/>
                      <a:pt x="29092" y="380658"/>
                      <a:pt x="12717" y="419375"/>
                    </a:cubicBezTo>
                    <a:lnTo>
                      <a:pt x="2" y="482356"/>
                    </a:lnTo>
                    <a:lnTo>
                      <a:pt x="0" y="482357"/>
                    </a:lnTo>
                    <a:lnTo>
                      <a:pt x="0" y="161807"/>
                    </a:lnTo>
                    <a:lnTo>
                      <a:pt x="1" y="161807"/>
                    </a:lnTo>
                    <a:lnTo>
                      <a:pt x="1" y="161806"/>
                    </a:lnTo>
                    <a:lnTo>
                      <a:pt x="1" y="161807"/>
                    </a:lnTo>
                    <a:lnTo>
                      <a:pt x="1" y="161807"/>
                    </a:lnTo>
                    <a:lnTo>
                      <a:pt x="1" y="161807"/>
                    </a:lnTo>
                    <a:lnTo>
                      <a:pt x="1" y="161807"/>
                    </a:lnTo>
                    <a:lnTo>
                      <a:pt x="12717" y="98824"/>
                    </a:lnTo>
                    <a:cubicBezTo>
                      <a:pt x="37280" y="40749"/>
                      <a:pt x="94785" y="0"/>
                      <a:pt x="1618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39700" dist="38100" dir="2700000" algn="tl" rotWithShape="0">
                  <a:srgbClr val="6689F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54000" rIns="108000" rtlCol="0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err="1" smtClean="0">
                    <a:solidFill>
                      <a:srgbClr val="44546A"/>
                    </a:solidFill>
                  </a:rPr>
                  <a:t>오승영</a:t>
                </a:r>
                <a:endParaRPr lang="en-US" altLang="ko-KR" sz="900" b="1" dirty="0">
                  <a:solidFill>
                    <a:srgbClr val="44546A"/>
                  </a:solidFill>
                </a:endParaRPr>
              </a:p>
            </p:txBody>
          </p:sp>
          <p:sp>
            <p:nvSpPr>
              <p:cNvPr id="25" name="사각형: 둥근 모서리 17">
                <a:extLst>
                  <a:ext uri="{FF2B5EF4-FFF2-40B4-BE49-F238E27FC236}">
                    <a16:creationId xmlns:a16="http://schemas.microsoft.com/office/drawing/2014/main" id="{E0DDB20A-4505-017B-E3DB-F1A4E8FE5DB7}"/>
                  </a:ext>
                </a:extLst>
              </p:cNvPr>
              <p:cNvSpPr/>
              <p:nvPr/>
            </p:nvSpPr>
            <p:spPr>
              <a:xfrm>
                <a:off x="7586512" y="6384534"/>
                <a:ext cx="252000" cy="252000"/>
              </a:xfrm>
              <a:prstGeom prst="ellipse">
                <a:avLst/>
              </a:prstGeom>
              <a:solidFill>
                <a:srgbClr val="6689FF"/>
              </a:solidFill>
              <a:ln>
                <a:noFill/>
              </a:ln>
              <a:effectLst>
                <a:outerShdw blurRad="139700" dist="38100" dir="2700000" algn="tl" rotWithShape="0">
                  <a:srgbClr val="6689FF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ko-KR" sz="900" b="1" dirty="0">
                    <a:solidFill>
                      <a:prstClr val="white"/>
                    </a:solidFill>
                  </a:rPr>
                  <a:t> </a:t>
                </a:r>
                <a:endParaRPr lang="ko-KR" altLang="en-US" sz="9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A9CE3CB-ABA4-4779-9F7C-76B1B975D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7"/>
            <a:stretch/>
          </p:blipFill>
          <p:spPr>
            <a:xfrm>
              <a:off x="6910896" y="3343837"/>
              <a:ext cx="195880" cy="199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18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Requirements Specification 2/6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219387" y="1512887"/>
            <a:ext cx="26918785" cy="45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9980"/>
              </p:ext>
            </p:extLst>
          </p:nvPr>
        </p:nvGraphicFramePr>
        <p:xfrm>
          <a:off x="533400" y="1276352"/>
          <a:ext cx="11172825" cy="5191118"/>
        </p:xfrm>
        <a:graphic>
          <a:graphicData uri="http://schemas.openxmlformats.org/drawingml/2006/table">
            <a:tbl>
              <a:tblPr/>
              <a:tblGrid>
                <a:gridCol w="968174">
                  <a:extLst>
                    <a:ext uri="{9D8B030D-6E8A-4147-A177-3AD203B41FA5}">
                      <a16:colId xmlns:a16="http://schemas.microsoft.com/office/drawing/2014/main" val="4046411383"/>
                    </a:ext>
                  </a:extLst>
                </a:gridCol>
                <a:gridCol w="926241">
                  <a:extLst>
                    <a:ext uri="{9D8B030D-6E8A-4147-A177-3AD203B41FA5}">
                      <a16:colId xmlns:a16="http://schemas.microsoft.com/office/drawing/2014/main" val="2607483752"/>
                    </a:ext>
                  </a:extLst>
                </a:gridCol>
                <a:gridCol w="1387509">
                  <a:extLst>
                    <a:ext uri="{9D8B030D-6E8A-4147-A177-3AD203B41FA5}">
                      <a16:colId xmlns:a16="http://schemas.microsoft.com/office/drawing/2014/main" val="3316803591"/>
                    </a:ext>
                  </a:extLst>
                </a:gridCol>
                <a:gridCol w="7174327">
                  <a:extLst>
                    <a:ext uri="{9D8B030D-6E8A-4147-A177-3AD203B41FA5}">
                      <a16:colId xmlns:a16="http://schemas.microsoft.com/office/drawing/2014/main" val="2345359100"/>
                    </a:ext>
                  </a:extLst>
                </a:gridCol>
                <a:gridCol w="716574">
                  <a:extLst>
                    <a:ext uri="{9D8B030D-6E8A-4147-A177-3AD203B41FA5}">
                      <a16:colId xmlns:a16="http://schemas.microsoft.com/office/drawing/2014/main" val="3877813664"/>
                    </a:ext>
                  </a:extLst>
                </a:gridCol>
              </a:tblGrid>
              <a:tr h="171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0420"/>
                  </a:ext>
                </a:extLst>
              </a:tr>
              <a:tr h="2406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마이페이지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배송준비 취소요청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주문상세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페이지에서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배송취소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버튼을 클릭하여 배송상태를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배송취소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 변경 가능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배송취소 된 주문내역은 처리완료 내역으로 넘어간다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 취소된 상품의 재고는 다시 갱신된다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공통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5866"/>
                  </a:ext>
                </a:extLst>
              </a:tr>
              <a:tr h="2130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처리 완료 리스트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주문상태가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배송준비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 아닌 리스트를 담고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배송취소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진행 상태의 리스트를 보여준다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090977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처리 완료 리스트 상세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배송준비 리스트에 있는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주문상품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텍스트를 클릭하거나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우측에 있는 주문 상세 버튼 클릭 시 세부 내역 확인 가능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확인 가능 정보는 배송상품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개수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단가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총금액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수취인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수취주소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연락처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주문요청일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90611"/>
                  </a:ext>
                </a:extLst>
              </a:tr>
              <a:tr h="3508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WYW_0031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장바구니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장바구니 내역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상품리스트에서 카트 아이콘을 클릭하거나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상세페이지에서 장바구니 담기를 클릭한 상품의 내역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상품이름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단가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재고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합계가격을 표기하고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리스트의 모든 상품가격 합과 배송비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카트에 담긴 상품의 종류와 개수를 종합하여 표기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08891"/>
                  </a:ext>
                </a:extLst>
              </a:tr>
              <a:tr h="2406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개수 변경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표기된 상품의 재고 개수 이내에서 장바구니에 담는 상품의 개수를 수정할 수음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개수를 수정하고 개수아래 변경 버튼을 누르면 적용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2352"/>
                  </a:ext>
                </a:extLst>
              </a:tr>
              <a:tr h="1342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우측의 삭제버튼을 누르면 장바구니에서 해당상품이 삭제 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재고가 갱신된다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81182"/>
                  </a:ext>
                </a:extLst>
              </a:tr>
              <a:tr h="1342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WYW_0034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주문하기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하단의 주문하기 버튼을 클릭하며 주문 페이지로 이동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10833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WYW_0035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수취 정보 입력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사용자 주소록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회원정보에 입력된 회원이름을 자동으로 수취인으로 등록하며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연락처 이메일을 가져와 자동으로 입력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088670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수취 정보 입력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직접 입력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임으로 수취인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연락처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주소를 입력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주소는 다음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API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를 사용하고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수취인과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연락처는 유효성검사를 하지 않는다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43244"/>
                  </a:ext>
                </a:extLst>
              </a:tr>
              <a:tr h="3508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결제하기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사용자 주소록 사용 시 해당정보로 결제를 진행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직접입력 사용 시 입력된 정보로 결제를 진행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입력란이 채워지지 않을 경우 결제를 진행할 수 없다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결제가 진행되면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메인페이지로 이동 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해당 정보는 마이페이지의 배송 현황과 관리자페이지의 배송관리 페이지에서 확인 관리 가능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79447"/>
                  </a:ext>
                </a:extLst>
              </a:tr>
              <a:tr h="3623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WYW_0038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메인상단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네비게이션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메인상단 네비게이션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상위메뉴로 회사소개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쇼핑몰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갤러리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게시판이 있으며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각 메뉴는 다음과 같은 같은 하위메뉴를 갖는다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회사소개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소개 글 쇼핑몰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모든상품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신상품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인기상품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1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분류메뉴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갤러리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(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미구현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게시판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공지사항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자유게시판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자주하는 질문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1371"/>
                  </a:ext>
                </a:extLst>
              </a:tr>
              <a:tr h="1342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WYW_0039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회사소개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소개글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클릭 시 회사 소개 페이지로 이동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658953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쇼핑몰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모든 상품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리스트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등록된 모든 상품이 등록된 모든상품 리스트 페이지로 이동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상품의 이미지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2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 명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단가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평점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장바구니담기 아이콘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찜하기 아이콘이 묶여있는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12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개의 상품이 표기된다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12144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WYW_0041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신상품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리스트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등록된 지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14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일 이내의 상품 리스트 표기된다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표기정보는 모든 상품 페이지와 동일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564838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인기상품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리스트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등록된 상품들 중 누적판매량이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20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이상인 상품리스트 표기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누적판매량이 높은 순으로 정렬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표기 정보는 모든 상품 페이지와 동일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1719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리스트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분류기준으로 상품 분류 리스트 표기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표기 정보는 모든 상품 페이지와 동일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71425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WYW_0044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리스트 페이지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분류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 페이지의 우측 상단에 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 버튼이 존재 하며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클릭 시 분류기준에 맞는 상품만 표기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35619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WYW_0045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리스트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상세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페이지로 이동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리스트 페이지의 이미지를 클릭하면 상품 상세 페이지로 이동한다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3201"/>
                  </a:ext>
                </a:extLst>
              </a:tr>
              <a:tr h="2483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장바구니 담기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카트모양 아이콘을 클릭하면 해당상품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개가 장바구니로 이동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재고가 부족하면 경고메시지가 뜨고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장바구니에 담기기 않는다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927088"/>
                  </a:ext>
                </a:extLst>
              </a:tr>
              <a:tr h="2406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찜하기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위시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하트모양 아이콘을 클릭하면 해당상품이 위시리스트에 등록되고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하트가 붉은색으로 채워짐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위시리스트에서 삭제 시 하트가 원래 상태로 돌아간다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20655"/>
                  </a:ext>
                </a:extLst>
              </a:tr>
              <a:tr h="1342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WYW_0048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검색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상품의 이름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하위분류명으로 상품을 검색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297" marR="31297" marT="8653" marB="86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3007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3012" y="1762125"/>
            <a:ext cx="186110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Requirements Specification 3/6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219387" y="1512887"/>
            <a:ext cx="26918785" cy="45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3012" y="1762125"/>
            <a:ext cx="186110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31432"/>
              </p:ext>
            </p:extLst>
          </p:nvPr>
        </p:nvGraphicFramePr>
        <p:xfrm>
          <a:off x="647700" y="1266835"/>
          <a:ext cx="11010900" cy="5210168"/>
        </p:xfrm>
        <a:graphic>
          <a:graphicData uri="http://schemas.openxmlformats.org/drawingml/2006/table">
            <a:tbl>
              <a:tblPr/>
              <a:tblGrid>
                <a:gridCol w="954144">
                  <a:extLst>
                    <a:ext uri="{9D8B030D-6E8A-4147-A177-3AD203B41FA5}">
                      <a16:colId xmlns:a16="http://schemas.microsoft.com/office/drawing/2014/main" val="3638872914"/>
                    </a:ext>
                  </a:extLst>
                </a:gridCol>
                <a:gridCol w="912818">
                  <a:extLst>
                    <a:ext uri="{9D8B030D-6E8A-4147-A177-3AD203B41FA5}">
                      <a16:colId xmlns:a16="http://schemas.microsoft.com/office/drawing/2014/main" val="1771925732"/>
                    </a:ext>
                  </a:extLst>
                </a:gridCol>
                <a:gridCol w="1367398">
                  <a:extLst>
                    <a:ext uri="{9D8B030D-6E8A-4147-A177-3AD203B41FA5}">
                      <a16:colId xmlns:a16="http://schemas.microsoft.com/office/drawing/2014/main" val="995171547"/>
                    </a:ext>
                  </a:extLst>
                </a:gridCol>
                <a:gridCol w="7070352">
                  <a:extLst>
                    <a:ext uri="{9D8B030D-6E8A-4147-A177-3AD203B41FA5}">
                      <a16:colId xmlns:a16="http://schemas.microsoft.com/office/drawing/2014/main" val="4036522899"/>
                    </a:ext>
                  </a:extLst>
                </a:gridCol>
                <a:gridCol w="706188">
                  <a:extLst>
                    <a:ext uri="{9D8B030D-6E8A-4147-A177-3AD203B41FA5}">
                      <a16:colId xmlns:a16="http://schemas.microsoft.com/office/drawing/2014/main" val="3367980350"/>
                    </a:ext>
                  </a:extLst>
                </a:gridCol>
              </a:tblGrid>
              <a:tr h="1965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5511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WYW_0049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리스트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페이지 이동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검색란 하단의 페이지 번호를 누르면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12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 단위로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건너뛰어 상품 페이지를 갱신함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페이지가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10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 이상일 경우 페이지 스킵 화살표기 표기되며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검색이나 분류 사용 시에도 결과는 유지된다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공통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962328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상세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리스트 페이지에서 상품 이미지 클릭 시 이동하는 페이지로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상품의 정보와 리뷰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게시판이 하단에 표기 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8109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WYW_0051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메인 이미지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등록 시 처음에 등록한 이미지가 표기 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1308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섬네일 리스트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등록 시 등록한 이미지들이 섬네일 형태로 표기 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섬네일 클릭 시 메인 이미지가 섬네일 이미지로 변경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20882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평점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상품의 평점을 표기한다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부여된 리뷰 평점에 따라 갱신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708708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WYW_0054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주문개수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상품의 재고 이내에서 주문할 개수를 지정할 수 있음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재고 이상으로 숫자가 올라가지 않는다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좌우의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-’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와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+’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버튼으로 수량 조절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기본 값은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 지정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06510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WYW_0055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바로구매 버튼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바로구매 버튼 클릭 시 장바구니에 담기지 않고 바로 주문 페이지로 이동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 한 사용자만 이용 가능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86000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장바구니 담기 버튼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장바구니 담기 버튼 클릭 시 지정한 개수 만큰 상품이 장바구니에 담긴다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재고부족 시 경고메시지가 뜨고 장바구니에 담기지 않음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 한 사용자만 이용 가능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11931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찜하기 버튼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찜하기 버튼 클릭 시 위시 리스트에 상품이 담긴다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 한 사용자만 이용 가능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14151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WYW_0058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Total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단가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*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입력개수로 환산된 합계금액이 표기 됨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우측에는 입력개수가 한번 더 표기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09754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WYW_0059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상세정보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상품등록 시 입력한 상품에 대한 상세설명을 표기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16573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리뷰를 게시판 형식으로 입력 할 수 있는 공간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구매 여부에 무관하게 입력가능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작성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 시 비동기화로 갱신한다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70139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WYW_0061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리뷰 작성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 했을 경우에만 글쓰기 버튼이 나타나며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글쓰기 버튼 클릭 시 리뷰를 작성 할 수 있는 팝업창이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209028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리뷰 수정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리뷰를 작성한 사람만 리뷰를 수정하고 삭제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수정클릭 수정 팝업창이 뜬다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 시 게시글이 사라진다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74463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상품에 대한 문의 사항을 게시판 형식으로 입력 할 수 있는 공간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작성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 시 비동기화로 게시판을 갱신 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65670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WYW_0064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작성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 했을 경우에만 글쓰기 버튼이 나타나며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글쓰기 버튼 클릭 시 문의 사항을 작성 할 수 있는 팝업창이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12907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WYW_0065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수정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작성자만 해당 글을 수정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수정버튼 클릭 시 수정할 수 있는 팝업창이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9427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삭제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작성자만 해당 글을 삭제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삭제버튼 클릭 시 해당 글이 삭제되지는 않으나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삭제된 글이라는 메시지가 대신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22750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글 확인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글은 작성자와 관리자만 내용을 확인 할 수 있고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다른 사용자는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문의사항은 본인과 관리자만 확인 볼 수 있습니다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라는 메시지가 표시 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103122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WYW_0068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답변상태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답변전인 문의 글은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답변대기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라는 메시지가 표기 되고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답변이 완료된 글은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답변완료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라는 메시지가 표기 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 상태는 모두 확인 가능하다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57026"/>
                  </a:ext>
                </a:extLst>
              </a:tr>
              <a:tr h="1822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WYW_0069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답변확인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답변완료된 문의 글에는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답변확인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이라는 텍스트가 나타나며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해당 텍스트 클릭 시 답변을 확인 할 수 있는 팝업창이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1632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상품관리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상세 페이지의 이름 아래에는 관리자만 볼 수 있는 상품 관리 버튼이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버튼을 클릭하면 상품정보를 수정할 수 있는 상품관리 페이지로 이동한다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375927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WYW_0071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공지사항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확인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게시판 게시글을 누르면 게시물의 내용을 확인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공통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32444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공지사항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목록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 확인페이지에서 목록 버튼을 누르면 원래있던 페이지로 이동한다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39667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공지사항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–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글쓰기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계정으로 접속하면 글쓰기 버튼이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글쓰기 버튼을 하면 작성페이지로 이동하고 제목과 내용을 입력하고 글쓰기 버튼을 누르면 게시글이 게시된다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790858"/>
                  </a:ext>
                </a:extLst>
              </a:tr>
              <a:tr h="2587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WYW_0074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공지사항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 클릭하고 수정 버튼을 누르면 수정 버튼은 등록버튼으로 바뀌고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내용을 클릭하면 작성 내역을 수정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 완료 후 등록 버튼을 클릭하면 수정된 내용이 등록된다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관리자만 이용할수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81971"/>
                  </a:ext>
                </a:extLst>
              </a:tr>
              <a:tr h="1402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WYW_0075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공지사항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클릭하고 삭제 버튼을 누르면 해당 글을 삭제할 수 있다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관리자만 이용할 수 있다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33" marR="32933" marT="9105" marB="91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3596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885326" y="1820863"/>
            <a:ext cx="228481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Requirements Specification 4/6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219387" y="1512887"/>
            <a:ext cx="26918785" cy="45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3012" y="1762125"/>
            <a:ext cx="186110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885326" y="1820863"/>
            <a:ext cx="228481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59875"/>
              </p:ext>
            </p:extLst>
          </p:nvPr>
        </p:nvGraphicFramePr>
        <p:xfrm>
          <a:off x="523875" y="1171583"/>
          <a:ext cx="11125201" cy="5295891"/>
        </p:xfrm>
        <a:graphic>
          <a:graphicData uri="http://schemas.openxmlformats.org/drawingml/2006/table">
            <a:tbl>
              <a:tblPr/>
              <a:tblGrid>
                <a:gridCol w="964047">
                  <a:extLst>
                    <a:ext uri="{9D8B030D-6E8A-4147-A177-3AD203B41FA5}">
                      <a16:colId xmlns:a16="http://schemas.microsoft.com/office/drawing/2014/main" val="1928566690"/>
                    </a:ext>
                  </a:extLst>
                </a:gridCol>
                <a:gridCol w="922293">
                  <a:extLst>
                    <a:ext uri="{9D8B030D-6E8A-4147-A177-3AD203B41FA5}">
                      <a16:colId xmlns:a16="http://schemas.microsoft.com/office/drawing/2014/main" val="2179256607"/>
                    </a:ext>
                  </a:extLst>
                </a:gridCol>
                <a:gridCol w="1381595">
                  <a:extLst>
                    <a:ext uri="{9D8B030D-6E8A-4147-A177-3AD203B41FA5}">
                      <a16:colId xmlns:a16="http://schemas.microsoft.com/office/drawing/2014/main" val="1067798889"/>
                    </a:ext>
                  </a:extLst>
                </a:gridCol>
                <a:gridCol w="7143748">
                  <a:extLst>
                    <a:ext uri="{9D8B030D-6E8A-4147-A177-3AD203B41FA5}">
                      <a16:colId xmlns:a16="http://schemas.microsoft.com/office/drawing/2014/main" val="1121452255"/>
                    </a:ext>
                  </a:extLst>
                </a:gridCol>
                <a:gridCol w="713518">
                  <a:extLst>
                    <a:ext uri="{9D8B030D-6E8A-4147-A177-3AD203B41FA5}">
                      <a16:colId xmlns:a16="http://schemas.microsoft.com/office/drawing/2014/main" val="2961847303"/>
                    </a:ext>
                  </a:extLst>
                </a:gridCol>
              </a:tblGrid>
              <a:tr h="1766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33285"/>
                  </a:ext>
                </a:extLst>
              </a:tr>
              <a:tr h="137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자주하는 질문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확인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게시판 게시글을 누르면 게시물의 내용을 확인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공통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153406"/>
                  </a:ext>
                </a:extLst>
              </a:tr>
              <a:tr h="137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자주하는 질문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목록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 확인페이지에서 목록 버튼을 누르면 원래있던 페이지로 이동한다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96471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WYW_0078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자주하는 질문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글쓰기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계정으로 접속하면 글쓰기 버튼이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글쓰기 버튼을 하면 작성페이지로 이동하고 제목과 내용을 입력하고 글쓰기 버튼을 누르면 게시글이 게시된다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70743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WYW_0079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자주하는 질문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 클릭하고 수정 버튼을 누르면 수정 버튼은 등록버튼으로 바뀌고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내용을 클릭하면 작성 내역을 수정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 완료 후 등록 버튼을 클릭하면 수정된 내용이 등록된다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관리자만 이용할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12142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WYW_0080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자주하는 질문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 클릭하고 삭제 버튼을 누르면 해당 글을 삭제할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관리자만 이용할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09495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WYW_0082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자유 게시판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확인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게시판 게시글을 누르면 게시물의 내용을 확인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공통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558386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WYW_0083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자유 게시판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목록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 확인페이지에서 목록 버튼을 누르면 원래있던 페이지로 이동한다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90425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WYW_0084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자유 게시판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글쓰기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계정으로 접속하면 글쓰기 버튼이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글쓰기 버튼을 하면 작성페이지로 이동하고 제목과 내용을 입력하고 글쓰기 버튼을 누르면 게시글이 게시된다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93165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WYW_0085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자유 게시판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 클릭하고 수정 버튼을 누르면 수정 버튼은 등록버튼으로 바뀌고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내용을 클릭하면 작성 내역을 수정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 완료 후 등록 버튼을 클릭하면 수정된 내용이 등록된다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작성자만 이용할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72894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WYW_0086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자유 게시판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 클릭하고 삭제 버튼을 누르면 해당 글을 삭제할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작성자와 관리자만 이용할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048561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WYW_0087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자유 게시판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댓글등록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게시글을 클릭하면 본문 하단에 댓글을 작성할 수 있는 공간이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내용을 작성하고 댓글등록 버튼을 글릭 하면 댓글이 등록된다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21851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WYW_0088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자유 게시판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댓글수정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댓글 작성자는 댓글 본문의 아래에 있는 삭제 버튼을 클릭하면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댓글을 수정할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86682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WYW_0089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자유 게시판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댓글삭제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댓글 작성자와 관리자는 댓글 본문의 아래에 있는 삭제 버튼을 클릭하면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댓글을 삭제할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04889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메인상단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네비게이션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메인상단 네비게이션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스크롤링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페이지가 스크롤 되면 메인 상단 네비게이션바는 화면에 최상단에 고정되어 스크롤 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모든 페이지에 적용된다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16639"/>
                  </a:ext>
                </a:extLst>
              </a:tr>
              <a:tr h="137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WYW_0091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메인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메인 이미지 슬라이드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10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초 마다 자동으로 이미지가 슬라이드 되며 좌 ∙ 우 버튼으로 이전 이미지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다음 이미지로 이동할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611746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인기상품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BEST PRODUCT)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인기상품으로 등록된 상품 중 최상위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개의 상품을 노출한다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이미지만 표시되며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마우스를 대면 상품정보가 담긴 박스 가 이미지 위로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87708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인기상품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NEW PRODUCT)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신상품으로 등록된 상품 중 최상위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개의 상품을 노출한다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이미지만 표시되며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마우스를 대면 상품정보가 담긴 박스 가 이미지 위로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74895"/>
                  </a:ext>
                </a:extLst>
              </a:tr>
              <a:tr h="2474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WYW_0094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상품검색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최상단 우측 끝에 돋보기 아이콘을 클릭하면 돋보기 아래에 검색창이 나타나고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검색어를 입력하면 모든 상품 페이지로 이동하여 입력한 키워드검색결과를 나타 낸다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32601"/>
                  </a:ext>
                </a:extLst>
              </a:tr>
              <a:tr h="137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WYW_0095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페이지로 이동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계정으로 로그인 시에 마이 페이지 우측에 관리자 페이지 버튼이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클릭 시 관리자 페이지로 이동한다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201737"/>
                  </a:ext>
                </a:extLst>
              </a:tr>
              <a:tr h="2534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메뉴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페이지로 접속하면 화면 좌측에 관리자 메뉴가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메인 페이지에는 상품목록이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메뉴는 상품등록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상품목록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문의사항 관리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배송관리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회원관리 가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22703"/>
                  </a:ext>
                </a:extLst>
              </a:tr>
              <a:tr h="2474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메뉴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등록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필수 항목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2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상품명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상품가격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상품수량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상품소개가 필수로 입력되어야 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입력하지 않고 등록 버튼을 누르면 경고 메시지와 함께 등록이 거부된다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이미지는 필수 사항이 아니며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나중에 관리페이지에서 이미지를 추가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50744"/>
                  </a:ext>
                </a:extLst>
              </a:tr>
              <a:tr h="137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WYW_0098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 선택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카테고리로 등록된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분류를 선택할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67697"/>
                  </a:ext>
                </a:extLst>
              </a:tr>
              <a:tr h="13712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WYW_0099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 선택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분류를 선택 하면 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차 분류가 갱신된다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558" marR="31558" marT="8725" marB="87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2778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4701688" y="1628775"/>
            <a:ext cx="290703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Requirements Specification 5/6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219387" y="1512887"/>
            <a:ext cx="26918785" cy="45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3012" y="1762125"/>
            <a:ext cx="186110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885326" y="1820863"/>
            <a:ext cx="228481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4701688" y="1628775"/>
            <a:ext cx="290703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768109"/>
              </p:ext>
            </p:extLst>
          </p:nvPr>
        </p:nvGraphicFramePr>
        <p:xfrm>
          <a:off x="523876" y="1171570"/>
          <a:ext cx="11153774" cy="5305430"/>
        </p:xfrm>
        <a:graphic>
          <a:graphicData uri="http://schemas.openxmlformats.org/drawingml/2006/table">
            <a:tbl>
              <a:tblPr/>
              <a:tblGrid>
                <a:gridCol w="966524">
                  <a:extLst>
                    <a:ext uri="{9D8B030D-6E8A-4147-A177-3AD203B41FA5}">
                      <a16:colId xmlns:a16="http://schemas.microsoft.com/office/drawing/2014/main" val="1007060930"/>
                    </a:ext>
                  </a:extLst>
                </a:gridCol>
                <a:gridCol w="924662">
                  <a:extLst>
                    <a:ext uri="{9D8B030D-6E8A-4147-A177-3AD203B41FA5}">
                      <a16:colId xmlns:a16="http://schemas.microsoft.com/office/drawing/2014/main" val="1042807811"/>
                    </a:ext>
                  </a:extLst>
                </a:gridCol>
                <a:gridCol w="1385144">
                  <a:extLst>
                    <a:ext uri="{9D8B030D-6E8A-4147-A177-3AD203B41FA5}">
                      <a16:colId xmlns:a16="http://schemas.microsoft.com/office/drawing/2014/main" val="1368726790"/>
                    </a:ext>
                  </a:extLst>
                </a:gridCol>
                <a:gridCol w="7162094">
                  <a:extLst>
                    <a:ext uri="{9D8B030D-6E8A-4147-A177-3AD203B41FA5}">
                      <a16:colId xmlns:a16="http://schemas.microsoft.com/office/drawing/2014/main" val="1217944432"/>
                    </a:ext>
                  </a:extLst>
                </a:gridCol>
                <a:gridCol w="715350">
                  <a:extLst>
                    <a:ext uri="{9D8B030D-6E8A-4147-A177-3AD203B41FA5}">
                      <a16:colId xmlns:a16="http://schemas.microsoft.com/office/drawing/2014/main" val="1614935795"/>
                    </a:ext>
                  </a:extLst>
                </a:gridCol>
              </a:tblGrid>
              <a:tr h="181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67462"/>
                  </a:ext>
                </a:extLst>
              </a:tr>
              <a:tr h="139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메뉴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등록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상품명 유효성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숫자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한글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영어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특수문자 제한없이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255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 입력가능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2349"/>
                  </a:ext>
                </a:extLst>
              </a:tr>
              <a:tr h="139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WYW_0101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상품가격 유효성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숫자만 입력 가능하다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220901"/>
                  </a:ext>
                </a:extLst>
              </a:tr>
              <a:tr h="139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상품수량 유효성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숫자만 입력 가능하다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02246"/>
                  </a:ext>
                </a:extLst>
              </a:tr>
              <a:tr h="139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상품소개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제한 없음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75703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WYW_0104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이미지 유효성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1MB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이하 크기의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jpg, png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만 선택이 가능하며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잘못된 파일 선택 시 오류 메시지가 출력 되고 파일이 입력되지 않는다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여러개의 이미지를 선택할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하나씩 입력해야 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05447"/>
                  </a:ext>
                </a:extLst>
              </a:tr>
              <a:tr h="139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WYW_0105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이미지 표기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이미지 파일을 선택하면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선택된 이미지가 아래에 출력되어 육안으로 확인 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24294"/>
                  </a:ext>
                </a:extLst>
              </a:tr>
              <a:tr h="139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메뉴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목록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정보 표기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등록된 상품의 리스트를 보여주며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각 상품에 대한 정보를 보여 준다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79987"/>
                  </a:ext>
                </a:extLst>
              </a:tr>
              <a:tr h="139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관리 버튼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리스트 테이블에서 각 행의 관리 버튼을 누르면 상품 관리페이지로 이동 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14768"/>
                  </a:ext>
                </a:extLst>
              </a:tr>
              <a:tr h="254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WYW_0108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관리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 버튼이나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클릭하면 상품관리 페이지로 이동한다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상품등록 페이지와 같은 양식을 사용한다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상품에 대한 정보를 수정하거나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 할 수있다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07663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WYW_0109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관리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입력된 내용을 수정할 수 있으며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수정전에는 이미지를 무조건 한 개를 선택해야 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등록된 이미지가 없을 때는 이미지 없음 이미지가 표시된다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01057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관리 페이지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상품에 대한 정보를 삭제한다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95776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WYW_0111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목록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정렬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기본정렬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최신등록순으로 상품을 정렬한다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59244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목록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정렬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누적판매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누적판매량이 높은 순으로 상품을 정렬한다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7873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목록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정렬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가격순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가격이 높은 순으로 상품을 정렬한다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6016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WYW_0114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목록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정렬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재고순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재고가 많은 순으로 상품을 정렬한다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820296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WYW_0115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상세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페이지로 이동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상품의 이름을 클릭하면 상품 상세 페이지로 이동한다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04766"/>
                  </a:ext>
                </a:extLst>
              </a:tr>
              <a:tr h="139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검색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상품명으로 검색할 수 있다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0956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메뉴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문의사항관리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문의사항 정보 표기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모든 상품들에 입련된 문의 사항들의 리스트를 취합하여 문의 사항에 대한 정보를 표기 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표기 정보는 문의를 등록한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사용자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문의상품명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등록날짜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답변상태이며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정렬기준은 최신순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답변상태가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답변대기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 문의가 위에 노출된다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23465"/>
                  </a:ext>
                </a:extLst>
              </a:tr>
              <a:tr h="1392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WYW_0118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사항 관리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 상태가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 대기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 문의 내역의 문의관리을 누르면 답변을 등록할 수 있는 팝업창 나타난다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54019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WYW_0119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사항 관리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답변등록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 등록 창에서 문의 내용을 확인 할 수 있고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아래에 있는 입력란에 답변을 입력하고 답변등록 버튼을 누르면 답변이 등록되고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답변상태가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답변완료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상태로 변경 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37243"/>
                  </a:ext>
                </a:extLst>
              </a:tr>
              <a:tr h="2761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사항 관리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답변수정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답변이 완료된 문의사항은 관리버튼이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답변확인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버튼으로 변경되며 클릭시 답변 확인 창이 뜬다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답변확인 창에서 답변수정버튼을 누르면 버튼은 등록버튼으로 변경되며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답변내역은 수정 가능한 상태로 바뀐다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등록버튼을 누르면 변경된 내역이 적용된다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94355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WYW_0121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사항 관리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정렬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전체보기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답변상태에 상관없이 모든 문의 내역을 표기하며 정렬기준은 최신순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답변상태가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답변대기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 문의가 위에 노출된다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48148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사항 관리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정렬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답변대기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답변상태가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답변대기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 문의내역만 표기한다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32303"/>
                  </a:ext>
                </a:extLst>
              </a:tr>
              <a:tr h="2571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WYW_0123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 사항 관리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정렬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답변완료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답변상태가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4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답변완료</a:t>
                      </a:r>
                      <a:r>
                        <a:rPr lang="ko-KR" altLang="en-US" sz="4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4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인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4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문의내역만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표기한다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998" marR="31998" marT="8846" marB="884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07348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4533420" y="1462088"/>
            <a:ext cx="287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Requirements Specification 6/6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219387" y="1512887"/>
            <a:ext cx="26918785" cy="45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3012" y="1762125"/>
            <a:ext cx="186110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885326" y="1820863"/>
            <a:ext cx="228481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4701688" y="1628775"/>
            <a:ext cx="290703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4533420" y="1462088"/>
            <a:ext cx="287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6531"/>
              </p:ext>
            </p:extLst>
          </p:nvPr>
        </p:nvGraphicFramePr>
        <p:xfrm>
          <a:off x="523876" y="1162045"/>
          <a:ext cx="11172823" cy="5286379"/>
        </p:xfrm>
        <a:graphic>
          <a:graphicData uri="http://schemas.openxmlformats.org/drawingml/2006/table">
            <a:tbl>
              <a:tblPr/>
              <a:tblGrid>
                <a:gridCol w="672265">
                  <a:extLst>
                    <a:ext uri="{9D8B030D-6E8A-4147-A177-3AD203B41FA5}">
                      <a16:colId xmlns:a16="http://schemas.microsoft.com/office/drawing/2014/main" val="1908621056"/>
                    </a:ext>
                  </a:extLst>
                </a:gridCol>
                <a:gridCol w="953098">
                  <a:extLst>
                    <a:ext uri="{9D8B030D-6E8A-4147-A177-3AD203B41FA5}">
                      <a16:colId xmlns:a16="http://schemas.microsoft.com/office/drawing/2014/main" val="3722321636"/>
                    </a:ext>
                  </a:extLst>
                </a:gridCol>
                <a:gridCol w="1427743">
                  <a:extLst>
                    <a:ext uri="{9D8B030D-6E8A-4147-A177-3AD203B41FA5}">
                      <a16:colId xmlns:a16="http://schemas.microsoft.com/office/drawing/2014/main" val="3857001477"/>
                    </a:ext>
                  </a:extLst>
                </a:gridCol>
                <a:gridCol w="7382366">
                  <a:extLst>
                    <a:ext uri="{9D8B030D-6E8A-4147-A177-3AD203B41FA5}">
                      <a16:colId xmlns:a16="http://schemas.microsoft.com/office/drawing/2014/main" val="2414138184"/>
                    </a:ext>
                  </a:extLst>
                </a:gridCol>
                <a:gridCol w="737351">
                  <a:extLst>
                    <a:ext uri="{9D8B030D-6E8A-4147-A177-3AD203B41FA5}">
                      <a16:colId xmlns:a16="http://schemas.microsoft.com/office/drawing/2014/main" val="555148676"/>
                    </a:ext>
                  </a:extLst>
                </a:gridCol>
              </a:tblGrid>
              <a:tr h="2555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내용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91960"/>
                  </a:ext>
                </a:extLst>
              </a:tr>
              <a:tr h="199011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메뉴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문의사항관리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상세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페이지로 이동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상품의 이름을 클릭하면 상품 상세 페이지로 이동한다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537184"/>
                  </a:ext>
                </a:extLst>
              </a:tr>
              <a:tr h="169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상품명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사용자기준으로 검색한다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65200"/>
                  </a:ext>
                </a:extLst>
              </a:tr>
              <a:tr h="199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검색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45954"/>
                  </a:ext>
                </a:extLst>
              </a:tr>
              <a:tr h="34877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메뉴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관리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정보 표기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결제가 완료된 주문내역 리스트와 그 정보를 표기 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 정보는 주문번호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주문상품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주문날짜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주문상태를 표기한다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91815"/>
                  </a:ext>
                </a:extLst>
              </a:tr>
              <a:tr h="3686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관리 페이지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주문상품 란의 텍스트를 클릭하거나 배송관리 버튼을 클릭하면 배송관리 페이지로 이동된다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배송관리 페이지는 주문내역을 더 상세하게 나타내며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주문상품의 수량과 주문금액 수취정보 등을 표기한다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96319"/>
                  </a:ext>
                </a:extLst>
              </a:tr>
              <a:tr h="199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관리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배송시작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관리 페이지에서 배송시작 버튼을 누르면 주문상태는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배송시작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으로 변경된다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37293"/>
                  </a:ext>
                </a:extLst>
              </a:tr>
              <a:tr h="199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WYW_0129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관리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배송취소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 관리 페이지에서 배송취소 버튼을 누르면 주문상태는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배송취소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 변경된다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53177"/>
                  </a:ext>
                </a:extLst>
              </a:tr>
              <a:tr h="199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WYW_0130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 검색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주문자의 이름으로 주문내역을 검색한다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11966"/>
                  </a:ext>
                </a:extLst>
              </a:tr>
              <a:tr h="199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WYW_0131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 메뉴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회원관리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 정보 표기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가입한 회원들의 리스트를 보여주며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아이디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가입일자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활성화 상태를 보여준다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40237"/>
                  </a:ext>
                </a:extLst>
              </a:tr>
              <a:tr h="3686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WYW_0132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 관리 페이지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 관리 버튼을 누르면 회원관리 페이지로 이동되며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회원의 정보를 대신 수정해줄 수 있고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계정상태 변경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관리권한을 부여 할 수 있다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84484"/>
                  </a:ext>
                </a:extLst>
              </a:tr>
              <a:tr h="3686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WYW_0133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 관리 페이지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권한 제한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최고관리자의 정보는 다른 하위 관리자들이 수정할 수 없다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관리자들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끼리는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서로 관리 권한을 해제하거나 계정을 비활성화 </a:t>
                      </a:r>
                      <a:r>
                        <a:rPr lang="ko-KR" altLang="en-US" sz="6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할수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없다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최고 관리자가 아닌 경우 관리 권한을 부여할 수 없다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32817"/>
                  </a:ext>
                </a:extLst>
              </a:tr>
              <a:tr h="3686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WYW_0134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 정보 수정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비밀번호를 기준제한 없이 수정가능 하다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96692"/>
                  </a:ext>
                </a:extLst>
              </a:tr>
              <a:tr h="538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WYW_0136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 정보 수정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휴대전화 중복검사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휴대전화 수정 시 중복검사를 실시 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050645"/>
                  </a:ext>
                </a:extLst>
              </a:tr>
              <a:tr h="538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WYW_0137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 정보 수정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 중복검사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 수정시 중복검사를 실시 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4427"/>
                  </a:ext>
                </a:extLst>
              </a:tr>
              <a:tr h="3686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WYW_0138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 정보 수정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주소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다음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API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를 이용하여 주소를 입력하거나 직접 입력하여 수정한다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34473"/>
                  </a:ext>
                </a:extLst>
              </a:tr>
              <a:tr h="199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WYW_0139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계정상태 관리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현재 계정의 상태를 나타내면 계정을 활성화 시키거나 비 활성화 시킬 수 있다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비활성화 계정은 로그인이 제한된다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7039"/>
                  </a:ext>
                </a:extLst>
              </a:tr>
              <a:tr h="1990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WYW_0140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관리권한 부여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해제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최고 관리자만 이용할 수 있는 메뉴로 계정에 관리 권한을 부여한다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최고관리자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725" marR="45725" marT="12642" marB="126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8849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3765" y="1714500"/>
            <a:ext cx="130533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Table </a:t>
            </a:r>
            <a:r>
              <a:rPr lang="en-US" altLang="ko-KR" i="1" kern="0" dirty="0" err="1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Specificaion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219387" y="1512887"/>
            <a:ext cx="26918785" cy="45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3012" y="1762125"/>
            <a:ext cx="186110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3885326" y="1820863"/>
            <a:ext cx="2284813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4701688" y="1628775"/>
            <a:ext cx="290703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4533420" y="1462088"/>
            <a:ext cx="2874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3765" y="1714500"/>
            <a:ext cx="130533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0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1518059" y="2330454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1630071" y="2442466"/>
            <a:ext cx="1854830" cy="1854830"/>
          </a:xfrm>
          <a:prstGeom prst="arc">
            <a:avLst>
              <a:gd name="adj1" fmla="val 6392035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2045617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6689FF"/>
                </a:solidFill>
              </a:rPr>
              <a:t>Contents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25149" y="500946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4546A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27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5497398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0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8949179" y="160922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6689FF"/>
                </a:solidFill>
              </a:rPr>
              <a:t>Contents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3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4909276" y="232698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5021288" y="2438995"/>
            <a:ext cx="1854830" cy="1854830"/>
          </a:xfrm>
          <a:prstGeom prst="arc">
            <a:avLst>
              <a:gd name="adj1" fmla="val 47854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3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8465802" y="232698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rgbClr val="6689FF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rgbClr val="6689FF"/>
                </a:solidFill>
                <a:cs typeface="Aharoni" panose="02010803020104030203" pitchFamily="2" charset="-79"/>
              </a:rPr>
              <a:t>23</a:t>
            </a:r>
            <a:r>
              <a:rPr lang="en-US" altLang="ko-KR" sz="1200" dirty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62B4D169-C310-4877-BFA4-7A63ECBE4DDB}"/>
              </a:ext>
            </a:extLst>
          </p:cNvPr>
          <p:cNvSpPr/>
          <p:nvPr/>
        </p:nvSpPr>
        <p:spPr>
          <a:xfrm>
            <a:off x="8577814" y="2438995"/>
            <a:ext cx="1854830" cy="1854830"/>
          </a:xfrm>
          <a:prstGeom prst="arc">
            <a:avLst>
              <a:gd name="adj1" fmla="val 11518356"/>
              <a:gd name="adj2" fmla="val 16184422"/>
            </a:avLst>
          </a:prstGeom>
          <a:noFill/>
          <a:ln w="177800" cap="sq"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484709" y="3033235"/>
            <a:ext cx="680792" cy="680792"/>
            <a:chOff x="3022376" y="2300533"/>
            <a:chExt cx="728415" cy="72841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타원 16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grpFill/>
          </p:grpSpPr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29" name="원호 28"/>
          <p:cNvSpPr/>
          <p:nvPr/>
        </p:nvSpPr>
        <p:spPr>
          <a:xfrm>
            <a:off x="3846658" y="2611195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chemeClr val="tx2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44546A"/>
                </a:solidFill>
              </a:rPr>
              <a:t>CONTENTS A</a:t>
            </a:r>
            <a:endParaRPr lang="en-US" altLang="ko-KR" sz="1100" dirty="0">
              <a:solidFill>
                <a:srgbClr val="44546A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>
            <a:off x="5047551" y="4336491"/>
            <a:ext cx="1512000" cy="0"/>
          </a:xfrm>
          <a:prstGeom prst="line">
            <a:avLst/>
          </a:prstGeom>
          <a:ln w="2857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372983" y="5271178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44546A"/>
                </a:solidFill>
              </a:rPr>
              <a:t>전년 대비</a:t>
            </a:r>
            <a:endParaRPr lang="en-US" altLang="ko-KR" sz="1000" dirty="0">
              <a:solidFill>
                <a:srgbClr val="44546A"/>
              </a:solidFill>
            </a:endParaRPr>
          </a:p>
          <a:p>
            <a:r>
              <a:rPr lang="en-US" altLang="ko-KR" sz="3200" b="1" dirty="0">
                <a:solidFill>
                  <a:srgbClr val="44546A"/>
                </a:solidFill>
              </a:rPr>
              <a:t>82</a:t>
            </a:r>
            <a:r>
              <a:rPr lang="en-US" altLang="ko-KR" b="1" dirty="0">
                <a:solidFill>
                  <a:srgbClr val="44546A"/>
                </a:solidFill>
              </a:rPr>
              <a:t>%</a:t>
            </a:r>
            <a:endParaRPr lang="en-US" altLang="ko-KR" sz="900" dirty="0">
              <a:solidFill>
                <a:srgbClr val="44546A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079653" y="3499854"/>
            <a:ext cx="680792" cy="680792"/>
            <a:chOff x="3022376" y="2300533"/>
            <a:chExt cx="728415" cy="728415"/>
          </a:xfrm>
        </p:grpSpPr>
        <p:sp>
          <p:nvSpPr>
            <p:cNvPr id="38" name="타원 37"/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6689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Group 20"/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srgbClr val="341886"/>
                  </a:solidFill>
                </a:endParaRPr>
              </a:p>
            </p:txBody>
          </p:sp>
        </p:grpSp>
      </p:grpSp>
      <p:sp>
        <p:nvSpPr>
          <p:cNvPr id="44" name="원호 43"/>
          <p:cNvSpPr/>
          <p:nvPr/>
        </p:nvSpPr>
        <p:spPr>
          <a:xfrm>
            <a:off x="6441602" y="3077814"/>
            <a:ext cx="1957770" cy="1957770"/>
          </a:xfrm>
          <a:prstGeom prst="arc">
            <a:avLst>
              <a:gd name="adj1" fmla="val 16153309"/>
              <a:gd name="adj2" fmla="val 10754372"/>
            </a:avLst>
          </a:prstGeom>
          <a:ln w="28575">
            <a:solidFill>
              <a:srgbClr val="6689FF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6689FF"/>
                </a:solidFill>
              </a:rPr>
              <a:t>CONTENTS A</a:t>
            </a:r>
            <a:endParaRPr lang="en-US" altLang="ko-KR" sz="1100" dirty="0">
              <a:solidFill>
                <a:srgbClr val="6689FF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 rot="16200000">
            <a:off x="5685034" y="3334531"/>
            <a:ext cx="1512000" cy="0"/>
          </a:xfrm>
          <a:prstGeom prst="line">
            <a:avLst/>
          </a:prstGeom>
          <a:ln w="28575">
            <a:solidFill>
              <a:srgbClr val="6689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084397" y="1720176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6689FF"/>
                </a:solidFill>
              </a:rPr>
              <a:t>전년 대비</a:t>
            </a:r>
            <a:endParaRPr lang="en-US" altLang="ko-KR" sz="1000" dirty="0">
              <a:solidFill>
                <a:srgbClr val="6689FF"/>
              </a:solidFill>
            </a:endParaRPr>
          </a:p>
          <a:p>
            <a:r>
              <a:rPr lang="en-US" altLang="ko-KR" sz="3200" b="1" dirty="0">
                <a:solidFill>
                  <a:srgbClr val="6689FF"/>
                </a:solidFill>
              </a:rPr>
              <a:t>36</a:t>
            </a:r>
            <a:r>
              <a:rPr lang="en-US" altLang="ko-KR" b="1" dirty="0">
                <a:solidFill>
                  <a:srgbClr val="6689FF"/>
                </a:solidFill>
              </a:rPr>
              <a:t>%</a:t>
            </a:r>
            <a:endParaRPr lang="en-US" altLang="ko-KR" sz="900" dirty="0">
              <a:solidFill>
                <a:srgbClr val="6689FF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245588" y="298253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596237" y="3368295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6689F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6689FF"/>
                </a:solidFill>
              </a:rPr>
              <a:t>컨텐츠에 대한 내용을 적어요</a:t>
            </a:r>
            <a:endParaRPr lang="en-US" altLang="ko-KR" sz="1200" dirty="0">
              <a:solidFill>
                <a:srgbClr val="6689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6689FF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153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92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512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34" name="1/2 액자 33"/>
          <p:cNvSpPr/>
          <p:nvPr/>
        </p:nvSpPr>
        <p:spPr>
          <a:xfrm rot="10800000">
            <a:off x="27654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59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19533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0028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9234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2" name="1/2 액자 61"/>
          <p:cNvSpPr/>
          <p:nvPr/>
        </p:nvSpPr>
        <p:spPr>
          <a:xfrm rot="10800000">
            <a:off x="660647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3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579436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641337" y="2144867"/>
            <a:ext cx="2846971" cy="171412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33393" y="4309788"/>
            <a:ext cx="26628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/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/>
                </a:solidFill>
              </a:rPr>
              <a:t>Enjoy your stylish business and campus life with BIZCAM </a:t>
            </a:r>
          </a:p>
        </p:txBody>
      </p:sp>
      <p:sp>
        <p:nvSpPr>
          <p:cNvPr id="66" name="1/2 액자 65"/>
          <p:cNvSpPr/>
          <p:nvPr/>
        </p:nvSpPr>
        <p:spPr>
          <a:xfrm rot="10800000">
            <a:off x="10447525" y="2818206"/>
            <a:ext cx="1040783" cy="1040783"/>
          </a:xfrm>
          <a:prstGeom prst="halfFrame">
            <a:avLst>
              <a:gd name="adj1" fmla="val 612"/>
              <a:gd name="adj2" fmla="val 613"/>
            </a:avLst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546A"/>
              </a:solidFill>
            </a:endParaRPr>
          </a:p>
        </p:txBody>
      </p:sp>
      <p:sp>
        <p:nvSpPr>
          <p:cNvPr id="67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9635416" y="3697182"/>
            <a:ext cx="858812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4" name="사각형: 둥근 모서리 16">
            <a:extLst>
              <a:ext uri="{FF2B5EF4-FFF2-40B4-BE49-F238E27FC236}">
                <a16:creationId xmlns:a16="http://schemas.microsoft.com/office/drawing/2014/main" id="{A1883269-A1F3-9DBF-7461-F615B8903A1A}"/>
              </a:ext>
            </a:extLst>
          </p:cNvPr>
          <p:cNvSpPr/>
          <p:nvPr/>
        </p:nvSpPr>
        <p:spPr>
          <a:xfrm>
            <a:off x="5994400" y="286554"/>
            <a:ext cx="1490716" cy="40957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628650"/>
            <a:r>
              <a:rPr lang="en-US" altLang="ko-KR" sz="1200" b="1" dirty="0">
                <a:solidFill>
                  <a:srgbClr val="44546A"/>
                </a:solidFill>
              </a:rPr>
              <a:t>4P MIX</a:t>
            </a:r>
            <a:endParaRPr lang="ko-KR" altLang="en-US" sz="1200" b="1" dirty="0">
              <a:solidFill>
                <a:srgbClr val="44546A"/>
              </a:solidFill>
            </a:endParaRPr>
          </a:p>
        </p:txBody>
      </p:sp>
      <p:sp>
        <p:nvSpPr>
          <p:cNvPr id="15" name="사각형: 둥근 모서리 17">
            <a:extLst>
              <a:ext uri="{FF2B5EF4-FFF2-40B4-BE49-F238E27FC236}">
                <a16:creationId xmlns:a16="http://schemas.microsoft.com/office/drawing/2014/main" id="{E0DDB20A-4505-017B-E3DB-F1A4E8FE5DB7}"/>
              </a:ext>
            </a:extLst>
          </p:cNvPr>
          <p:cNvSpPr/>
          <p:nvPr/>
        </p:nvSpPr>
        <p:spPr>
          <a:xfrm>
            <a:off x="6049988" y="326732"/>
            <a:ext cx="617511" cy="323613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noFill/>
          </a:ln>
          <a:effectLst>
            <a:outerShdw blurRad="139700" dist="38100" dir="2700000" algn="tl" rotWithShape="0">
              <a:srgbClr val="6689F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product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DE9E9F55-2344-49D3-8325-DD6E6DEDC5CB}"/>
              </a:ext>
            </a:extLst>
          </p:cNvPr>
          <p:cNvGraphicFramePr/>
          <p:nvPr>
            <p:extLst/>
          </p:nvPr>
        </p:nvGraphicFramePr>
        <p:xfrm>
          <a:off x="416945" y="1654631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10391858" y="4998360"/>
            <a:ext cx="157437" cy="157437"/>
          </a:xfrm>
          <a:prstGeom prst="ellipse">
            <a:avLst/>
          </a:prstGeom>
          <a:noFill/>
          <a:ln w="28575">
            <a:solidFill>
              <a:srgbClr val="668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578296" y="4935889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362857" y="4098474"/>
            <a:ext cx="157437" cy="157437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49295" y="403600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190202" y="2161569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290181" y="2312695"/>
            <a:ext cx="796169" cy="482357"/>
            <a:chOff x="4271131" y="1831682"/>
            <a:chExt cx="796169" cy="482357"/>
          </a:xfrm>
        </p:grpSpPr>
        <p:sp>
          <p:nvSpPr>
            <p:cNvPr id="30" name="자유형 29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 rot="5400000">
              <a:off x="4265072" y="1999548"/>
              <a:ext cx="320550" cy="308431"/>
            </a:xfrm>
            <a:custGeom>
              <a:avLst/>
              <a:gdLst>
                <a:gd name="connsiteX0" fmla="*/ 0 w 320550"/>
                <a:gd name="connsiteY0" fmla="*/ 308431 h 308431"/>
                <a:gd name="connsiteX1" fmla="*/ 0 w 320550"/>
                <a:gd name="connsiteY1" fmla="*/ 0 h 308431"/>
                <a:gd name="connsiteX2" fmla="*/ 160277 w 320550"/>
                <a:gd name="connsiteY2" fmla="*/ 154217 h 308431"/>
                <a:gd name="connsiteX3" fmla="*/ 171459 w 320550"/>
                <a:gd name="connsiteY3" fmla="*/ 209607 h 308431"/>
                <a:gd name="connsiteX4" fmla="*/ 257568 w 320550"/>
                <a:gd name="connsiteY4" fmla="*/ 295715 h 308431"/>
                <a:gd name="connsiteX5" fmla="*/ 320549 w 320550"/>
                <a:gd name="connsiteY5" fmla="*/ 308430 h 308431"/>
                <a:gd name="connsiteX6" fmla="*/ 320550 w 320550"/>
                <a:gd name="connsiteY6" fmla="*/ 308431 h 30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550" h="308431">
                  <a:moveTo>
                    <a:pt x="0" y="308431"/>
                  </a:moveTo>
                  <a:lnTo>
                    <a:pt x="0" y="0"/>
                  </a:lnTo>
                  <a:lnTo>
                    <a:pt x="160277" y="154217"/>
                  </a:lnTo>
                  <a:lnTo>
                    <a:pt x="171459" y="209607"/>
                  </a:lnTo>
                  <a:cubicBezTo>
                    <a:pt x="187835" y="248323"/>
                    <a:pt x="218851" y="279340"/>
                    <a:pt x="257568" y="295715"/>
                  </a:cubicBezTo>
                  <a:lnTo>
                    <a:pt x="320549" y="308430"/>
                  </a:lnTo>
                  <a:lnTo>
                    <a:pt x="320550" y="308431"/>
                  </a:lnTo>
                  <a:close/>
                </a:path>
              </a:pathLst>
            </a:cu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altLang="ko-KR" sz="9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사각형: 둥근 모서리 17">
              <a:extLst>
                <a:ext uri="{FF2B5EF4-FFF2-40B4-BE49-F238E27FC236}">
                  <a16:creationId xmlns:a16="http://schemas.microsoft.com/office/drawing/2014/main" id="{E0DDB20A-4505-017B-E3DB-F1A4E8FE5DB7}"/>
                </a:ext>
              </a:extLst>
            </p:cNvPr>
            <p:cNvSpPr/>
            <p:nvPr/>
          </p:nvSpPr>
          <p:spPr>
            <a:xfrm>
              <a:off x="4271132" y="1831682"/>
              <a:ext cx="796168" cy="323613"/>
            </a:xfrm>
            <a:prstGeom prst="roundRect">
              <a:avLst>
                <a:gd name="adj" fmla="val 50000"/>
              </a:avLst>
            </a:prstGeom>
            <a:solidFill>
              <a:srgbClr val="6689FF"/>
            </a:solidFill>
            <a:ln>
              <a:noFill/>
            </a:ln>
            <a:effectLst>
              <a:outerShdw blurRad="139700" dist="38100" dir="2700000" algn="tl" rotWithShape="0">
                <a:srgbClr val="6689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450 (45%)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0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– Development background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3EE628-51E6-3BEC-A260-BA5E351FE2EF}"/>
              </a:ext>
            </a:extLst>
          </p:cNvPr>
          <p:cNvSpPr/>
          <p:nvPr/>
        </p:nvSpPr>
        <p:spPr>
          <a:xfrm>
            <a:off x="7104134" y="2884951"/>
            <a:ext cx="2706302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HOME FURNISHING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Home +  Furnishing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Self Interior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D0B45E-4F09-1D5E-BD46-A26BA989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61" y="1717332"/>
            <a:ext cx="4158635" cy="39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25946" y="1976199"/>
            <a:ext cx="2688124" cy="2688124"/>
          </a:xfrm>
          <a:prstGeom prst="ellipse">
            <a:avLst/>
          </a:prstGeom>
          <a:solidFill>
            <a:srgbClr val="F1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241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8429" y="1976199"/>
            <a:ext cx="2688124" cy="2688124"/>
          </a:xfrm>
          <a:prstGeom prst="ellipse">
            <a:avLst/>
          </a:prstGeom>
          <a:solidFill>
            <a:srgbClr val="668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– Development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Background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3A1BDC-ABDB-BEAA-8354-D2481231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37" y="1723626"/>
            <a:ext cx="4512643" cy="3223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9CD759-91E2-4F12-1E2C-F32F737F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89" y="1723626"/>
            <a:ext cx="4898187" cy="32238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544F43-4BB6-2246-BE15-957D83875A6E}"/>
              </a:ext>
            </a:extLst>
          </p:cNvPr>
          <p:cNvSpPr/>
          <p:nvPr/>
        </p:nvSpPr>
        <p:spPr>
          <a:xfrm>
            <a:off x="1337155" y="5446186"/>
            <a:ext cx="441386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Reference : https://www.tradlinx.com/blog/market-trend/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– Methodology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138698" y="2342179"/>
            <a:ext cx="2244902" cy="2244902"/>
          </a:xfrm>
          <a:prstGeom prst="roundRect">
            <a:avLst>
              <a:gd name="adj" fmla="val 5033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83473" y="457746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97233" y="4577460"/>
            <a:ext cx="2430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</a:rPr>
              <a:t>●●●●●●●●●●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100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95792" y="2338937"/>
            <a:ext cx="2244902" cy="2244902"/>
          </a:xfrm>
          <a:prstGeom prst="roundRect">
            <a:avLst>
              <a:gd name="adj" fmla="val 5033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6169" y="1855849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44546A"/>
                </a:solidFill>
              </a:rPr>
              <a:t>●</a:t>
            </a:r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STEP 1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04351" y="1862334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●</a:t>
            </a:r>
            <a:r>
              <a:rPr lang="ko-KR" altLang="en-US" sz="1200" b="1" dirty="0">
                <a:solidFill>
                  <a:srgbClr val="44546A"/>
                </a:solidFill>
              </a:rPr>
              <a:t>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STEP 2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64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357628" y="683133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–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Production Period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3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1662668" y="1660936"/>
            <a:ext cx="2160000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6689FF"/>
                </a:solidFill>
              </a:rPr>
              <a:t>Oct 24 ~ Oct 30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82349" y="5057085"/>
            <a:ext cx="6096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Production Period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4546A"/>
                </a:solidFill>
              </a:rPr>
              <a:t>Oct 24, 2022 ~ Dec 4,2022</a:t>
            </a:r>
            <a:endParaRPr lang="en-US" altLang="ko-KR" sz="1100" dirty="0">
              <a:solidFill>
                <a:srgbClr val="44546A"/>
              </a:solidFill>
            </a:endParaRPr>
          </a:p>
        </p:txBody>
      </p:sp>
      <p:sp>
        <p:nvSpPr>
          <p:cNvPr id="27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5341908" y="1660936"/>
            <a:ext cx="2160000" cy="281008"/>
          </a:xfrm>
          <a:prstGeom prst="roundRect">
            <a:avLst>
              <a:gd name="adj" fmla="val 50000"/>
            </a:avLst>
          </a:prstGeom>
          <a:solidFill>
            <a:srgbClr val="6689FF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Nov 1 ~ Nov 30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31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5380212" y="2418337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 smtClean="0">
                <a:solidFill>
                  <a:srgbClr val="6689FF"/>
                </a:solidFill>
                <a:cs typeface="Aharoni" panose="02010803020104030203" pitchFamily="2" charset="-79"/>
              </a:rPr>
              <a:t>60</a:t>
            </a:r>
            <a:r>
              <a:rPr lang="en-US" altLang="ko-KR" sz="1200" dirty="0" smtClean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sp>
        <p:nvSpPr>
          <p:cNvPr id="29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1726958" y="245421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 smtClean="0">
                <a:solidFill>
                  <a:srgbClr val="6689FF"/>
                </a:solidFill>
                <a:cs typeface="Aharoni" panose="02010803020104030203" pitchFamily="2" charset="-79"/>
              </a:rPr>
              <a:t>10</a:t>
            </a:r>
            <a:r>
              <a:rPr lang="en-US" altLang="ko-KR" sz="1200" dirty="0" smtClean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4" name="차트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150575"/>
              </p:ext>
            </p:extLst>
          </p:nvPr>
        </p:nvGraphicFramePr>
        <p:xfrm>
          <a:off x="1322855" y="2160437"/>
          <a:ext cx="2887060" cy="266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22738"/>
              </p:ext>
            </p:extLst>
          </p:nvPr>
        </p:nvGraphicFramePr>
        <p:xfrm>
          <a:off x="4952311" y="2160436"/>
          <a:ext cx="2887060" cy="266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원형: 비어 있음 20">
            <a:extLst>
              <a:ext uri="{FF2B5EF4-FFF2-40B4-BE49-F238E27FC236}">
                <a16:creationId xmlns:a16="http://schemas.microsoft.com/office/drawing/2014/main" id="{C4CD6B38-D51B-42F6-86A2-5BCA706DF222}"/>
              </a:ext>
            </a:extLst>
          </p:cNvPr>
          <p:cNvSpPr/>
          <p:nvPr/>
        </p:nvSpPr>
        <p:spPr>
          <a:xfrm>
            <a:off x="9033466" y="2454213"/>
            <a:ext cx="2078854" cy="2078854"/>
          </a:xfrm>
          <a:prstGeom prst="donut">
            <a:avLst>
              <a:gd name="adj" fmla="val 9228"/>
            </a:avLst>
          </a:prstGeom>
          <a:solidFill>
            <a:schemeClr val="bg1"/>
          </a:solidFill>
          <a:ln w="381000" cap="rnd">
            <a:noFill/>
          </a:ln>
          <a:effectLst>
            <a:innerShdw blurRad="368300" dist="50800" dir="18900000">
              <a:schemeClr val="tx1">
                <a:alpha val="15000"/>
              </a:schemeClr>
            </a:inn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 smtClean="0">
                <a:solidFill>
                  <a:srgbClr val="6689FF"/>
                </a:solidFill>
                <a:cs typeface="Aharoni" panose="02010803020104030203" pitchFamily="2" charset="-79"/>
              </a:rPr>
              <a:t>95</a:t>
            </a:r>
            <a:r>
              <a:rPr lang="en-US" altLang="ko-KR" sz="1200" dirty="0" smtClean="0">
                <a:solidFill>
                  <a:srgbClr val="6689F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6689FF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19" name="차트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70200"/>
              </p:ext>
            </p:extLst>
          </p:nvPr>
        </p:nvGraphicFramePr>
        <p:xfrm>
          <a:off x="8581767" y="2142499"/>
          <a:ext cx="2887060" cy="266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사각형: 둥근 모서리 32">
            <a:extLst>
              <a:ext uri="{FF2B5EF4-FFF2-40B4-BE49-F238E27FC236}">
                <a16:creationId xmlns:a16="http://schemas.microsoft.com/office/drawing/2014/main" id="{BD1DDFB4-DE44-4C93-B32A-6CB824F09CAF}"/>
              </a:ext>
            </a:extLst>
          </p:cNvPr>
          <p:cNvSpPr/>
          <p:nvPr/>
        </p:nvSpPr>
        <p:spPr>
          <a:xfrm>
            <a:off x="9021149" y="1660936"/>
            <a:ext cx="2160000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6689FF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 smtClean="0">
                <a:solidFill>
                  <a:srgbClr val="6689FF"/>
                </a:solidFill>
              </a:rPr>
              <a:t>Dec</a:t>
            </a:r>
            <a:r>
              <a:rPr lang="en-US" altLang="ko-KR" sz="1400" b="1" dirty="0" smtClean="0">
                <a:solidFill>
                  <a:srgbClr val="6689FF"/>
                </a:solidFill>
              </a:rPr>
              <a:t> 1 ~ Dec 4</a:t>
            </a:r>
            <a:endParaRPr lang="ko-KR" altLang="en-US" sz="1400" b="1" dirty="0">
              <a:solidFill>
                <a:srgbClr val="668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357628" y="683133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Development Environment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00212" y="3832682"/>
            <a:ext cx="6096000" cy="9643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Spring, IntelliJ, JAVA, JSP, HTML,</a:t>
            </a:r>
            <a:r>
              <a:rPr lang="en-US" altLang="ko-KR" sz="2000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CSS,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JavaScript, JQuery, </a:t>
            </a:r>
            <a:r>
              <a:rPr lang="en-US" altLang="ko-KR" sz="2000" i="1" kern="0" dirty="0" err="1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Daum</a:t>
            </a:r>
            <a:r>
              <a:rPr lang="en-US" altLang="ko-KR" sz="20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Address API</a:t>
            </a:r>
            <a:endParaRPr lang="en-US" altLang="ko-KR" sz="1100" dirty="0">
              <a:solidFill>
                <a:srgbClr val="44546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1" y="2076688"/>
            <a:ext cx="589679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319528" y="683133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 smtClean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Languages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25149" y="5009460"/>
            <a:ext cx="6096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Languages Ratio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4546A"/>
                </a:solidFill>
              </a:rPr>
              <a:t>Java : 73.3%,  HTML : 15.4%, CSS : 9.0%, JavaScript 1.9%, ETC(Docs) : 0.6</a:t>
            </a:r>
            <a:endParaRPr lang="en-US" altLang="ko-KR" sz="1100" dirty="0">
              <a:solidFill>
                <a:srgbClr val="44546A"/>
              </a:solidFill>
            </a:endParaRPr>
          </a:p>
        </p:txBody>
      </p:sp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4201390749"/>
              </p:ext>
            </p:extLst>
          </p:nvPr>
        </p:nvGraphicFramePr>
        <p:xfrm>
          <a:off x="2869586" y="981116"/>
          <a:ext cx="6207125" cy="380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7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–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Languages Detail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dirty="0">
              <a:solidFill>
                <a:srgbClr val="44546A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91850"/>
              </p:ext>
            </p:extLst>
          </p:nvPr>
        </p:nvGraphicFramePr>
        <p:xfrm>
          <a:off x="2544530" y="1924047"/>
          <a:ext cx="7599594" cy="33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198">
                  <a:extLst>
                    <a:ext uri="{9D8B030D-6E8A-4147-A177-3AD203B41FA5}">
                      <a16:colId xmlns:a16="http://schemas.microsoft.com/office/drawing/2014/main" val="71760676"/>
                    </a:ext>
                  </a:extLst>
                </a:gridCol>
                <a:gridCol w="2533198">
                  <a:extLst>
                    <a:ext uri="{9D8B030D-6E8A-4147-A177-3AD203B41FA5}">
                      <a16:colId xmlns:a16="http://schemas.microsoft.com/office/drawing/2014/main" val="2506765401"/>
                    </a:ext>
                  </a:extLst>
                </a:gridCol>
                <a:gridCol w="2533198">
                  <a:extLst>
                    <a:ext uri="{9D8B030D-6E8A-4147-A177-3AD203B41FA5}">
                      <a16:colId xmlns:a16="http://schemas.microsoft.com/office/drawing/2014/main" val="3672024434"/>
                    </a:ext>
                  </a:extLst>
                </a:gridCol>
              </a:tblGrid>
              <a:tr h="481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Languages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Code(Line)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743108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6008993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442898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6064611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926027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5485390"/>
                  </a:ext>
                </a:extLst>
              </a:tr>
              <a:tr h="4816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80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69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7331784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HAT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OU </a:t>
            </a:r>
            <a:r>
              <a:rPr lang="en-US" altLang="ko-KR" i="1" kern="0" dirty="0">
                <a:ln w="9525">
                  <a:noFill/>
                </a:ln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</a:t>
            </a: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ANT </a:t>
            </a:r>
            <a:r>
              <a:rPr lang="en-US" altLang="ko-KR" i="1" kern="0" dirty="0" smtClean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 Requirements Specification 1/6</a:t>
            </a:r>
            <a:endParaRPr lang="ko-KR" altLang="en-US" dirty="0">
              <a:solidFill>
                <a:srgbClr val="44546A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44782"/>
              </p:ext>
            </p:extLst>
          </p:nvPr>
        </p:nvGraphicFramePr>
        <p:xfrm>
          <a:off x="431801" y="1092206"/>
          <a:ext cx="11345331" cy="5477919"/>
        </p:xfrm>
        <a:graphic>
          <a:graphicData uri="http://schemas.openxmlformats.org/drawingml/2006/table">
            <a:tbl>
              <a:tblPr/>
              <a:tblGrid>
                <a:gridCol w="983123">
                  <a:extLst>
                    <a:ext uri="{9D8B030D-6E8A-4147-A177-3AD203B41FA5}">
                      <a16:colId xmlns:a16="http://schemas.microsoft.com/office/drawing/2014/main" val="1729921196"/>
                    </a:ext>
                  </a:extLst>
                </a:gridCol>
                <a:gridCol w="940541">
                  <a:extLst>
                    <a:ext uri="{9D8B030D-6E8A-4147-A177-3AD203B41FA5}">
                      <a16:colId xmlns:a16="http://schemas.microsoft.com/office/drawing/2014/main" val="859027683"/>
                    </a:ext>
                  </a:extLst>
                </a:gridCol>
                <a:gridCol w="1408931">
                  <a:extLst>
                    <a:ext uri="{9D8B030D-6E8A-4147-A177-3AD203B41FA5}">
                      <a16:colId xmlns:a16="http://schemas.microsoft.com/office/drawing/2014/main" val="3767855192"/>
                    </a:ext>
                  </a:extLst>
                </a:gridCol>
                <a:gridCol w="7285100">
                  <a:extLst>
                    <a:ext uri="{9D8B030D-6E8A-4147-A177-3AD203B41FA5}">
                      <a16:colId xmlns:a16="http://schemas.microsoft.com/office/drawing/2014/main" val="1858827696"/>
                    </a:ext>
                  </a:extLst>
                </a:gridCol>
                <a:gridCol w="727636">
                  <a:extLst>
                    <a:ext uri="{9D8B030D-6E8A-4147-A177-3AD203B41FA5}">
                      <a16:colId xmlns:a16="http://schemas.microsoft.com/office/drawing/2014/main" val="3632168049"/>
                    </a:ext>
                  </a:extLst>
                </a:gridCol>
              </a:tblGrid>
              <a:tr h="1995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18075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WYW_0001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회원가입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회원가입 필수항목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아이디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이름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휴대전화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필수 약관 동의가 필수로 입력되어야 회원가입 버튼이 활성화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공통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775306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아이디 중복검사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중복된 아이디로 가입 불가능하며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중복된 아이디 기입 시 경고메시지 출력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18958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아이디 유효성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아이디는 영어 대소문자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숫자 조합으로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4~16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 이내로 입력 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일치하지 않을 시 경고메시지 출력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후 수정 불가능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54351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WYW_0004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 유효성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비밀번호는 영어 대소문자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숫자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특수문자 조합으로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 이상 입력해야 한다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후 수정 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33455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WYW_0005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 확인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비밀번호와 비밀번호 확인 창의 입력값은 동일해야 한다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일지하지 않을 시 경고메시지 출력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71233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WYW_0006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영어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한글 모두 입력 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글자 수 제한 없음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후 수정불가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60416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WYW_0007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 중복검사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중복된 이메일로 가입 불가능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후 수정 가능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99986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WYW_0008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 유효성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 형식을 갖춘 텍스만 입력 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예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 aaa@aaa.com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130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WYW_0009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전화번호 중복검사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중복된 전화번호로 가입 불가능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후 수정 가능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73771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전화번호 유효성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앞자리는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자리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010,011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만 사용 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중간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뒷자리는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자리만 입력 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초과입력 불가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27758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주소입력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다음 주소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API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 입력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11505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필수약관 동의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필수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선택 약관이 존재하며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개의 필수 약관이 동의 체크 되어야 한다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57053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아이디 찾기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아이디 찾기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시 입력한 이메일 주소와 이름의 일치 여부를 확인하고 확인페이지 내에서 팝업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441272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 찾기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 찾기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시 입력한 이메일 주소와 이름의 일치 여부를 확인하고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이메일로 인증번호를 전송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이메일로 받은 인증번호를 확인페이지에 인증번호를 입력하고 일치하면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다시 이메일로 비밀번호를 전송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4047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시 입력한 아이디와 비밀번호가 일치하면 로그인되며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상위 메뉴에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“‘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이름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’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님 환영합니다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.“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메시지가 표기된다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41775"/>
                  </a:ext>
                </a:extLst>
              </a:tr>
              <a:tr h="14341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로그아웃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로그아웃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 시에만 나타나며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클릭 시 로그 아웃시킨다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설정에 따라 메인 페이지로 이동되거나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 페이지로 이동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48146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마이페이지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회원정보 수정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 시에만 접근 가능하며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로그인하지 않았을 시에는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접근메뉴가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출력되지 않는다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로그인된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정보를 활용하여 회원의 정보를 불러옴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수정 가능한 항목은 비밀번호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전화번호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주소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9569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WYW_0018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회원정보 수정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 유효성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조건과 마찬가지로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비밀번호는 영어 대소문자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숫자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특수문자 조합으로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8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자 이상 입력해야 한다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49653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WYW_0019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회원정보 수정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 유효성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조건과 마찬가지로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 형식을 갖춘 텍스트만 입력가능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021573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WYW_0020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회원정보 수정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이메일 중복검사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중복된 이메일로 가입불가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본인이 사용 했던 이메일 주소는 다시 입력 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075260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WYW_0021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회원정보 수정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전화번호 중복검사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중복된 전화번호 가입불가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본인이 사용 했던 전화번호는 다시 입력가능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93778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WYW_0022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회원정보 수정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주소 입력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가입 시와 마찬가지로 다음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API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로 입력하여 정보 수정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0590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WYW_0023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위시리스트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확인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페이지에서 하트 아이콘을 클릭하거나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상세 페이지에서 찜하기 버튼 클릭 시 위시리스트에 등록되며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해당페이지에서 목록 확인 가능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11330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WYW_0024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위시리스트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장바구니추가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위시리스트에 등록된 상품은 장바구니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추가버튼을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눌러 장바구니로 추가 가능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개수는 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개로 추가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032733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WYW_0025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위시리스트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삭제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위시리스트에 등록된 상품은 삭제버튼을 클릭하여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위시리스트에서 제외 가능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40093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WYW_0026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배송현황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배송준비 리스트 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주문한 상품의 진행상황이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배송준비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중일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때 해당 주문내역이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배송준비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리스트에서 확인 가능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03165"/>
                  </a:ext>
                </a:extLst>
              </a:tr>
              <a:tr h="26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WYW_0027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배송현황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-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배송준비 리스트 상세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배송준비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리스트에 있는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“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주문상품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”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텍스트를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 클릭하거나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우측에 있는 주문 상세 버튼 클릭 시 세부내역확인 가능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확인가능 정보는 배송상품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상품 개수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단가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총금액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배송료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수취인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수취주소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연락처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0" dirty="0" err="1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주문요청일</a:t>
                      </a:r>
                      <a:r>
                        <a:rPr lang="en-US" altLang="ko-KR" sz="5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3201" marR="33201" marT="9179" marB="91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0194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219387" y="1512887"/>
            <a:ext cx="26918785" cy="45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3591</Words>
  <Application>Microsoft Office PowerPoint</Application>
  <PresentationFormat>와이드스크린</PresentationFormat>
  <Paragraphs>683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Aharoni</vt:lpstr>
      <vt:lpstr>Tmon몬소리 Black</vt:lpstr>
      <vt:lpstr>굴림체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green</cp:lastModifiedBy>
  <cp:revision>13</cp:revision>
  <dcterms:created xsi:type="dcterms:W3CDTF">2022-11-01T15:43:08Z</dcterms:created>
  <dcterms:modified xsi:type="dcterms:W3CDTF">2022-12-06T08:47:02Z</dcterms:modified>
</cp:coreProperties>
</file>