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300" r:id="rId4"/>
    <p:sldId id="301" r:id="rId5"/>
    <p:sldId id="302" r:id="rId6"/>
    <p:sldId id="303" r:id="rId7"/>
    <p:sldId id="31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4" r:id="rId18"/>
    <p:sldId id="299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  <a:lumOff val="50000"/>
              </a:schemeClr>
            </a:gs>
            <a:gs pos="25000">
              <a:schemeClr val="bg1">
                <a:lumMod val="65000"/>
                <a:lumOff val="35000"/>
              </a:schemeClr>
            </a:gs>
            <a:gs pos="100000">
              <a:schemeClr val="bg1"/>
            </a:gs>
          </a:gsLst>
          <a:path path="circle">
            <a:fillToRect l="10000" t="110000" r="1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2013-10-09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pl/" TargetMode="External"/><Relationship Id="rId2" Type="http://schemas.openxmlformats.org/officeDocument/2006/relationships/hyperlink" Target="http://labs.kernelconcepts.de/downloads/books/Pro%20Git%20-%20Scott%20Chacon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ode.google.com/p/gitextensions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3717032"/>
            <a:ext cx="7851648" cy="2620888"/>
          </a:xfrm>
        </p:spPr>
        <p:txBody>
          <a:bodyPr>
            <a:normAutofit/>
          </a:bodyPr>
          <a:lstStyle/>
          <a:p>
            <a:r>
              <a:rPr lang="pl-PL" sz="4000" dirty="0" smtClean="0"/>
              <a:t>      Podstawowe informacje           	</a:t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/>
            </a:r>
            <a:br>
              <a:rPr lang="pl-PL" sz="4000" dirty="0" smtClean="0"/>
            </a:br>
            <a:r>
              <a:rPr lang="pl-PL" sz="4000" dirty="0" smtClean="0"/>
              <a:t>Paweł Ochalik</a:t>
            </a:r>
            <a:endParaRPr lang="pl-PL" sz="4000" dirty="0"/>
          </a:p>
        </p:txBody>
      </p:sp>
      <p:pic>
        <p:nvPicPr>
          <p:cNvPr id="1026" name="Picture 2" descr="E:\Nauka\GIT\Prezentacja\273px-Git-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415158"/>
            <a:ext cx="2600325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Bash</a:t>
            </a:r>
            <a:r>
              <a:rPr lang="pl-PL" sz="5200" dirty="0" smtClean="0"/>
              <a:t> – repozytorium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Obsługa repozytorium: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 –</a:t>
            </a:r>
            <a:r>
              <a:rPr lang="pl-PL" sz="2000" dirty="0" smtClean="0"/>
              <a:t>v – zatwierdzenie zmian ze szczegółowym komentarzem (poszczególne zmodyfikowane wiersze) 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 –</a:t>
            </a:r>
            <a:r>
              <a:rPr lang="pl-PL" sz="2000" dirty="0" smtClean="0"/>
              <a:t>a – automatyczne zatwierdzanie zmian (dotyczy tylko plików już wcześniej śledzonych)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rm</a:t>
            </a:r>
            <a:r>
              <a:rPr lang="pl-PL" sz="2000" dirty="0" smtClean="0"/>
              <a:t> </a:t>
            </a:r>
            <a:r>
              <a:rPr lang="pl-PL" sz="2000" dirty="0" err="1" smtClean="0"/>
              <a:t>nazwa_pliku</a:t>
            </a:r>
            <a:r>
              <a:rPr lang="pl-PL" sz="2000" dirty="0" smtClean="0"/>
              <a:t> – usuwanie pliku z repozytorium (poczekalnia i lokalnie na dysku)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rm</a:t>
            </a:r>
            <a:r>
              <a:rPr lang="pl-PL" sz="2000" dirty="0" smtClean="0"/>
              <a:t> </a:t>
            </a:r>
            <a:r>
              <a:rPr lang="pl-PL" sz="2000" dirty="0" smtClean="0"/>
              <a:t>--</a:t>
            </a:r>
            <a:r>
              <a:rPr lang="pl-PL" sz="2000" dirty="0" err="1" smtClean="0"/>
              <a:t>cached</a:t>
            </a:r>
            <a:r>
              <a:rPr lang="pl-PL" sz="2000" dirty="0" smtClean="0"/>
              <a:t> </a:t>
            </a:r>
            <a:r>
              <a:rPr lang="pl-PL" sz="2000" dirty="0" err="1" smtClean="0"/>
              <a:t>nazwa_pliku</a:t>
            </a:r>
            <a:r>
              <a:rPr lang="pl-PL" sz="2000" dirty="0" smtClean="0"/>
              <a:t> – usuwanie pliku tylko z poczekalni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</a:t>
            </a:r>
            <a:r>
              <a:rPr lang="pl-PL" sz="2000" dirty="0" err="1" smtClean="0"/>
              <a:t>cat</a:t>
            </a:r>
            <a:r>
              <a:rPr lang="pl-PL" sz="2000" dirty="0" smtClean="0"/>
              <a:t> .</a:t>
            </a:r>
            <a:r>
              <a:rPr lang="pl-PL" sz="2000" dirty="0" err="1" smtClean="0"/>
              <a:t>gitignore</a:t>
            </a:r>
            <a:r>
              <a:rPr lang="pl-PL" sz="2000" dirty="0" smtClean="0"/>
              <a:t> – tworzenie listy ignorowanych plików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mv </a:t>
            </a:r>
            <a:r>
              <a:rPr lang="pl-PL" sz="2000" dirty="0" err="1" smtClean="0"/>
              <a:t>stara_nazwa</a:t>
            </a:r>
            <a:r>
              <a:rPr lang="pl-PL" sz="2000" dirty="0" smtClean="0"/>
              <a:t> </a:t>
            </a:r>
            <a:r>
              <a:rPr lang="pl-PL" sz="2000" dirty="0" err="1" smtClean="0"/>
              <a:t>nowa_nazwa</a:t>
            </a:r>
            <a:r>
              <a:rPr lang="pl-PL" sz="2000" dirty="0" smtClean="0"/>
              <a:t> – zmiana nazwy pliku (bez konieczności usuwania śledzenia do starej nazwy oraz dodania śledzenia dla nowej nazwy – 1 polecenie zamiast 3)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10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Bash</a:t>
            </a:r>
            <a:r>
              <a:rPr lang="pl-PL" sz="5200" dirty="0" smtClean="0"/>
              <a:t> – repozytorium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Obsługa repozytorium: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 $ git log – przegląd historii rewizji (wyświetlenie zmian wraz z ich sumą kontrolną SHA-1, nazwiskiem oraz e-mailem autora, datą zapisu oraz notką zmiany w odwrotnej kolejności chronologicznej)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commit</a:t>
            </a:r>
            <a:r>
              <a:rPr lang="pl-PL" sz="2000" dirty="0" smtClean="0"/>
              <a:t> </a:t>
            </a:r>
            <a:r>
              <a:rPr lang="pl-PL" sz="2000" dirty="0" smtClean="0"/>
              <a:t>--</a:t>
            </a:r>
            <a:r>
              <a:rPr lang="pl-PL" sz="2000" dirty="0" err="1" smtClean="0"/>
              <a:t>amend</a:t>
            </a:r>
            <a:r>
              <a:rPr lang="pl-PL" sz="2000" dirty="0" smtClean="0"/>
              <a:t> </a:t>
            </a:r>
            <a:r>
              <a:rPr lang="pl-PL" sz="2000" dirty="0" smtClean="0"/>
              <a:t>– poprawka do ostatniej wersji rewizji (cofanie zmian)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reset HEAD </a:t>
            </a:r>
            <a:r>
              <a:rPr lang="pl-PL" sz="2000" dirty="0" err="1" smtClean="0"/>
              <a:t>nazwa_pliku</a:t>
            </a:r>
            <a:r>
              <a:rPr lang="pl-PL" sz="2000" dirty="0" smtClean="0"/>
              <a:t> – usunięcie pliku z poczekalni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checkout</a:t>
            </a:r>
            <a:r>
              <a:rPr lang="pl-PL" sz="2000" dirty="0" smtClean="0"/>
              <a:t> </a:t>
            </a:r>
            <a:r>
              <a:rPr lang="pl-PL" sz="2000" dirty="0" smtClean="0"/>
              <a:t>-- </a:t>
            </a:r>
            <a:r>
              <a:rPr lang="pl-PL" sz="2000" dirty="0" err="1" smtClean="0"/>
              <a:t>nazwa_pliku</a:t>
            </a:r>
            <a:r>
              <a:rPr lang="pl-PL" sz="2000" dirty="0" smtClean="0"/>
              <a:t> – cofnięcie zmian w pliku (wszelkie zmiany przepadają!)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11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 fontScale="90000"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Bash</a:t>
            </a:r>
            <a:r>
              <a:rPr lang="pl-PL" sz="5200" dirty="0" smtClean="0"/>
              <a:t> – zdalne repozytorium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Obsługa zdalnego repozytorium: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remote</a:t>
            </a:r>
            <a:r>
              <a:rPr lang="pl-PL" sz="2000" dirty="0" smtClean="0"/>
              <a:t> – wyświetlenie zdalnych repozytoriów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remote</a:t>
            </a:r>
            <a:r>
              <a:rPr lang="pl-PL" sz="2000" dirty="0" smtClean="0"/>
              <a:t> –v – wyświetlenie zdalnych repozytoriów wraz z pełnym adresem URL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remote</a:t>
            </a:r>
            <a:r>
              <a:rPr lang="pl-PL" sz="2000" dirty="0" smtClean="0"/>
              <a:t> </a:t>
            </a:r>
            <a:r>
              <a:rPr lang="pl-PL" sz="2000" dirty="0" err="1" smtClean="0"/>
              <a:t>add</a:t>
            </a:r>
            <a:r>
              <a:rPr lang="pl-PL" sz="2000" dirty="0" smtClean="0"/>
              <a:t> skrót </a:t>
            </a:r>
            <a:r>
              <a:rPr lang="pl-PL" sz="2000" dirty="0" err="1" smtClean="0"/>
              <a:t>url</a:t>
            </a:r>
            <a:r>
              <a:rPr lang="pl-PL" sz="2000" dirty="0" smtClean="0"/>
              <a:t> – dodanie zdalnego repozytorium jako skrót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fetch</a:t>
            </a:r>
            <a:r>
              <a:rPr lang="pl-PL" sz="2000" dirty="0" smtClean="0"/>
              <a:t> </a:t>
            </a:r>
            <a:r>
              <a:rPr lang="pl-PL" sz="2000" dirty="0" err="1" smtClean="0"/>
              <a:t>nazwa_zdalengo_repozytorium</a:t>
            </a:r>
            <a:r>
              <a:rPr lang="pl-PL" sz="2000" dirty="0" smtClean="0"/>
              <a:t> – pobranie wszystkich danych, których jeszcze nie ma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fetch</a:t>
            </a:r>
            <a:r>
              <a:rPr lang="pl-PL" sz="2000" dirty="0" smtClean="0"/>
              <a:t> </a:t>
            </a:r>
            <a:r>
              <a:rPr lang="pl-PL" sz="2000" dirty="0" err="1" smtClean="0"/>
              <a:t>origin</a:t>
            </a:r>
            <a:r>
              <a:rPr lang="pl-PL" sz="2000" dirty="0" smtClean="0"/>
              <a:t> - pobranie każdej nowej pracy jaka została wypchnięta na oryginalny serwer od momentu sklonowania go (lub ostatniego pobrania zmian). 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merge</a:t>
            </a:r>
            <a:r>
              <a:rPr lang="pl-PL" sz="2000" dirty="0" smtClean="0"/>
              <a:t> – scalenie z lokalnymi plikami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pull</a:t>
            </a:r>
            <a:r>
              <a:rPr lang="pl-PL" sz="2000" dirty="0" smtClean="0"/>
              <a:t> – polecenie git </a:t>
            </a:r>
            <a:r>
              <a:rPr lang="pl-PL" sz="2000" dirty="0" err="1" smtClean="0"/>
              <a:t>fetch</a:t>
            </a:r>
            <a:r>
              <a:rPr lang="pl-PL" sz="2000" dirty="0" smtClean="0"/>
              <a:t> + git </a:t>
            </a:r>
            <a:r>
              <a:rPr lang="pl-PL" sz="2000" dirty="0" err="1" smtClean="0"/>
              <a:t>merge</a:t>
            </a:r>
            <a:r>
              <a:rPr lang="pl-PL" sz="2000" dirty="0" smtClean="0"/>
              <a:t>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12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 fontScale="90000"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Bash</a:t>
            </a:r>
            <a:r>
              <a:rPr lang="pl-PL" sz="5200" dirty="0" smtClean="0"/>
              <a:t> – zdalne repozytorium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Obsługa zdalnego repozytorium:</a:t>
            </a:r>
            <a:endParaRPr lang="pl-PL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push</a:t>
            </a:r>
            <a:r>
              <a:rPr lang="pl-PL" sz="2000" dirty="0" smtClean="0"/>
              <a:t> </a:t>
            </a:r>
            <a:r>
              <a:rPr lang="pl-PL" sz="2000" dirty="0" err="1" smtClean="0"/>
              <a:t>nazwa_zdalnego_repozytorium</a:t>
            </a:r>
            <a:r>
              <a:rPr lang="pl-PL" sz="2000" dirty="0" smtClean="0"/>
              <a:t> </a:t>
            </a:r>
            <a:r>
              <a:rPr lang="pl-PL" sz="2000" dirty="0" err="1" smtClean="0"/>
              <a:t>nazwa_gałęzi</a:t>
            </a:r>
            <a:r>
              <a:rPr lang="pl-PL" sz="2000" dirty="0" smtClean="0"/>
              <a:t> – wypchnięcie zmian na zewnątrz (polecenie zadziała tylko jeśli repozytorium zostało sklonowane z serwera do którego mamy prawo zapisu oraz jeśli nikt inny w międzyczasie nie wypchnął własnych zmian)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remote</a:t>
            </a:r>
            <a:r>
              <a:rPr lang="pl-PL" sz="2000" dirty="0" smtClean="0"/>
              <a:t> show </a:t>
            </a:r>
            <a:r>
              <a:rPr lang="pl-PL" sz="2000" dirty="0" err="1" smtClean="0"/>
              <a:t>nazwa_zdalnego_repozytorium</a:t>
            </a:r>
            <a:r>
              <a:rPr lang="pl-PL" sz="2000" dirty="0" smtClean="0"/>
              <a:t> – inspekcja zdalnych zmian (zawiera adres URL zdalnego repozytorium oraz informacje o śledzonej gałęzi)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fr-FR" sz="2000" dirty="0" smtClean="0"/>
              <a:t>$ git remote rename</a:t>
            </a:r>
            <a:r>
              <a:rPr lang="pl-PL" sz="2000" dirty="0" smtClean="0"/>
              <a:t> </a:t>
            </a:r>
            <a:r>
              <a:rPr lang="pl-PL" sz="2000" dirty="0" err="1" smtClean="0"/>
              <a:t>stara_nazwa</a:t>
            </a:r>
            <a:r>
              <a:rPr lang="pl-PL" sz="2000" dirty="0" smtClean="0"/>
              <a:t>  </a:t>
            </a:r>
            <a:r>
              <a:rPr lang="pl-PL" sz="2000" dirty="0" err="1" smtClean="0"/>
              <a:t>nowa_nazwa</a:t>
            </a:r>
            <a:r>
              <a:rPr lang="pl-PL" sz="2000" dirty="0" smtClean="0"/>
              <a:t> – zmiana nazwy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remote</a:t>
            </a:r>
            <a:r>
              <a:rPr lang="pl-PL" sz="2000" dirty="0" smtClean="0"/>
              <a:t> </a:t>
            </a:r>
            <a:r>
              <a:rPr lang="pl-PL" sz="2000" dirty="0" err="1" smtClean="0"/>
              <a:t>rm</a:t>
            </a:r>
            <a:r>
              <a:rPr lang="pl-PL" sz="2000" dirty="0" smtClean="0"/>
              <a:t> </a:t>
            </a:r>
            <a:r>
              <a:rPr lang="pl-PL" sz="2000" dirty="0" err="1" smtClean="0"/>
              <a:t>nazwa_zdalnego_repozytorium</a:t>
            </a:r>
            <a:r>
              <a:rPr lang="pl-PL" sz="2000" dirty="0" smtClean="0"/>
              <a:t> – usunięcie odnośnika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13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Bash</a:t>
            </a:r>
            <a:r>
              <a:rPr lang="pl-PL" sz="5200" dirty="0" smtClean="0"/>
              <a:t> – etykietowanie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Polecenia etykietowania:</a:t>
            </a:r>
            <a:endParaRPr lang="pl-PL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tag</a:t>
            </a:r>
            <a:r>
              <a:rPr lang="pl-PL" sz="2000" dirty="0" smtClean="0"/>
              <a:t> – listowanie etykiet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tag</a:t>
            </a:r>
            <a:r>
              <a:rPr lang="pl-PL" sz="2000" dirty="0" smtClean="0"/>
              <a:t> -a </a:t>
            </a:r>
            <a:r>
              <a:rPr lang="pl-PL" sz="2000" dirty="0" err="1" smtClean="0"/>
              <a:t>nazwa_etykiety</a:t>
            </a:r>
            <a:r>
              <a:rPr lang="pl-PL" sz="2000" dirty="0" smtClean="0"/>
              <a:t> -m ‘notka etykiety‘ – opisanie etykiety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tag</a:t>
            </a:r>
            <a:r>
              <a:rPr lang="pl-PL" sz="2000" dirty="0" smtClean="0"/>
              <a:t> -s </a:t>
            </a:r>
            <a:r>
              <a:rPr lang="pl-PL" sz="2000" dirty="0" err="1" smtClean="0"/>
              <a:t>nazwa_etykiety</a:t>
            </a:r>
            <a:r>
              <a:rPr lang="pl-PL" sz="2000" dirty="0" smtClean="0"/>
              <a:t> -m ‘notka etykiety‘ – podpisanie etykiety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tag</a:t>
            </a:r>
            <a:r>
              <a:rPr lang="pl-PL" sz="2000" dirty="0" smtClean="0"/>
              <a:t> -v </a:t>
            </a:r>
            <a:r>
              <a:rPr lang="pl-PL" sz="2000" dirty="0" err="1" smtClean="0"/>
              <a:t>nazwa_etykiety</a:t>
            </a:r>
            <a:r>
              <a:rPr lang="pl-PL" sz="2000" dirty="0" smtClean="0"/>
              <a:t> – weryfikowanie etykiety (wymagany klucz publiczny osoby podpisującej)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push</a:t>
            </a:r>
            <a:r>
              <a:rPr lang="pl-PL" sz="2000" dirty="0" smtClean="0"/>
              <a:t> </a:t>
            </a:r>
            <a:r>
              <a:rPr lang="pl-PL" sz="2000" dirty="0" err="1" smtClean="0"/>
              <a:t>nazwa_zdalnego_repozytorium</a:t>
            </a:r>
            <a:r>
              <a:rPr lang="pl-PL" sz="2000" dirty="0" smtClean="0"/>
              <a:t> </a:t>
            </a:r>
            <a:r>
              <a:rPr lang="pl-PL" sz="2000" dirty="0" smtClean="0"/>
              <a:t>--</a:t>
            </a:r>
            <a:r>
              <a:rPr lang="pl-PL" sz="2000" dirty="0" err="1" smtClean="0"/>
              <a:t>tags</a:t>
            </a:r>
            <a:r>
              <a:rPr lang="pl-PL" sz="2000" dirty="0" smtClean="0"/>
              <a:t> </a:t>
            </a:r>
            <a:r>
              <a:rPr lang="pl-PL" sz="2000" dirty="0" smtClean="0"/>
              <a:t>– współdzielenie etykiet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14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Bash</a:t>
            </a:r>
            <a:r>
              <a:rPr lang="pl-PL" sz="5200" dirty="0" smtClean="0"/>
              <a:t> – gałęzie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Operacje na gałęziach:</a:t>
            </a:r>
            <a:endParaRPr lang="pl-PL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err="1" smtClean="0"/>
              <a:t>nazwa_nowej_gałęzi</a:t>
            </a:r>
            <a:r>
              <a:rPr lang="pl-PL" sz="2000" dirty="0" smtClean="0"/>
              <a:t> </a:t>
            </a:r>
            <a:r>
              <a:rPr lang="pl-PL" sz="2000" dirty="0" smtClean="0"/>
              <a:t>– stworzenie nowej gałęzi 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checkout</a:t>
            </a:r>
            <a:r>
              <a:rPr lang="pl-PL" sz="2000" dirty="0" smtClean="0"/>
              <a:t> </a:t>
            </a:r>
            <a:r>
              <a:rPr lang="pl-PL" sz="2000" dirty="0" err="1" smtClean="0"/>
              <a:t>nazwa_gałęzi</a:t>
            </a:r>
            <a:r>
              <a:rPr lang="pl-PL" sz="2000" dirty="0" smtClean="0"/>
              <a:t> – przełączenie się na inną gałąź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checkout</a:t>
            </a:r>
            <a:r>
              <a:rPr lang="pl-PL" sz="2000" dirty="0" smtClean="0"/>
              <a:t> -b </a:t>
            </a:r>
            <a:r>
              <a:rPr lang="pl-PL" sz="2000" dirty="0" err="1" smtClean="0"/>
              <a:t>nazwa_nowej_gałęzi</a:t>
            </a:r>
            <a:r>
              <a:rPr lang="pl-PL" sz="2000" dirty="0" smtClean="0"/>
              <a:t> – stworzenie i przełączenie się na nową gałąź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branch</a:t>
            </a:r>
            <a:r>
              <a:rPr lang="pl-PL" sz="2000" dirty="0" smtClean="0"/>
              <a:t> -d </a:t>
            </a:r>
            <a:r>
              <a:rPr lang="pl-PL" sz="2000" dirty="0" err="1" smtClean="0"/>
              <a:t>nazwa_gałęzi</a:t>
            </a:r>
            <a:r>
              <a:rPr lang="pl-PL" sz="2000" dirty="0" smtClean="0"/>
              <a:t> – usunięcie gałęzi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sv-SE" sz="2000" dirty="0" smtClean="0"/>
              <a:t>$ git checkout </a:t>
            </a:r>
            <a:r>
              <a:rPr lang="pl-PL" sz="2000" dirty="0" err="1" smtClean="0"/>
              <a:t>nazwa_gałęzi_podstawowej</a:t>
            </a:r>
            <a:r>
              <a:rPr lang="pl-PL" sz="2000" dirty="0" smtClean="0"/>
              <a:t> +</a:t>
            </a:r>
            <a:r>
              <a:rPr lang="sv-SE" sz="2000" dirty="0" smtClean="0"/>
              <a:t> $ git merge </a:t>
            </a:r>
            <a:r>
              <a:rPr lang="pl-PL" sz="2000" dirty="0" err="1" smtClean="0"/>
              <a:t>nazwa_gałęzi_scalanej</a:t>
            </a:r>
            <a:r>
              <a:rPr lang="pl-PL" sz="2000" dirty="0" smtClean="0"/>
              <a:t> – scalenie dwóch gałęzi (szybkie scalanie dla gałęzi rodzica)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branch</a:t>
            </a:r>
            <a:r>
              <a:rPr lang="pl-PL" sz="2000" dirty="0" smtClean="0"/>
              <a:t> –v – wyświetlenie ostatniego zatwierdzonego zestawu zmian na każdej z gałęzi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smtClean="0"/>
              <a:t>--</a:t>
            </a:r>
            <a:r>
              <a:rPr lang="pl-PL" sz="2000" dirty="0" err="1" smtClean="0"/>
              <a:t>merged</a:t>
            </a:r>
            <a:r>
              <a:rPr lang="pl-PL" sz="2000" dirty="0" smtClean="0"/>
              <a:t> – wyświetlenie scalonych gałęzi</a:t>
            </a:r>
            <a:endParaRPr lang="pl-PL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branch</a:t>
            </a:r>
            <a:r>
              <a:rPr lang="pl-PL" sz="2000" dirty="0" smtClean="0"/>
              <a:t> </a:t>
            </a:r>
            <a:r>
              <a:rPr lang="pl-PL" sz="2000" dirty="0" smtClean="0"/>
              <a:t>--</a:t>
            </a:r>
            <a:r>
              <a:rPr lang="pl-PL" sz="2000" dirty="0" err="1" smtClean="0"/>
              <a:t>no-merged</a:t>
            </a:r>
            <a:r>
              <a:rPr lang="pl-PL" sz="2000" dirty="0" smtClean="0"/>
              <a:t> – wyświetlenie nie scalonych gałęzi</a:t>
            </a:r>
            <a:endParaRPr lang="pl-PL" sz="20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15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Bash</a:t>
            </a:r>
            <a:r>
              <a:rPr lang="pl-PL" sz="5200" dirty="0" smtClean="0"/>
              <a:t> – gałęzie zdalne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Operacje na zdalnych gałęziach:</a:t>
            </a:r>
            <a:endParaRPr lang="pl-PL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push</a:t>
            </a:r>
            <a:r>
              <a:rPr lang="pl-PL" sz="2000" dirty="0" smtClean="0"/>
              <a:t> </a:t>
            </a:r>
            <a:r>
              <a:rPr lang="pl-PL" sz="2000" dirty="0" err="1" smtClean="0"/>
              <a:t>nazwa_zdalnego_repozytorium</a:t>
            </a:r>
            <a:r>
              <a:rPr lang="pl-PL" sz="2000" dirty="0" smtClean="0"/>
              <a:t> </a:t>
            </a:r>
            <a:r>
              <a:rPr lang="pl-PL" sz="2000" dirty="0" err="1" smtClean="0"/>
              <a:t>nazwa_gałęzi</a:t>
            </a:r>
            <a:r>
              <a:rPr lang="pl-PL" sz="2000" dirty="0" smtClean="0"/>
              <a:t> – wypychanie zmian na zdalny serwer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checkout</a:t>
            </a:r>
            <a:r>
              <a:rPr lang="pl-PL" sz="2000" dirty="0" smtClean="0"/>
              <a:t> --gałąź </a:t>
            </a:r>
            <a:r>
              <a:rPr lang="pl-PL" sz="2000" dirty="0" err="1" smtClean="0"/>
              <a:t>nazwa_zdalnego_repozytorium</a:t>
            </a:r>
            <a:r>
              <a:rPr lang="pl-PL" sz="2000" dirty="0" smtClean="0"/>
              <a:t>/gałąź – automatyczne wypychanie i pobieranie zmian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push</a:t>
            </a:r>
            <a:r>
              <a:rPr lang="pl-PL" sz="2000" dirty="0" smtClean="0"/>
              <a:t> </a:t>
            </a:r>
            <a:r>
              <a:rPr lang="pl-PL" sz="2000" dirty="0" err="1" smtClean="0"/>
              <a:t>nazwa_zdalnego_repozytorium</a:t>
            </a:r>
            <a:r>
              <a:rPr lang="pl-PL" sz="2000" dirty="0" smtClean="0"/>
              <a:t> :gałąź – usuwanie zdalnych gałęzi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16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– nauka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215064" cy="4608512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Książka: „Pro Git”, Scott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Chacon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, 2010 (</a:t>
            </a:r>
            <a:r>
              <a:rPr lang="pl-PL" sz="2300" dirty="0" smtClean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  <a:hlinkClick r:id="rId2"/>
              </a:rPr>
              <a:t>http://labs.kernelconcepts.de/downloads/books/Pro%20Git%20-%20Scott%20Chacon.pdf</a:t>
            </a:r>
            <a:r>
              <a:rPr lang="pl-PL" sz="2300" dirty="0" smtClean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l">
              <a:buFont typeface="Arial" pitchFamily="34" charset="0"/>
              <a:buChar char="•"/>
            </a:pP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Polski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tutorial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: Git -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Book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: ( </a:t>
            </a:r>
            <a:r>
              <a:rPr lang="pl-PL" sz="2300" dirty="0" smtClean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  <a:hlinkClick r:id="rId3"/>
              </a:rPr>
              <a:t>http://git-scm.com/book/pl/</a:t>
            </a:r>
            <a:r>
              <a:rPr lang="pl-PL" sz="2300" dirty="0" smtClean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17</a:t>
            </a:r>
            <a:endParaRPr lang="pl-PL" dirty="0">
              <a:latin typeface="+mj-lt"/>
            </a:endParaRPr>
          </a:p>
        </p:txBody>
      </p:sp>
      <p:pic>
        <p:nvPicPr>
          <p:cNvPr id="30722" name="Picture 2" descr="E:\Nauka\GIT\Prezentacja\pro-git@2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9754" y="3212976"/>
            <a:ext cx="2038350" cy="2695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2824336"/>
            <a:ext cx="7851648" cy="1036712"/>
          </a:xfrm>
        </p:spPr>
        <p:txBody>
          <a:bodyPr>
            <a:normAutofit/>
          </a:bodyPr>
          <a:lstStyle/>
          <a:p>
            <a:pPr algn="ctr"/>
            <a:r>
              <a:rPr lang="pl-PL" sz="6000" dirty="0" smtClean="0"/>
              <a:t>DZIĘKUJĘ ZA UWAGĘ</a:t>
            </a:r>
            <a:endParaRPr lang="pl-P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– co to takiego ?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300" dirty="0" smtClean="0">
                <a:cs typeface="Arial" pitchFamily="34" charset="0"/>
              </a:rPr>
              <a:t>Rozproszony system kontroli wersji. </a:t>
            </a:r>
            <a:r>
              <a:rPr lang="pl-PL" sz="2300" dirty="0" smtClean="0"/>
              <a:t>Przechowuje dane jako zestaw migawek małego systemu plików. </a:t>
            </a: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/>
              <a:t> Tworzy obraz przedstawiający to jak wyglądają wszystkie pliki w danym momencie i przechowuje referencję do migawek (podczas </a:t>
            </a:r>
            <a:r>
              <a:rPr lang="pl-PL" sz="2300" dirty="0" err="1" smtClean="0"/>
              <a:t>commitu</a:t>
            </a:r>
            <a:r>
              <a:rPr lang="pl-PL" sz="2300" dirty="0" smtClean="0"/>
              <a:t> lub zapisu stanu projektu). </a:t>
            </a: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/>
              <a:t> Nie zapisuje ponownie tego samego pliku, tylko referencję do jego poprzedniej, identycznej wersji, która została wcześniej zapisana.</a:t>
            </a:r>
            <a:endParaRPr lang="pl-PL" sz="2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2</a:t>
            </a:r>
            <a:endParaRPr lang="pl-PL" dirty="0">
              <a:latin typeface="+mj-lt"/>
            </a:endParaRPr>
          </a:p>
        </p:txBody>
      </p:sp>
      <p:pic>
        <p:nvPicPr>
          <p:cNvPr id="2050" name="Picture 2" descr="E:\Nauka\GIT\Prezentacja\18333fig0105-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725144"/>
            <a:ext cx="4320480" cy="19182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– stany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Git posiada trzy stany plików:</a:t>
            </a:r>
          </a:p>
          <a:p>
            <a:pPr lvl="1" algn="just">
              <a:buFont typeface="Arial" pitchFamily="34" charset="0"/>
              <a:buChar char="•"/>
            </a:pPr>
            <a:r>
              <a:rPr lang="pl-PL" sz="2100" dirty="0" smtClean="0"/>
              <a:t> Zmodyfikowany - plik został zmieniony, ale zmiany nie zostały wprowadzone do bazy danych. </a:t>
            </a:r>
          </a:p>
          <a:p>
            <a:pPr lvl="1" algn="just">
              <a:buFont typeface="Arial" pitchFamily="34" charset="0"/>
              <a:buChar char="•"/>
            </a:pPr>
            <a:r>
              <a:rPr lang="pl-PL" sz="2100" dirty="0" smtClean="0"/>
              <a:t> Śledzony – plik jest zmodyfikowany i został dodany do przechowalni, jest przeznaczony do zatwierdzenia w bieżącej postaci w następnej operacji </a:t>
            </a:r>
            <a:r>
              <a:rPr lang="pl-PL" sz="2100" dirty="0" err="1" smtClean="0"/>
              <a:t>commit</a:t>
            </a:r>
            <a:r>
              <a:rPr lang="pl-PL" sz="2100" dirty="0" smtClean="0"/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pl-PL" sz="2100" dirty="0" smtClean="0"/>
              <a:t> Zatwierdzony – plik został bezpiecznie zachowany w lokalnej bazie danych. </a:t>
            </a:r>
          </a:p>
          <a:p>
            <a:pPr lvl="1" algn="just">
              <a:buFont typeface="Arial" pitchFamily="34" charset="0"/>
              <a:buChar char="•"/>
            </a:pPr>
            <a:endParaRPr lang="pl-PL" sz="20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3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– sposób pracy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Podstawowy sposób pracy z Git:</a:t>
            </a:r>
          </a:p>
          <a:p>
            <a:pPr lvl="1" algn="just">
              <a:buFont typeface="Arial" pitchFamily="34" charset="0"/>
              <a:buChar char="•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 Modyfikacja plików w katalogu roboczym.</a:t>
            </a:r>
            <a:endParaRPr lang="pl-PL" sz="2000" dirty="0" smtClean="0"/>
          </a:p>
          <a:p>
            <a:pPr lvl="1" algn="just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Oznaczenie zmodyfikowanych plików jako śledzone, dodając ich bieżący stan (migawkę) do przechowalni.</a:t>
            </a:r>
          </a:p>
          <a:p>
            <a:pPr lvl="1" algn="just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Zatwierdzenie zmian 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commit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), podczas którego zawartość plików z przechowalni zapisywana jest jako migawka projektu w katalogu Git.</a:t>
            </a:r>
            <a:endParaRPr lang="pl-PL" sz="2000" dirty="0" smtClean="0"/>
          </a:p>
          <a:p>
            <a:pPr lvl="1" algn="just">
              <a:buFont typeface="Arial" pitchFamily="34" charset="0"/>
              <a:buChar char="•"/>
            </a:pPr>
            <a:endParaRPr lang="pl-PL" sz="20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4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Extensions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  <a:ln>
            <a:noFill/>
          </a:ln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Graficzny interfejs użytkownika</a:t>
            </a: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Intuicyjna obsługa</a:t>
            </a: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Zawiera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MsysGit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, Git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Bash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 oraz pakiet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mergetools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difftools</a:t>
            </a: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Wieloplatformowość</a:t>
            </a: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Integracja z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Github</a:t>
            </a: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Integracja z dowolnym klientem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ssh</a:t>
            </a: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Link</a:t>
            </a:r>
            <a:r>
              <a:rPr lang="pl-PL" sz="2300" smtClean="0">
                <a:latin typeface="Arial" pitchFamily="34" charset="0"/>
                <a:cs typeface="Arial" pitchFamily="34" charset="0"/>
              </a:rPr>
              <a:t>: </a:t>
            </a:r>
            <a:r>
              <a:rPr lang="pl-PL" sz="2300" smtClean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  <a:hlinkClick r:id="rId2"/>
              </a:rPr>
              <a:t>http://code.google.com/p/gitextensions/</a:t>
            </a:r>
            <a:r>
              <a:rPr lang="pl-PL" sz="2300" smtClean="0">
                <a:ln>
                  <a:solidFill>
                    <a:schemeClr val="bg1"/>
                  </a:solidFill>
                </a:ln>
                <a:latin typeface="Arial" pitchFamily="34" charset="0"/>
                <a:cs typeface="Arial" pitchFamily="34" charset="0"/>
              </a:rPr>
              <a:t> </a:t>
            </a:r>
            <a:endParaRPr lang="pl-PL" sz="2000" dirty="0" smtClean="0"/>
          </a:p>
          <a:p>
            <a:pPr lvl="1" algn="just"/>
            <a:endParaRPr lang="pl-PL" sz="20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5</a:t>
            </a:r>
            <a:endParaRPr lang="pl-PL" dirty="0">
              <a:latin typeface="+mj-lt"/>
            </a:endParaRPr>
          </a:p>
        </p:txBody>
      </p:sp>
      <p:pic>
        <p:nvPicPr>
          <p:cNvPr id="3074" name="Picture 2" descr="E:\Nauka\GIT\Prezentacja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032917"/>
            <a:ext cx="523875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Klucz </a:t>
            </a:r>
            <a:r>
              <a:rPr lang="pl-PL" sz="5200" dirty="0" err="1" smtClean="0"/>
              <a:t>ssh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Uruchomienie programu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ssh-keygen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 (domyślna lokalizacja: </a:t>
            </a:r>
            <a:r>
              <a:rPr lang="de-DE" sz="2300" dirty="0" smtClean="0">
                <a:latin typeface="Arial" pitchFamily="34" charset="0"/>
                <a:cs typeface="Arial" pitchFamily="34" charset="0"/>
              </a:rPr>
              <a:t>C:\Program Files (x86)\</a:t>
            </a:r>
            <a:r>
              <a:rPr lang="de-DE" sz="2300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de-DE" sz="2300" dirty="0" smtClean="0">
                <a:latin typeface="Arial" pitchFamily="34" charset="0"/>
                <a:cs typeface="Arial" pitchFamily="34" charset="0"/>
              </a:rPr>
              <a:t>\bin\ssh-keygen.exe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Wybranie domyślnej lokalizacji pliku (.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ssh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id_rsa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Dwukrotne podanie hasła klucza</a:t>
            </a: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Wysłanie administratorowi zawartości pliku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id_rsa.pub</a:t>
            </a: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Dodanie przez administratora otrzymanego klucza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ssh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 do konta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GitHub</a:t>
            </a: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pl-PL" sz="2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6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Bash</a:t>
            </a:r>
            <a:r>
              <a:rPr lang="pl-PL" sz="5200" dirty="0" smtClean="0"/>
              <a:t> – konfiguracja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Wstępna konfiguracja w Git </a:t>
            </a:r>
            <a:r>
              <a:rPr lang="pl-PL" sz="2300" dirty="0" err="1" smtClean="0">
                <a:latin typeface="Arial" pitchFamily="34" charset="0"/>
                <a:cs typeface="Arial" pitchFamily="34" charset="0"/>
              </a:rPr>
              <a:t>Bash</a:t>
            </a:r>
            <a:r>
              <a:rPr lang="pl-PL" sz="23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/>
              <a:t>$ git config --global </a:t>
            </a:r>
            <a:r>
              <a:rPr lang="pl-PL" sz="2000" dirty="0" err="1" smtClean="0"/>
              <a:t>user.name</a:t>
            </a:r>
            <a:r>
              <a:rPr lang="pl-PL" sz="2000" dirty="0" smtClean="0"/>
              <a:t> „</a:t>
            </a:r>
            <a:r>
              <a:rPr lang="pl-PL" sz="2000" dirty="0" err="1" smtClean="0"/>
              <a:t>imie</a:t>
            </a:r>
            <a:r>
              <a:rPr lang="pl-PL" sz="2000" dirty="0" smtClean="0"/>
              <a:t> nazwisko" 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config --global </a:t>
            </a:r>
            <a:r>
              <a:rPr lang="pl-PL" sz="2000" dirty="0" err="1" smtClean="0"/>
              <a:t>user.email</a:t>
            </a:r>
            <a:r>
              <a:rPr lang="pl-PL" sz="2000" dirty="0" smtClean="0"/>
              <a:t>  </a:t>
            </a:r>
            <a:r>
              <a:rPr lang="pl-PL" sz="2000" dirty="0" err="1" smtClean="0"/>
              <a:t>xyz@xyz.xyz</a:t>
            </a:r>
            <a:endParaRPr lang="pl-PL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config --global </a:t>
            </a:r>
            <a:r>
              <a:rPr lang="pl-PL" sz="2000" dirty="0" err="1" smtClean="0"/>
              <a:t>core.editor</a:t>
            </a:r>
            <a:r>
              <a:rPr lang="pl-PL" sz="2000" dirty="0" smtClean="0"/>
              <a:t>  </a:t>
            </a:r>
            <a:r>
              <a:rPr lang="pl-PL" sz="2000" dirty="0" err="1" smtClean="0"/>
              <a:t>edytor_tekstu</a:t>
            </a:r>
            <a:endParaRPr lang="pl-PL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config --global </a:t>
            </a:r>
            <a:r>
              <a:rPr lang="pl-PL" sz="2000" dirty="0" err="1" smtClean="0"/>
              <a:t>merge.tool</a:t>
            </a:r>
            <a:r>
              <a:rPr lang="pl-PL" sz="2000" dirty="0" smtClean="0"/>
              <a:t>  </a:t>
            </a:r>
            <a:r>
              <a:rPr lang="pl-PL" sz="2000" dirty="0" err="1" smtClean="0"/>
              <a:t>narzędzie_obsługi_różnic</a:t>
            </a:r>
            <a:endParaRPr lang="pl-PL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config </a:t>
            </a:r>
            <a:r>
              <a:rPr lang="pl-PL" sz="2000" dirty="0" smtClean="0"/>
              <a:t>--list  </a:t>
            </a:r>
            <a:r>
              <a:rPr lang="pl-PL" sz="2000" dirty="0" smtClean="0"/>
              <a:t>- wyświetlenie bieżących ustawień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help config  - wyświetlenie </a:t>
            </a:r>
            <a:r>
              <a:rPr lang="pl-PL" sz="2000" dirty="0" err="1" smtClean="0"/>
              <a:t>manuala</a:t>
            </a:r>
            <a:endParaRPr lang="pl-PL" sz="20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7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Bash</a:t>
            </a:r>
            <a:r>
              <a:rPr lang="pl-PL" sz="5200" dirty="0" smtClean="0"/>
              <a:t> – repozytorium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Tworzenie i klonowanie repozytorium: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/>
              <a:t>$ git </a:t>
            </a:r>
            <a:r>
              <a:rPr lang="pl-PL" sz="2000" dirty="0" err="1" smtClean="0"/>
              <a:t>init</a:t>
            </a:r>
            <a:r>
              <a:rPr lang="pl-PL" sz="2000" dirty="0" smtClean="0"/>
              <a:t> – inicjalizacja Gita w istniejącym (bieżącym) katalogu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</a:t>
            </a:r>
            <a:r>
              <a:rPr lang="pl-PL" sz="2000" dirty="0" smtClean="0"/>
              <a:t>git clone /</a:t>
            </a:r>
            <a:r>
              <a:rPr lang="pl-PL" sz="2000" dirty="0" err="1" smtClean="0"/>
              <a:t>scieżka_dostępu</a:t>
            </a:r>
            <a:r>
              <a:rPr lang="pl-PL" sz="2000" dirty="0" smtClean="0"/>
              <a:t>/</a:t>
            </a:r>
            <a:r>
              <a:rPr lang="pl-PL" sz="2000" dirty="0" err="1" smtClean="0"/>
              <a:t>projekt.git</a:t>
            </a:r>
            <a:r>
              <a:rPr lang="pl-PL" sz="2000" dirty="0" smtClean="0"/>
              <a:t> – klonowanie lokalnego repozytorium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clone </a:t>
            </a:r>
            <a:r>
              <a:rPr lang="pl-PL" sz="2000" dirty="0" err="1" smtClean="0"/>
              <a:t>ssh</a:t>
            </a:r>
            <a:r>
              <a:rPr lang="pl-PL" sz="2000" dirty="0" smtClean="0"/>
              <a:t>://</a:t>
            </a:r>
            <a:r>
              <a:rPr lang="pl-PL" sz="2000" dirty="0" err="1" smtClean="0"/>
              <a:t>użytkownik@serwer</a:t>
            </a:r>
            <a:r>
              <a:rPr lang="pl-PL" sz="2000" dirty="0" smtClean="0"/>
              <a:t>/</a:t>
            </a:r>
            <a:r>
              <a:rPr lang="pl-PL" sz="2000" dirty="0" err="1" smtClean="0"/>
              <a:t>projekt.git</a:t>
            </a:r>
            <a:r>
              <a:rPr lang="pl-PL" sz="2000" dirty="0" smtClean="0"/>
              <a:t> – klonowanie repozytorium po </a:t>
            </a:r>
            <a:r>
              <a:rPr lang="pl-PL" sz="2000" dirty="0" err="1" smtClean="0"/>
              <a:t>ssh</a:t>
            </a:r>
            <a:endParaRPr lang="pl-PL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clone http(s)://serwer/</a:t>
            </a:r>
            <a:r>
              <a:rPr lang="pl-PL" sz="2000" dirty="0" err="1" smtClean="0"/>
              <a:t>projekt.git</a:t>
            </a:r>
            <a:r>
              <a:rPr lang="pl-PL" sz="2000" dirty="0" smtClean="0"/>
              <a:t> - klonowanie repozytorium po http(s)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8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8784" y="764704"/>
            <a:ext cx="7851648" cy="892696"/>
          </a:xfrm>
        </p:spPr>
        <p:txBody>
          <a:bodyPr>
            <a:normAutofit/>
          </a:bodyPr>
          <a:lstStyle/>
          <a:p>
            <a:pPr algn="ctr"/>
            <a:r>
              <a:rPr lang="pl-PL" sz="5200" dirty="0" smtClean="0"/>
              <a:t>Git </a:t>
            </a:r>
            <a:r>
              <a:rPr lang="pl-PL" sz="5200" dirty="0" err="1" smtClean="0"/>
              <a:t>Bash</a:t>
            </a:r>
            <a:r>
              <a:rPr lang="pl-PL" sz="5200" dirty="0" smtClean="0"/>
              <a:t> – repozytorium</a:t>
            </a:r>
            <a:endParaRPr lang="pl-PL" sz="5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988840"/>
            <a:ext cx="8071048" cy="460851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sz="2300" dirty="0" smtClean="0">
                <a:latin typeface="Arial" pitchFamily="34" charset="0"/>
                <a:cs typeface="Arial" pitchFamily="34" charset="0"/>
              </a:rPr>
              <a:t> Obsługa repozytorium: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add</a:t>
            </a:r>
            <a:r>
              <a:rPr lang="pl-PL" sz="2000" dirty="0" smtClean="0"/>
              <a:t> </a:t>
            </a:r>
            <a:r>
              <a:rPr lang="pl-PL" sz="2000" dirty="0" err="1" smtClean="0"/>
              <a:t>nazwa_pliku</a:t>
            </a:r>
            <a:r>
              <a:rPr lang="pl-PL" sz="2000" dirty="0" smtClean="0"/>
              <a:t>(grupy plików) – dodanie pliku(grupy plików) w celu śledzenia stanu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status – sprawdzenie stanu plików 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diff</a:t>
            </a:r>
            <a:r>
              <a:rPr lang="pl-PL" sz="2000" dirty="0" smtClean="0"/>
              <a:t> – dokładne sprawdzenie zawartości plików (co zostało zmienione, ale nie zostało wysłane do poczekalni)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diff</a:t>
            </a:r>
            <a:r>
              <a:rPr lang="pl-PL" sz="2000" dirty="0" smtClean="0"/>
              <a:t> </a:t>
            </a:r>
            <a:r>
              <a:rPr lang="pl-PL" sz="2000" dirty="0" smtClean="0"/>
              <a:t>--</a:t>
            </a:r>
            <a:r>
              <a:rPr lang="pl-PL" sz="2000" dirty="0" err="1" smtClean="0"/>
              <a:t>cached</a:t>
            </a:r>
            <a:r>
              <a:rPr lang="pl-PL" sz="2000" dirty="0" smtClean="0"/>
              <a:t> </a:t>
            </a:r>
            <a:r>
              <a:rPr lang="pl-PL" sz="2000" dirty="0" smtClean="0"/>
              <a:t>- porównanie zmian z poczekalni z ostatnią migawką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$ git </a:t>
            </a:r>
            <a:r>
              <a:rPr lang="pl-PL" sz="2000" dirty="0" err="1" smtClean="0"/>
              <a:t>commit</a:t>
            </a:r>
            <a:r>
              <a:rPr lang="pl-PL" sz="2000" dirty="0" smtClean="0"/>
              <a:t> – zatwierdzanie (śledzonych) zmian</a:t>
            </a:r>
          </a:p>
          <a:p>
            <a:pPr lvl="1" algn="l">
              <a:buFont typeface="Arial" pitchFamily="34" charset="0"/>
              <a:buChar char="•"/>
            </a:pPr>
            <a:r>
              <a:rPr lang="pl-PL" sz="2000" dirty="0" smtClean="0"/>
              <a:t> </a:t>
            </a:r>
            <a:r>
              <a:rPr lang="en-US" sz="2000" dirty="0" smtClean="0"/>
              <a:t>$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commit -m „</a:t>
            </a:r>
            <a:r>
              <a:rPr lang="pl-PL" sz="2000" dirty="0" smtClean="0"/>
              <a:t>komentarz</a:t>
            </a:r>
            <a:r>
              <a:rPr lang="en-US" sz="2000" dirty="0" smtClean="0"/>
              <a:t>"</a:t>
            </a:r>
            <a:r>
              <a:rPr lang="pl-PL" sz="2000" dirty="0" smtClean="0"/>
              <a:t> – zatwierdzenie zmian z krótkim komentarzem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532440" y="643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9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777</TotalTime>
  <Words>1168</Words>
  <Application>Microsoft Office PowerPoint</Application>
  <PresentationFormat>Pokaz na ekranie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Przepływ</vt:lpstr>
      <vt:lpstr>      Podstawowe informacje               Paweł Ochalik</vt:lpstr>
      <vt:lpstr>Git – co to takiego ?</vt:lpstr>
      <vt:lpstr>Git – stany</vt:lpstr>
      <vt:lpstr>Git – sposób pracy</vt:lpstr>
      <vt:lpstr>Git Extensions</vt:lpstr>
      <vt:lpstr>Klucz ssh</vt:lpstr>
      <vt:lpstr>Git Bash – konfiguracja</vt:lpstr>
      <vt:lpstr>Git Bash – repozytorium</vt:lpstr>
      <vt:lpstr>Git Bash – repozytorium</vt:lpstr>
      <vt:lpstr>Git Bash – repozytorium</vt:lpstr>
      <vt:lpstr>Git Bash – repozytorium</vt:lpstr>
      <vt:lpstr>Git Bash – zdalne repozytorium</vt:lpstr>
      <vt:lpstr>Git Bash – zdalne repozytorium</vt:lpstr>
      <vt:lpstr>Git Bash – etykietowanie</vt:lpstr>
      <vt:lpstr>Git Bash – gałęzie</vt:lpstr>
      <vt:lpstr>Git Bash – gałęzie zdalne</vt:lpstr>
      <vt:lpstr>Git – nauka</vt:lpstr>
      <vt:lpstr>DZIĘKUJĘ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Oszala</dc:creator>
  <cp:lastModifiedBy>Paweł O.</cp:lastModifiedBy>
  <cp:revision>177</cp:revision>
  <dcterms:created xsi:type="dcterms:W3CDTF">2013-03-04T12:35:47Z</dcterms:created>
  <dcterms:modified xsi:type="dcterms:W3CDTF">2013-10-09T01:01:38Z</dcterms:modified>
</cp:coreProperties>
</file>