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0" r:id="rId3"/>
    <p:sldId id="266" r:id="rId4"/>
    <p:sldId id="279" r:id="rId5"/>
    <p:sldId id="278" r:id="rId6"/>
    <p:sldId id="284" r:id="rId7"/>
    <p:sldId id="285" r:id="rId8"/>
    <p:sldId id="281" r:id="rId9"/>
    <p:sldId id="263" r:id="rId10"/>
    <p:sldId id="264" r:id="rId11"/>
    <p:sldId id="265" r:id="rId12"/>
    <p:sldId id="286" r:id="rId13"/>
    <p:sldId id="277" r:id="rId14"/>
    <p:sldId id="275" r:id="rId15"/>
    <p:sldId id="287" r:id="rId16"/>
    <p:sldId id="262" r:id="rId17"/>
    <p:sldId id="270" r:id="rId18"/>
    <p:sldId id="261" r:id="rId19"/>
    <p:sldId id="267" r:id="rId20"/>
    <p:sldId id="290" r:id="rId21"/>
    <p:sldId id="293" r:id="rId22"/>
    <p:sldId id="289" r:id="rId23"/>
    <p:sldId id="288" r:id="rId24"/>
    <p:sldId id="291" r:id="rId25"/>
    <p:sldId id="292" r:id="rId26"/>
    <p:sldId id="294" r:id="rId27"/>
  </p:sldIdLst>
  <p:sldSz cx="9144000" cy="6858000" type="screen4x3"/>
  <p:notesSz cx="6799263" cy="9929813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88795" autoAdjust="0"/>
  </p:normalViewPr>
  <p:slideViewPr>
    <p:cSldViewPr>
      <p:cViewPr varScale="1">
        <p:scale>
          <a:sx n="86" d="100"/>
          <a:sy n="86" d="100"/>
        </p:scale>
        <p:origin x="12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02" y="-108"/>
      </p:cViewPr>
      <p:guideLst>
        <p:guide orient="horz" pos="3127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372C41-D627-4D19-850D-2D9D5A91BA7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0906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7287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40363" cy="44688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D5FF1F-BC9C-438C-90C1-FD6D7B8233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89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7287" cy="37242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40113-8B3C-4BB3-9C98-F4A17982E90D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6899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7287" cy="37242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D5FF1F-BC9C-438C-90C1-FD6D7B8233EC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8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横線"/>
          <p:cNvSpPr>
            <a:spLocks noChangeArrowheads="1"/>
          </p:cNvSpPr>
          <p:nvPr/>
        </p:nvSpPr>
        <p:spPr bwMode="auto">
          <a:xfrm>
            <a:off x="7812088" y="818710"/>
            <a:ext cx="1079500" cy="556304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scene3d>
            <a:camera prst="orthographicFront"/>
            <a:lightRig rig="chilly" dir="t"/>
          </a:scene3d>
          <a:sp3d prstMaterial="matte"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7500" y="404812"/>
            <a:ext cx="8574980" cy="413897"/>
          </a:xfrm>
          <a:prstGeom prst="rect">
            <a:avLst/>
          </a:prstGeom>
          <a:gradFill flip="none" rotWithShape="1">
            <a:gsLst>
              <a:gs pos="66000">
                <a:srgbClr val="3366CC"/>
              </a:gs>
              <a:gs pos="100000">
                <a:srgbClr val="698ED9"/>
              </a:gs>
            </a:gsLst>
            <a:lin ang="138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17500" y="818710"/>
            <a:ext cx="8574088" cy="365125"/>
          </a:xfrm>
          <a:prstGeom prst="rect">
            <a:avLst/>
          </a:prstGeom>
          <a:gradFill rotWithShape="1">
            <a:gsLst>
              <a:gs pos="0">
                <a:schemeClr val="bg2">
                  <a:alpha val="39998"/>
                </a:schemeClr>
              </a:gs>
              <a:gs pos="100000">
                <a:schemeClr val="bg1">
                  <a:alpha val="39998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0850" y="3573463"/>
            <a:ext cx="611663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435714" y="413665"/>
            <a:ext cx="254677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800" b="1" i="1" dirty="0">
                <a:solidFill>
                  <a:schemeClr val="bg1"/>
                </a:solidFill>
                <a:latin typeface="Times New Roman" pitchFamily="18" charset="0"/>
                <a:ea typeface="ＭＳ ゴシック" pitchFamily="49" charset="-128"/>
              </a:rPr>
              <a:t>University of Tsukuba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46575" y="2258870"/>
            <a:ext cx="6740525" cy="1333165"/>
          </a:xfrm>
        </p:spPr>
        <p:txBody>
          <a:bodyPr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noProof="0" dirty="0"/>
              <a:t>スライドタイトル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46575" y="4149080"/>
            <a:ext cx="5355595" cy="1494315"/>
          </a:xfrm>
        </p:spPr>
        <p:txBody>
          <a:bodyPr/>
          <a:lstStyle>
            <a:lvl1pPr marL="0" indent="0" algn="l">
              <a:buFontTx/>
              <a:buNone/>
              <a:defRPr sz="24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noProof="0" dirty="0"/>
              <a:t>筑波大学</a:t>
            </a:r>
            <a:endParaRPr lang="en-US" altLang="ja-JP" noProof="0" dirty="0"/>
          </a:p>
          <a:p>
            <a:pPr lvl="0"/>
            <a:r>
              <a:rPr lang="ja-JP" altLang="en-US" noProof="0" dirty="0"/>
              <a:t>菱沼 利彰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−"/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27244" y="6386630"/>
            <a:ext cx="3612351" cy="360040"/>
          </a:xfrm>
          <a:prstGeom prst="rect">
            <a:avLst/>
          </a:prstGeom>
          <a:ln/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2017/3/17</a:t>
            </a:fld>
            <a:r>
              <a:rPr lang="ja-JP" altLang="en-US" dirty="0"/>
              <a:t> </a:t>
            </a:r>
            <a:r>
              <a:rPr lang="en-US" altLang="ja-JP" dirty="0"/>
              <a:t>Toshiaki Hishinuma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930" y="6392980"/>
            <a:ext cx="2133600" cy="268288"/>
          </a:xfrm>
          <a:prstGeom prst="rect">
            <a:avLst/>
          </a:prstGeom>
          <a:ln/>
        </p:spPr>
        <p:txBody>
          <a:bodyPr/>
          <a:lstStyle>
            <a:lvl1pPr>
              <a:defRPr sz="2400" baseline="0"/>
            </a:lvl1pPr>
          </a:lstStyle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17500" y="701675"/>
            <a:ext cx="6381750" cy="144463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rgbClr val="182F5E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699250" y="701675"/>
            <a:ext cx="2193925" cy="144463"/>
          </a:xfrm>
          <a:prstGeom prst="rect">
            <a:avLst/>
          </a:prstGeom>
          <a:solidFill>
            <a:srgbClr val="33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98165"/>
            <a:ext cx="8574088" cy="50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043735"/>
            <a:ext cx="8574088" cy="531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821488" y="687388"/>
            <a:ext cx="20701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ja-JP" sz="1200" b="1" i="1" dirty="0">
                <a:solidFill>
                  <a:schemeClr val="bg1"/>
                </a:solidFill>
                <a:latin typeface="Times New Roman" pitchFamily="18" charset="0"/>
              </a:rPr>
              <a:t>University of Tsukuba</a:t>
            </a: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26986" y="6375671"/>
            <a:ext cx="3632213" cy="293689"/>
          </a:xfrm>
          <a:prstGeom prst="rect">
            <a:avLst/>
          </a:prstGeo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2017/3/17</a:t>
            </a:fld>
            <a:r>
              <a:rPr lang="ja-JP" altLang="en-US" dirty="0"/>
              <a:t> </a:t>
            </a:r>
            <a:r>
              <a:rPr lang="en-US" altLang="ja-JP" dirty="0"/>
              <a:t>Toshiaki Hishinuma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56530" y="6316780"/>
            <a:ext cx="2133600" cy="268288"/>
          </a:xfrm>
          <a:prstGeom prst="rect">
            <a:avLst/>
          </a:prstGeom>
          <a:ln/>
        </p:spPr>
        <p:txBody>
          <a:bodyPr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58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ú"/>
        <a:defRPr kumimoji="1"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kumimoji="1"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e.ufl.edu/research/sparse/matric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dd-avx-v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DD-AVX 2.0 Software Manual</a:t>
            </a:r>
            <a:br>
              <a:rPr kumimoji="1" lang="en-US" altLang="ja-JP" dirty="0"/>
            </a:br>
            <a:r>
              <a:rPr kumimoji="1"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/>
              <a:t>Labmember</a:t>
            </a:r>
            <a:endParaRPr kumimoji="1" lang="ja-JP" altLang="en-US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>
          <a:xfrm>
            <a:off x="746575" y="4329100"/>
            <a:ext cx="5355595" cy="1494315"/>
          </a:xfrm>
        </p:spPr>
        <p:txBody>
          <a:bodyPr/>
          <a:lstStyle/>
          <a:p>
            <a:r>
              <a:rPr lang="en-US" altLang="ja-JP" u="sng" dirty="0"/>
              <a:t>Toshiaki Hishinuma</a:t>
            </a:r>
          </a:p>
          <a:p>
            <a:r>
              <a:rPr lang="en-US" altLang="ja-JP" u="sng" dirty="0"/>
              <a:t>Univ. of Tsukuba</a:t>
            </a:r>
          </a:p>
          <a:p>
            <a:r>
              <a:rPr kumimoji="1" lang="en-US" altLang="ja-JP" dirty="0"/>
              <a:t>2017/03/17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478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lang="ja-JP" altLang="en-US" dirty="0"/>
              <a:t>とは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ja-JP" dirty="0"/>
              <a:t>git</a:t>
            </a:r>
            <a:r>
              <a:rPr lang="ja-JP" altLang="en-US" dirty="0"/>
              <a:t>はバージョン管理システム</a:t>
            </a:r>
            <a:endParaRPr lang="en-US" altLang="ja-JP" dirty="0"/>
          </a:p>
          <a:p>
            <a:pPr lvl="1"/>
            <a:r>
              <a:rPr lang="ja-JP" altLang="en-US" dirty="0"/>
              <a:t>コードを変えたときに差分を取れる</a:t>
            </a:r>
            <a:endParaRPr lang="en-US" altLang="ja-JP" dirty="0"/>
          </a:p>
          <a:p>
            <a:pPr lvl="1"/>
            <a:r>
              <a:rPr lang="ja-JP" altLang="en-US" dirty="0"/>
              <a:t>簡単に前のバージョンに戻せる</a:t>
            </a:r>
            <a:r>
              <a:rPr lang="en-US" altLang="ja-JP" dirty="0"/>
              <a:t>(</a:t>
            </a:r>
            <a:r>
              <a:rPr lang="ja-JP" altLang="en-US" dirty="0"/>
              <a:t>バックアップにも</a:t>
            </a:r>
            <a:r>
              <a:rPr lang="en-US" altLang="ja-JP" dirty="0"/>
              <a:t>)</a:t>
            </a:r>
          </a:p>
          <a:p>
            <a:endParaRPr lang="en-US" altLang="ja-JP" sz="800" dirty="0"/>
          </a:p>
          <a:p>
            <a:r>
              <a:rPr lang="ja-JP" altLang="en-US" dirty="0"/>
              <a:t>どうやって使う？</a:t>
            </a:r>
            <a:endParaRPr lang="en-US" altLang="ja-JP" dirty="0"/>
          </a:p>
          <a:p>
            <a:pPr lvl="1"/>
            <a:r>
              <a:rPr lang="en-US" altLang="ja-JP" dirty="0" err="1"/>
              <a:t>git</a:t>
            </a:r>
            <a:r>
              <a:rPr lang="ja-JP" altLang="en-US" dirty="0"/>
              <a:t>サーバから最新版を落とす</a:t>
            </a:r>
            <a:r>
              <a:rPr lang="en-US" altLang="ja-JP" dirty="0"/>
              <a:t>(clone)</a:t>
            </a:r>
            <a:r>
              <a:rPr lang="ja-JP" altLang="en-US" dirty="0"/>
              <a:t>して，</a:t>
            </a:r>
            <a:endParaRPr lang="en-US" altLang="ja-JP" dirty="0"/>
          </a:p>
          <a:p>
            <a:pPr lvl="1"/>
            <a:r>
              <a:rPr lang="ja-JP" altLang="en-US" dirty="0"/>
              <a:t>自分のところで弄って更新</a:t>
            </a:r>
            <a:r>
              <a:rPr lang="en-US" altLang="ja-JP" dirty="0"/>
              <a:t>(commit)</a:t>
            </a:r>
            <a:r>
              <a:rPr lang="ja-JP" altLang="en-US" dirty="0"/>
              <a:t>して，</a:t>
            </a:r>
            <a:endParaRPr lang="en-US" altLang="ja-JP" dirty="0"/>
          </a:p>
          <a:p>
            <a:pPr lvl="1"/>
            <a:r>
              <a:rPr lang="ja-JP" altLang="en-US" dirty="0"/>
              <a:t>手元の最新版とサーバの最新版を比較</a:t>
            </a:r>
            <a:r>
              <a:rPr lang="en-US" altLang="ja-JP" dirty="0"/>
              <a:t>(diff)</a:t>
            </a:r>
            <a:r>
              <a:rPr lang="ja-JP" altLang="en-US" dirty="0"/>
              <a:t>したり，</a:t>
            </a:r>
            <a:endParaRPr lang="en-US" altLang="ja-JP" dirty="0"/>
          </a:p>
          <a:p>
            <a:pPr lvl="1"/>
            <a:r>
              <a:rPr lang="ja-JP" altLang="en-US" dirty="0"/>
              <a:t>サーバに反映</a:t>
            </a:r>
            <a:r>
              <a:rPr lang="en-US" altLang="ja-JP" dirty="0"/>
              <a:t>(push)</a:t>
            </a:r>
            <a:r>
              <a:rPr lang="ja-JP" altLang="en-US" dirty="0"/>
              <a:t>させたり，</a:t>
            </a:r>
            <a:endParaRPr lang="en-US" altLang="ja-JP" dirty="0"/>
          </a:p>
          <a:p>
            <a:pPr lvl="1"/>
            <a:r>
              <a:rPr lang="ja-JP" altLang="en-US" dirty="0"/>
              <a:t>やっぱりやめて最新版に戻し</a:t>
            </a:r>
            <a:r>
              <a:rPr lang="en-US" altLang="ja-JP" dirty="0"/>
              <a:t>(pull)</a:t>
            </a:r>
            <a:r>
              <a:rPr lang="ja-JP" altLang="en-US" dirty="0"/>
              <a:t>したりする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細かく</a:t>
            </a:r>
            <a:r>
              <a:rPr lang="en-US" altLang="ja-JP" dirty="0" err="1"/>
              <a:t>ver.xx</a:t>
            </a:r>
            <a:r>
              <a:rPr lang="ja-JP" altLang="en-US" dirty="0"/>
              <a:t>に戻す～とかは自分で調べて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2017/3/17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とは</a:t>
            </a:r>
            <a:r>
              <a:rPr lang="en-US" altLang="ja-JP" dirty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をダウンローダとして利用する意義</a:t>
            </a:r>
            <a:endParaRPr lang="en-US" altLang="ja-JP" dirty="0"/>
          </a:p>
          <a:p>
            <a:pPr lvl="1"/>
            <a:r>
              <a:rPr lang="en-US" altLang="ja-JP" dirty="0" err="1"/>
              <a:t>git</a:t>
            </a:r>
            <a:r>
              <a:rPr lang="ja-JP" altLang="en-US" dirty="0"/>
              <a:t> </a:t>
            </a:r>
            <a:r>
              <a:rPr lang="en-US" altLang="ja-JP" dirty="0"/>
              <a:t>clone</a:t>
            </a:r>
            <a:r>
              <a:rPr lang="ja-JP" altLang="en-US" dirty="0"/>
              <a:t>一発で，最新版が落ちてくる</a:t>
            </a:r>
            <a:endParaRPr lang="en-US" altLang="ja-JP" dirty="0"/>
          </a:p>
          <a:p>
            <a:pPr lvl="1"/>
            <a:r>
              <a:rPr lang="en-US" altLang="ja-JP" dirty="0" err="1"/>
              <a:t>git</a:t>
            </a:r>
            <a:r>
              <a:rPr lang="en-US" altLang="ja-JP" dirty="0"/>
              <a:t> pull</a:t>
            </a:r>
            <a:r>
              <a:rPr lang="ja-JP" altLang="en-US" dirty="0"/>
              <a:t>で最新版に</a:t>
            </a:r>
            <a:r>
              <a:rPr lang="en-US" altLang="ja-JP" dirty="0"/>
              <a:t>update</a:t>
            </a:r>
            <a:r>
              <a:rPr lang="ja-JP" altLang="en-US" dirty="0"/>
              <a:t>できる</a:t>
            </a:r>
            <a:endParaRPr lang="en-US" altLang="ja-JP" dirty="0"/>
          </a:p>
          <a:p>
            <a:pPr lvl="2"/>
            <a:r>
              <a:rPr lang="ja-JP" altLang="en-US" dirty="0"/>
              <a:t>太田さんには</a:t>
            </a:r>
            <a:r>
              <a:rPr lang="en-US" altLang="ja-JP" dirty="0"/>
              <a:t>update</a:t>
            </a:r>
            <a:r>
              <a:rPr lang="ja-JP" altLang="en-US" dirty="0"/>
              <a:t>した際はメールで連絡します</a:t>
            </a:r>
            <a:endParaRPr lang="en-US" altLang="ja-JP" dirty="0"/>
          </a:p>
          <a:p>
            <a:pPr lvl="1"/>
            <a:r>
              <a:rPr lang="en-US" altLang="ja-JP" dirty="0" err="1"/>
              <a:t>git</a:t>
            </a:r>
            <a:r>
              <a:rPr lang="en-US" altLang="ja-JP" dirty="0"/>
              <a:t> diff</a:t>
            </a:r>
            <a:r>
              <a:rPr lang="ja-JP" altLang="en-US" dirty="0"/>
              <a:t>で菱沼の変更ログも見える</a:t>
            </a:r>
            <a:r>
              <a:rPr lang="en-US" altLang="ja-JP" dirty="0"/>
              <a:t>(update</a:t>
            </a:r>
            <a:r>
              <a:rPr lang="ja-JP" altLang="en-US" dirty="0"/>
              <a:t>してバグったら</a:t>
            </a:r>
            <a:r>
              <a:rPr lang="en-US" altLang="ja-JP" dirty="0"/>
              <a:t>)</a:t>
            </a:r>
          </a:p>
          <a:p>
            <a:pPr lvl="2"/>
            <a:r>
              <a:rPr lang="ja-JP" altLang="en-US" dirty="0"/>
              <a:t>そしたら</a:t>
            </a:r>
            <a:r>
              <a:rPr lang="en-US" altLang="ja-JP" dirty="0" err="1"/>
              <a:t>git</a:t>
            </a:r>
            <a:r>
              <a:rPr lang="en-US" altLang="ja-JP" dirty="0"/>
              <a:t> revert</a:t>
            </a:r>
            <a:r>
              <a:rPr lang="ja-JP" altLang="en-US" dirty="0"/>
              <a:t>で前に戻せばいい</a:t>
            </a:r>
            <a:endParaRPr lang="en-US" altLang="ja-JP" dirty="0"/>
          </a:p>
          <a:p>
            <a:pPr lvl="1"/>
            <a:endParaRPr lang="en-US" altLang="ja-JP" sz="800" dirty="0"/>
          </a:p>
          <a:p>
            <a:pPr lvl="1"/>
            <a:r>
              <a:rPr lang="ja-JP" altLang="en-US" dirty="0"/>
              <a:t>自分で書き換えて</a:t>
            </a:r>
            <a:r>
              <a:rPr lang="en-US" altLang="ja-JP" dirty="0"/>
              <a:t>commit</a:t>
            </a:r>
            <a:r>
              <a:rPr lang="ja-JP" altLang="en-US" dirty="0"/>
              <a:t>しても</a:t>
            </a:r>
            <a:r>
              <a:rPr lang="en-US" altLang="ja-JP" dirty="0"/>
              <a:t>push</a:t>
            </a:r>
            <a:r>
              <a:rPr lang="ja-JP" altLang="en-US" dirty="0"/>
              <a:t>しなければ</a:t>
            </a:r>
            <a:r>
              <a:rPr lang="en-US" altLang="ja-JP" dirty="0"/>
              <a:t>OK</a:t>
            </a:r>
          </a:p>
          <a:p>
            <a:pPr lvl="2"/>
            <a:r>
              <a:rPr lang="ja-JP" altLang="en-US" dirty="0"/>
              <a:t>自分で使いたければどうぞ</a:t>
            </a:r>
            <a:endParaRPr lang="en-US" altLang="ja-JP" dirty="0"/>
          </a:p>
          <a:p>
            <a:pPr lvl="2"/>
            <a:r>
              <a:rPr lang="ja-JP" altLang="en-US" dirty="0"/>
              <a:t>ダメダメな書き換えをしたら</a:t>
            </a:r>
            <a:r>
              <a:rPr lang="en-US" altLang="ja-JP" dirty="0"/>
              <a:t>pull</a:t>
            </a:r>
            <a:r>
              <a:rPr lang="ja-JP" altLang="en-US" dirty="0"/>
              <a:t>するか，もう一度</a:t>
            </a:r>
            <a:r>
              <a:rPr lang="en-US" altLang="ja-JP" dirty="0"/>
              <a:t>clone</a:t>
            </a:r>
          </a:p>
          <a:p>
            <a:pPr lvl="2">
              <a:buNone/>
            </a:pPr>
            <a:r>
              <a:rPr lang="en-US" altLang="ja-JP" dirty="0"/>
              <a:t>※</a:t>
            </a:r>
            <a:r>
              <a:rPr lang="ja-JP" altLang="en-US" dirty="0"/>
              <a:t>そもそも</a:t>
            </a:r>
            <a:r>
              <a:rPr lang="en-US" altLang="ja-JP" dirty="0"/>
              <a:t>push</a:t>
            </a:r>
            <a:r>
              <a:rPr lang="ja-JP" altLang="en-US" dirty="0"/>
              <a:t>時には開発者用</a:t>
            </a:r>
            <a:r>
              <a:rPr lang="en-US" altLang="ja-JP" dirty="0"/>
              <a:t>Pass</a:t>
            </a:r>
            <a:r>
              <a:rPr lang="ja-JP" altLang="en-US" dirty="0"/>
              <a:t>が必要</a:t>
            </a:r>
            <a:endParaRPr lang="en-US" altLang="ja-JP" dirty="0"/>
          </a:p>
          <a:p>
            <a:pPr lvl="2">
              <a:buNone/>
            </a:pPr>
            <a:endParaRPr lang="en-US" altLang="ja-JP" sz="800" dirty="0"/>
          </a:p>
          <a:p>
            <a:r>
              <a:rPr lang="en-US" altLang="ja-JP" dirty="0"/>
              <a:t>Windows</a:t>
            </a:r>
            <a:r>
              <a:rPr lang="ja-JP" altLang="en-US" dirty="0"/>
              <a:t>なら</a:t>
            </a:r>
            <a:r>
              <a:rPr lang="en-US" altLang="ja-JP" dirty="0"/>
              <a:t>”</a:t>
            </a:r>
            <a:r>
              <a:rPr lang="en-US" altLang="ja-JP" dirty="0" err="1"/>
              <a:t>SourceTree</a:t>
            </a:r>
            <a:r>
              <a:rPr lang="en-US" altLang="ja-JP" dirty="0"/>
              <a:t>”</a:t>
            </a:r>
            <a:r>
              <a:rPr lang="ja-JP" altLang="en-US" dirty="0"/>
              <a:t>というソフトが良さげ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2017/3/17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DD-AVX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インストール</a:t>
            </a:r>
            <a:endParaRPr lang="en-US" altLang="ja-JP" dirty="0"/>
          </a:p>
          <a:p>
            <a:pPr lvl="1"/>
            <a:r>
              <a:rPr lang="en-US" altLang="ja-JP" dirty="0"/>
              <a:t>&gt; cd dd-avx-v2-code</a:t>
            </a:r>
          </a:p>
          <a:p>
            <a:pPr lvl="1"/>
            <a:r>
              <a:rPr lang="en-US" altLang="ja-JP" dirty="0"/>
              <a:t>&gt; </a:t>
            </a:r>
            <a:r>
              <a:rPr lang="en-US" altLang="ja-JP" dirty="0" err="1"/>
              <a:t>cmake</a:t>
            </a:r>
            <a:r>
              <a:rPr lang="en-US" altLang="ja-JP" dirty="0"/>
              <a:t> .</a:t>
            </a:r>
          </a:p>
          <a:p>
            <a:pPr lvl="1"/>
            <a:r>
              <a:rPr lang="en-US" altLang="ja-JP" dirty="0"/>
              <a:t>&gt; make</a:t>
            </a:r>
          </a:p>
          <a:p>
            <a:pPr lvl="2"/>
            <a:r>
              <a:rPr lang="en-US" altLang="ja-JP" dirty="0" err="1"/>
              <a:t>libddavx.a</a:t>
            </a:r>
            <a:r>
              <a:rPr lang="ja-JP" altLang="en-US" dirty="0"/>
              <a:t>というファイルができれば</a:t>
            </a:r>
            <a:r>
              <a:rPr lang="en-US" altLang="ja-JP" dirty="0"/>
              <a:t>OK</a:t>
            </a:r>
          </a:p>
          <a:p>
            <a:endParaRPr lang="en-US" altLang="ja-JP" dirty="0"/>
          </a:p>
          <a:p>
            <a:r>
              <a:rPr lang="ja-JP" altLang="en-US" dirty="0"/>
              <a:t>この時点で実際は終わりだが</a:t>
            </a:r>
            <a:r>
              <a:rPr lang="en-US" altLang="ja-JP" dirty="0"/>
              <a:t>sample</a:t>
            </a:r>
            <a:r>
              <a:rPr lang="ja-JP" altLang="en-US" dirty="0"/>
              <a:t>を動かしてみる</a:t>
            </a:r>
            <a:endParaRPr lang="en-US" altLang="ja-JP" dirty="0"/>
          </a:p>
          <a:p>
            <a:r>
              <a:rPr lang="ja-JP" altLang="en-US" dirty="0"/>
              <a:t>リンク＆コンパイル </a:t>
            </a:r>
            <a:r>
              <a:rPr lang="en-US" altLang="ja-JP" dirty="0"/>
              <a:t>(-</a:t>
            </a:r>
            <a:r>
              <a:rPr lang="en-US" altLang="ja-JP" dirty="0" err="1"/>
              <a:t>fopenmp</a:t>
            </a:r>
            <a:r>
              <a:rPr lang="ja-JP" altLang="en-US" dirty="0"/>
              <a:t>必須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&gt; </a:t>
            </a:r>
            <a:r>
              <a:rPr lang="en-US" altLang="ja-JP" dirty="0" err="1"/>
              <a:t>cd</a:t>
            </a:r>
            <a:r>
              <a:rPr lang="en-US" altLang="ja-JP" dirty="0"/>
              <a:t> sample/</a:t>
            </a:r>
          </a:p>
          <a:p>
            <a:pPr lvl="1"/>
            <a:r>
              <a:rPr lang="en-US" altLang="ja-JP" dirty="0"/>
              <a:t>&gt; g++ -O3 -</a:t>
            </a:r>
            <a:r>
              <a:rPr lang="en-US" altLang="ja-JP" dirty="0" err="1"/>
              <a:t>fopenmp</a:t>
            </a:r>
            <a:r>
              <a:rPr lang="en-US" altLang="ja-JP" dirty="0"/>
              <a:t> main.cpp ../</a:t>
            </a:r>
            <a:r>
              <a:rPr lang="en-US" altLang="ja-JP" dirty="0" err="1"/>
              <a:t>libddavx.a</a:t>
            </a:r>
            <a:r>
              <a:rPr lang="en-US" altLang="ja-JP" dirty="0"/>
              <a:t> -</a:t>
            </a:r>
            <a:r>
              <a:rPr lang="en-US" altLang="ja-JP" dirty="0" err="1"/>
              <a:t>lddavx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-I../include -o main </a:t>
            </a:r>
            <a:endParaRPr lang="fr-FR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2017/3/17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12</a:t>
            </a:fld>
            <a:endParaRPr lang="en-US" altLang="ja-JP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インストール時のオプションは</a:t>
            </a:r>
            <a:r>
              <a:rPr kumimoji="1" lang="en-US" altLang="ja-JP" dirty="0"/>
              <a:t>SIMD</a:t>
            </a:r>
            <a:r>
              <a:rPr kumimoji="1" lang="ja-JP" altLang="en-US" dirty="0"/>
              <a:t>のみ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DD-AVX</a:t>
            </a:r>
            <a:r>
              <a:rPr lang="ja-JP" altLang="en-US" dirty="0"/>
              <a:t>のコンパイルは</a:t>
            </a:r>
            <a:r>
              <a:rPr lang="en-US" altLang="ja-JP" dirty="0" err="1"/>
              <a:t>Cmake</a:t>
            </a:r>
            <a:r>
              <a:rPr lang="ja-JP" altLang="en-US" dirty="0"/>
              <a:t>がやっている</a:t>
            </a:r>
            <a:endParaRPr lang="en-US" altLang="ja-JP" dirty="0"/>
          </a:p>
          <a:p>
            <a:pPr lvl="1"/>
            <a:r>
              <a:rPr lang="ja-JP" altLang="en-US" dirty="0"/>
              <a:t>複数のコードを上手いことコンパイルするツール</a:t>
            </a:r>
            <a:endParaRPr lang="en-US" altLang="ja-JP" dirty="0"/>
          </a:p>
          <a:p>
            <a:pPr lvl="1"/>
            <a:r>
              <a:rPr lang="en-US" altLang="ja-JP" dirty="0" err="1"/>
              <a:t>Makefile</a:t>
            </a:r>
            <a:r>
              <a:rPr lang="ja-JP" altLang="en-US" dirty="0"/>
              <a:t>を書く時代は終わった．時代は</a:t>
            </a:r>
            <a:r>
              <a:rPr lang="en-US" altLang="ja-JP" dirty="0" err="1"/>
              <a:t>Cmake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CMakeList</a:t>
            </a:r>
            <a:r>
              <a:rPr lang="ja-JP" altLang="en-US" dirty="0"/>
              <a:t>というファイルがすべてを管理</a:t>
            </a:r>
            <a:endParaRPr lang="en-US" altLang="ja-JP" dirty="0"/>
          </a:p>
          <a:p>
            <a:pPr lvl="1"/>
            <a:r>
              <a:rPr lang="ja-JP" altLang="en-US" dirty="0"/>
              <a:t>それ以外は機械生成なので見る必要なし</a:t>
            </a:r>
            <a:endParaRPr lang="en-US" altLang="ja-JP" dirty="0"/>
          </a:p>
          <a:p>
            <a:pPr lvl="1"/>
            <a:r>
              <a:rPr lang="ja-JP" altLang="en-US" dirty="0"/>
              <a:t>ここをいじればコンパイル時のコマンドが変えられる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 err="1"/>
              <a:t>Cmake</a:t>
            </a:r>
            <a:r>
              <a:rPr lang="ja-JP" altLang="en-US" dirty="0"/>
              <a:t>が作るファイルを消したいとき：</a:t>
            </a:r>
            <a:endParaRPr lang="en-US" altLang="ja-JP" dirty="0"/>
          </a:p>
          <a:p>
            <a:pPr lvl="1"/>
            <a:r>
              <a:rPr lang="en-US" altLang="ja-JP" dirty="0"/>
              <a:t>&gt; </a:t>
            </a:r>
            <a:r>
              <a:rPr lang="en-US" altLang="ja-JP" dirty="0" err="1"/>
              <a:t>sh</a:t>
            </a:r>
            <a:r>
              <a:rPr lang="en-US" altLang="ja-JP" dirty="0"/>
              <a:t> ./clean.sh</a:t>
            </a:r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2017/3/17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13</a:t>
            </a:fld>
            <a:endParaRPr lang="en-US" altLang="ja-JP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Cmake</a:t>
            </a:r>
            <a:r>
              <a:rPr kumimoji="1" lang="ja-JP" altLang="en-US" dirty="0"/>
              <a:t>のいじりかた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SIMD</a:t>
            </a:r>
            <a:r>
              <a:rPr lang="ja-JP" altLang="en-US" dirty="0"/>
              <a:t>の変え方：使いたい</a:t>
            </a:r>
            <a:r>
              <a:rPr lang="en-US" altLang="ja-JP" dirty="0"/>
              <a:t>SIMD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にする</a:t>
            </a:r>
            <a:endParaRPr lang="en-US" altLang="ja-JP" dirty="0"/>
          </a:p>
          <a:p>
            <a:pPr lvl="1"/>
            <a:r>
              <a:rPr lang="en-US" altLang="ja-JP" dirty="0"/>
              <a:t>set(</a:t>
            </a:r>
            <a:r>
              <a:rPr lang="en-US" altLang="ja-JP" dirty="0" err="1"/>
              <a:t>novec</a:t>
            </a:r>
            <a:r>
              <a:rPr lang="en-US" altLang="ja-JP" dirty="0"/>
              <a:t> 0) //SIMD</a:t>
            </a:r>
            <a:r>
              <a:rPr lang="ja-JP" altLang="en-US" dirty="0"/>
              <a:t>なし</a:t>
            </a:r>
            <a:endParaRPr lang="en-US" altLang="ja-JP" dirty="0"/>
          </a:p>
          <a:p>
            <a:pPr lvl="1"/>
            <a:r>
              <a:rPr lang="en-US" altLang="ja-JP" dirty="0"/>
              <a:t>set(SSE2 0)</a:t>
            </a:r>
          </a:p>
          <a:p>
            <a:pPr lvl="1"/>
            <a:r>
              <a:rPr lang="en-US" altLang="ja-JP" dirty="0"/>
              <a:t>set(AVX 0)</a:t>
            </a:r>
          </a:p>
          <a:p>
            <a:pPr lvl="1"/>
            <a:r>
              <a:rPr lang="en-US" altLang="ja-JP" dirty="0"/>
              <a:t>set(AVX2 1) //</a:t>
            </a:r>
            <a:r>
              <a:rPr lang="ja-JP" altLang="en-US" dirty="0"/>
              <a:t>この場合は</a:t>
            </a:r>
            <a:r>
              <a:rPr lang="en-US" altLang="ja-JP" dirty="0"/>
              <a:t>AVX2</a:t>
            </a:r>
            <a:r>
              <a:rPr lang="ja-JP" altLang="en-US" dirty="0"/>
              <a:t>が有効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例えば</a:t>
            </a:r>
            <a:r>
              <a:rPr lang="en-US" altLang="ja-JP" dirty="0"/>
              <a:t>main2.cpp</a:t>
            </a:r>
            <a:r>
              <a:rPr lang="ja-JP" altLang="en-US" dirty="0"/>
              <a:t>をコンパイルするなら：</a:t>
            </a:r>
            <a:endParaRPr lang="en-US" altLang="ja-JP" dirty="0"/>
          </a:p>
          <a:p>
            <a:pPr lvl="1"/>
            <a:r>
              <a:rPr lang="en-US" altLang="ja-JP" dirty="0" err="1"/>
              <a:t>add_executable</a:t>
            </a:r>
            <a:r>
              <a:rPr lang="en-US" altLang="ja-JP" dirty="0"/>
              <a:t>(sample/main2 sample/main2.cpp)</a:t>
            </a:r>
          </a:p>
          <a:p>
            <a:pPr lvl="1"/>
            <a:r>
              <a:rPr lang="en-US" altLang="ja-JP" dirty="0" err="1"/>
              <a:t>target_link_libraries</a:t>
            </a:r>
            <a:r>
              <a:rPr lang="en-US" altLang="ja-JP" dirty="0"/>
              <a:t>(sample/main2 </a:t>
            </a:r>
            <a:r>
              <a:rPr lang="en-US" altLang="ja-JP" dirty="0" err="1"/>
              <a:t>ddavx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ここに色々追加して使っても</a:t>
            </a:r>
            <a:r>
              <a:rPr kumimoji="1" lang="en-US" altLang="ja-JP" dirty="0"/>
              <a:t>OK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2017/3/17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14</a:t>
            </a:fld>
            <a:endParaRPr lang="en-US" altLang="ja-JP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kumimoji="1" lang="en-US" altLang="ja-JP" dirty="0"/>
          </a:p>
          <a:p>
            <a:pPr algn="ctr">
              <a:buNone/>
            </a:pPr>
            <a:endParaRPr lang="en-US" altLang="ja-JP" dirty="0"/>
          </a:p>
          <a:p>
            <a:pPr algn="ctr">
              <a:buNone/>
            </a:pPr>
            <a:endParaRPr kumimoji="1" lang="en-US" altLang="ja-JP" dirty="0"/>
          </a:p>
          <a:p>
            <a:pPr algn="ctr">
              <a:buNone/>
            </a:pPr>
            <a:endParaRPr lang="en-US" altLang="ja-JP" dirty="0"/>
          </a:p>
          <a:p>
            <a:pPr algn="ctr">
              <a:buNone/>
            </a:pPr>
            <a:r>
              <a:rPr kumimoji="1" lang="en-US" altLang="ja-JP" dirty="0"/>
              <a:t>DD-AVX</a:t>
            </a:r>
            <a:r>
              <a:rPr kumimoji="1" lang="ja-JP" altLang="en-US" dirty="0"/>
              <a:t>を使ったプログラミング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2017/3/17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15</a:t>
            </a:fld>
            <a:endParaRPr lang="en-US" altLang="ja-JP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X_Scalar</a:t>
            </a:r>
            <a:r>
              <a:rPr kumimoji="1" lang="ja-JP" altLang="en-US" dirty="0"/>
              <a:t>型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1800" dirty="0"/>
              <a:t>      double hi;</a:t>
            </a:r>
          </a:p>
          <a:p>
            <a:r>
              <a:rPr lang="en-US" altLang="ja-JP" sz="1800" dirty="0"/>
              <a:t>      void print()</a:t>
            </a:r>
          </a:p>
          <a:p>
            <a:endParaRPr lang="en-US" altLang="ja-JP" sz="1800" dirty="0"/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operator=(T);</a:t>
            </a:r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operator-();</a:t>
            </a:r>
          </a:p>
          <a:p>
            <a:pPr marL="0" indent="0">
              <a:buNone/>
            </a:pPr>
            <a:endParaRPr lang="en-US" altLang="ja-JP" sz="1800" dirty="0"/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operator+(T);</a:t>
            </a:r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operator-(</a:t>
            </a:r>
            <a:r>
              <a:rPr lang="en-US" altLang="ja-JP" sz="1800" dirty="0" err="1"/>
              <a:t>DD_Scalar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rhv</a:t>
            </a:r>
            <a:r>
              <a:rPr lang="en-US" altLang="ja-JP" sz="1800" dirty="0"/>
              <a:t>);</a:t>
            </a:r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operator*(T);</a:t>
            </a:r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operator/(T);</a:t>
            </a:r>
          </a:p>
          <a:p>
            <a:pPr marL="0" indent="0">
              <a:buNone/>
            </a:pPr>
            <a:endParaRPr lang="en-US" altLang="ja-JP" sz="1800" dirty="0"/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dot(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vy</a:t>
            </a:r>
            <a:r>
              <a:rPr lang="en-US" altLang="ja-JP" sz="1800" dirty="0"/>
              <a:t>);</a:t>
            </a:r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nrm2(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);</a:t>
            </a:r>
          </a:p>
          <a:p>
            <a:endParaRPr kumimoji="1" lang="ja-JP" altLang="en-US" sz="14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2017/3/17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16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32040" y="5634245"/>
            <a:ext cx="48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/>
              <a:t>X</a:t>
            </a:r>
            <a:r>
              <a:rPr kumimoji="1" lang="ja-JP" altLang="en-US" dirty="0"/>
              <a:t>は</a:t>
            </a:r>
            <a:r>
              <a:rPr kumimoji="1" lang="en-US" altLang="ja-JP" dirty="0"/>
              <a:t>D or DD</a:t>
            </a:r>
          </a:p>
          <a:p>
            <a:pPr algn="l"/>
            <a:r>
              <a:rPr lang="en-US" altLang="ja-JP" dirty="0"/>
              <a:t>T</a:t>
            </a:r>
            <a:r>
              <a:rPr lang="ja-JP" altLang="en-US" dirty="0"/>
              <a:t>は</a:t>
            </a:r>
            <a:r>
              <a:rPr lang="en-US" altLang="ja-JP" dirty="0" err="1"/>
              <a:t>D_Scalar</a:t>
            </a:r>
            <a:r>
              <a:rPr lang="en-US" altLang="ja-JP" dirty="0"/>
              <a:t>, </a:t>
            </a:r>
            <a:r>
              <a:rPr lang="en-US" altLang="ja-JP" dirty="0" err="1"/>
              <a:t>DD_Scalar</a:t>
            </a:r>
            <a:r>
              <a:rPr lang="en-US" altLang="ja-JP" dirty="0"/>
              <a:t>, double</a:t>
            </a:r>
            <a:r>
              <a:rPr lang="ja-JP" altLang="en-US" dirty="0"/>
              <a:t>のいずれか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X</a:t>
            </a:r>
            <a:r>
              <a:rPr kumimoji="1" lang="en-US" altLang="ja-JP" dirty="0" err="1"/>
              <a:t>_Vector</a:t>
            </a:r>
            <a:r>
              <a:rPr kumimoji="1" lang="ja-JP" altLang="en-US" dirty="0"/>
              <a:t>型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1600" dirty="0"/>
              <a:t>double *hi;</a:t>
            </a:r>
          </a:p>
          <a:p>
            <a:r>
              <a:rPr lang="en-US" altLang="ja-JP" sz="1600" dirty="0" err="1"/>
              <a:t>int</a:t>
            </a:r>
            <a:r>
              <a:rPr lang="en-US" altLang="ja-JP" sz="1600" dirty="0"/>
              <a:t> N;</a:t>
            </a:r>
          </a:p>
          <a:p>
            <a:endParaRPr lang="en-US" altLang="ja-JP" sz="1600" dirty="0"/>
          </a:p>
          <a:p>
            <a:r>
              <a:rPr lang="en-US" altLang="ja-JP" sz="1600" dirty="0"/>
              <a:t>      </a:t>
            </a:r>
            <a:r>
              <a:rPr lang="en-US" altLang="ja-JP" sz="1600" dirty="0" err="1"/>
              <a:t>D_Vector</a:t>
            </a:r>
            <a:r>
              <a:rPr lang="en-US" altLang="ja-JP" sz="1600" dirty="0"/>
              <a:t> operator=(</a:t>
            </a:r>
            <a:r>
              <a:rPr lang="en-US" altLang="ja-JP" sz="1600" dirty="0" err="1"/>
              <a:t>const</a:t>
            </a:r>
            <a:r>
              <a:rPr lang="en-US" altLang="ja-JP" sz="1600" dirty="0"/>
              <a:t> </a:t>
            </a:r>
            <a:r>
              <a:rPr lang="en-US" altLang="ja-JP" sz="1600" dirty="0" err="1"/>
              <a:t>X_Vector</a:t>
            </a:r>
            <a:r>
              <a:rPr lang="en-US" altLang="ja-JP" sz="1600" dirty="0"/>
              <a:t>&amp; DD);</a:t>
            </a:r>
          </a:p>
          <a:p>
            <a:r>
              <a:rPr lang="en-US" altLang="ja-JP" sz="1600" dirty="0"/>
              <a:t>      </a:t>
            </a:r>
            <a:r>
              <a:rPr lang="en-US" altLang="ja-JP" sz="1600" dirty="0" err="1"/>
              <a:t>D_Vector</a:t>
            </a:r>
            <a:r>
              <a:rPr lang="en-US" altLang="ja-JP" sz="1600" dirty="0"/>
              <a:t> copy(</a:t>
            </a:r>
            <a:r>
              <a:rPr lang="en-US" altLang="ja-JP" sz="1600" dirty="0" err="1"/>
              <a:t>X_Vector</a:t>
            </a:r>
            <a:r>
              <a:rPr lang="en-US" altLang="ja-JP" sz="1600" dirty="0"/>
              <a:t> D);</a:t>
            </a:r>
          </a:p>
          <a:p>
            <a:endParaRPr lang="en-US" altLang="ja-JP" sz="1600" dirty="0"/>
          </a:p>
          <a:p>
            <a:r>
              <a:rPr lang="en-US" altLang="ja-JP" sz="1600" dirty="0"/>
              <a:t>      void malloc(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 n);</a:t>
            </a:r>
          </a:p>
          <a:p>
            <a:r>
              <a:rPr lang="en-US" altLang="ja-JP" sz="1600" dirty="0"/>
              <a:t>      void free();</a:t>
            </a:r>
          </a:p>
          <a:p>
            <a:endParaRPr lang="en-US" altLang="ja-JP" sz="1600" dirty="0"/>
          </a:p>
          <a:p>
            <a:r>
              <a:rPr lang="en-US" altLang="ja-JP" sz="1600" dirty="0"/>
              <a:t>      void print(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 n);</a:t>
            </a:r>
          </a:p>
          <a:p>
            <a:r>
              <a:rPr lang="en-US" altLang="ja-JP" sz="1600" dirty="0"/>
              <a:t>      void </a:t>
            </a:r>
            <a:r>
              <a:rPr lang="en-US" altLang="ja-JP" sz="1600" dirty="0" err="1"/>
              <a:t>print_all</a:t>
            </a:r>
            <a:r>
              <a:rPr lang="en-US" altLang="ja-JP" sz="1600" dirty="0"/>
              <a:t>();</a:t>
            </a:r>
          </a:p>
          <a:p>
            <a:r>
              <a:rPr lang="en-US" altLang="ja-JP" sz="1600" dirty="0"/>
              <a:t>      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 </a:t>
            </a:r>
            <a:r>
              <a:rPr lang="en-US" altLang="ja-JP" sz="1600" dirty="0" err="1"/>
              <a:t>getsize</a:t>
            </a:r>
            <a:r>
              <a:rPr lang="en-US" altLang="ja-JP" sz="1600" dirty="0"/>
              <a:t>();</a:t>
            </a:r>
          </a:p>
          <a:p>
            <a:endParaRPr lang="en-US" altLang="ja-JP" sz="1600" dirty="0"/>
          </a:p>
          <a:p>
            <a:r>
              <a:rPr lang="en-US" altLang="ja-JP" sz="1600" dirty="0"/>
              <a:t>      void input(</a:t>
            </a:r>
            <a:r>
              <a:rPr lang="en-US" altLang="ja-JP" sz="1600" dirty="0" err="1"/>
              <a:t>const</a:t>
            </a:r>
            <a:r>
              <a:rPr lang="en-US" altLang="ja-JP" sz="1600" dirty="0"/>
              <a:t> char *filename);</a:t>
            </a:r>
          </a:p>
          <a:p>
            <a:r>
              <a:rPr lang="ja-JP" altLang="en-US" sz="1600" dirty="0"/>
              <a:t>　　</a:t>
            </a:r>
            <a:r>
              <a:rPr lang="en-US" altLang="ja-JP" sz="1600" dirty="0"/>
              <a:t> void </a:t>
            </a:r>
            <a:r>
              <a:rPr lang="en-US" altLang="ja-JP" sz="1600" dirty="0" err="1"/>
              <a:t>output_plane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const</a:t>
            </a:r>
            <a:r>
              <a:rPr lang="en-US" altLang="ja-JP" sz="1600" dirty="0"/>
              <a:t> char* file);</a:t>
            </a:r>
          </a:p>
          <a:p>
            <a:r>
              <a:rPr lang="en-US" altLang="ja-JP" sz="1600" dirty="0"/>
              <a:t>      void </a:t>
            </a:r>
            <a:r>
              <a:rPr lang="en-US" altLang="ja-JP" sz="1600" dirty="0" err="1"/>
              <a:t>output_mm</a:t>
            </a:r>
            <a:r>
              <a:rPr lang="en-US" altLang="ja-JP" sz="1600" dirty="0"/>
              <a:t>(</a:t>
            </a:r>
            <a:r>
              <a:rPr lang="en-US" altLang="ja-JP" sz="1600" dirty="0" err="1"/>
              <a:t>const</a:t>
            </a:r>
            <a:r>
              <a:rPr lang="en-US" altLang="ja-JP" sz="1600" dirty="0"/>
              <a:t> char* file);</a:t>
            </a:r>
          </a:p>
          <a:p>
            <a:endParaRPr lang="en-US" altLang="ja-JP" sz="1600" dirty="0"/>
          </a:p>
          <a:p>
            <a:r>
              <a:rPr lang="en-US" altLang="ja-JP" sz="1600" dirty="0"/>
              <a:t>      void broadcast(T </a:t>
            </a:r>
            <a:r>
              <a:rPr lang="en-US" altLang="ja-JP" sz="1600" dirty="0" err="1"/>
              <a:t>val</a:t>
            </a:r>
            <a:r>
              <a:rPr lang="en-US" altLang="ja-JP" sz="1600" dirty="0"/>
              <a:t>);</a:t>
            </a:r>
            <a:r>
              <a:rPr lang="ja-JP" altLang="en-US" sz="1600" dirty="0"/>
              <a:t>　</a:t>
            </a:r>
            <a:r>
              <a:rPr lang="en-US" altLang="ja-JP" sz="1600" dirty="0"/>
              <a:t>// </a:t>
            </a:r>
            <a:r>
              <a:rPr lang="ja-JP" altLang="en-US" sz="1600" dirty="0"/>
              <a:t>すべての要素に</a:t>
            </a:r>
            <a:r>
              <a:rPr lang="en-US" altLang="ja-JP" sz="1600" dirty="0" err="1"/>
              <a:t>val</a:t>
            </a:r>
            <a:r>
              <a:rPr lang="ja-JP" altLang="en-US" sz="1600" dirty="0"/>
              <a:t>を入れる</a:t>
            </a:r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2017/3/17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17</a:t>
            </a:fld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42030" y="908720"/>
            <a:ext cx="48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/>
              <a:t>X</a:t>
            </a:r>
            <a:r>
              <a:rPr kumimoji="1" lang="ja-JP" altLang="en-US" dirty="0"/>
              <a:t>は</a:t>
            </a:r>
            <a:r>
              <a:rPr kumimoji="1" lang="en-US" altLang="ja-JP" dirty="0"/>
              <a:t>D or DD</a:t>
            </a:r>
          </a:p>
          <a:p>
            <a:pPr algn="l"/>
            <a:r>
              <a:rPr lang="en-US" altLang="ja-JP" dirty="0"/>
              <a:t>T</a:t>
            </a:r>
            <a:r>
              <a:rPr lang="ja-JP" altLang="en-US" dirty="0"/>
              <a:t>は</a:t>
            </a:r>
            <a:r>
              <a:rPr lang="en-US" altLang="ja-JP" dirty="0" err="1"/>
              <a:t>D_Scalar</a:t>
            </a:r>
            <a:r>
              <a:rPr lang="en-US" altLang="ja-JP" dirty="0"/>
              <a:t>, </a:t>
            </a:r>
            <a:r>
              <a:rPr lang="en-US" altLang="ja-JP" dirty="0" err="1"/>
              <a:t>DD_Scalar</a:t>
            </a:r>
            <a:r>
              <a:rPr lang="en-US" altLang="ja-JP" dirty="0"/>
              <a:t>, double</a:t>
            </a:r>
            <a:r>
              <a:rPr lang="ja-JP" altLang="en-US" dirty="0"/>
              <a:t>のいずれか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D_Matrix</a:t>
            </a:r>
            <a:r>
              <a:rPr lang="ja-JP" altLang="en-US" dirty="0"/>
              <a:t>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1800" dirty="0"/>
              <a:t>      </a:t>
            </a:r>
            <a:r>
              <a:rPr lang="en-US" altLang="ja-JP" sz="1800" dirty="0" err="1"/>
              <a:t>int</a:t>
            </a:r>
            <a:r>
              <a:rPr lang="en-US" altLang="ja-JP" sz="1800" dirty="0"/>
              <a:t> format; //CRS=1, BCRS4x1=2</a:t>
            </a:r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int</a:t>
            </a:r>
            <a:r>
              <a:rPr lang="en-US" altLang="ja-JP" sz="1800" dirty="0"/>
              <a:t> N;</a:t>
            </a:r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int</a:t>
            </a:r>
            <a:r>
              <a:rPr lang="en-US" altLang="ja-JP" sz="1800" dirty="0"/>
              <a:t> </a:t>
            </a:r>
            <a:r>
              <a:rPr lang="en-US" altLang="ja-JP" sz="1800" dirty="0" err="1"/>
              <a:t>nnz</a:t>
            </a:r>
            <a:r>
              <a:rPr lang="en-US" altLang="ja-JP" sz="1800" dirty="0"/>
              <a:t>;</a:t>
            </a:r>
          </a:p>
          <a:p>
            <a:endParaRPr lang="en-US" altLang="ja-JP" sz="1800" dirty="0"/>
          </a:p>
          <a:p>
            <a:r>
              <a:rPr lang="en-US" altLang="ja-JP" sz="1800" dirty="0"/>
              <a:t>      double* </a:t>
            </a:r>
            <a:r>
              <a:rPr lang="en-US" altLang="ja-JP" sz="1800" dirty="0" err="1"/>
              <a:t>val</a:t>
            </a:r>
            <a:r>
              <a:rPr lang="en-US" altLang="ja-JP" sz="1800" dirty="0"/>
              <a:t>;</a:t>
            </a:r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int</a:t>
            </a:r>
            <a:r>
              <a:rPr lang="en-US" altLang="ja-JP" sz="1800" dirty="0"/>
              <a:t>* </a:t>
            </a:r>
            <a:r>
              <a:rPr lang="en-US" altLang="ja-JP" sz="1800" dirty="0" err="1"/>
              <a:t>ptr</a:t>
            </a:r>
            <a:r>
              <a:rPr lang="en-US" altLang="ja-JP" sz="1800" dirty="0"/>
              <a:t>, index; //</a:t>
            </a:r>
            <a:r>
              <a:rPr lang="en-US" altLang="ja-JP" sz="1800" dirty="0" err="1"/>
              <a:t>crs</a:t>
            </a:r>
            <a:endParaRPr lang="en-US" altLang="ja-JP" sz="1800" dirty="0"/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int</a:t>
            </a:r>
            <a:r>
              <a:rPr lang="en-US" altLang="ja-JP" sz="1800" dirty="0"/>
              <a:t>* </a:t>
            </a:r>
            <a:r>
              <a:rPr lang="en-US" altLang="ja-JP" sz="1800" dirty="0" err="1"/>
              <a:t>bptr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bindex</a:t>
            </a:r>
            <a:r>
              <a:rPr lang="en-US" altLang="ja-JP" sz="1800" dirty="0"/>
              <a:t>;//bcrs4x1</a:t>
            </a:r>
          </a:p>
          <a:p>
            <a:endParaRPr lang="en-US" altLang="ja-JP" sz="1800" dirty="0"/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D_Matrix</a:t>
            </a:r>
            <a:r>
              <a:rPr lang="en-US" altLang="ja-JP" sz="1800" dirty="0"/>
              <a:t> operator=(</a:t>
            </a:r>
            <a:r>
              <a:rPr lang="en-US" altLang="ja-JP" sz="1800" dirty="0" err="1"/>
              <a:t>const</a:t>
            </a:r>
            <a:r>
              <a:rPr lang="en-US" altLang="ja-JP" sz="1800" dirty="0"/>
              <a:t> </a:t>
            </a:r>
            <a:r>
              <a:rPr lang="en-US" altLang="ja-JP" sz="1800" dirty="0" err="1"/>
              <a:t>D_Matrix</a:t>
            </a:r>
            <a:r>
              <a:rPr lang="en-US" altLang="ja-JP" sz="1800" dirty="0"/>
              <a:t>&amp; D);</a:t>
            </a:r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D_Matrix</a:t>
            </a:r>
            <a:r>
              <a:rPr lang="en-US" altLang="ja-JP" sz="1800" dirty="0"/>
              <a:t> copy(</a:t>
            </a:r>
            <a:r>
              <a:rPr lang="en-US" altLang="ja-JP" sz="1800" dirty="0" err="1"/>
              <a:t>D_Matrix</a:t>
            </a:r>
            <a:r>
              <a:rPr lang="en-US" altLang="ja-JP" sz="1800" dirty="0"/>
              <a:t> D);</a:t>
            </a:r>
          </a:p>
          <a:p>
            <a:endParaRPr lang="en-US" altLang="ja-JP" sz="1800" dirty="0"/>
          </a:p>
          <a:p>
            <a:r>
              <a:rPr lang="en-US" altLang="ja-JP" sz="1800" dirty="0"/>
              <a:t>      void malloc(</a:t>
            </a:r>
            <a:r>
              <a:rPr lang="en-US" altLang="ja-JP" sz="1800" dirty="0" err="1"/>
              <a:t>int</a:t>
            </a:r>
            <a:r>
              <a:rPr lang="en-US" altLang="ja-JP" sz="1800" dirty="0"/>
              <a:t> n);</a:t>
            </a:r>
          </a:p>
          <a:p>
            <a:r>
              <a:rPr lang="en-US" altLang="ja-JP" sz="1800" dirty="0"/>
              <a:t>      void free();</a:t>
            </a:r>
          </a:p>
          <a:p>
            <a:endParaRPr lang="en-US" altLang="ja-JP" sz="1800" dirty="0"/>
          </a:p>
          <a:p>
            <a:r>
              <a:rPr lang="en-US" altLang="ja-JP" sz="1800" dirty="0"/>
              <a:t>      void input(</a:t>
            </a:r>
            <a:r>
              <a:rPr lang="en-US" altLang="ja-JP" sz="1800" dirty="0" err="1"/>
              <a:t>const</a:t>
            </a:r>
            <a:r>
              <a:rPr lang="en-US" altLang="ja-JP" sz="1800" dirty="0"/>
              <a:t> char *filename);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2017/3/17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18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42030" y="908720"/>
            <a:ext cx="48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/>
              <a:t>X</a:t>
            </a:r>
            <a:r>
              <a:rPr kumimoji="1" lang="ja-JP" altLang="en-US" dirty="0"/>
              <a:t>は</a:t>
            </a:r>
            <a:r>
              <a:rPr kumimoji="1" lang="en-US" altLang="ja-JP" dirty="0"/>
              <a:t>D or DD</a:t>
            </a:r>
          </a:p>
          <a:p>
            <a:pPr algn="l"/>
            <a:r>
              <a:rPr lang="en-US" altLang="ja-JP" dirty="0"/>
              <a:t>T</a:t>
            </a:r>
            <a:r>
              <a:rPr lang="ja-JP" altLang="en-US" dirty="0"/>
              <a:t>は</a:t>
            </a:r>
            <a:r>
              <a:rPr lang="en-US" altLang="ja-JP" dirty="0" err="1"/>
              <a:t>D_Scalar</a:t>
            </a:r>
            <a:r>
              <a:rPr lang="en-US" altLang="ja-JP" dirty="0"/>
              <a:t>, </a:t>
            </a:r>
            <a:r>
              <a:rPr lang="en-US" altLang="ja-JP" dirty="0" err="1"/>
              <a:t>DD_Scalar</a:t>
            </a:r>
            <a:r>
              <a:rPr lang="en-US" altLang="ja-JP" dirty="0"/>
              <a:t>, double</a:t>
            </a:r>
            <a:r>
              <a:rPr lang="ja-JP" altLang="en-US" dirty="0"/>
              <a:t>のいずれか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演算関数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1800" dirty="0"/>
              <a:t>void </a:t>
            </a:r>
            <a:r>
              <a:rPr lang="en-US" altLang="ja-JP" sz="1800" dirty="0" err="1"/>
              <a:t>DD_AVX_axpy</a:t>
            </a:r>
            <a:r>
              <a:rPr lang="en-US" altLang="ja-JP" sz="1800" dirty="0"/>
              <a:t>(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alpha, 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vy</a:t>
            </a:r>
            <a:r>
              <a:rPr lang="en-US" altLang="ja-JP" sz="1800" dirty="0"/>
              <a:t>);</a:t>
            </a:r>
          </a:p>
          <a:p>
            <a:r>
              <a:rPr lang="en-US" altLang="ja-JP" sz="1800" dirty="0"/>
              <a:t>void </a:t>
            </a:r>
            <a:r>
              <a:rPr lang="en-US" altLang="ja-JP" sz="1800" dirty="0" err="1"/>
              <a:t>DD_AVX_axpyz</a:t>
            </a:r>
            <a:r>
              <a:rPr lang="en-US" altLang="ja-JP" sz="1800" dirty="0"/>
              <a:t>(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alpha, 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vy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vz</a:t>
            </a:r>
            <a:r>
              <a:rPr lang="en-US" altLang="ja-JP" sz="1800" dirty="0"/>
              <a:t>);</a:t>
            </a:r>
          </a:p>
          <a:p>
            <a:r>
              <a:rPr lang="en-US" altLang="ja-JP" sz="1800" dirty="0"/>
              <a:t>void </a:t>
            </a:r>
            <a:r>
              <a:rPr lang="en-US" altLang="ja-JP" sz="1800" dirty="0" err="1"/>
              <a:t>DD_AVX_dot</a:t>
            </a:r>
            <a:r>
              <a:rPr lang="en-US" altLang="ja-JP" sz="1800" dirty="0"/>
              <a:t>(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vy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* </a:t>
            </a:r>
            <a:r>
              <a:rPr lang="en-US" altLang="ja-JP" sz="1800" dirty="0" err="1"/>
              <a:t>val</a:t>
            </a:r>
            <a:r>
              <a:rPr lang="en-US" altLang="ja-JP" sz="1800" dirty="0"/>
              <a:t>);</a:t>
            </a:r>
          </a:p>
          <a:p>
            <a:r>
              <a:rPr lang="en-US" altLang="ja-JP" sz="1800" dirty="0"/>
              <a:t>void DD_AVX_nrm2(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* </a:t>
            </a:r>
            <a:r>
              <a:rPr lang="en-US" altLang="ja-JP" sz="1800" dirty="0" err="1"/>
              <a:t>val</a:t>
            </a:r>
            <a:r>
              <a:rPr lang="en-US" altLang="ja-JP" sz="1800" dirty="0"/>
              <a:t>);</a:t>
            </a:r>
          </a:p>
          <a:p>
            <a:r>
              <a:rPr lang="en-US" altLang="ja-JP" sz="1800" dirty="0"/>
              <a:t>void </a:t>
            </a:r>
            <a:r>
              <a:rPr lang="en-US" altLang="ja-JP" sz="1800" dirty="0" err="1"/>
              <a:t>DD_AVX_xpay</a:t>
            </a:r>
            <a:r>
              <a:rPr lang="en-US" altLang="ja-JP" sz="1800" dirty="0"/>
              <a:t>(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alpha, 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vy</a:t>
            </a:r>
            <a:r>
              <a:rPr lang="en-US" altLang="ja-JP" sz="1800" dirty="0"/>
              <a:t>);</a:t>
            </a:r>
          </a:p>
          <a:p>
            <a:r>
              <a:rPr lang="en-US" altLang="ja-JP" sz="1800" dirty="0"/>
              <a:t>void </a:t>
            </a:r>
            <a:r>
              <a:rPr lang="en-US" altLang="ja-JP" sz="1800" dirty="0" err="1"/>
              <a:t>DD_AVX_scale</a:t>
            </a:r>
            <a:r>
              <a:rPr lang="en-US" altLang="ja-JP" sz="1800" dirty="0"/>
              <a:t>(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alpha, 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);</a:t>
            </a:r>
          </a:p>
          <a:p>
            <a:r>
              <a:rPr lang="en-US" altLang="ja-JP" sz="1800" dirty="0"/>
              <a:t>void </a:t>
            </a:r>
            <a:r>
              <a:rPr lang="en-US" altLang="ja-JP" sz="1800" dirty="0" err="1"/>
              <a:t>DD_AVX_SpMV</a:t>
            </a:r>
            <a:r>
              <a:rPr lang="en-US" altLang="ja-JP" sz="1800" dirty="0"/>
              <a:t>(</a:t>
            </a:r>
            <a:r>
              <a:rPr lang="en-US" altLang="ja-JP" sz="1800" dirty="0" err="1"/>
              <a:t>X_Matrix</a:t>
            </a:r>
            <a:r>
              <a:rPr lang="en-US" altLang="ja-JP" sz="1800" dirty="0"/>
              <a:t> A, 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vy</a:t>
            </a:r>
            <a:r>
              <a:rPr lang="en-US" altLang="ja-JP" sz="1800" dirty="0"/>
              <a:t>);</a:t>
            </a:r>
            <a:endParaRPr kumimoji="1" lang="ja-JP" altLang="en-US" sz="18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2017/3/17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19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7005" y="5634245"/>
            <a:ext cx="48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/>
              <a:t>X</a:t>
            </a:r>
            <a:r>
              <a:rPr kumimoji="1" lang="ja-JP" altLang="en-US" dirty="0"/>
              <a:t>は</a:t>
            </a:r>
            <a:r>
              <a:rPr kumimoji="1" lang="en-US" altLang="ja-JP" dirty="0"/>
              <a:t>D or DD</a:t>
            </a:r>
          </a:p>
          <a:p>
            <a:pPr algn="l"/>
            <a:r>
              <a:rPr lang="en-US" altLang="ja-JP" dirty="0"/>
              <a:t>T</a:t>
            </a:r>
            <a:r>
              <a:rPr lang="ja-JP" altLang="en-US" dirty="0"/>
              <a:t>は</a:t>
            </a:r>
            <a:r>
              <a:rPr lang="en-US" altLang="ja-JP" dirty="0" err="1"/>
              <a:t>D_Scalar</a:t>
            </a:r>
            <a:r>
              <a:rPr lang="en-US" altLang="ja-JP" dirty="0"/>
              <a:t>, </a:t>
            </a:r>
            <a:r>
              <a:rPr lang="en-US" altLang="ja-JP" dirty="0" err="1"/>
              <a:t>DD_Scalar</a:t>
            </a:r>
            <a:r>
              <a:rPr lang="en-US" altLang="ja-JP" dirty="0"/>
              <a:t>, double</a:t>
            </a:r>
            <a:r>
              <a:rPr lang="ja-JP" altLang="en-US" dirty="0"/>
              <a:t>のいずれか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kumimoji="1" lang="en-US" altLang="ja-JP" dirty="0"/>
          </a:p>
          <a:p>
            <a:pPr algn="ctr">
              <a:buNone/>
            </a:pPr>
            <a:endParaRPr lang="en-US" altLang="ja-JP" dirty="0"/>
          </a:p>
          <a:p>
            <a:pPr algn="ctr">
              <a:buNone/>
            </a:pPr>
            <a:endParaRPr kumimoji="1" lang="en-US" altLang="ja-JP" dirty="0"/>
          </a:p>
          <a:p>
            <a:pPr algn="ctr">
              <a:buNone/>
            </a:pPr>
            <a:endParaRPr lang="en-US" altLang="ja-JP" dirty="0"/>
          </a:p>
          <a:p>
            <a:pPr algn="ctr">
              <a:buNone/>
            </a:pPr>
            <a:r>
              <a:rPr kumimoji="1" lang="ja-JP" altLang="en-US" dirty="0"/>
              <a:t>前提知識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2017/3/17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 </a:t>
            </a:r>
            <a:r>
              <a:rPr kumimoji="1" lang="ja-JP" altLang="en-US" dirty="0"/>
              <a:t>入力フォーマット</a:t>
            </a:r>
            <a:r>
              <a:rPr kumimoji="1" lang="en-US" altLang="ja-JP" dirty="0"/>
              <a:t>:plane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ただ並べるだけ </a:t>
            </a:r>
            <a:r>
              <a:rPr lang="en-US" altLang="ja-JP" dirty="0"/>
              <a:t>(N=5</a:t>
            </a:r>
            <a:r>
              <a:rPr lang="ja-JP" altLang="en-US" dirty="0"/>
              <a:t>のとき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kumimoji="1" lang="en-US" altLang="ja-JP" dirty="0"/>
              <a:t>1.0</a:t>
            </a:r>
          </a:p>
          <a:p>
            <a:pPr marL="0" indent="0">
              <a:buNone/>
            </a:pPr>
            <a:r>
              <a:rPr lang="en-US" altLang="ja-JP" dirty="0"/>
              <a:t>2.0</a:t>
            </a:r>
          </a:p>
          <a:p>
            <a:pPr marL="0" indent="0">
              <a:buNone/>
            </a:pPr>
            <a:r>
              <a:rPr kumimoji="1" lang="en-US" altLang="ja-JP" dirty="0"/>
              <a:t>3.0</a:t>
            </a:r>
          </a:p>
          <a:p>
            <a:pPr marL="0" indent="0">
              <a:buNone/>
            </a:pPr>
            <a:r>
              <a:rPr lang="en-US" altLang="ja-JP" dirty="0"/>
              <a:t>4.0</a:t>
            </a:r>
          </a:p>
          <a:p>
            <a:pPr marL="0" indent="0">
              <a:buNone/>
            </a:pPr>
            <a:r>
              <a:rPr kumimoji="1" lang="en-US" altLang="ja-JP" dirty="0"/>
              <a:t>5.0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2017/3/17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20</a:t>
            </a:fld>
            <a:endParaRPr lang="en-US" altLang="ja-JP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 </a:t>
            </a:r>
            <a:r>
              <a:rPr kumimoji="1" lang="ja-JP" altLang="en-US" dirty="0"/>
              <a:t>入力フォーマット</a:t>
            </a:r>
            <a:r>
              <a:rPr kumimoji="1" lang="en-US" altLang="ja-JP" dirty="0"/>
              <a:t>:Matrix Market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ヘッダ（おまじない）と行番号が必要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%%</a:t>
            </a:r>
            <a:r>
              <a:rPr lang="en-US" altLang="ja-JP" dirty="0" err="1"/>
              <a:t>MatrixMarket</a:t>
            </a:r>
            <a:r>
              <a:rPr lang="en-US" altLang="ja-JP" dirty="0"/>
              <a:t> vector coordinate real general</a:t>
            </a:r>
          </a:p>
          <a:p>
            <a:pPr marL="0" indent="0">
              <a:buNone/>
            </a:pPr>
            <a:r>
              <a:rPr lang="en-US" altLang="ja-JP" dirty="0"/>
              <a:t>1 1.0</a:t>
            </a:r>
          </a:p>
          <a:p>
            <a:pPr marL="0" indent="0">
              <a:buNone/>
            </a:pPr>
            <a:r>
              <a:rPr lang="en-US" altLang="ja-JP" dirty="0"/>
              <a:t>2 2.0</a:t>
            </a:r>
          </a:p>
          <a:p>
            <a:pPr marL="0" indent="0">
              <a:buNone/>
            </a:pPr>
            <a:r>
              <a:rPr lang="en-US" altLang="ja-JP" dirty="0"/>
              <a:t>3 3.0</a:t>
            </a:r>
          </a:p>
          <a:p>
            <a:pPr marL="0" indent="0">
              <a:buNone/>
            </a:pPr>
            <a:r>
              <a:rPr lang="en-US" altLang="ja-JP" dirty="0"/>
              <a:t>4 4.0</a:t>
            </a:r>
          </a:p>
          <a:p>
            <a:pPr marL="0" indent="0">
              <a:buNone/>
            </a:pPr>
            <a:r>
              <a:rPr lang="en-US" altLang="ja-JP" dirty="0"/>
              <a:t>5</a:t>
            </a:r>
            <a:r>
              <a:rPr kumimoji="1" lang="en-US" altLang="ja-JP" dirty="0"/>
              <a:t> 5.0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2017/3/17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21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0389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Matrix</a:t>
            </a:r>
            <a:r>
              <a:rPr kumimoji="1" lang="ja-JP" altLang="en-US" dirty="0"/>
              <a:t>入力フォーマット</a:t>
            </a:r>
            <a:r>
              <a:rPr kumimoji="1" lang="en-US" altLang="ja-JP" dirty="0"/>
              <a:t>: Matrix Market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3x3, </a:t>
            </a:r>
            <a:r>
              <a:rPr lang="ja-JP" altLang="en-US" dirty="0"/>
              <a:t>行あたり</a:t>
            </a:r>
            <a:r>
              <a:rPr lang="en-US" altLang="ja-JP" dirty="0"/>
              <a:t>2</a:t>
            </a:r>
            <a:r>
              <a:rPr lang="ja-JP" altLang="en-US" dirty="0"/>
              <a:t>要素</a:t>
            </a:r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行目にヘッダ，</a:t>
            </a:r>
            <a:r>
              <a:rPr lang="en-US" altLang="ja-JP" dirty="0"/>
              <a:t>2</a:t>
            </a:r>
            <a:r>
              <a:rPr lang="ja-JP" altLang="en-US" dirty="0"/>
              <a:t>行目に</a:t>
            </a:r>
            <a:r>
              <a:rPr lang="ja-JP" altLang="en-US" b="1" dirty="0"/>
              <a:t>列数・行数・要素数</a:t>
            </a:r>
            <a:endParaRPr lang="en-US" altLang="ja-JP" b="1" dirty="0"/>
          </a:p>
          <a:p>
            <a:pPr marL="0" indent="0">
              <a:buNone/>
            </a:pPr>
            <a:r>
              <a:rPr lang="en-US" altLang="ja-JP" dirty="0"/>
              <a:t>%%</a:t>
            </a:r>
            <a:r>
              <a:rPr lang="en-US" altLang="ja-JP" dirty="0" err="1"/>
              <a:t>MatrixMarket</a:t>
            </a:r>
            <a:r>
              <a:rPr lang="en-US" altLang="ja-JP" dirty="0"/>
              <a:t> matrix coordinate real general</a:t>
            </a:r>
          </a:p>
          <a:p>
            <a:pPr marL="0" indent="0">
              <a:buNone/>
            </a:pPr>
            <a:r>
              <a:rPr lang="en-US" altLang="ja-JP" dirty="0"/>
              <a:t>3 3 6</a:t>
            </a:r>
          </a:p>
          <a:p>
            <a:pPr marL="0" indent="0">
              <a:buNone/>
            </a:pPr>
            <a:r>
              <a:rPr lang="en-US" altLang="ja-JP" dirty="0"/>
              <a:t>1 1 11.00</a:t>
            </a:r>
          </a:p>
          <a:p>
            <a:pPr marL="0" indent="0">
              <a:buNone/>
            </a:pPr>
            <a:r>
              <a:rPr lang="en-US" altLang="ja-JP" dirty="0"/>
              <a:t>3 1 13.00</a:t>
            </a:r>
          </a:p>
          <a:p>
            <a:pPr marL="0" indent="0">
              <a:buNone/>
            </a:pPr>
            <a:r>
              <a:rPr lang="en-US" altLang="ja-JP" dirty="0"/>
              <a:t>1 2 21.00</a:t>
            </a:r>
          </a:p>
          <a:p>
            <a:pPr marL="0" indent="0">
              <a:buNone/>
            </a:pPr>
            <a:r>
              <a:rPr lang="en-US" altLang="ja-JP" dirty="0"/>
              <a:t>2 2 22.00</a:t>
            </a:r>
          </a:p>
          <a:p>
            <a:pPr marL="0" indent="0">
              <a:buNone/>
            </a:pPr>
            <a:r>
              <a:rPr lang="en-US" altLang="ja-JP" dirty="0"/>
              <a:t>2 3 32.00</a:t>
            </a:r>
          </a:p>
          <a:p>
            <a:pPr marL="0" indent="0">
              <a:buNone/>
            </a:pPr>
            <a:r>
              <a:rPr lang="en-US" altLang="ja-JP" dirty="0"/>
              <a:t>3 3 33.00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2017/3/17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22</a:t>
            </a:fld>
            <a:endParaRPr lang="en-US" altLang="ja-JP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kumimoji="1" lang="en-US" altLang="ja-JP" dirty="0"/>
          </a:p>
          <a:p>
            <a:pPr algn="ctr">
              <a:buNone/>
            </a:pPr>
            <a:endParaRPr lang="en-US" altLang="ja-JP" dirty="0"/>
          </a:p>
          <a:p>
            <a:pPr algn="ctr">
              <a:buNone/>
            </a:pPr>
            <a:endParaRPr kumimoji="1" lang="en-US" altLang="ja-JP" dirty="0"/>
          </a:p>
          <a:p>
            <a:pPr algn="ctr">
              <a:buNone/>
            </a:pPr>
            <a:endParaRPr lang="en-US" altLang="ja-JP" dirty="0"/>
          </a:p>
          <a:p>
            <a:pPr algn="ctr">
              <a:buNone/>
            </a:pPr>
            <a:r>
              <a:rPr lang="ja-JP" altLang="en-US" dirty="0"/>
              <a:t>諸注意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2017/3/17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23</a:t>
            </a:fld>
            <a:endParaRPr lang="en-US" altLang="ja-JP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時間の測り方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OpenMP</a:t>
            </a:r>
            <a:r>
              <a:rPr kumimoji="1" lang="ja-JP" altLang="en-US" dirty="0"/>
              <a:t>の</a:t>
            </a:r>
            <a:r>
              <a:rPr lang="ja-JP" altLang="en-US" dirty="0"/>
              <a:t>関数を使って下さい</a:t>
            </a:r>
            <a:endParaRPr lang="en-US" altLang="ja-JP" dirty="0"/>
          </a:p>
          <a:p>
            <a:pPr lvl="1"/>
            <a:r>
              <a:rPr kumimoji="1" lang="ja-JP" altLang="en-US" dirty="0"/>
              <a:t>並列化しているので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double time = omp_get_wtime();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2017/3/17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24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87453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バグ・</a:t>
            </a:r>
            <a:r>
              <a:rPr kumimoji="1" lang="en-US" altLang="ja-JP" dirty="0"/>
              <a:t>2.0.1</a:t>
            </a:r>
            <a:r>
              <a:rPr kumimoji="1" lang="ja-JP" altLang="en-US" dirty="0"/>
              <a:t>の問題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割り算の</a:t>
            </a:r>
            <a:r>
              <a:rPr kumimoji="1" lang="en-US" altLang="ja-JP" dirty="0"/>
              <a:t>Lo</a:t>
            </a:r>
            <a:r>
              <a:rPr kumimoji="1" lang="ja-JP" altLang="en-US" dirty="0"/>
              <a:t>の結果が何かおかしい？</a:t>
            </a:r>
            <a:endParaRPr lang="en-US" altLang="ja-JP" dirty="0"/>
          </a:p>
          <a:p>
            <a:pPr lvl="1"/>
            <a:r>
              <a:rPr kumimoji="1" lang="en-US" altLang="ja-JP" dirty="0"/>
              <a:t>Lis</a:t>
            </a:r>
            <a:r>
              <a:rPr kumimoji="1" lang="ja-JP" altLang="en-US" dirty="0"/>
              <a:t>と結果は同じなんだけど</a:t>
            </a:r>
            <a:r>
              <a:rPr kumimoji="1" lang="ja-JP" altLang="en-US" dirty="0" err="1"/>
              <a:t>．．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BCRS</a:t>
            </a:r>
            <a:r>
              <a:rPr lang="ja-JP" altLang="en-US" dirty="0"/>
              <a:t>の生成がちょっと遅い</a:t>
            </a:r>
            <a:endParaRPr lang="en-US" altLang="ja-JP" dirty="0"/>
          </a:p>
          <a:p>
            <a:pPr lvl="1"/>
            <a:r>
              <a:rPr kumimoji="1" lang="ja-JP" altLang="en-US" dirty="0"/>
              <a:t>ライブラリにしたから色々エラー処理してて遅い</a:t>
            </a:r>
            <a:endParaRPr kumimoji="1" lang="en-US" altLang="ja-JP" dirty="0"/>
          </a:p>
          <a:p>
            <a:pPr lvl="1"/>
            <a:r>
              <a:rPr lang="ja-JP" altLang="en-US" dirty="0"/>
              <a:t>小さい問題なら</a:t>
            </a:r>
            <a:r>
              <a:rPr lang="en-US" altLang="ja-JP" dirty="0"/>
              <a:t>CRS</a:t>
            </a:r>
            <a:r>
              <a:rPr lang="ja-JP" altLang="en-US" dirty="0"/>
              <a:t>でいいかも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ベクトル和とかがない</a:t>
            </a:r>
            <a:endParaRPr kumimoji="1" lang="en-US" altLang="ja-JP" dirty="0"/>
          </a:p>
          <a:p>
            <a:pPr lvl="1"/>
            <a:r>
              <a:rPr lang="ja-JP" altLang="en-US" dirty="0"/>
              <a:t>欲しければ言って下さい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2017/3/17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25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28085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MM</a:t>
            </a:r>
            <a:r>
              <a:rPr kumimoji="1" lang="ja-JP" altLang="en-US" dirty="0"/>
              <a:t>ファイルについて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University of Florida Sparse Matrix Collection</a:t>
            </a:r>
            <a:br>
              <a:rPr lang="en-US" altLang="ja-JP" dirty="0"/>
            </a:br>
            <a:r>
              <a:rPr lang="ja-JP" altLang="en-US" dirty="0"/>
              <a:t>から仕入れる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http://www.cise.ufl.edu/research/sparse/matrices/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注意</a:t>
            </a:r>
            <a:endParaRPr lang="en-US" altLang="ja-JP" dirty="0"/>
          </a:p>
          <a:p>
            <a:pPr lvl="1"/>
            <a:r>
              <a:rPr kumimoji="1" lang="en-US" altLang="ja-JP" dirty="0"/>
              <a:t>Symmetric</a:t>
            </a:r>
            <a:r>
              <a:rPr kumimoji="1" lang="ja-JP" altLang="en-US" dirty="0"/>
              <a:t>とヘッダに書いてあるファイルは</a:t>
            </a:r>
            <a:br>
              <a:rPr kumimoji="1" lang="en-US" altLang="ja-JP" dirty="0"/>
            </a:br>
            <a:r>
              <a:rPr kumimoji="1" lang="en-US" altLang="ja-JP" dirty="0"/>
              <a:t>DD-AVX 2.0</a:t>
            </a:r>
            <a:r>
              <a:rPr kumimoji="1" lang="ja-JP" altLang="en-US" dirty="0"/>
              <a:t>では読み込めない</a:t>
            </a:r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2017/3/17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26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681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DD-AVX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倍々精度・倍精度の疎行列ベクトル積ソフトウェア</a:t>
            </a:r>
            <a:endParaRPr lang="en-US" altLang="ja-JP" dirty="0"/>
          </a:p>
          <a:p>
            <a:pPr lvl="1"/>
            <a:r>
              <a:rPr lang="en-US" altLang="ja-JP" dirty="0"/>
              <a:t>SIMD SSE2/AVX/AVX2</a:t>
            </a:r>
            <a:r>
              <a:rPr lang="ja-JP" altLang="en-US" dirty="0"/>
              <a:t>を使って高速化</a:t>
            </a:r>
            <a:endParaRPr lang="en-US" altLang="ja-JP" dirty="0"/>
          </a:p>
          <a:p>
            <a:pPr lvl="1"/>
            <a:endParaRPr lang="en-US" altLang="ja-JP" sz="800" dirty="0"/>
          </a:p>
          <a:p>
            <a:r>
              <a:rPr lang="ja-JP" altLang="en-US" dirty="0"/>
              <a:t>基本機能</a:t>
            </a:r>
            <a:endParaRPr lang="en-US" altLang="ja-JP" dirty="0"/>
          </a:p>
          <a:p>
            <a:pPr lvl="1"/>
            <a:r>
              <a:rPr lang="ja-JP" altLang="en-US" dirty="0"/>
              <a:t>四則演算 </a:t>
            </a:r>
            <a:r>
              <a:rPr lang="en-US" altLang="ja-JP" dirty="0"/>
              <a:t>(</a:t>
            </a:r>
            <a:r>
              <a:rPr lang="ja-JP" altLang="en-US" dirty="0"/>
              <a:t>演算子オーバーロード済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ベクトル演算 </a:t>
            </a:r>
            <a:r>
              <a:rPr lang="en-US" altLang="ja-JP" dirty="0"/>
              <a:t>(</a:t>
            </a:r>
            <a:r>
              <a:rPr lang="ja-JP" altLang="en-US" dirty="0"/>
              <a:t>内積など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疎行列ベクトル積 </a:t>
            </a:r>
            <a:r>
              <a:rPr lang="en-US" altLang="ja-JP" dirty="0"/>
              <a:t>(</a:t>
            </a:r>
            <a:r>
              <a:rPr lang="en-US" altLang="ja-JP" b="1" i="1" dirty="0"/>
              <a:t>y</a:t>
            </a:r>
            <a:r>
              <a:rPr lang="en-US" altLang="ja-JP" dirty="0"/>
              <a:t> = A</a:t>
            </a:r>
            <a:r>
              <a:rPr lang="en-US" altLang="ja-JP" b="1" i="1" dirty="0"/>
              <a:t>x</a:t>
            </a:r>
            <a:r>
              <a:rPr lang="en-US" altLang="ja-JP" dirty="0"/>
              <a:t>)</a:t>
            </a:r>
          </a:p>
          <a:p>
            <a:endParaRPr kumimoji="1" lang="en-US" altLang="ja-JP" sz="800" dirty="0"/>
          </a:p>
          <a:p>
            <a:r>
              <a:rPr lang="ja-JP" altLang="en-US" dirty="0"/>
              <a:t>注意</a:t>
            </a:r>
            <a:endParaRPr kumimoji="1" lang="en-US" altLang="ja-JP" dirty="0"/>
          </a:p>
          <a:p>
            <a:pPr lvl="1"/>
            <a:r>
              <a:rPr lang="ja-JP" altLang="en-US" dirty="0"/>
              <a:t>行内で</a:t>
            </a:r>
            <a:r>
              <a:rPr lang="en-US" altLang="ja-JP" dirty="0"/>
              <a:t>D,DD</a:t>
            </a:r>
            <a:r>
              <a:rPr lang="ja-JP" altLang="en-US" dirty="0"/>
              <a:t>を組み合わせた時は，</a:t>
            </a:r>
            <a:r>
              <a:rPr lang="en-US" altLang="ja-JP" dirty="0"/>
              <a:t>D-&gt;DD</a:t>
            </a:r>
            <a:r>
              <a:rPr lang="ja-JP" altLang="en-US" dirty="0"/>
              <a:t>にキャスト</a:t>
            </a:r>
            <a:endParaRPr lang="en-US" altLang="ja-JP" dirty="0"/>
          </a:p>
          <a:p>
            <a:pPr lvl="1"/>
            <a:r>
              <a:rPr kumimoji="1" lang="en-US" altLang="ja-JP" dirty="0"/>
              <a:t>C++</a:t>
            </a:r>
            <a:r>
              <a:rPr kumimoji="1" lang="ja-JP" altLang="en-US" dirty="0" err="1"/>
              <a:t>で開</a:t>
            </a:r>
            <a:r>
              <a:rPr kumimoji="1" lang="ja-JP" altLang="en-US" dirty="0"/>
              <a:t>発されているためコンパイラは</a:t>
            </a:r>
            <a:r>
              <a:rPr kumimoji="1" lang="en-US" altLang="ja-JP" dirty="0"/>
              <a:t>g++</a:t>
            </a:r>
          </a:p>
          <a:p>
            <a:pPr lvl="2"/>
            <a:r>
              <a:rPr lang="ja-JP" altLang="en-US" dirty="0"/>
              <a:t>ユーザが</a:t>
            </a:r>
            <a:r>
              <a:rPr lang="en-US" altLang="ja-JP" dirty="0"/>
              <a:t>C++</a:t>
            </a:r>
            <a:r>
              <a:rPr lang="ja-JP" altLang="en-US" dirty="0"/>
              <a:t>を使う必要はない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2017/3/17</a:t>
            </a:fld>
            <a:r>
              <a:rPr lang="ja-JP" altLang="en-US" dirty="0"/>
              <a:t> </a:t>
            </a:r>
            <a:r>
              <a:rPr lang="en-US" altLang="ja-JP" dirty="0"/>
              <a:t>Toshiaki Hishinuma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>
          <a:xfrm>
            <a:off x="344348" y="187917"/>
            <a:ext cx="8574087" cy="576263"/>
          </a:xfrm>
        </p:spPr>
        <p:txBody>
          <a:bodyPr/>
          <a:lstStyle/>
          <a:p>
            <a:r>
              <a:rPr lang="ja-JP" altLang="en-US" sz="3600" dirty="0">
                <a:latin typeface="Arial" pitchFamily="34" charset="0"/>
                <a:cs typeface="Arial" pitchFamily="34" charset="0"/>
              </a:rPr>
              <a:t>倍々精度演算</a:t>
            </a:r>
          </a:p>
        </p:txBody>
      </p:sp>
      <p:sp>
        <p:nvSpPr>
          <p:cNvPr id="4099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1" y="1403774"/>
            <a:ext cx="8685964" cy="1755195"/>
          </a:xfrm>
        </p:spPr>
        <p:txBody>
          <a:bodyPr/>
          <a:lstStyle/>
          <a:p>
            <a:pPr>
              <a:defRPr/>
            </a:pPr>
            <a:r>
              <a:rPr lang="en-US" altLang="ja-JP" sz="2400" dirty="0"/>
              <a:t>Bailey</a:t>
            </a:r>
            <a:r>
              <a:rPr lang="ja-JP" altLang="en-US" sz="2400" dirty="0"/>
              <a:t>の</a:t>
            </a:r>
            <a:r>
              <a:rPr lang="en-US" altLang="ja-JP" sz="2400" dirty="0"/>
              <a:t>”Double-Double”</a:t>
            </a:r>
            <a:r>
              <a:rPr lang="ja-JP" altLang="en-US" sz="2400" dirty="0"/>
              <a:t>精度のアルゴリズムを用いる</a:t>
            </a:r>
            <a:endParaRPr lang="en-US" altLang="ja-JP" sz="2400" dirty="0"/>
          </a:p>
          <a:p>
            <a:pPr>
              <a:defRPr/>
            </a:pPr>
            <a:r>
              <a:rPr lang="ja-JP" altLang="en-US" sz="2400" dirty="0"/>
              <a:t>倍精度浮動小数点数を</a:t>
            </a:r>
            <a:r>
              <a:rPr lang="en-US" altLang="ja-JP" sz="2400" dirty="0">
                <a:latin typeface="Arial" pitchFamily="34" charset="0"/>
                <a:cs typeface="Arial" pitchFamily="34" charset="0"/>
              </a:rPr>
              <a:t>2</a:t>
            </a:r>
            <a:r>
              <a:rPr lang="ja-JP" altLang="en-US" sz="2400" dirty="0"/>
              <a:t>つ用いて</a:t>
            </a:r>
            <a:r>
              <a:rPr lang="en-US" altLang="ja-JP" sz="2400" dirty="0"/>
              <a:t>4</a:t>
            </a:r>
            <a:r>
              <a:rPr lang="ja-JP" altLang="en-US" sz="2400" dirty="0"/>
              <a:t>倍精度演算を行う</a:t>
            </a:r>
            <a:endParaRPr lang="en-US" altLang="ja-JP" sz="2400" dirty="0"/>
          </a:p>
          <a:p>
            <a:pPr>
              <a:defRPr/>
            </a:pPr>
            <a:r>
              <a:rPr lang="ja-JP" altLang="en-US" sz="2400" dirty="0"/>
              <a:t>倍々精度乗算は</a:t>
            </a:r>
            <a:r>
              <a:rPr lang="en-US" altLang="ja-JP" sz="2400" dirty="0"/>
              <a:t>FMA</a:t>
            </a:r>
            <a:r>
              <a:rPr lang="ja-JP" altLang="en-US" sz="2400" dirty="0"/>
              <a:t>命令を用いることで，</a:t>
            </a:r>
            <a:br>
              <a:rPr lang="en-US" altLang="ja-JP" sz="2400" dirty="0"/>
            </a:br>
            <a:r>
              <a:rPr lang="ja-JP" altLang="en-US" sz="2400" dirty="0"/>
              <a:t>計算量の少ないアルゴリズムが使える </a:t>
            </a:r>
            <a:r>
              <a:rPr lang="en-US" altLang="ja-JP" sz="2400" dirty="0"/>
              <a:t>(24</a:t>
            </a:r>
            <a:r>
              <a:rPr lang="ja-JP" altLang="en-US" sz="2400" dirty="0"/>
              <a:t>回→</a:t>
            </a:r>
            <a:r>
              <a:rPr lang="en-US" altLang="ja-JP" sz="2400" dirty="0"/>
              <a:t>10</a:t>
            </a:r>
            <a:r>
              <a:rPr lang="ja-JP" altLang="en-US" sz="2400" dirty="0"/>
              <a:t>回</a:t>
            </a:r>
            <a:r>
              <a:rPr lang="en-US" altLang="ja-JP" sz="2400" dirty="0"/>
              <a:t>)</a:t>
            </a:r>
          </a:p>
          <a:p>
            <a:pPr>
              <a:defRPr/>
            </a:pPr>
            <a:r>
              <a:rPr lang="en-US" altLang="ja-JP" sz="2400" dirty="0">
                <a:latin typeface="Arial" pitchFamily="34" charset="0"/>
                <a:cs typeface="Arial" pitchFamily="34" charset="0"/>
              </a:rPr>
              <a:t>IEEE</a:t>
            </a:r>
            <a:r>
              <a:rPr lang="ja-JP" altLang="en-US" sz="2400" dirty="0"/>
              <a:t>準拠の</a:t>
            </a:r>
            <a:r>
              <a:rPr lang="en-US" altLang="ja-JP" sz="2400" dirty="0"/>
              <a:t>4</a:t>
            </a:r>
            <a:r>
              <a:rPr lang="ja-JP" altLang="en-US" sz="2400" dirty="0"/>
              <a:t>倍精度より精度が劣るが高速 </a:t>
            </a:r>
            <a:r>
              <a:rPr lang="en-US" altLang="ja-JP" sz="2400" dirty="0"/>
              <a:t>(</a:t>
            </a:r>
            <a:r>
              <a:rPr lang="ja-JP" altLang="en-US" sz="2400" dirty="0"/>
              <a:t>仮数部</a:t>
            </a:r>
            <a:r>
              <a:rPr lang="en-US" altLang="ja-JP" sz="2400" dirty="0"/>
              <a:t>104</a:t>
            </a:r>
            <a:r>
              <a:rPr lang="en-US" altLang="ja-JP" sz="2400" dirty="0">
                <a:latin typeface="Arial" pitchFamily="34" charset="0"/>
                <a:cs typeface="Arial" pitchFamily="34" charset="0"/>
              </a:rPr>
              <a:t>bit</a:t>
            </a:r>
            <a:r>
              <a:rPr lang="en-US" altLang="ja-JP" sz="2400" dirty="0"/>
              <a:t>)</a:t>
            </a:r>
          </a:p>
          <a:p>
            <a:pPr>
              <a:defRPr/>
            </a:pPr>
            <a:endParaRPr lang="en-US" altLang="ja-JP" sz="2400" dirty="0"/>
          </a:p>
          <a:p>
            <a:pPr algn="ctr">
              <a:defRPr/>
            </a:pPr>
            <a:endParaRPr lang="en-US" altLang="ja-JP" dirty="0"/>
          </a:p>
        </p:txBody>
      </p:sp>
      <p:pic>
        <p:nvPicPr>
          <p:cNvPr id="9" name="図 8" descr="C:\Users\hishinuma\Dropbox\HPCS\paper\DD_QUAD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580" y="3703965"/>
            <a:ext cx="7470738" cy="276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5" name="テキスト ボックス 9"/>
          <p:cNvSpPr txBox="1">
            <a:spLocks noChangeArrowheads="1"/>
          </p:cNvSpPr>
          <p:nvPr/>
        </p:nvSpPr>
        <p:spPr bwMode="auto">
          <a:xfrm>
            <a:off x="3006168" y="4694075"/>
            <a:ext cx="28561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000" dirty="0"/>
              <a:t>倍々精度</a:t>
            </a:r>
          </a:p>
        </p:txBody>
      </p:sp>
      <p:sp>
        <p:nvSpPr>
          <p:cNvPr id="9224" name="テキスト ボックス 3"/>
          <p:cNvSpPr txBox="1">
            <a:spLocks noChangeArrowheads="1"/>
          </p:cNvSpPr>
          <p:nvPr/>
        </p:nvSpPr>
        <p:spPr bwMode="auto">
          <a:xfrm>
            <a:off x="2951820" y="6179240"/>
            <a:ext cx="3105345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000" dirty="0">
                <a:latin typeface="Arial" pitchFamily="34" charset="0"/>
                <a:cs typeface="Arial" pitchFamily="34" charset="0"/>
              </a:rPr>
              <a:t>IEEE</a:t>
            </a:r>
            <a:r>
              <a:rPr lang="ja-JP" altLang="en-US" sz="2000" dirty="0">
                <a:latin typeface="Arial" pitchFamily="34" charset="0"/>
                <a:cs typeface="Arial" pitchFamily="34" charset="0"/>
              </a:rPr>
              <a:t>準拠の</a:t>
            </a:r>
            <a:r>
              <a:rPr lang="en-US" altLang="ja-JP" sz="2000" dirty="0">
                <a:latin typeface="Arial" pitchFamily="34" charset="0"/>
                <a:cs typeface="Arial" pitchFamily="34" charset="0"/>
              </a:rPr>
              <a:t>4</a:t>
            </a:r>
            <a:r>
              <a:rPr lang="ja-JP" altLang="en-US" sz="2000" dirty="0"/>
              <a:t>倍精度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211960" y="3928990"/>
            <a:ext cx="63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＋</a:t>
            </a:r>
            <a:endParaRPr kumimoji="1" lang="ja-JP" altLang="en-US" sz="2400" b="1" dirty="0"/>
          </a:p>
        </p:txBody>
      </p:sp>
      <p:sp>
        <p:nvSpPr>
          <p:cNvPr id="11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10400" y="6491082"/>
            <a:ext cx="2133600" cy="268288"/>
          </a:xfrm>
        </p:spPr>
        <p:txBody>
          <a:bodyPr/>
          <a:lstStyle/>
          <a:p>
            <a:pPr>
              <a:defRPr/>
            </a:pPr>
            <a:fld id="{923850BA-4D49-4EFD-8F0B-670BF18884C9}" type="slidenum">
              <a:rPr lang="en-US" altLang="ja-JP" sz="1800" smtClean="0"/>
              <a:pPr>
                <a:defRPr/>
              </a:pPr>
              <a:t>4</a:t>
            </a:fld>
            <a:endParaRPr lang="en-US" altLang="ja-JP" sz="1800" dirty="0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7244" y="6386630"/>
            <a:ext cx="3612351" cy="360040"/>
          </a:xfrm>
        </p:spPr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2017/3/17</a:t>
            </a:fld>
            <a:r>
              <a:rPr lang="ja-JP" altLang="en-US" dirty="0"/>
              <a:t> </a:t>
            </a:r>
            <a:r>
              <a:rPr lang="en-US" altLang="ja-JP" dirty="0"/>
              <a:t>Toshiaki Hishinuma</a:t>
            </a:r>
          </a:p>
        </p:txBody>
      </p:sp>
    </p:spTree>
    <p:extLst>
      <p:ext uri="{BB962C8B-B14F-4D97-AF65-F5344CB8AC3E}">
        <p14:creationId xmlns:p14="http://schemas.microsoft.com/office/powerpoint/2010/main" val="3885946006"/>
      </p:ext>
    </p:extLst>
  </p:cSld>
  <p:clrMapOvr>
    <a:masterClrMapping/>
  </p:clrMapOvr>
  <p:transition advTm="43368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510" y="233645"/>
            <a:ext cx="8730969" cy="576262"/>
          </a:xfrm>
        </p:spPr>
        <p:txBody>
          <a:bodyPr/>
          <a:lstStyle/>
          <a:p>
            <a:r>
              <a:rPr kumimoji="1" lang="en-US" altLang="ja-JP" sz="3600" dirty="0">
                <a:latin typeface="Arial" pitchFamily="34" charset="0"/>
                <a:cs typeface="Arial" pitchFamily="34" charset="0"/>
              </a:rPr>
              <a:t>SIMD</a:t>
            </a:r>
            <a:r>
              <a:rPr kumimoji="1" lang="ja-JP" altLang="en-US" sz="3600" dirty="0">
                <a:latin typeface="Arial" pitchFamily="34" charset="0"/>
                <a:cs typeface="Arial" pitchFamily="34" charset="0"/>
              </a:rPr>
              <a:t>拡張命令 </a:t>
            </a:r>
            <a:r>
              <a:rPr lang="en-US" altLang="ja-JP" sz="1800" dirty="0">
                <a:latin typeface="Arial" pitchFamily="34" charset="0"/>
                <a:cs typeface="Arial" pitchFamily="34" charset="0"/>
              </a:rPr>
              <a:t>(Single Instruction streaming Multiple Data streaming)</a:t>
            </a:r>
            <a:endParaRPr kumimoji="1" lang="ja-JP" alt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10400" y="6491082"/>
            <a:ext cx="2133600" cy="268288"/>
          </a:xfrm>
        </p:spPr>
        <p:txBody>
          <a:bodyPr/>
          <a:lstStyle/>
          <a:p>
            <a:pPr>
              <a:defRPr/>
            </a:pPr>
            <a:fld id="{923850BA-4D49-4EFD-8F0B-670BF18884C9}" type="slidenum">
              <a:rPr lang="en-US" altLang="ja-JP" sz="1800" smtClean="0"/>
              <a:pPr>
                <a:defRPr/>
              </a:pPr>
              <a:t>5</a:t>
            </a:fld>
            <a:endParaRPr lang="en-US" altLang="ja-JP" sz="1800" dirty="0"/>
          </a:p>
        </p:txBody>
      </p:sp>
      <p:sp>
        <p:nvSpPr>
          <p:cNvPr id="14" name="コンテンツ プレースホルダ 13"/>
          <p:cNvSpPr>
            <a:spLocks noGrp="1"/>
          </p:cNvSpPr>
          <p:nvPr>
            <p:ph idx="1"/>
          </p:nvPr>
        </p:nvSpPr>
        <p:spPr>
          <a:xfrm>
            <a:off x="251520" y="1245117"/>
            <a:ext cx="8685965" cy="4929188"/>
          </a:xfrm>
        </p:spPr>
        <p:txBody>
          <a:bodyPr/>
          <a:lstStyle/>
          <a:p>
            <a:r>
              <a:rPr kumimoji="1" lang="en-US" altLang="ja-JP" sz="2400" dirty="0"/>
              <a:t>SSE2</a:t>
            </a:r>
            <a:r>
              <a:rPr kumimoji="1" lang="ja-JP" altLang="en-US" sz="2400" dirty="0"/>
              <a:t>は</a:t>
            </a:r>
            <a:r>
              <a:rPr lang="en-US" altLang="ja-JP" sz="2400" dirty="0"/>
              <a:t>1</a:t>
            </a:r>
            <a:r>
              <a:rPr lang="ja-JP" altLang="en-US" sz="2400" dirty="0"/>
              <a:t>命令で</a:t>
            </a:r>
            <a:r>
              <a:rPr lang="en-US" altLang="ja-JP" sz="2400" dirty="0"/>
              <a:t>2</a:t>
            </a:r>
            <a:r>
              <a:rPr lang="ja-JP" altLang="en-US" sz="2400" dirty="0" err="1"/>
              <a:t>つの</a:t>
            </a:r>
            <a:r>
              <a:rPr lang="ja-JP" altLang="en-US" sz="2400" dirty="0"/>
              <a:t>倍精度演算を同時実行 </a:t>
            </a:r>
            <a:r>
              <a:rPr lang="en-US" altLang="ja-JP" sz="2400" dirty="0"/>
              <a:t>(2000</a:t>
            </a:r>
            <a:r>
              <a:rPr lang="ja-JP" altLang="en-US" sz="2400" dirty="0"/>
              <a:t>年</a:t>
            </a:r>
            <a:r>
              <a:rPr lang="en-US" altLang="ja-JP" sz="2400" dirty="0"/>
              <a:t>~)</a:t>
            </a:r>
          </a:p>
          <a:p>
            <a:r>
              <a:rPr kumimoji="1" lang="en-US" altLang="ja-JP" sz="2400" dirty="0"/>
              <a:t>AVX</a:t>
            </a:r>
            <a:r>
              <a:rPr lang="ja-JP" altLang="en-US" sz="2400" dirty="0"/>
              <a:t>は</a:t>
            </a:r>
            <a:r>
              <a:rPr lang="en-US" altLang="ja-JP" sz="2400" dirty="0"/>
              <a:t>1</a:t>
            </a:r>
            <a:r>
              <a:rPr lang="ja-JP" altLang="en-US" sz="2400" dirty="0"/>
              <a:t>命令で</a:t>
            </a:r>
            <a:r>
              <a:rPr lang="en-US" altLang="ja-JP" sz="2400" dirty="0"/>
              <a:t>4</a:t>
            </a:r>
            <a:r>
              <a:rPr lang="ja-JP" altLang="en-US" sz="2400" dirty="0" err="1"/>
              <a:t>つの</a:t>
            </a:r>
            <a:r>
              <a:rPr lang="ja-JP" altLang="en-US" sz="2400" dirty="0"/>
              <a:t>倍精度演算を同時実行 </a:t>
            </a:r>
            <a:r>
              <a:rPr lang="en-US" altLang="ja-JP" sz="2400" dirty="0"/>
              <a:t>(2009</a:t>
            </a:r>
            <a:r>
              <a:rPr lang="ja-JP" altLang="en-US" sz="2400" dirty="0"/>
              <a:t>年</a:t>
            </a:r>
            <a:r>
              <a:rPr lang="en-US" altLang="ja-JP" sz="2400" dirty="0"/>
              <a:t>~)</a:t>
            </a:r>
          </a:p>
          <a:p>
            <a:endParaRPr kumimoji="1" lang="en-US" altLang="ja-JP" sz="24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pPr>
              <a:buNone/>
            </a:pPr>
            <a:endParaRPr kumimoji="1" lang="en-US" altLang="ja-JP" sz="2000" dirty="0"/>
          </a:p>
          <a:p>
            <a:pPr>
              <a:buNone/>
            </a:pPr>
            <a:endParaRPr kumimoji="1" lang="en-US" altLang="ja-JP" sz="2000" dirty="0"/>
          </a:p>
          <a:p>
            <a:r>
              <a:rPr lang="en-US" altLang="ja-JP" sz="2400" dirty="0"/>
              <a:t>AVX2</a:t>
            </a:r>
            <a:r>
              <a:rPr lang="ja-JP" altLang="en-US" sz="2400" dirty="0"/>
              <a:t>は</a:t>
            </a:r>
            <a:r>
              <a:rPr lang="en-US" altLang="ja-JP" sz="2400" dirty="0"/>
              <a:t>1</a:t>
            </a:r>
            <a:r>
              <a:rPr lang="ja-JP" altLang="en-US" sz="2400" dirty="0"/>
              <a:t>命令で</a:t>
            </a:r>
            <a:r>
              <a:rPr lang="en-US" altLang="ja-JP" sz="2400" dirty="0"/>
              <a:t>4</a:t>
            </a:r>
            <a:r>
              <a:rPr lang="ja-JP" altLang="en-US" sz="2400" dirty="0" err="1"/>
              <a:t>つの</a:t>
            </a:r>
            <a:r>
              <a:rPr lang="ja-JP" altLang="en-US" sz="2400" dirty="0"/>
              <a:t>積和演算を同時実行 </a:t>
            </a:r>
            <a:r>
              <a:rPr lang="en-US" altLang="ja-JP" sz="2400" dirty="0"/>
              <a:t>(2014</a:t>
            </a:r>
            <a:r>
              <a:rPr lang="ja-JP" altLang="en-US" sz="2400" dirty="0"/>
              <a:t>年</a:t>
            </a:r>
            <a:r>
              <a:rPr lang="en-US" altLang="ja-JP" sz="2400" dirty="0"/>
              <a:t>~)</a:t>
            </a:r>
            <a:endParaRPr kumimoji="1" lang="en-US" altLang="ja-JP" sz="2400" dirty="0"/>
          </a:p>
        </p:txBody>
      </p:sp>
      <p:grpSp>
        <p:nvGrpSpPr>
          <p:cNvPr id="3" name="グループ化 45"/>
          <p:cNvGrpSpPr/>
          <p:nvPr/>
        </p:nvGrpSpPr>
        <p:grpSpPr>
          <a:xfrm>
            <a:off x="2006715" y="2277723"/>
            <a:ext cx="5130570" cy="1591143"/>
            <a:chOff x="1646675" y="2618910"/>
            <a:chExt cx="5832648" cy="1808878"/>
          </a:xfrm>
        </p:grpSpPr>
        <p:sp>
          <p:nvSpPr>
            <p:cNvPr id="15" name="正方形/長方形 14"/>
            <p:cNvSpPr/>
            <p:nvPr/>
          </p:nvSpPr>
          <p:spPr>
            <a:xfrm>
              <a:off x="1646675" y="2618910"/>
              <a:ext cx="5832648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Arial" pitchFamily="34" charset="0"/>
                  <a:cs typeface="Arial" pitchFamily="34" charset="0"/>
                </a:rPr>
                <a:t>SIMD</a:t>
              </a:r>
              <a:r>
                <a:rPr kumimoji="1" lang="en-US" altLang="ja-JP" sz="2400" dirty="0"/>
                <a:t> </a:t>
              </a:r>
              <a:r>
                <a:rPr kumimoji="1" lang="ja-JP" altLang="en-US" sz="2400" dirty="0"/>
                <a:t>レジスタ</a:t>
              </a:r>
            </a:p>
          </p:txBody>
        </p:sp>
        <p:grpSp>
          <p:nvGrpSpPr>
            <p:cNvPr id="4" name="グループ化 93"/>
            <p:cNvGrpSpPr/>
            <p:nvPr/>
          </p:nvGrpSpPr>
          <p:grpSpPr>
            <a:xfrm>
              <a:off x="1876950" y="3266981"/>
              <a:ext cx="828021" cy="1160806"/>
              <a:chOff x="1979712" y="2060848"/>
              <a:chExt cx="927382" cy="1300101"/>
            </a:xfrm>
          </p:grpSpPr>
          <p:sp>
            <p:nvSpPr>
              <p:cNvPr id="17" name="正方形/長方形 16"/>
              <p:cNvSpPr/>
              <p:nvPr/>
            </p:nvSpPr>
            <p:spPr>
              <a:xfrm>
                <a:off x="1979712" y="263691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>
                    <a:solidFill>
                      <a:schemeClr val="tx1"/>
                    </a:solidFill>
                  </a:rPr>
                  <a:t>＋</a:t>
                </a:r>
                <a:r>
                  <a:rPr lang="en-US" altLang="ja-JP" b="1" dirty="0">
                    <a:solidFill>
                      <a:schemeClr val="tx1"/>
                    </a:solidFill>
                  </a:rPr>
                  <a:t>/×</a:t>
                </a:r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線矢印コネクタ 17"/>
              <p:cNvCxnSpPr/>
              <p:nvPr/>
            </p:nvCxnSpPr>
            <p:spPr>
              <a:xfrm>
                <a:off x="219573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/>
              <p:cNvCxnSpPr/>
              <p:nvPr/>
            </p:nvCxnSpPr>
            <p:spPr>
              <a:xfrm>
                <a:off x="257370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>
                <a:off x="2403038" y="3054234"/>
                <a:ext cx="0" cy="29699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/>
              <p:cNvCxnSpPr/>
              <p:nvPr/>
            </p:nvCxnSpPr>
            <p:spPr>
              <a:xfrm>
                <a:off x="2403038" y="3351231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/>
              <p:cNvCxnSpPr/>
              <p:nvPr/>
            </p:nvCxnSpPr>
            <p:spPr>
              <a:xfrm flipV="1">
                <a:off x="2897294" y="2070567"/>
                <a:ext cx="0" cy="12903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グループ化 93"/>
            <p:cNvGrpSpPr/>
            <p:nvPr/>
          </p:nvGrpSpPr>
          <p:grpSpPr>
            <a:xfrm>
              <a:off x="3293107" y="3266982"/>
              <a:ext cx="828021" cy="1160806"/>
              <a:chOff x="1979712" y="2060848"/>
              <a:chExt cx="927382" cy="1300101"/>
            </a:xfrm>
          </p:grpSpPr>
          <p:sp>
            <p:nvSpPr>
              <p:cNvPr id="24" name="正方形/長方形 23"/>
              <p:cNvSpPr/>
              <p:nvPr/>
            </p:nvSpPr>
            <p:spPr>
              <a:xfrm>
                <a:off x="1979712" y="2636912"/>
                <a:ext cx="846166" cy="40486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>
                    <a:solidFill>
                      <a:srgbClr val="0070C0"/>
                    </a:solidFill>
                  </a:rPr>
                  <a:t>＋</a:t>
                </a:r>
                <a:r>
                  <a:rPr lang="en-US" altLang="ja-JP" b="1" dirty="0">
                    <a:solidFill>
                      <a:srgbClr val="0070C0"/>
                    </a:solidFill>
                  </a:rPr>
                  <a:t>/×</a:t>
                </a:r>
                <a:endParaRPr kumimoji="1" lang="ja-JP" altLang="en-US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5" name="直線矢印コネクタ 24"/>
              <p:cNvCxnSpPr/>
              <p:nvPr/>
            </p:nvCxnSpPr>
            <p:spPr>
              <a:xfrm>
                <a:off x="2195736" y="2060848"/>
                <a:ext cx="0" cy="57606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矢印コネクタ 25"/>
              <p:cNvCxnSpPr/>
              <p:nvPr/>
            </p:nvCxnSpPr>
            <p:spPr>
              <a:xfrm>
                <a:off x="2573706" y="2060848"/>
                <a:ext cx="0" cy="57606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>
              <a:xfrm>
                <a:off x="2403038" y="3054234"/>
                <a:ext cx="0" cy="296997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>
                <a:off x="2403038" y="3351231"/>
                <a:ext cx="504056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28"/>
              <p:cNvCxnSpPr/>
              <p:nvPr/>
            </p:nvCxnSpPr>
            <p:spPr>
              <a:xfrm flipV="1">
                <a:off x="2897294" y="2070567"/>
                <a:ext cx="0" cy="129038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グループ化 93"/>
            <p:cNvGrpSpPr/>
            <p:nvPr/>
          </p:nvGrpSpPr>
          <p:grpSpPr>
            <a:xfrm>
              <a:off x="4709264" y="3266982"/>
              <a:ext cx="828021" cy="1160806"/>
              <a:chOff x="1979712" y="2060848"/>
              <a:chExt cx="927382" cy="1300101"/>
            </a:xfrm>
          </p:grpSpPr>
          <p:sp>
            <p:nvSpPr>
              <p:cNvPr id="31" name="正方形/長方形 30"/>
              <p:cNvSpPr/>
              <p:nvPr/>
            </p:nvSpPr>
            <p:spPr>
              <a:xfrm>
                <a:off x="1979712" y="2636912"/>
                <a:ext cx="846166" cy="4048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>
                    <a:solidFill>
                      <a:srgbClr val="FF0000"/>
                    </a:solidFill>
                  </a:rPr>
                  <a:t>＋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/×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2" name="直線矢印コネクタ 31"/>
              <p:cNvCxnSpPr/>
              <p:nvPr/>
            </p:nvCxnSpPr>
            <p:spPr>
              <a:xfrm>
                <a:off x="2195736" y="2060848"/>
                <a:ext cx="0" cy="57606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/>
              <p:cNvCxnSpPr/>
              <p:nvPr/>
            </p:nvCxnSpPr>
            <p:spPr>
              <a:xfrm>
                <a:off x="2573706" y="2060848"/>
                <a:ext cx="0" cy="57606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/>
              <p:cNvCxnSpPr/>
              <p:nvPr/>
            </p:nvCxnSpPr>
            <p:spPr>
              <a:xfrm>
                <a:off x="2403038" y="3054234"/>
                <a:ext cx="0" cy="29699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>
              <a:xfrm>
                <a:off x="2403038" y="3351231"/>
                <a:ext cx="504056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矢印コネクタ 36"/>
              <p:cNvCxnSpPr/>
              <p:nvPr/>
            </p:nvCxnSpPr>
            <p:spPr>
              <a:xfrm flipV="1">
                <a:off x="2897294" y="2070567"/>
                <a:ext cx="0" cy="129038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93"/>
            <p:cNvGrpSpPr/>
            <p:nvPr/>
          </p:nvGrpSpPr>
          <p:grpSpPr>
            <a:xfrm>
              <a:off x="6125422" y="3266982"/>
              <a:ext cx="828021" cy="1160806"/>
              <a:chOff x="1979712" y="2060848"/>
              <a:chExt cx="927382" cy="1300101"/>
            </a:xfrm>
          </p:grpSpPr>
          <p:sp>
            <p:nvSpPr>
              <p:cNvPr id="40" name="正方形/長方形 39"/>
              <p:cNvSpPr/>
              <p:nvPr/>
            </p:nvSpPr>
            <p:spPr>
              <a:xfrm>
                <a:off x="1979712" y="2636912"/>
                <a:ext cx="846166" cy="4048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>
                    <a:solidFill>
                      <a:srgbClr val="FF0000"/>
                    </a:solidFill>
                  </a:rPr>
                  <a:t>＋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/×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1" name="直線矢印コネクタ 40"/>
              <p:cNvCxnSpPr/>
              <p:nvPr/>
            </p:nvCxnSpPr>
            <p:spPr>
              <a:xfrm>
                <a:off x="2195736" y="2060848"/>
                <a:ext cx="0" cy="57606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/>
              <p:cNvCxnSpPr/>
              <p:nvPr/>
            </p:nvCxnSpPr>
            <p:spPr>
              <a:xfrm>
                <a:off x="2573706" y="2060848"/>
                <a:ext cx="0" cy="57606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/>
              <p:cNvCxnSpPr/>
              <p:nvPr/>
            </p:nvCxnSpPr>
            <p:spPr>
              <a:xfrm>
                <a:off x="2403038" y="3054234"/>
                <a:ext cx="0" cy="29699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/>
              <p:cNvCxnSpPr/>
              <p:nvPr/>
            </p:nvCxnSpPr>
            <p:spPr>
              <a:xfrm>
                <a:off x="2403038" y="3351231"/>
                <a:ext cx="504056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/>
              <p:cNvCxnSpPr/>
              <p:nvPr/>
            </p:nvCxnSpPr>
            <p:spPr>
              <a:xfrm flipV="1">
                <a:off x="2897294" y="2070567"/>
                <a:ext cx="0" cy="129038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グループ化 46"/>
          <p:cNvGrpSpPr/>
          <p:nvPr/>
        </p:nvGrpSpPr>
        <p:grpSpPr>
          <a:xfrm>
            <a:off x="2141730" y="4535272"/>
            <a:ext cx="4995555" cy="2089083"/>
            <a:chOff x="1547664" y="3789040"/>
            <a:chExt cx="5854472" cy="2448272"/>
          </a:xfrm>
        </p:grpSpPr>
        <p:sp>
          <p:nvSpPr>
            <p:cNvPr id="48" name="正方形/長方形 47"/>
            <p:cNvSpPr/>
            <p:nvPr/>
          </p:nvSpPr>
          <p:spPr>
            <a:xfrm>
              <a:off x="1569488" y="3789040"/>
              <a:ext cx="5832648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Arial" pitchFamily="34" charset="0"/>
                  <a:cs typeface="Arial" pitchFamily="34" charset="0"/>
                </a:rPr>
                <a:t>SIMD</a:t>
              </a:r>
              <a:r>
                <a:rPr kumimoji="1" lang="en-US" altLang="ja-JP" sz="2400" dirty="0"/>
                <a:t> </a:t>
              </a:r>
              <a:r>
                <a:rPr kumimoji="1" lang="ja-JP" altLang="en-US" sz="2400" dirty="0"/>
                <a:t>レジスタ</a:t>
              </a:r>
            </a:p>
          </p:txBody>
        </p:sp>
        <p:grpSp>
          <p:nvGrpSpPr>
            <p:cNvPr id="9" name="グループ化 93"/>
            <p:cNvGrpSpPr/>
            <p:nvPr/>
          </p:nvGrpSpPr>
          <p:grpSpPr>
            <a:xfrm>
              <a:off x="1547664" y="4437112"/>
              <a:ext cx="1092979" cy="1800200"/>
              <a:chOff x="1979712" y="2060848"/>
              <a:chExt cx="1224136" cy="2016224"/>
            </a:xfrm>
          </p:grpSpPr>
          <p:sp>
            <p:nvSpPr>
              <p:cNvPr id="80" name="正方形/長方形 79"/>
              <p:cNvSpPr/>
              <p:nvPr/>
            </p:nvSpPr>
            <p:spPr>
              <a:xfrm>
                <a:off x="1979712" y="263691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>
                    <a:solidFill>
                      <a:schemeClr val="tx1"/>
                    </a:solidFill>
                  </a:rPr>
                  <a:t>×</a:t>
                </a:r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1" name="直線矢印コネクタ 80"/>
              <p:cNvCxnSpPr/>
              <p:nvPr/>
            </p:nvCxnSpPr>
            <p:spPr>
              <a:xfrm>
                <a:off x="219573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矢印コネクタ 81"/>
              <p:cNvCxnSpPr/>
              <p:nvPr/>
            </p:nvCxnSpPr>
            <p:spPr>
              <a:xfrm>
                <a:off x="257370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/>
              <p:cNvCxnSpPr/>
              <p:nvPr/>
            </p:nvCxnSpPr>
            <p:spPr>
              <a:xfrm>
                <a:off x="2915816" y="2060848"/>
                <a:ext cx="0" cy="12961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矢印コネクタ 83"/>
              <p:cNvCxnSpPr/>
              <p:nvPr/>
            </p:nvCxnSpPr>
            <p:spPr>
              <a:xfrm>
                <a:off x="2411760" y="3064198"/>
                <a:ext cx="0" cy="2880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コネクタ 84"/>
              <p:cNvCxnSpPr/>
              <p:nvPr/>
            </p:nvCxnSpPr>
            <p:spPr>
              <a:xfrm>
                <a:off x="2699792" y="3780075"/>
                <a:ext cx="0" cy="29699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/>
              <p:cNvCxnSpPr/>
              <p:nvPr/>
            </p:nvCxnSpPr>
            <p:spPr>
              <a:xfrm>
                <a:off x="2699792" y="4077072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/>
              <p:cNvCxnSpPr/>
              <p:nvPr/>
            </p:nvCxnSpPr>
            <p:spPr>
              <a:xfrm flipV="1">
                <a:off x="3203848" y="2060848"/>
                <a:ext cx="0" cy="2016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正方形/長方形 87"/>
              <p:cNvSpPr/>
              <p:nvPr/>
            </p:nvSpPr>
            <p:spPr>
              <a:xfrm>
                <a:off x="2267744" y="335699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>
                    <a:solidFill>
                      <a:schemeClr val="tx1"/>
                    </a:solidFill>
                  </a:rPr>
                  <a:t>＋</a:t>
                </a:r>
              </a:p>
            </p:txBody>
          </p:sp>
        </p:grpSp>
        <p:grpSp>
          <p:nvGrpSpPr>
            <p:cNvPr id="10" name="グループ化 93"/>
            <p:cNvGrpSpPr/>
            <p:nvPr/>
          </p:nvGrpSpPr>
          <p:grpSpPr>
            <a:xfrm>
              <a:off x="3088121" y="4437112"/>
              <a:ext cx="1092979" cy="1800200"/>
              <a:chOff x="1979712" y="2060848"/>
              <a:chExt cx="1224136" cy="2016224"/>
            </a:xfrm>
          </p:grpSpPr>
          <p:sp>
            <p:nvSpPr>
              <p:cNvPr id="71" name="正方形/長方形 70"/>
              <p:cNvSpPr/>
              <p:nvPr/>
            </p:nvSpPr>
            <p:spPr>
              <a:xfrm>
                <a:off x="1979712" y="263691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b="1" dirty="0">
                    <a:solidFill>
                      <a:schemeClr val="tx1"/>
                    </a:solidFill>
                  </a:rPr>
                  <a:t>×</a:t>
                </a:r>
                <a:endParaRPr lang="ja-JP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2" name="直線矢印コネクタ 71"/>
              <p:cNvCxnSpPr/>
              <p:nvPr/>
            </p:nvCxnSpPr>
            <p:spPr>
              <a:xfrm>
                <a:off x="219573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矢印コネクタ 72"/>
              <p:cNvCxnSpPr/>
              <p:nvPr/>
            </p:nvCxnSpPr>
            <p:spPr>
              <a:xfrm>
                <a:off x="257370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矢印コネクタ 73"/>
              <p:cNvCxnSpPr/>
              <p:nvPr/>
            </p:nvCxnSpPr>
            <p:spPr>
              <a:xfrm>
                <a:off x="2915816" y="2060848"/>
                <a:ext cx="0" cy="12961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矢印コネクタ 74"/>
              <p:cNvCxnSpPr/>
              <p:nvPr/>
            </p:nvCxnSpPr>
            <p:spPr>
              <a:xfrm>
                <a:off x="2411760" y="3064198"/>
                <a:ext cx="0" cy="2880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/>
              <p:nvPr/>
            </p:nvCxnSpPr>
            <p:spPr>
              <a:xfrm>
                <a:off x="2699792" y="3780075"/>
                <a:ext cx="0" cy="29699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/>
              <p:nvPr/>
            </p:nvCxnSpPr>
            <p:spPr>
              <a:xfrm>
                <a:off x="2699792" y="4077072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矢印コネクタ 77"/>
              <p:cNvCxnSpPr/>
              <p:nvPr/>
            </p:nvCxnSpPr>
            <p:spPr>
              <a:xfrm flipV="1">
                <a:off x="3203848" y="2060848"/>
                <a:ext cx="0" cy="2016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正方形/長方形 78"/>
              <p:cNvSpPr/>
              <p:nvPr/>
            </p:nvSpPr>
            <p:spPr>
              <a:xfrm>
                <a:off x="2267744" y="335699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b="1" dirty="0">
                    <a:solidFill>
                      <a:schemeClr val="tx1"/>
                    </a:solidFill>
                  </a:rPr>
                  <a:t>＋</a:t>
                </a:r>
              </a:p>
            </p:txBody>
          </p:sp>
        </p:grpSp>
        <p:grpSp>
          <p:nvGrpSpPr>
            <p:cNvPr id="11" name="グループ化 93"/>
            <p:cNvGrpSpPr/>
            <p:nvPr/>
          </p:nvGrpSpPr>
          <p:grpSpPr>
            <a:xfrm>
              <a:off x="4628578" y="4437112"/>
              <a:ext cx="1092979" cy="1800200"/>
              <a:chOff x="1979712" y="2060848"/>
              <a:chExt cx="1224136" cy="2016224"/>
            </a:xfrm>
          </p:grpSpPr>
          <p:sp>
            <p:nvSpPr>
              <p:cNvPr id="62" name="正方形/長方形 61"/>
              <p:cNvSpPr/>
              <p:nvPr/>
            </p:nvSpPr>
            <p:spPr>
              <a:xfrm>
                <a:off x="1979712" y="263691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b="1" dirty="0">
                    <a:solidFill>
                      <a:schemeClr val="tx1"/>
                    </a:solidFill>
                  </a:rPr>
                  <a:t>×</a:t>
                </a:r>
                <a:endParaRPr lang="ja-JP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直線矢印コネクタ 62"/>
              <p:cNvCxnSpPr/>
              <p:nvPr/>
            </p:nvCxnSpPr>
            <p:spPr>
              <a:xfrm>
                <a:off x="219573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/>
              <p:cNvCxnSpPr/>
              <p:nvPr/>
            </p:nvCxnSpPr>
            <p:spPr>
              <a:xfrm>
                <a:off x="257370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矢印コネクタ 64"/>
              <p:cNvCxnSpPr/>
              <p:nvPr/>
            </p:nvCxnSpPr>
            <p:spPr>
              <a:xfrm>
                <a:off x="2915816" y="2060848"/>
                <a:ext cx="0" cy="12961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/>
              <p:cNvCxnSpPr/>
              <p:nvPr/>
            </p:nvCxnSpPr>
            <p:spPr>
              <a:xfrm>
                <a:off x="2411760" y="3064198"/>
                <a:ext cx="0" cy="2880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/>
              <p:cNvCxnSpPr/>
              <p:nvPr/>
            </p:nvCxnSpPr>
            <p:spPr>
              <a:xfrm>
                <a:off x="2699792" y="3780075"/>
                <a:ext cx="0" cy="29699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/>
              <p:cNvCxnSpPr/>
              <p:nvPr/>
            </p:nvCxnSpPr>
            <p:spPr>
              <a:xfrm>
                <a:off x="2699792" y="4077072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/>
              <p:cNvCxnSpPr/>
              <p:nvPr/>
            </p:nvCxnSpPr>
            <p:spPr>
              <a:xfrm flipV="1">
                <a:off x="3203848" y="2060848"/>
                <a:ext cx="0" cy="2016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正方形/長方形 69"/>
              <p:cNvSpPr/>
              <p:nvPr/>
            </p:nvSpPr>
            <p:spPr>
              <a:xfrm>
                <a:off x="2267744" y="335699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b="1" dirty="0">
                    <a:solidFill>
                      <a:schemeClr val="tx1"/>
                    </a:solidFill>
                  </a:rPr>
                  <a:t>＋</a:t>
                </a:r>
              </a:p>
            </p:txBody>
          </p:sp>
        </p:grpSp>
        <p:grpSp>
          <p:nvGrpSpPr>
            <p:cNvPr id="12" name="グループ化 93"/>
            <p:cNvGrpSpPr/>
            <p:nvPr/>
          </p:nvGrpSpPr>
          <p:grpSpPr>
            <a:xfrm>
              <a:off x="6169035" y="4437112"/>
              <a:ext cx="1092979" cy="1800200"/>
              <a:chOff x="1979712" y="2060848"/>
              <a:chExt cx="1224136" cy="2016224"/>
            </a:xfrm>
          </p:grpSpPr>
          <p:sp>
            <p:nvSpPr>
              <p:cNvPr id="53" name="正方形/長方形 52"/>
              <p:cNvSpPr/>
              <p:nvPr/>
            </p:nvSpPr>
            <p:spPr>
              <a:xfrm>
                <a:off x="1979712" y="263691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b="1" dirty="0">
                    <a:solidFill>
                      <a:schemeClr val="tx1"/>
                    </a:solidFill>
                  </a:rPr>
                  <a:t>×</a:t>
                </a:r>
                <a:endParaRPr lang="ja-JP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直線矢印コネクタ 53"/>
              <p:cNvCxnSpPr/>
              <p:nvPr/>
            </p:nvCxnSpPr>
            <p:spPr>
              <a:xfrm>
                <a:off x="219573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/>
              <p:cNvCxnSpPr/>
              <p:nvPr/>
            </p:nvCxnSpPr>
            <p:spPr>
              <a:xfrm>
                <a:off x="257370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/>
              <p:cNvCxnSpPr/>
              <p:nvPr/>
            </p:nvCxnSpPr>
            <p:spPr>
              <a:xfrm>
                <a:off x="2915816" y="2060848"/>
                <a:ext cx="0" cy="12961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矢印コネクタ 56"/>
              <p:cNvCxnSpPr/>
              <p:nvPr/>
            </p:nvCxnSpPr>
            <p:spPr>
              <a:xfrm>
                <a:off x="2411760" y="3064198"/>
                <a:ext cx="0" cy="2880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2699792" y="3780075"/>
                <a:ext cx="0" cy="29699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/>
              <p:cNvCxnSpPr/>
              <p:nvPr/>
            </p:nvCxnSpPr>
            <p:spPr>
              <a:xfrm>
                <a:off x="2699792" y="4077072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矢印コネクタ 59"/>
              <p:cNvCxnSpPr/>
              <p:nvPr/>
            </p:nvCxnSpPr>
            <p:spPr>
              <a:xfrm flipV="1">
                <a:off x="3203848" y="2060848"/>
                <a:ext cx="0" cy="2016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正方形/長方形 60"/>
              <p:cNvSpPr/>
              <p:nvPr/>
            </p:nvSpPr>
            <p:spPr>
              <a:xfrm>
                <a:off x="2267744" y="335699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b="1" dirty="0">
                    <a:solidFill>
                      <a:schemeClr val="tx1"/>
                    </a:solidFill>
                  </a:rPr>
                  <a:t>＋</a:t>
                </a:r>
              </a:p>
            </p:txBody>
          </p:sp>
        </p:grpSp>
      </p:grpSp>
      <p:sp>
        <p:nvSpPr>
          <p:cNvPr id="89" name="テキスト ボックス 88"/>
          <p:cNvSpPr txBox="1"/>
          <p:nvPr/>
        </p:nvSpPr>
        <p:spPr>
          <a:xfrm>
            <a:off x="135014" y="2768731"/>
            <a:ext cx="2051721" cy="1200329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/>
              <a:t>Scalar(SISD)</a:t>
            </a:r>
          </a:p>
          <a:p>
            <a:pPr algn="l"/>
            <a:r>
              <a:rPr kumimoji="1" lang="en-US" altLang="ja-JP" sz="2400" dirty="0">
                <a:solidFill>
                  <a:srgbClr val="0070C0"/>
                </a:solidFill>
              </a:rPr>
              <a:t>SSE2</a:t>
            </a:r>
          </a:p>
          <a:p>
            <a:pPr algn="l"/>
            <a:r>
              <a:rPr lang="en-US" altLang="ja-JP" sz="2400" dirty="0">
                <a:solidFill>
                  <a:srgbClr val="FF0000"/>
                </a:solidFill>
              </a:rPr>
              <a:t>AVX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-139011" y="5172580"/>
            <a:ext cx="148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AVX2</a:t>
            </a:r>
            <a:endParaRPr kumimoji="1" lang="ja-JP" altLang="en-US" sz="2400" dirty="0"/>
          </a:p>
        </p:txBody>
      </p:sp>
      <p:sp>
        <p:nvSpPr>
          <p:cNvPr id="91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7244" y="6497960"/>
            <a:ext cx="3612351" cy="360040"/>
          </a:xfrm>
        </p:spPr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2017/3/17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046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362"/>
    </mc:Choice>
    <mc:Fallback xmlns="">
      <p:transition spd="slow" advTm="5636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図 4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1782" y="4149080"/>
            <a:ext cx="4119208" cy="270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下矢印 37"/>
          <p:cNvSpPr/>
          <p:nvPr/>
        </p:nvSpPr>
        <p:spPr>
          <a:xfrm>
            <a:off x="3761912" y="3699030"/>
            <a:ext cx="1440160" cy="432048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タイトル 1"/>
          <p:cNvSpPr>
            <a:spLocks noGrp="1"/>
          </p:cNvSpPr>
          <p:nvPr>
            <p:ph type="title"/>
          </p:nvPr>
        </p:nvSpPr>
        <p:spPr>
          <a:xfrm>
            <a:off x="321925" y="116632"/>
            <a:ext cx="8229600" cy="720080"/>
          </a:xfrm>
        </p:spPr>
        <p:txBody>
          <a:bodyPr>
            <a:normAutofit/>
          </a:bodyPr>
          <a:lstStyle/>
          <a:p>
            <a:r>
              <a:rPr kumimoji="1" lang="en-US" altLang="ja-JP" sz="3200" dirty="0">
                <a:latin typeface="Arial" pitchFamily="34" charset="0"/>
                <a:cs typeface="Arial" pitchFamily="34" charset="0"/>
              </a:rPr>
              <a:t>CRS</a:t>
            </a:r>
            <a:r>
              <a:rPr lang="ja-JP" altLang="en-US" sz="3200" dirty="0">
                <a:latin typeface="Arial" pitchFamily="34" charset="0"/>
                <a:cs typeface="Arial" pitchFamily="34" charset="0"/>
              </a:rPr>
              <a:t>形式</a:t>
            </a:r>
            <a:r>
              <a:rPr lang="ja-JP" altLang="en-US" dirty="0"/>
              <a:t> </a:t>
            </a:r>
            <a:r>
              <a:rPr lang="en-US" altLang="ja-JP" dirty="0"/>
              <a:t>(Compressed row storage)</a:t>
            </a:r>
            <a:endParaRPr kumimoji="1" lang="ja-JP" alt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526995" y="4194085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・・・・・・・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08600" y="4572055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・・・・・・・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26695" y="491812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>
                <a:latin typeface="Calibri" pitchFamily="34" charset="0"/>
              </a:rPr>
              <a:t>double</a:t>
            </a:r>
            <a:r>
              <a:rPr kumimoji="1" lang="en-US" altLang="ja-JP" sz="1800" dirty="0">
                <a:latin typeface="Calibri" pitchFamily="34" charset="0"/>
              </a:rPr>
              <a:t> </a:t>
            </a:r>
            <a:endParaRPr kumimoji="1" lang="ja-JP" altLang="en-US" sz="1800" dirty="0">
              <a:latin typeface="Calibri" pitchFamily="34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26695" y="4554125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 err="1">
                <a:latin typeface="Calibri" pitchFamily="34" charset="0"/>
              </a:rPr>
              <a:t>int</a:t>
            </a:r>
            <a:r>
              <a:rPr kumimoji="1" lang="en-US" altLang="ja-JP" sz="1800" dirty="0">
                <a:latin typeface="Calibri" pitchFamily="34" charset="0"/>
              </a:rPr>
              <a:t> </a:t>
            </a:r>
            <a:endParaRPr kumimoji="1" lang="ja-JP" altLang="en-US" sz="1800" dirty="0">
              <a:latin typeface="Calibri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26695" y="4194085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 err="1">
                <a:latin typeface="Calibri" pitchFamily="34" charset="0"/>
              </a:rPr>
              <a:t>int</a:t>
            </a:r>
            <a:r>
              <a:rPr kumimoji="1" lang="en-US" altLang="ja-JP" sz="1800" dirty="0">
                <a:latin typeface="Calibri" pitchFamily="34" charset="0"/>
              </a:rPr>
              <a:t> </a:t>
            </a:r>
            <a:endParaRPr kumimoji="1" lang="ja-JP" altLang="en-US" sz="1800" dirty="0">
              <a:latin typeface="Calibri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26695" y="5286905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>
                <a:latin typeface="Calibri" pitchFamily="34" charset="0"/>
              </a:rPr>
              <a:t>double</a:t>
            </a:r>
            <a:r>
              <a:rPr kumimoji="1" lang="en-US" altLang="ja-JP" sz="1800" dirty="0">
                <a:latin typeface="Calibri" pitchFamily="34" charset="0"/>
              </a:rPr>
              <a:t> </a:t>
            </a:r>
            <a:endParaRPr kumimoji="1" lang="ja-JP" altLang="en-US" sz="1800" dirty="0">
              <a:latin typeface="Calibri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26695" y="5670513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>
                <a:latin typeface="Calibri" pitchFamily="34" charset="0"/>
              </a:rPr>
              <a:t>double</a:t>
            </a:r>
            <a:r>
              <a:rPr kumimoji="1" lang="en-US" altLang="ja-JP" sz="1800" dirty="0">
                <a:latin typeface="Calibri" pitchFamily="34" charset="0"/>
              </a:rPr>
              <a:t> </a:t>
            </a:r>
            <a:endParaRPr kumimoji="1" lang="ja-JP" altLang="en-US" sz="1800" dirty="0">
              <a:latin typeface="Calibri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826695" y="6055953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>
                <a:latin typeface="Calibri" pitchFamily="34" charset="0"/>
              </a:rPr>
              <a:t>double</a:t>
            </a:r>
            <a:r>
              <a:rPr kumimoji="1" lang="en-US" altLang="ja-JP" sz="1800" dirty="0">
                <a:latin typeface="Calibri" pitchFamily="34" charset="0"/>
              </a:rPr>
              <a:t> </a:t>
            </a:r>
            <a:endParaRPr kumimoji="1" lang="ja-JP" altLang="en-US" sz="1800" dirty="0">
              <a:latin typeface="Calibri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26695" y="6422343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>
                <a:latin typeface="Calibri" pitchFamily="34" charset="0"/>
              </a:rPr>
              <a:t>double</a:t>
            </a:r>
            <a:r>
              <a:rPr kumimoji="1" lang="en-US" altLang="ja-JP" sz="1800" dirty="0">
                <a:latin typeface="Calibri" pitchFamily="34" charset="0"/>
              </a:rPr>
              <a:t> </a:t>
            </a:r>
            <a:endParaRPr kumimoji="1" lang="ja-JP" altLang="en-US" sz="1800" dirty="0">
              <a:latin typeface="Calibri" pitchFamily="34" charset="0"/>
            </a:endParaRPr>
          </a:p>
        </p:txBody>
      </p:sp>
      <p:pic>
        <p:nvPicPr>
          <p:cNvPr id="19" name="図 1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6735" y="953546"/>
            <a:ext cx="4770530" cy="279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10400" y="6491082"/>
            <a:ext cx="2133600" cy="268288"/>
          </a:xfrm>
        </p:spPr>
        <p:txBody>
          <a:bodyPr/>
          <a:lstStyle/>
          <a:p>
            <a:pPr>
              <a:defRPr/>
            </a:pPr>
            <a:fld id="{923850BA-4D49-4EFD-8F0B-670BF18884C9}" type="slidenum">
              <a:rPr lang="en-US" altLang="ja-JP" sz="1800" smtClean="0"/>
              <a:pPr>
                <a:defRPr/>
              </a:pPr>
              <a:t>6</a:t>
            </a:fld>
            <a:endParaRPr lang="en-US" altLang="ja-JP" sz="1800" dirty="0"/>
          </a:p>
        </p:txBody>
      </p:sp>
      <p:sp>
        <p:nvSpPr>
          <p:cNvPr id="21" name="四角形吹き出し 20"/>
          <p:cNvSpPr/>
          <p:nvPr/>
        </p:nvSpPr>
        <p:spPr bwMode="auto">
          <a:xfrm>
            <a:off x="6102170" y="5634245"/>
            <a:ext cx="1755195" cy="405045"/>
          </a:xfrm>
          <a:prstGeom prst="wedgeRectCallout">
            <a:avLst>
              <a:gd name="adj1" fmla="val -63800"/>
              <a:gd name="adj2" fmla="val -12118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ea typeface="ＭＳ Ｐゴシック" charset="-128"/>
              </a:rPr>
              <a:t>非零</a:t>
            </a:r>
            <a:r>
              <a:rPr kumimoji="1" lang="ja-JP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要素の値</a:t>
            </a:r>
          </a:p>
        </p:txBody>
      </p:sp>
      <p:sp>
        <p:nvSpPr>
          <p:cNvPr id="22" name="四角形吹き出し 21"/>
          <p:cNvSpPr/>
          <p:nvPr/>
        </p:nvSpPr>
        <p:spPr bwMode="auto">
          <a:xfrm>
            <a:off x="6417205" y="3969060"/>
            <a:ext cx="1980220" cy="405045"/>
          </a:xfrm>
          <a:prstGeom prst="wedgeRectCallout">
            <a:avLst>
              <a:gd name="adj1" fmla="val -55207"/>
              <a:gd name="adj2" fmla="val 92935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ea typeface="ＭＳ Ｐゴシック" charset="-128"/>
              </a:rPr>
              <a:t>非零要素の列番号</a:t>
            </a:r>
            <a:endParaRPr kumimoji="1" lang="ja-JP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四角形吹き出し 22"/>
          <p:cNvSpPr/>
          <p:nvPr/>
        </p:nvSpPr>
        <p:spPr bwMode="auto">
          <a:xfrm>
            <a:off x="296525" y="3654025"/>
            <a:ext cx="2700300" cy="405045"/>
          </a:xfrm>
          <a:prstGeom prst="wedgeRectCallout">
            <a:avLst>
              <a:gd name="adj1" fmla="val 58283"/>
              <a:gd name="adj2" fmla="val 127845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ea typeface="ＭＳ Ｐゴシック" charset="-128"/>
              </a:rPr>
              <a:t>各行の非零要素の開始位置</a:t>
            </a:r>
            <a:endParaRPr kumimoji="1" lang="ja-JP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左中かっこ 23"/>
          <p:cNvSpPr/>
          <p:nvPr/>
        </p:nvSpPr>
        <p:spPr bwMode="auto">
          <a:xfrm>
            <a:off x="1421650" y="4194085"/>
            <a:ext cx="405044" cy="108012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0" y="4419110"/>
            <a:ext cx="1826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CRS</a:t>
            </a:r>
            <a:r>
              <a:rPr kumimoji="1" lang="ja-JP" altLang="en-US" dirty="0"/>
              <a:t>形式の</a:t>
            </a:r>
            <a:br>
              <a:rPr kumimoji="1" lang="en-US" altLang="ja-JP" dirty="0"/>
            </a:br>
            <a:r>
              <a:rPr kumimoji="1" lang="ja-JP" altLang="en-US" dirty="0"/>
              <a:t>疎行列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/>
          <p:nvPr/>
        </p:nvCxnSpPr>
        <p:spPr bwMode="auto">
          <a:xfrm>
            <a:off x="3420921" y="4854871"/>
            <a:ext cx="0" cy="18002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矢印コネクタ 29"/>
          <p:cNvCxnSpPr/>
          <p:nvPr/>
        </p:nvCxnSpPr>
        <p:spPr bwMode="auto">
          <a:xfrm>
            <a:off x="3707381" y="4854871"/>
            <a:ext cx="0" cy="18002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矢印コネクタ 30"/>
          <p:cNvCxnSpPr/>
          <p:nvPr/>
        </p:nvCxnSpPr>
        <p:spPr bwMode="auto">
          <a:xfrm>
            <a:off x="3967886" y="4854871"/>
            <a:ext cx="0" cy="18002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矢印コネクタ 31"/>
          <p:cNvCxnSpPr/>
          <p:nvPr/>
        </p:nvCxnSpPr>
        <p:spPr bwMode="auto">
          <a:xfrm>
            <a:off x="4264108" y="4854871"/>
            <a:ext cx="0" cy="18002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矢印コネクタ 32"/>
          <p:cNvCxnSpPr/>
          <p:nvPr/>
        </p:nvCxnSpPr>
        <p:spPr bwMode="auto">
          <a:xfrm>
            <a:off x="4543664" y="4854871"/>
            <a:ext cx="0" cy="18002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矢印コネクタ 41"/>
          <p:cNvCxnSpPr/>
          <p:nvPr/>
        </p:nvCxnSpPr>
        <p:spPr bwMode="auto">
          <a:xfrm>
            <a:off x="3420922" y="4464115"/>
            <a:ext cx="0" cy="18002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矢印コネクタ 42"/>
          <p:cNvCxnSpPr/>
          <p:nvPr/>
        </p:nvCxnSpPr>
        <p:spPr bwMode="auto">
          <a:xfrm>
            <a:off x="3707379" y="4513883"/>
            <a:ext cx="1044641" cy="2202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線矢印コネクタ 60"/>
          <p:cNvCxnSpPr/>
          <p:nvPr/>
        </p:nvCxnSpPr>
        <p:spPr bwMode="auto">
          <a:xfrm>
            <a:off x="4818215" y="4852733"/>
            <a:ext cx="0" cy="18002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0647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下矢印 37"/>
          <p:cNvSpPr/>
          <p:nvPr/>
        </p:nvSpPr>
        <p:spPr>
          <a:xfrm>
            <a:off x="3851922" y="4054785"/>
            <a:ext cx="1440160" cy="432048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タイトル 1"/>
          <p:cNvSpPr>
            <a:spLocks noGrp="1"/>
          </p:cNvSpPr>
          <p:nvPr>
            <p:ph type="title"/>
          </p:nvPr>
        </p:nvSpPr>
        <p:spPr>
          <a:xfrm>
            <a:off x="296525" y="98630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BCRS4x1</a:t>
            </a:r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形式</a:t>
            </a:r>
            <a:r>
              <a:rPr lang="ja-JP" altLang="en-US" dirty="0"/>
              <a:t> </a:t>
            </a:r>
            <a:r>
              <a:rPr lang="en-US" altLang="ja-JP" dirty="0"/>
              <a:t>(Block CRS)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28555" y="4445065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・・・・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71800" y="477915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・・・・・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127395" y="512989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・・・・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495" y="5124103"/>
            <a:ext cx="9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>
                <a:latin typeface="Calibri" pitchFamily="34" charset="0"/>
              </a:rPr>
              <a:t>double</a:t>
            </a:r>
            <a:r>
              <a:rPr kumimoji="1" lang="en-US" altLang="ja-JP" dirty="0">
                <a:latin typeface="Calibri" pitchFamily="34" charset="0"/>
              </a:rPr>
              <a:t> </a:t>
            </a:r>
            <a:endParaRPr kumimoji="1" lang="ja-JP" altLang="en-US" dirty="0">
              <a:latin typeface="Calibri" pitchFamily="34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495" y="4792822"/>
            <a:ext cx="9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 err="1">
                <a:latin typeface="Calibri" pitchFamily="34" charset="0"/>
              </a:rPr>
              <a:t>int</a:t>
            </a:r>
            <a:r>
              <a:rPr kumimoji="1" lang="en-US" altLang="ja-JP" dirty="0">
                <a:latin typeface="Calibri" pitchFamily="34" charset="0"/>
              </a:rPr>
              <a:t> </a:t>
            </a:r>
            <a:endParaRPr kumimoji="1" lang="ja-JP" altLang="en-US" dirty="0">
              <a:latin typeface="Calibri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495" y="4444510"/>
            <a:ext cx="9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 err="1">
                <a:latin typeface="Calibri" pitchFamily="34" charset="0"/>
              </a:rPr>
              <a:t>int</a:t>
            </a:r>
            <a:r>
              <a:rPr kumimoji="1" lang="en-US" altLang="ja-JP" dirty="0">
                <a:latin typeface="Calibri" pitchFamily="34" charset="0"/>
              </a:rPr>
              <a:t> </a:t>
            </a:r>
            <a:endParaRPr kumimoji="1" lang="ja-JP" altLang="en-US" dirty="0">
              <a:latin typeface="Calibri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495" y="5468452"/>
            <a:ext cx="9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>
                <a:latin typeface="Calibri" pitchFamily="34" charset="0"/>
              </a:rPr>
              <a:t>double</a:t>
            </a:r>
            <a:r>
              <a:rPr kumimoji="1" lang="en-US" altLang="ja-JP" dirty="0">
                <a:latin typeface="Calibri" pitchFamily="34" charset="0"/>
              </a:rPr>
              <a:t> </a:t>
            </a:r>
            <a:endParaRPr kumimoji="1" lang="ja-JP" altLang="en-US" dirty="0">
              <a:latin typeface="Calibri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495" y="5815792"/>
            <a:ext cx="9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>
                <a:latin typeface="Calibri" pitchFamily="34" charset="0"/>
              </a:rPr>
              <a:t>double</a:t>
            </a:r>
            <a:r>
              <a:rPr kumimoji="1" lang="en-US" altLang="ja-JP" dirty="0">
                <a:latin typeface="Calibri" pitchFamily="34" charset="0"/>
              </a:rPr>
              <a:t> </a:t>
            </a:r>
            <a:endParaRPr kumimoji="1" lang="ja-JP" altLang="en-US" dirty="0">
              <a:latin typeface="Calibri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6495" y="6118682"/>
            <a:ext cx="9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>
                <a:latin typeface="Calibri" pitchFamily="34" charset="0"/>
              </a:rPr>
              <a:t>double</a:t>
            </a:r>
            <a:r>
              <a:rPr kumimoji="1" lang="en-US" altLang="ja-JP" dirty="0">
                <a:latin typeface="Calibri" pitchFamily="34" charset="0"/>
              </a:rPr>
              <a:t> </a:t>
            </a:r>
            <a:endParaRPr kumimoji="1" lang="ja-JP" altLang="en-US" dirty="0">
              <a:latin typeface="Calibri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495" y="6440421"/>
            <a:ext cx="9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>
                <a:latin typeface="Calibri" pitchFamily="34" charset="0"/>
              </a:rPr>
              <a:t>double</a:t>
            </a:r>
            <a:r>
              <a:rPr kumimoji="1" lang="en-US" altLang="ja-JP" dirty="0">
                <a:latin typeface="Calibri" pitchFamily="34" charset="0"/>
              </a:rPr>
              <a:t> </a:t>
            </a:r>
            <a:endParaRPr kumimoji="1" lang="ja-JP" altLang="en-US" dirty="0">
              <a:latin typeface="Calibri" pitchFamily="34" charset="0"/>
            </a:endParaRPr>
          </a:p>
        </p:txBody>
      </p:sp>
      <p:pic>
        <p:nvPicPr>
          <p:cNvPr id="19" name="図 1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5252" y="1065406"/>
            <a:ext cx="4877018" cy="288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図 1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2" y="4445069"/>
            <a:ext cx="7722355" cy="244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直線矢印コネクタ 3"/>
          <p:cNvCxnSpPr/>
          <p:nvPr/>
        </p:nvCxnSpPr>
        <p:spPr bwMode="auto">
          <a:xfrm flipH="1">
            <a:off x="4067946" y="4779150"/>
            <a:ext cx="1089121" cy="338554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テキスト ボックス 6"/>
          <p:cNvSpPr txBox="1"/>
          <p:nvPr/>
        </p:nvSpPr>
        <p:spPr>
          <a:xfrm>
            <a:off x="5202072" y="4149082"/>
            <a:ext cx="4076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000" dirty="0">
                <a:solidFill>
                  <a:srgbClr val="FF0000"/>
                </a:solidFill>
              </a:rPr>
              <a:t>0</a:t>
            </a:r>
            <a:r>
              <a:rPr lang="ja-JP" altLang="en-US" sz="2000" dirty="0">
                <a:solidFill>
                  <a:srgbClr val="FF0000"/>
                </a:solidFill>
              </a:rPr>
              <a:t>要素を含めて</a:t>
            </a:r>
            <a:r>
              <a:rPr lang="en-US" altLang="ja-JP" sz="2000" dirty="0">
                <a:solidFill>
                  <a:srgbClr val="FF0000"/>
                </a:solidFill>
              </a:rPr>
              <a:t>4</a:t>
            </a:r>
            <a:r>
              <a:rPr lang="ja-JP" altLang="en-US" sz="2000" dirty="0">
                <a:solidFill>
                  <a:srgbClr val="FF0000"/>
                </a:solidFill>
              </a:rPr>
              <a:t>の倍数に揃え，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/>
            <a:r>
              <a:rPr kumimoji="1" lang="ja-JP" altLang="en-US" sz="2000" dirty="0">
                <a:solidFill>
                  <a:srgbClr val="FF0000"/>
                </a:solidFill>
              </a:rPr>
              <a:t>必ず</a:t>
            </a:r>
            <a:r>
              <a:rPr kumimoji="1" lang="en-US" altLang="ja-JP" sz="2000" dirty="0">
                <a:solidFill>
                  <a:srgbClr val="FF0000"/>
                </a:solidFill>
              </a:rPr>
              <a:t>4</a:t>
            </a:r>
            <a:r>
              <a:rPr kumimoji="1" lang="ja-JP" altLang="en-US" sz="2000" dirty="0">
                <a:solidFill>
                  <a:srgbClr val="FF0000"/>
                </a:solidFill>
              </a:rPr>
              <a:t>つ同時に演算する</a:t>
            </a:r>
            <a:endParaRPr kumimoji="1" lang="en-US" altLang="ja-JP" sz="2000" dirty="0">
              <a:solidFill>
                <a:srgbClr val="FF0000"/>
              </a:solidFill>
            </a:endParaRPr>
          </a:p>
          <a:p>
            <a:pPr algn="l"/>
            <a:r>
              <a:rPr lang="en-US" altLang="ja-JP" sz="2000" dirty="0">
                <a:solidFill>
                  <a:srgbClr val="0070C0"/>
                </a:solidFill>
              </a:rPr>
              <a:t>(0</a:t>
            </a:r>
            <a:r>
              <a:rPr lang="ja-JP" altLang="en-US" sz="2000" dirty="0">
                <a:solidFill>
                  <a:srgbClr val="0070C0"/>
                </a:solidFill>
              </a:rPr>
              <a:t>要素の増加により演算量増加</a:t>
            </a:r>
            <a:r>
              <a:rPr lang="en-US" altLang="ja-JP" sz="2000" dirty="0">
                <a:solidFill>
                  <a:srgbClr val="0070C0"/>
                </a:solidFill>
              </a:rPr>
              <a:t>)</a:t>
            </a:r>
            <a:endParaRPr kumimoji="1" lang="ja-JP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10400" y="6491082"/>
            <a:ext cx="2133600" cy="268288"/>
          </a:xfrm>
        </p:spPr>
        <p:txBody>
          <a:bodyPr/>
          <a:lstStyle/>
          <a:p>
            <a:pPr>
              <a:defRPr/>
            </a:pPr>
            <a:fld id="{923850BA-4D49-4EFD-8F0B-670BF18884C9}" type="slidenum">
              <a:rPr lang="en-US" altLang="ja-JP" sz="1800" smtClean="0"/>
              <a:pPr>
                <a:defRPr/>
              </a:pPr>
              <a:t>7</a:t>
            </a:fld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207955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kumimoji="1" lang="en-US" altLang="ja-JP" dirty="0"/>
          </a:p>
          <a:p>
            <a:pPr algn="ctr">
              <a:buNone/>
            </a:pPr>
            <a:endParaRPr lang="en-US" altLang="ja-JP" dirty="0"/>
          </a:p>
          <a:p>
            <a:pPr algn="ctr">
              <a:buNone/>
            </a:pPr>
            <a:endParaRPr kumimoji="1" lang="en-US" altLang="ja-JP" dirty="0"/>
          </a:p>
          <a:p>
            <a:pPr algn="ctr">
              <a:buNone/>
            </a:pPr>
            <a:endParaRPr lang="en-US" altLang="ja-JP" dirty="0"/>
          </a:p>
          <a:p>
            <a:pPr algn="ctr">
              <a:buNone/>
            </a:pPr>
            <a:r>
              <a:rPr lang="ja-JP" altLang="en-US" dirty="0"/>
              <a:t>導入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2017/3/17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DD-AVX</a:t>
            </a:r>
            <a:r>
              <a:rPr lang="ja-JP" altLang="en-US" dirty="0"/>
              <a:t>の</a:t>
            </a:r>
            <a:r>
              <a:rPr lang="en-US" altLang="ja-JP" dirty="0"/>
              <a:t>Download	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コードは</a:t>
            </a:r>
            <a:r>
              <a:rPr lang="en-US" altLang="ja-JP" dirty="0" err="1"/>
              <a:t>SourceForge</a:t>
            </a:r>
            <a:r>
              <a:rPr lang="ja-JP" altLang="en-US" dirty="0"/>
              <a:t>に落ちています．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https://sourceforge.net/projects/dd-avx-v2/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ダウンロードには</a:t>
            </a:r>
            <a:r>
              <a:rPr kumimoji="1" lang="en-US" altLang="ja-JP" dirty="0" err="1"/>
              <a:t>gi</a:t>
            </a:r>
            <a:r>
              <a:rPr lang="en-US" altLang="ja-JP" dirty="0" err="1"/>
              <a:t>t</a:t>
            </a:r>
            <a:r>
              <a:rPr lang="ja-JP" altLang="en-US" dirty="0"/>
              <a:t>を使います</a:t>
            </a:r>
            <a:endParaRPr kumimoji="1" lang="en-US" altLang="ja-JP" dirty="0"/>
          </a:p>
          <a:p>
            <a:pPr lvl="1"/>
            <a:r>
              <a:rPr lang="fr-FR" altLang="ja-JP" dirty="0"/>
              <a:t>&gt; git clone https://git.code.sf.net/p/dd-avx-v2/code dd-avx-v2-code</a:t>
            </a:r>
          </a:p>
          <a:p>
            <a:endParaRPr lang="en-US" altLang="ja-JP" dirty="0"/>
          </a:p>
          <a:p>
            <a:r>
              <a:rPr lang="ja-JP" altLang="en-US" dirty="0"/>
              <a:t>コードを</a:t>
            </a:r>
            <a:r>
              <a:rPr lang="en-US" altLang="ja-JP" dirty="0" err="1"/>
              <a:t>SourceForge</a:t>
            </a:r>
            <a:r>
              <a:rPr lang="ja-JP" altLang="en-US" dirty="0"/>
              <a:t>からダウンロードしても良いが，</a:t>
            </a:r>
            <a:br>
              <a:rPr lang="en-US" altLang="ja-JP" dirty="0"/>
            </a:br>
            <a:r>
              <a:rPr lang="ja-JP" altLang="en-US" dirty="0"/>
              <a:t>あまり推奨しません</a:t>
            </a:r>
            <a:endParaRPr lang="fr-FR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2017/3/17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yttk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00000"/>
      </a:accent1>
      <a:accent2>
        <a:srgbClr val="0070C0"/>
      </a:accent2>
      <a:accent3>
        <a:srgbClr val="FF4040"/>
      </a:accent3>
      <a:accent4>
        <a:srgbClr val="7030A0"/>
      </a:accent4>
      <a:accent5>
        <a:srgbClr val="00B050"/>
      </a:accent5>
      <a:accent6>
        <a:srgbClr val="45D7F9"/>
      </a:accent6>
      <a:hlink>
        <a:srgbClr val="000000"/>
      </a:hlink>
      <a:folHlink>
        <a:srgbClr val="000000"/>
      </a:folHlink>
    </a:clrScheme>
    <a:fontScheme name="yttk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ytt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tt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tt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tt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tt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tt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tt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tt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tt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tt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tt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tt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23268</TotalTime>
  <Words>1363</Words>
  <Application>Microsoft Office PowerPoint</Application>
  <PresentationFormat>画面に合わせる (4:3)</PresentationFormat>
  <Paragraphs>331</Paragraphs>
  <Slides>26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4" baseType="lpstr">
      <vt:lpstr>ＭＳ Ｐゴシック</vt:lpstr>
      <vt:lpstr>ＭＳ Ｐ明朝</vt:lpstr>
      <vt:lpstr>ＭＳ ゴシック</vt:lpstr>
      <vt:lpstr>Arial</vt:lpstr>
      <vt:lpstr>Calibri</vt:lpstr>
      <vt:lpstr>Times New Roman</vt:lpstr>
      <vt:lpstr>Wingdings</vt:lpstr>
      <vt:lpstr>yttk</vt:lpstr>
      <vt:lpstr>DD-AVX 2.0 Software Manual For Labmember</vt:lpstr>
      <vt:lpstr>PowerPoint プレゼンテーション</vt:lpstr>
      <vt:lpstr>DD-AVXとは</vt:lpstr>
      <vt:lpstr>倍々精度演算</vt:lpstr>
      <vt:lpstr>SIMD拡張命令 (Single Instruction streaming Multiple Data streaming)</vt:lpstr>
      <vt:lpstr>CRS形式 (Compressed row storage)</vt:lpstr>
      <vt:lpstr>BCRS4x1形式 (Block CRS)</vt:lpstr>
      <vt:lpstr>PowerPoint プレゼンテーション</vt:lpstr>
      <vt:lpstr>DD-AVXのDownload </vt:lpstr>
      <vt:lpstr>gitとは(1/2)</vt:lpstr>
      <vt:lpstr>gitとは(2/2)</vt:lpstr>
      <vt:lpstr>DD-AVXのインストール</vt:lpstr>
      <vt:lpstr>インストール時のオプションはSIMDのみ</vt:lpstr>
      <vt:lpstr>Cmakeのいじりかた</vt:lpstr>
      <vt:lpstr>PowerPoint プレゼンテーション</vt:lpstr>
      <vt:lpstr>X_Scalar型</vt:lpstr>
      <vt:lpstr>X_Vector型</vt:lpstr>
      <vt:lpstr>D_Matrix型</vt:lpstr>
      <vt:lpstr>演算関数</vt:lpstr>
      <vt:lpstr>Vector 入力フォーマット:plane</vt:lpstr>
      <vt:lpstr>Vector 入力フォーマット:Matrix Market</vt:lpstr>
      <vt:lpstr>Matrix入力フォーマット: Matrix Market</vt:lpstr>
      <vt:lpstr>PowerPoint プレゼンテーション</vt:lpstr>
      <vt:lpstr>時間の測り方</vt:lpstr>
      <vt:lpstr>バグ・2.0.1の問題</vt:lpstr>
      <vt:lpstr>MMファイルについて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修士論文</dc:title>
  <dc:subject>T.saita</dc:subject>
  <dc:creator>T.saita</dc:creator>
  <cp:lastModifiedBy>toshiaki hishinuma</cp:lastModifiedBy>
  <cp:revision>923</cp:revision>
  <dcterms:created xsi:type="dcterms:W3CDTF">2008-02-03T16:48:02Z</dcterms:created>
  <dcterms:modified xsi:type="dcterms:W3CDTF">2017-03-17T05:07:51Z</dcterms:modified>
</cp:coreProperties>
</file>