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66" r:id="rId4"/>
    <p:sldId id="279" r:id="rId5"/>
    <p:sldId id="278" r:id="rId6"/>
    <p:sldId id="284" r:id="rId7"/>
    <p:sldId id="285" r:id="rId8"/>
    <p:sldId id="281" r:id="rId9"/>
    <p:sldId id="263" r:id="rId10"/>
    <p:sldId id="264" r:id="rId11"/>
    <p:sldId id="265" r:id="rId12"/>
    <p:sldId id="286" r:id="rId13"/>
    <p:sldId id="277" r:id="rId14"/>
    <p:sldId id="275" r:id="rId15"/>
    <p:sldId id="287" r:id="rId16"/>
    <p:sldId id="262" r:id="rId17"/>
    <p:sldId id="270" r:id="rId18"/>
    <p:sldId id="261" r:id="rId19"/>
    <p:sldId id="267" r:id="rId20"/>
    <p:sldId id="290" r:id="rId21"/>
    <p:sldId id="293" r:id="rId22"/>
    <p:sldId id="289" r:id="rId23"/>
    <p:sldId id="288" r:id="rId24"/>
    <p:sldId id="291" r:id="rId25"/>
    <p:sldId id="292" r:id="rId26"/>
    <p:sldId id="294" r:id="rId27"/>
  </p:sldIdLst>
  <p:sldSz cx="9144000" cy="6858000" type="screen4x3"/>
  <p:notesSz cx="6799263" cy="99298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88795" autoAdjust="0"/>
  </p:normalViewPr>
  <p:slideViewPr>
    <p:cSldViewPr>
      <p:cViewPr varScale="1">
        <p:scale>
          <a:sx n="144" d="100"/>
          <a:sy n="144" d="100"/>
        </p:scale>
        <p:origin x="50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108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372C41-D627-4D19-850D-2D9D5A91BA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9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40363" cy="446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D5FF1F-BC9C-438C-90C1-FD6D7B8233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8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40113-8B3C-4BB3-9C98-F4A17982E90D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689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D5FF1F-BC9C-438C-90C1-FD6D7B8233EC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横線"/>
          <p:cNvSpPr>
            <a:spLocks noChangeArrowheads="1"/>
          </p:cNvSpPr>
          <p:nvPr/>
        </p:nvSpPr>
        <p:spPr bwMode="auto">
          <a:xfrm>
            <a:off x="7812088" y="818710"/>
            <a:ext cx="1079500" cy="556304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scene3d>
            <a:camera prst="orthographicFront"/>
            <a:lightRig rig="chilly" dir="t"/>
          </a:scene3d>
          <a:sp3d prstMaterial="matte"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7500" y="404812"/>
            <a:ext cx="8574980" cy="413897"/>
          </a:xfrm>
          <a:prstGeom prst="rect">
            <a:avLst/>
          </a:prstGeom>
          <a:gradFill flip="none" rotWithShape="1">
            <a:gsLst>
              <a:gs pos="66000">
                <a:srgbClr val="3366CC"/>
              </a:gs>
              <a:gs pos="100000">
                <a:srgbClr val="698ED9"/>
              </a:gs>
            </a:gsLst>
            <a:lin ang="138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7500" y="818710"/>
            <a:ext cx="8574088" cy="365125"/>
          </a:xfrm>
          <a:prstGeom prst="rect">
            <a:avLst/>
          </a:prstGeom>
          <a:gradFill rotWithShape="1">
            <a:gsLst>
              <a:gs pos="0">
                <a:schemeClr val="bg2">
                  <a:alpha val="39998"/>
                </a:schemeClr>
              </a:gs>
              <a:gs pos="100000">
                <a:schemeClr val="bg1">
                  <a:alpha val="39998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0850" y="3573463"/>
            <a:ext cx="61166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35714" y="413665"/>
            <a:ext cx="254677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800" b="1" i="1" dirty="0">
                <a:solidFill>
                  <a:schemeClr val="bg1"/>
                </a:solidFill>
                <a:latin typeface="Times New Roman" pitchFamily="18" charset="0"/>
                <a:ea typeface="ＭＳ ゴシック" pitchFamily="49" charset="-128"/>
              </a:rPr>
              <a:t>University of Tsukuba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6575" y="2258870"/>
            <a:ext cx="6740525" cy="1333165"/>
          </a:xfr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/>
              <a:t>スライドタイトル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46575" y="4149080"/>
            <a:ext cx="5355595" cy="1494315"/>
          </a:xfrm>
        </p:spPr>
        <p:txBody>
          <a:bodyPr/>
          <a:lstStyle>
            <a:lvl1pPr marL="0" indent="0" algn="l">
              <a:buFontTx/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/>
              <a:t>筑波大学</a:t>
            </a:r>
            <a:endParaRPr lang="en-US" altLang="ja-JP" noProof="0" dirty="0"/>
          </a:p>
          <a:p>
            <a:pPr lvl="0"/>
            <a:r>
              <a:rPr lang="ja-JP" altLang="en-US" noProof="0" dirty="0"/>
              <a:t>菱沼 利彰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−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27244" y="6386630"/>
            <a:ext cx="3612351" cy="360040"/>
          </a:xfrm>
          <a:prstGeom prst="rect">
            <a:avLst/>
          </a:prstGeo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930" y="6392980"/>
            <a:ext cx="2133600" cy="268288"/>
          </a:xfrm>
          <a:prstGeom prst="rect">
            <a:avLst/>
          </a:prstGeom>
          <a:ln/>
        </p:spPr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17500" y="701675"/>
            <a:ext cx="6381750" cy="144463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182F5E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699250" y="701675"/>
            <a:ext cx="2193925" cy="144463"/>
          </a:xfrm>
          <a:prstGeom prst="rect">
            <a:avLst/>
          </a:prstGeom>
          <a:solidFill>
            <a:srgbClr val="33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98165"/>
            <a:ext cx="8574088" cy="50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43735"/>
            <a:ext cx="8574088" cy="53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21488" y="687388"/>
            <a:ext cx="20701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ja-JP" sz="1200" b="1" i="1" dirty="0">
                <a:solidFill>
                  <a:schemeClr val="bg1"/>
                </a:solidFill>
                <a:latin typeface="Times New Roman" pitchFamily="18" charset="0"/>
              </a:rPr>
              <a:t>University of Tsukuba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26986" y="6375671"/>
            <a:ext cx="3632213" cy="293689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56530" y="6316780"/>
            <a:ext cx="2133600" cy="268288"/>
          </a:xfrm>
          <a:prstGeom prst="rect">
            <a:avLst/>
          </a:prstGeom>
          <a:ln/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research/sparse/matri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dd-avx-v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DD-AVX 2.0 Software Manual</a:t>
            </a:r>
            <a:br>
              <a:rPr kumimoji="1" lang="en-US" altLang="ja-JP" dirty="0"/>
            </a:br>
            <a:r>
              <a:rPr kumimoji="1"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/>
              <a:t>Labmember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46575" y="4329100"/>
            <a:ext cx="5355595" cy="1494315"/>
          </a:xfrm>
        </p:spPr>
        <p:txBody>
          <a:bodyPr/>
          <a:lstStyle/>
          <a:p>
            <a:r>
              <a:rPr lang="en-US" altLang="ja-JP" u="sng" dirty="0"/>
              <a:t>Toshiaki Hishinuma</a:t>
            </a:r>
          </a:p>
          <a:p>
            <a:r>
              <a:rPr lang="en-US" altLang="ja-JP" u="sng" dirty="0"/>
              <a:t>Univ. of Tsukuba</a:t>
            </a:r>
          </a:p>
          <a:p>
            <a:r>
              <a:rPr kumimoji="1" lang="en-US" altLang="ja-JP" dirty="0"/>
              <a:t>2017/03/17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478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lang="ja-JP" altLang="en-US" dirty="0"/>
              <a:t>とは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ja-JP" dirty="0"/>
              <a:t>git</a:t>
            </a:r>
            <a:r>
              <a:rPr lang="ja-JP" altLang="en-US" dirty="0"/>
              <a:t>はバージョン管理システム</a:t>
            </a:r>
            <a:endParaRPr lang="en-US" altLang="ja-JP" dirty="0"/>
          </a:p>
          <a:p>
            <a:pPr lvl="1"/>
            <a:r>
              <a:rPr lang="ja-JP" altLang="en-US" dirty="0"/>
              <a:t>コードを変えたときに差分を取れる</a:t>
            </a:r>
            <a:endParaRPr lang="en-US" altLang="ja-JP" dirty="0"/>
          </a:p>
          <a:p>
            <a:pPr lvl="1"/>
            <a:r>
              <a:rPr lang="ja-JP" altLang="en-US" dirty="0"/>
              <a:t>簡単に前のバージョンに戻せる</a:t>
            </a:r>
            <a:r>
              <a:rPr lang="en-US" altLang="ja-JP" dirty="0"/>
              <a:t>(</a:t>
            </a:r>
            <a:r>
              <a:rPr lang="ja-JP" altLang="en-US" dirty="0"/>
              <a:t>バックアップにも</a:t>
            </a:r>
            <a:r>
              <a:rPr lang="en-US" altLang="ja-JP" dirty="0"/>
              <a:t>)</a:t>
            </a:r>
          </a:p>
          <a:p>
            <a:endParaRPr lang="en-US" altLang="ja-JP" sz="800" dirty="0"/>
          </a:p>
          <a:p>
            <a:r>
              <a:rPr lang="ja-JP" altLang="en-US" dirty="0"/>
              <a:t>どうやって使う？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ja-JP" altLang="en-US" dirty="0"/>
              <a:t>サーバから最新版を落とす</a:t>
            </a:r>
            <a:r>
              <a:rPr lang="en-US" altLang="ja-JP" dirty="0"/>
              <a:t>(clone)</a:t>
            </a:r>
            <a:r>
              <a:rPr lang="ja-JP" altLang="en-US" dirty="0"/>
              <a:t>して，</a:t>
            </a:r>
            <a:endParaRPr lang="en-US" altLang="ja-JP" dirty="0"/>
          </a:p>
          <a:p>
            <a:pPr lvl="1"/>
            <a:r>
              <a:rPr lang="ja-JP" altLang="en-US" dirty="0"/>
              <a:t>自分のところで弄って更新</a:t>
            </a:r>
            <a:r>
              <a:rPr lang="en-US" altLang="ja-JP" dirty="0"/>
              <a:t>(commit)</a:t>
            </a:r>
            <a:r>
              <a:rPr lang="ja-JP" altLang="en-US" dirty="0"/>
              <a:t>して，</a:t>
            </a:r>
            <a:endParaRPr lang="en-US" altLang="ja-JP" dirty="0"/>
          </a:p>
          <a:p>
            <a:pPr lvl="1"/>
            <a:r>
              <a:rPr lang="ja-JP" altLang="en-US" dirty="0"/>
              <a:t>手元の最新版とサーバの最新版を比較</a:t>
            </a:r>
            <a:r>
              <a:rPr lang="en-US" altLang="ja-JP" dirty="0"/>
              <a:t>(diff)</a:t>
            </a:r>
            <a:r>
              <a:rPr lang="ja-JP" altLang="en-US" dirty="0"/>
              <a:t>したり，</a:t>
            </a:r>
            <a:endParaRPr lang="en-US" altLang="ja-JP" dirty="0"/>
          </a:p>
          <a:p>
            <a:pPr lvl="1"/>
            <a:r>
              <a:rPr lang="ja-JP" altLang="en-US" dirty="0"/>
              <a:t>サーバに反映</a:t>
            </a:r>
            <a:r>
              <a:rPr lang="en-US" altLang="ja-JP" dirty="0"/>
              <a:t>(push)</a:t>
            </a:r>
            <a:r>
              <a:rPr lang="ja-JP" altLang="en-US" dirty="0"/>
              <a:t>させたり，</a:t>
            </a:r>
            <a:endParaRPr lang="en-US" altLang="ja-JP" dirty="0"/>
          </a:p>
          <a:p>
            <a:pPr lvl="1"/>
            <a:r>
              <a:rPr lang="ja-JP" altLang="en-US" dirty="0"/>
              <a:t>やっぱりやめて最新版に戻し</a:t>
            </a:r>
            <a:r>
              <a:rPr lang="en-US" altLang="ja-JP" dirty="0"/>
              <a:t>(pull)</a:t>
            </a:r>
            <a:r>
              <a:rPr lang="ja-JP" altLang="en-US" dirty="0"/>
              <a:t>したりする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細かく</a:t>
            </a:r>
            <a:r>
              <a:rPr lang="en-US" altLang="ja-JP" dirty="0" err="1"/>
              <a:t>ver.xx</a:t>
            </a:r>
            <a:r>
              <a:rPr lang="ja-JP" altLang="en-US" dirty="0"/>
              <a:t>に戻す～とかは自分で調べて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とは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をダウンローダとして利用する意義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ja-JP" altLang="en-US" dirty="0"/>
              <a:t> </a:t>
            </a:r>
            <a:r>
              <a:rPr lang="en-US" altLang="ja-JP" dirty="0"/>
              <a:t>clone</a:t>
            </a:r>
            <a:r>
              <a:rPr lang="ja-JP" altLang="en-US" dirty="0"/>
              <a:t>一発で，最新版が落ちてくる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pull</a:t>
            </a:r>
            <a:r>
              <a:rPr lang="ja-JP" altLang="en-US" dirty="0"/>
              <a:t>で最新版に</a:t>
            </a:r>
            <a:r>
              <a:rPr lang="en-US" altLang="ja-JP" dirty="0"/>
              <a:t>update</a:t>
            </a:r>
            <a:r>
              <a:rPr lang="ja-JP" altLang="en-US" dirty="0"/>
              <a:t>できる</a:t>
            </a:r>
            <a:endParaRPr lang="en-US" altLang="ja-JP" dirty="0"/>
          </a:p>
          <a:p>
            <a:pPr lvl="2"/>
            <a:r>
              <a:rPr lang="ja-JP" altLang="en-US" dirty="0"/>
              <a:t>太田さんには</a:t>
            </a:r>
            <a:r>
              <a:rPr lang="en-US" altLang="ja-JP" dirty="0"/>
              <a:t>update</a:t>
            </a:r>
            <a:r>
              <a:rPr lang="ja-JP" altLang="en-US" dirty="0"/>
              <a:t>した際はメールで連絡します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diff</a:t>
            </a:r>
            <a:r>
              <a:rPr lang="ja-JP" altLang="en-US" dirty="0"/>
              <a:t>で菱沼の変更ログも見える</a:t>
            </a:r>
            <a:r>
              <a:rPr lang="en-US" altLang="ja-JP" dirty="0"/>
              <a:t>(update</a:t>
            </a:r>
            <a:r>
              <a:rPr lang="ja-JP" altLang="en-US" dirty="0"/>
              <a:t>してバグったら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そしたら</a:t>
            </a:r>
            <a:r>
              <a:rPr lang="en-US" altLang="ja-JP" dirty="0" err="1"/>
              <a:t>git</a:t>
            </a:r>
            <a:r>
              <a:rPr lang="en-US" altLang="ja-JP" dirty="0"/>
              <a:t> revert</a:t>
            </a:r>
            <a:r>
              <a:rPr lang="ja-JP" altLang="en-US" dirty="0"/>
              <a:t>で前に戻せばいい</a:t>
            </a:r>
            <a:endParaRPr lang="en-US" altLang="ja-JP" dirty="0"/>
          </a:p>
          <a:p>
            <a:pPr lvl="1"/>
            <a:endParaRPr lang="en-US" altLang="ja-JP" sz="800" dirty="0"/>
          </a:p>
          <a:p>
            <a:pPr lvl="1"/>
            <a:r>
              <a:rPr lang="ja-JP" altLang="en-US" dirty="0"/>
              <a:t>自分で書き換えて</a:t>
            </a:r>
            <a:r>
              <a:rPr lang="en-US" altLang="ja-JP" dirty="0"/>
              <a:t>commit</a:t>
            </a:r>
            <a:r>
              <a:rPr lang="ja-JP" altLang="en-US" dirty="0"/>
              <a:t>しても</a:t>
            </a:r>
            <a:r>
              <a:rPr lang="en-US" altLang="ja-JP" dirty="0"/>
              <a:t>push</a:t>
            </a:r>
            <a:r>
              <a:rPr lang="ja-JP" altLang="en-US" dirty="0"/>
              <a:t>しなければ</a:t>
            </a:r>
            <a:r>
              <a:rPr lang="en-US" altLang="ja-JP" dirty="0"/>
              <a:t>OK</a:t>
            </a:r>
          </a:p>
          <a:p>
            <a:pPr lvl="2"/>
            <a:r>
              <a:rPr lang="ja-JP" altLang="en-US" dirty="0"/>
              <a:t>自分で使いたければどうぞ</a:t>
            </a:r>
            <a:endParaRPr lang="en-US" altLang="ja-JP" dirty="0"/>
          </a:p>
          <a:p>
            <a:pPr lvl="2"/>
            <a:r>
              <a:rPr lang="ja-JP" altLang="en-US" dirty="0"/>
              <a:t>ダメダメな書き換えをしたら</a:t>
            </a:r>
            <a:r>
              <a:rPr lang="en-US" altLang="ja-JP" dirty="0"/>
              <a:t>pull</a:t>
            </a:r>
            <a:r>
              <a:rPr lang="ja-JP" altLang="en-US" dirty="0"/>
              <a:t>するか，もう一度</a:t>
            </a:r>
            <a:r>
              <a:rPr lang="en-US" altLang="ja-JP" dirty="0"/>
              <a:t>clone</a:t>
            </a:r>
          </a:p>
          <a:p>
            <a:pPr lvl="2">
              <a:buNone/>
            </a:pPr>
            <a:r>
              <a:rPr lang="en-US" altLang="ja-JP" dirty="0"/>
              <a:t>※</a:t>
            </a:r>
            <a:r>
              <a:rPr lang="ja-JP" altLang="en-US" dirty="0"/>
              <a:t>そもそも</a:t>
            </a:r>
            <a:r>
              <a:rPr lang="en-US" altLang="ja-JP" dirty="0"/>
              <a:t>push</a:t>
            </a:r>
            <a:r>
              <a:rPr lang="ja-JP" altLang="en-US" dirty="0"/>
              <a:t>時には開発者用</a:t>
            </a:r>
            <a:r>
              <a:rPr lang="en-US" altLang="ja-JP" dirty="0"/>
              <a:t>Pass</a:t>
            </a:r>
            <a:r>
              <a:rPr lang="ja-JP" altLang="en-US" dirty="0"/>
              <a:t>が必要</a:t>
            </a:r>
            <a:endParaRPr lang="en-US" altLang="ja-JP" dirty="0"/>
          </a:p>
          <a:p>
            <a:pPr lvl="2">
              <a:buNone/>
            </a:pPr>
            <a:endParaRPr lang="en-US" altLang="ja-JP" sz="800" dirty="0"/>
          </a:p>
          <a:p>
            <a:r>
              <a:rPr lang="en-US" altLang="ja-JP" dirty="0"/>
              <a:t>Windows</a:t>
            </a:r>
            <a:r>
              <a:rPr lang="ja-JP" altLang="en-US" dirty="0"/>
              <a:t>なら</a:t>
            </a:r>
            <a:r>
              <a:rPr lang="en-US" altLang="ja-JP" dirty="0"/>
              <a:t>”</a:t>
            </a:r>
            <a:r>
              <a:rPr lang="en-US" altLang="ja-JP" dirty="0" err="1"/>
              <a:t>SourceTree</a:t>
            </a:r>
            <a:r>
              <a:rPr lang="en-US" altLang="ja-JP" dirty="0"/>
              <a:t>”</a:t>
            </a:r>
            <a:r>
              <a:rPr lang="ja-JP" altLang="en-US" dirty="0"/>
              <a:t>というソフトが良さげ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DD-AVX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インストール</a:t>
            </a:r>
            <a:endParaRPr lang="en-US" altLang="ja-JP" dirty="0"/>
          </a:p>
          <a:p>
            <a:pPr lvl="1"/>
            <a:r>
              <a:rPr lang="en-US" altLang="ja-JP" dirty="0"/>
              <a:t>&gt; cd dd-avx-v2-code</a:t>
            </a:r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cmake</a:t>
            </a:r>
            <a:r>
              <a:rPr lang="en-US" altLang="ja-JP" dirty="0"/>
              <a:t> .</a:t>
            </a:r>
          </a:p>
          <a:p>
            <a:pPr lvl="1"/>
            <a:r>
              <a:rPr lang="en-US" altLang="ja-JP" dirty="0"/>
              <a:t>&gt; make</a:t>
            </a:r>
          </a:p>
          <a:p>
            <a:pPr lvl="2"/>
            <a:r>
              <a:rPr lang="en-US" altLang="ja-JP" dirty="0" err="1"/>
              <a:t>libddavx.a</a:t>
            </a:r>
            <a:r>
              <a:rPr lang="ja-JP" altLang="en-US" dirty="0"/>
              <a:t>というファイルができれば</a:t>
            </a:r>
            <a:r>
              <a:rPr lang="en-US" altLang="ja-JP" dirty="0"/>
              <a:t>OK</a:t>
            </a:r>
          </a:p>
          <a:p>
            <a:endParaRPr lang="en-US" altLang="ja-JP" dirty="0"/>
          </a:p>
          <a:p>
            <a:r>
              <a:rPr lang="ja-JP" altLang="en-US" dirty="0"/>
              <a:t>この時点で実際は終わりだが</a:t>
            </a:r>
            <a:r>
              <a:rPr lang="en-US" altLang="ja-JP" dirty="0"/>
              <a:t>sample</a:t>
            </a:r>
            <a:r>
              <a:rPr lang="ja-JP" altLang="en-US" dirty="0"/>
              <a:t>を動かしてみる</a:t>
            </a:r>
            <a:endParaRPr lang="en-US" altLang="ja-JP" dirty="0"/>
          </a:p>
          <a:p>
            <a:r>
              <a:rPr lang="ja-JP" altLang="en-US" dirty="0"/>
              <a:t>リンク＆コンパイル </a:t>
            </a:r>
            <a:r>
              <a:rPr lang="en-US" altLang="ja-JP" dirty="0"/>
              <a:t>(-</a:t>
            </a:r>
            <a:r>
              <a:rPr lang="en-US" altLang="ja-JP" dirty="0" err="1"/>
              <a:t>fopenmp</a:t>
            </a:r>
            <a:r>
              <a:rPr lang="ja-JP" altLang="en-US" dirty="0"/>
              <a:t>必須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cd</a:t>
            </a:r>
            <a:r>
              <a:rPr lang="en-US" altLang="ja-JP" dirty="0"/>
              <a:t> sample/</a:t>
            </a:r>
          </a:p>
          <a:p>
            <a:pPr lvl="1"/>
            <a:r>
              <a:rPr lang="en-US" altLang="ja-JP" dirty="0"/>
              <a:t>&gt; g++ -O3 -</a:t>
            </a:r>
            <a:r>
              <a:rPr lang="en-US" altLang="ja-JP" dirty="0" err="1"/>
              <a:t>fopenmp</a:t>
            </a:r>
            <a:r>
              <a:rPr lang="en-US" altLang="ja-JP" dirty="0"/>
              <a:t> main.cpp ../</a:t>
            </a:r>
            <a:r>
              <a:rPr lang="en-US" altLang="ja-JP" dirty="0" err="1"/>
              <a:t>libddavx.a</a:t>
            </a:r>
            <a:r>
              <a:rPr lang="en-US" altLang="ja-JP" dirty="0"/>
              <a:t> -</a:t>
            </a:r>
            <a:r>
              <a:rPr lang="en-US" altLang="ja-JP" dirty="0" err="1"/>
              <a:t>lddavx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-I../include -o main </a:t>
            </a:r>
            <a:endParaRPr lang="fr-FR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インストール時のオプションは</a:t>
            </a:r>
            <a:r>
              <a:rPr kumimoji="1" lang="en-US" altLang="ja-JP" dirty="0"/>
              <a:t>SIMD</a:t>
            </a:r>
            <a:r>
              <a:rPr kumimoji="1" lang="ja-JP" altLang="en-US" dirty="0"/>
              <a:t>のみ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DD-AVX</a:t>
            </a:r>
            <a:r>
              <a:rPr lang="ja-JP" altLang="en-US" dirty="0"/>
              <a:t>のコンパイルは</a:t>
            </a:r>
            <a:r>
              <a:rPr lang="en-US" altLang="ja-JP" dirty="0" err="1"/>
              <a:t>Cmake</a:t>
            </a:r>
            <a:r>
              <a:rPr lang="ja-JP" altLang="en-US" dirty="0"/>
              <a:t>がやっている</a:t>
            </a:r>
            <a:endParaRPr lang="en-US" altLang="ja-JP" dirty="0"/>
          </a:p>
          <a:p>
            <a:pPr lvl="1"/>
            <a:r>
              <a:rPr lang="ja-JP" altLang="en-US" dirty="0"/>
              <a:t>複数のコードを上手いことコンパイルするツール</a:t>
            </a:r>
            <a:endParaRPr lang="en-US" altLang="ja-JP" dirty="0"/>
          </a:p>
          <a:p>
            <a:pPr lvl="1"/>
            <a:r>
              <a:rPr lang="en-US" altLang="ja-JP" dirty="0" err="1"/>
              <a:t>Makefile</a:t>
            </a:r>
            <a:r>
              <a:rPr lang="ja-JP" altLang="en-US" dirty="0"/>
              <a:t>を書く時代は終わった．時代は</a:t>
            </a:r>
            <a:r>
              <a:rPr lang="en-US" altLang="ja-JP" dirty="0" err="1"/>
              <a:t>Cmake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CMakeList</a:t>
            </a:r>
            <a:r>
              <a:rPr lang="ja-JP" altLang="en-US" dirty="0"/>
              <a:t>というファイルがすべてを管理</a:t>
            </a:r>
            <a:endParaRPr lang="en-US" altLang="ja-JP" dirty="0"/>
          </a:p>
          <a:p>
            <a:pPr lvl="1"/>
            <a:r>
              <a:rPr lang="ja-JP" altLang="en-US" dirty="0"/>
              <a:t>それ以外は機械生成なので見る必要なし</a:t>
            </a:r>
            <a:endParaRPr lang="en-US" altLang="ja-JP" dirty="0"/>
          </a:p>
          <a:p>
            <a:pPr lvl="1"/>
            <a:r>
              <a:rPr lang="ja-JP" altLang="en-US" dirty="0"/>
              <a:t>ここをいじればコンパイル時のコマンドが変えられる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Cmake</a:t>
            </a:r>
            <a:r>
              <a:rPr lang="ja-JP" altLang="en-US" dirty="0"/>
              <a:t>が作るファイルを消したいとき：</a:t>
            </a:r>
            <a:endParaRPr lang="en-US" altLang="ja-JP" dirty="0"/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sh</a:t>
            </a:r>
            <a:r>
              <a:rPr lang="en-US" altLang="ja-JP" dirty="0"/>
              <a:t> ./clean.sh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Cmake</a:t>
            </a:r>
            <a:r>
              <a:rPr kumimoji="1" lang="ja-JP" altLang="en-US" dirty="0"/>
              <a:t>のいじりかた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SIMD</a:t>
            </a:r>
            <a:r>
              <a:rPr lang="ja-JP" altLang="en-US" dirty="0"/>
              <a:t>の変え方：使いたい</a:t>
            </a:r>
            <a:r>
              <a:rPr lang="en-US" altLang="ja-JP" dirty="0"/>
              <a:t>SIMD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にする</a:t>
            </a:r>
            <a:endParaRPr lang="en-US" altLang="ja-JP" dirty="0"/>
          </a:p>
          <a:p>
            <a:pPr lvl="1"/>
            <a:r>
              <a:rPr lang="en-US" altLang="ja-JP" dirty="0"/>
              <a:t>set(</a:t>
            </a:r>
            <a:r>
              <a:rPr lang="en-US" altLang="ja-JP" dirty="0" err="1"/>
              <a:t>novec</a:t>
            </a:r>
            <a:r>
              <a:rPr lang="en-US" altLang="ja-JP" dirty="0"/>
              <a:t> 0) //SIMD</a:t>
            </a:r>
            <a:r>
              <a:rPr lang="ja-JP" altLang="en-US" dirty="0"/>
              <a:t>なし</a:t>
            </a:r>
            <a:endParaRPr lang="en-US" altLang="ja-JP" dirty="0"/>
          </a:p>
          <a:p>
            <a:pPr lvl="1"/>
            <a:r>
              <a:rPr lang="en-US" altLang="ja-JP" dirty="0"/>
              <a:t>set(SSE2 0)</a:t>
            </a:r>
          </a:p>
          <a:p>
            <a:pPr lvl="1"/>
            <a:r>
              <a:rPr lang="en-US" altLang="ja-JP" dirty="0"/>
              <a:t>set(AVX 0)</a:t>
            </a:r>
          </a:p>
          <a:p>
            <a:pPr lvl="1"/>
            <a:r>
              <a:rPr lang="en-US" altLang="ja-JP" dirty="0"/>
              <a:t>set(AVX2 1) //</a:t>
            </a:r>
            <a:r>
              <a:rPr lang="ja-JP" altLang="en-US" dirty="0"/>
              <a:t>この場合は</a:t>
            </a:r>
            <a:r>
              <a:rPr lang="en-US" altLang="ja-JP" dirty="0"/>
              <a:t>AVX2</a:t>
            </a:r>
            <a:r>
              <a:rPr lang="ja-JP" altLang="en-US" dirty="0"/>
              <a:t>が有効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main2.cpp</a:t>
            </a:r>
            <a:r>
              <a:rPr lang="ja-JP" altLang="en-US" dirty="0"/>
              <a:t>をコンパイルするなら：</a:t>
            </a:r>
            <a:endParaRPr lang="en-US" altLang="ja-JP" dirty="0"/>
          </a:p>
          <a:p>
            <a:pPr lvl="1"/>
            <a:r>
              <a:rPr lang="en-US" altLang="ja-JP" dirty="0" err="1"/>
              <a:t>add_executable</a:t>
            </a:r>
            <a:r>
              <a:rPr lang="en-US" altLang="ja-JP" dirty="0"/>
              <a:t>(sample/main2 sample/main2.cpp)</a:t>
            </a:r>
          </a:p>
          <a:p>
            <a:pPr lvl="1"/>
            <a:r>
              <a:rPr lang="en-US" altLang="ja-JP" dirty="0" err="1"/>
              <a:t>target_link_libraries</a:t>
            </a:r>
            <a:r>
              <a:rPr lang="en-US" altLang="ja-JP" dirty="0"/>
              <a:t>(sample/main2 </a:t>
            </a:r>
            <a:r>
              <a:rPr lang="en-US" altLang="ja-JP" dirty="0" err="1"/>
              <a:t>ddavx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ここに色々追加して使っても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kumimoji="1" lang="en-US" altLang="ja-JP" dirty="0"/>
              <a:t>DD-AVX</a:t>
            </a:r>
            <a:r>
              <a:rPr kumimoji="1" lang="ja-JP" altLang="en-US" dirty="0"/>
              <a:t>を使ったプログラミング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X_Scalar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      double hi;</a:t>
            </a:r>
          </a:p>
          <a:p>
            <a:r>
              <a:rPr lang="en-US" altLang="ja-JP" sz="1800" dirty="0"/>
              <a:t>      void print()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operator=(T);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operator-();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operator+(T);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operator-(</a:t>
            </a:r>
            <a:r>
              <a:rPr lang="en-US" altLang="ja-JP" sz="1800" dirty="0" err="1"/>
              <a:t>DD_Scalar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rhv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operator*(T);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operator/(T);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dot(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nrm2(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);</a:t>
            </a:r>
          </a:p>
          <a:p>
            <a:endParaRPr kumimoji="1" lang="ja-JP" altLang="en-US" sz="14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2040" y="5634245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</a:t>
            </a:r>
            <a:r>
              <a:rPr kumimoji="1" lang="en-US" altLang="ja-JP" dirty="0" err="1"/>
              <a:t>_Vector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600" dirty="0"/>
              <a:t>double *hi;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N;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D_Vector</a:t>
            </a:r>
            <a:r>
              <a:rPr lang="en-US" altLang="ja-JP" sz="1600" dirty="0"/>
              <a:t> operator=(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X_Vector</a:t>
            </a:r>
            <a:r>
              <a:rPr lang="en-US" altLang="ja-JP" sz="1600" dirty="0"/>
              <a:t>&amp; DD);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D_Vector</a:t>
            </a:r>
            <a:r>
              <a:rPr lang="en-US" altLang="ja-JP" sz="1600" dirty="0"/>
              <a:t> copy(</a:t>
            </a:r>
            <a:r>
              <a:rPr lang="en-US" altLang="ja-JP" sz="1600" dirty="0" err="1"/>
              <a:t>X_Vector</a:t>
            </a:r>
            <a:r>
              <a:rPr lang="en-US" altLang="ja-JP" sz="1600" dirty="0"/>
              <a:t> D);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malloc(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n);</a:t>
            </a:r>
          </a:p>
          <a:p>
            <a:r>
              <a:rPr lang="en-US" altLang="ja-JP" sz="1600" dirty="0"/>
              <a:t>      void free();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print(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n);</a:t>
            </a:r>
          </a:p>
          <a:p>
            <a:r>
              <a:rPr lang="en-US" altLang="ja-JP" sz="1600" dirty="0"/>
              <a:t>      void </a:t>
            </a:r>
            <a:r>
              <a:rPr lang="en-US" altLang="ja-JP" sz="1600" dirty="0" err="1"/>
              <a:t>print_all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getsize</a:t>
            </a:r>
            <a:r>
              <a:rPr lang="en-US" altLang="ja-JP" sz="1600" dirty="0"/>
              <a:t>();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input(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 *filename);</a:t>
            </a:r>
          </a:p>
          <a:p>
            <a:r>
              <a:rPr lang="ja-JP" altLang="en-US" sz="1600" dirty="0"/>
              <a:t>　　</a:t>
            </a:r>
            <a:r>
              <a:rPr lang="en-US" altLang="ja-JP" sz="1600" dirty="0"/>
              <a:t> void </a:t>
            </a:r>
            <a:r>
              <a:rPr lang="en-US" altLang="ja-JP" sz="1600" dirty="0" err="1"/>
              <a:t>output_plane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char* file);</a:t>
            </a:r>
          </a:p>
          <a:p>
            <a:r>
              <a:rPr lang="en-US" altLang="ja-JP" sz="1600" dirty="0"/>
              <a:t>      void </a:t>
            </a:r>
            <a:r>
              <a:rPr lang="en-US" altLang="ja-JP" sz="1600" dirty="0" err="1"/>
              <a:t>output_mm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char* file);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broadcast(T </a:t>
            </a:r>
            <a:r>
              <a:rPr lang="en-US" altLang="ja-JP" sz="1600" dirty="0" err="1"/>
              <a:t>val</a:t>
            </a:r>
            <a:r>
              <a:rPr lang="en-US" altLang="ja-JP" sz="1600" dirty="0"/>
              <a:t>);</a:t>
            </a:r>
            <a:r>
              <a:rPr lang="ja-JP" altLang="en-US" sz="1600" dirty="0"/>
              <a:t>　</a:t>
            </a:r>
            <a:r>
              <a:rPr lang="en-US" altLang="ja-JP" sz="1600" dirty="0"/>
              <a:t>// </a:t>
            </a:r>
            <a:r>
              <a:rPr lang="ja-JP" altLang="en-US" sz="1600" dirty="0"/>
              <a:t>すべての要素に</a:t>
            </a:r>
            <a:r>
              <a:rPr lang="en-US" altLang="ja-JP" sz="1600" dirty="0" err="1"/>
              <a:t>val</a:t>
            </a:r>
            <a:r>
              <a:rPr lang="ja-JP" altLang="en-US" sz="1600" dirty="0"/>
              <a:t>を入れる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42030" y="908720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D_Matrix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format; //CRS=1, BCRS4x1=2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N;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nnz</a:t>
            </a:r>
            <a:r>
              <a:rPr lang="en-US" altLang="ja-JP" sz="1800" dirty="0"/>
              <a:t>;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double* </a:t>
            </a:r>
            <a:r>
              <a:rPr lang="en-US" altLang="ja-JP" sz="1800" dirty="0" err="1"/>
              <a:t>val</a:t>
            </a:r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ptr</a:t>
            </a:r>
            <a:r>
              <a:rPr lang="en-US" altLang="ja-JP" sz="1800" dirty="0"/>
              <a:t>, index; //</a:t>
            </a:r>
            <a:r>
              <a:rPr lang="en-US" altLang="ja-JP" sz="1800" dirty="0" err="1"/>
              <a:t>crs</a:t>
            </a: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bptr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bindex</a:t>
            </a:r>
            <a:r>
              <a:rPr lang="en-US" altLang="ja-JP" sz="1800" dirty="0"/>
              <a:t>;//bcrs4x1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void input(</a:t>
            </a:r>
            <a:r>
              <a:rPr lang="en-US" altLang="ja-JP" sz="1800" dirty="0" err="1"/>
              <a:t>const</a:t>
            </a:r>
            <a:r>
              <a:rPr lang="en-US" altLang="ja-JP" sz="1800" dirty="0"/>
              <a:t> char *filename);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42030" y="908720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演算関数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DD_AVX_axpy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DD_AVX_axpyz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vz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DD_AVX_dot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val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DD_AVX_nrm2(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val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DD_AVX_xpay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DD_AVX_scale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DD_AVX_SpMV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X_Matrix</a:t>
            </a:r>
            <a:r>
              <a:rPr lang="en-US" altLang="ja-JP" sz="1800" dirty="0"/>
              <a:t> 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  <a:endParaRPr kumimoji="1" lang="ja-JP" altLang="en-US" sz="1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7005" y="5634245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kumimoji="1" lang="ja-JP" altLang="en-US" dirty="0"/>
              <a:t>前提知識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 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:plane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ただ並べるだけ </a:t>
            </a:r>
            <a:r>
              <a:rPr lang="en-US" altLang="ja-JP" dirty="0"/>
              <a:t>(N=5</a:t>
            </a:r>
            <a:r>
              <a:rPr lang="ja-JP" altLang="en-US" dirty="0"/>
              <a:t>のとき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1.0</a:t>
            </a:r>
          </a:p>
          <a:p>
            <a:pPr marL="0" indent="0">
              <a:buNone/>
            </a:pPr>
            <a:r>
              <a:rPr lang="en-US" altLang="ja-JP" dirty="0"/>
              <a:t>2.0</a:t>
            </a:r>
          </a:p>
          <a:p>
            <a:pPr marL="0" indent="0">
              <a:buNone/>
            </a:pPr>
            <a:r>
              <a:rPr kumimoji="1" lang="en-US" altLang="ja-JP" dirty="0"/>
              <a:t>3.0</a:t>
            </a:r>
          </a:p>
          <a:p>
            <a:pPr marL="0" indent="0">
              <a:buNone/>
            </a:pPr>
            <a:r>
              <a:rPr lang="en-US" altLang="ja-JP" dirty="0"/>
              <a:t>4.0</a:t>
            </a:r>
          </a:p>
          <a:p>
            <a:pPr marL="0" indent="0">
              <a:buNone/>
            </a:pPr>
            <a:r>
              <a:rPr kumimoji="1" lang="en-US" altLang="ja-JP" dirty="0"/>
              <a:t>5.0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 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:Matrix Market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ヘッダ（おまじない）と行番号が必要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%%</a:t>
            </a:r>
            <a:r>
              <a:rPr lang="en-US" altLang="ja-JP" dirty="0" err="1"/>
              <a:t>MatrixMarket</a:t>
            </a:r>
            <a:r>
              <a:rPr lang="en-US" altLang="ja-JP" dirty="0"/>
              <a:t> vector coordinate real general</a:t>
            </a:r>
          </a:p>
          <a:p>
            <a:pPr marL="0" indent="0">
              <a:buNone/>
            </a:pPr>
            <a:r>
              <a:rPr lang="en-US" altLang="ja-JP" dirty="0"/>
              <a:t>1 1.0</a:t>
            </a:r>
          </a:p>
          <a:p>
            <a:pPr marL="0" indent="0">
              <a:buNone/>
            </a:pPr>
            <a:r>
              <a:rPr lang="en-US" altLang="ja-JP" dirty="0"/>
              <a:t>2 2.0</a:t>
            </a:r>
          </a:p>
          <a:p>
            <a:pPr marL="0" indent="0">
              <a:buNone/>
            </a:pPr>
            <a:r>
              <a:rPr lang="en-US" altLang="ja-JP" dirty="0"/>
              <a:t>3 3.0</a:t>
            </a:r>
          </a:p>
          <a:p>
            <a:pPr marL="0" indent="0">
              <a:buNone/>
            </a:pPr>
            <a:r>
              <a:rPr lang="en-US" altLang="ja-JP" dirty="0"/>
              <a:t>4 4.0</a:t>
            </a:r>
          </a:p>
          <a:p>
            <a:pPr marL="0" indent="0">
              <a:buNone/>
            </a:pPr>
            <a:r>
              <a:rPr lang="en-US" altLang="ja-JP" dirty="0"/>
              <a:t>5</a:t>
            </a:r>
            <a:r>
              <a:rPr kumimoji="1" lang="en-US" altLang="ja-JP" dirty="0"/>
              <a:t> 5.0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038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 Matrix Market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3x3, </a:t>
            </a:r>
            <a:r>
              <a:rPr lang="ja-JP" altLang="en-US" dirty="0"/>
              <a:t>行あたり</a:t>
            </a:r>
            <a:r>
              <a:rPr lang="en-US" altLang="ja-JP" dirty="0"/>
              <a:t>2</a:t>
            </a:r>
            <a:r>
              <a:rPr lang="ja-JP" altLang="en-US" dirty="0"/>
              <a:t>要素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行目にヘッダ，</a:t>
            </a:r>
            <a:r>
              <a:rPr lang="en-US" altLang="ja-JP" dirty="0"/>
              <a:t>2</a:t>
            </a:r>
            <a:r>
              <a:rPr lang="ja-JP" altLang="en-US" dirty="0"/>
              <a:t>行目に列数・行数・要素数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%%</a:t>
            </a:r>
            <a:r>
              <a:rPr lang="en-US" altLang="ja-JP" dirty="0" err="1"/>
              <a:t>MatrixMarket</a:t>
            </a:r>
            <a:r>
              <a:rPr lang="en-US" altLang="ja-JP" dirty="0"/>
              <a:t> matrix coordinate real general</a:t>
            </a:r>
          </a:p>
          <a:p>
            <a:pPr marL="0" indent="0">
              <a:buNone/>
            </a:pPr>
            <a:r>
              <a:rPr lang="en-US" altLang="ja-JP" dirty="0"/>
              <a:t>3 3 6</a:t>
            </a:r>
          </a:p>
          <a:p>
            <a:pPr marL="0" indent="0">
              <a:buNone/>
            </a:pPr>
            <a:r>
              <a:rPr lang="en-US" altLang="ja-JP" dirty="0"/>
              <a:t>1 1 11.00</a:t>
            </a:r>
          </a:p>
          <a:p>
            <a:pPr marL="0" indent="0">
              <a:buNone/>
            </a:pPr>
            <a:r>
              <a:rPr lang="en-US" altLang="ja-JP" dirty="0"/>
              <a:t>3 1 13.00</a:t>
            </a:r>
          </a:p>
          <a:p>
            <a:pPr marL="0" indent="0">
              <a:buNone/>
            </a:pPr>
            <a:r>
              <a:rPr lang="en-US" altLang="ja-JP" dirty="0"/>
              <a:t>1 2 21.00</a:t>
            </a:r>
          </a:p>
          <a:p>
            <a:pPr marL="0" indent="0">
              <a:buNone/>
            </a:pPr>
            <a:r>
              <a:rPr lang="en-US" altLang="ja-JP" dirty="0"/>
              <a:t>2 2 22.00</a:t>
            </a:r>
          </a:p>
          <a:p>
            <a:pPr marL="0" indent="0">
              <a:buNone/>
            </a:pPr>
            <a:r>
              <a:rPr lang="en-US" altLang="ja-JP" dirty="0"/>
              <a:t>2 3 32.00</a:t>
            </a:r>
          </a:p>
          <a:p>
            <a:pPr marL="0" indent="0">
              <a:buNone/>
            </a:pPr>
            <a:r>
              <a:rPr lang="en-US" altLang="ja-JP" dirty="0"/>
              <a:t>3 3 33.00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lang="ja-JP" altLang="en-US" dirty="0"/>
              <a:t>諸注意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時間の測り方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OpenMP</a:t>
            </a:r>
            <a:r>
              <a:rPr kumimoji="1" lang="ja-JP" altLang="en-US" dirty="0"/>
              <a:t>の</a:t>
            </a:r>
            <a:r>
              <a:rPr lang="ja-JP" altLang="en-US" dirty="0"/>
              <a:t>関数を使って下さい</a:t>
            </a:r>
            <a:endParaRPr lang="en-US" altLang="ja-JP" dirty="0"/>
          </a:p>
          <a:p>
            <a:pPr lvl="1"/>
            <a:r>
              <a:rPr kumimoji="1" lang="ja-JP" altLang="en-US" dirty="0"/>
              <a:t>並列化しているので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double time = omp_get_wtime();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745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バグ・</a:t>
            </a:r>
            <a:r>
              <a:rPr kumimoji="1" lang="en-US" altLang="ja-JP" dirty="0"/>
              <a:t>2.0.1</a:t>
            </a:r>
            <a:r>
              <a:rPr kumimoji="1" lang="ja-JP" altLang="en-US" dirty="0"/>
              <a:t>の問題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割り算の</a:t>
            </a:r>
            <a:r>
              <a:rPr kumimoji="1" lang="en-US" altLang="ja-JP" dirty="0"/>
              <a:t>Lo</a:t>
            </a:r>
            <a:r>
              <a:rPr kumimoji="1" lang="ja-JP" altLang="en-US" dirty="0"/>
              <a:t>の結果が何かおかしい？</a:t>
            </a:r>
            <a:endParaRPr lang="en-US" altLang="ja-JP" dirty="0"/>
          </a:p>
          <a:p>
            <a:pPr lvl="1"/>
            <a:r>
              <a:rPr kumimoji="1" lang="en-US" altLang="ja-JP" dirty="0"/>
              <a:t>Lis</a:t>
            </a:r>
            <a:r>
              <a:rPr kumimoji="1" lang="ja-JP" altLang="en-US" dirty="0"/>
              <a:t>と結果は同じなんだけど</a:t>
            </a:r>
            <a:r>
              <a:rPr kumimoji="1" lang="ja-JP" altLang="en-US" dirty="0" err="1"/>
              <a:t>．．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BCRS</a:t>
            </a:r>
            <a:r>
              <a:rPr lang="ja-JP" altLang="en-US" dirty="0"/>
              <a:t>の生成がちょっと遅い</a:t>
            </a:r>
            <a:endParaRPr lang="en-US" altLang="ja-JP" dirty="0"/>
          </a:p>
          <a:p>
            <a:pPr lvl="1"/>
            <a:r>
              <a:rPr kumimoji="1" lang="ja-JP" altLang="en-US" dirty="0"/>
              <a:t>ライブラリにしたから色々エラー処理してて遅い</a:t>
            </a:r>
            <a:endParaRPr kumimoji="1" lang="en-US" altLang="ja-JP" dirty="0"/>
          </a:p>
          <a:p>
            <a:pPr lvl="1"/>
            <a:r>
              <a:rPr lang="ja-JP" altLang="en-US" dirty="0"/>
              <a:t>小さい問題なら</a:t>
            </a:r>
            <a:r>
              <a:rPr lang="en-US" altLang="ja-JP" dirty="0"/>
              <a:t>CRS</a:t>
            </a:r>
            <a:r>
              <a:rPr lang="ja-JP" altLang="en-US" dirty="0"/>
              <a:t>でいいかも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ベクトル和とかがない</a:t>
            </a:r>
            <a:endParaRPr kumimoji="1" lang="en-US" altLang="ja-JP" dirty="0"/>
          </a:p>
          <a:p>
            <a:pPr lvl="1"/>
            <a:r>
              <a:rPr lang="ja-JP" altLang="en-US" dirty="0"/>
              <a:t>欲しければ言って下さい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808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MM</a:t>
            </a:r>
            <a:r>
              <a:rPr kumimoji="1" lang="ja-JP" altLang="en-US" dirty="0"/>
              <a:t>ファイルについて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University of Florida Sparse Matrix Collection</a:t>
            </a:r>
            <a:br>
              <a:rPr lang="en-US" altLang="ja-JP" dirty="0"/>
            </a:br>
            <a:r>
              <a:rPr lang="ja-JP" altLang="en-US" dirty="0"/>
              <a:t>から仕入れる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http://www.cise.ufl.edu/research/sparse/matrices/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注意</a:t>
            </a:r>
            <a:endParaRPr lang="en-US" altLang="ja-JP" dirty="0"/>
          </a:p>
          <a:p>
            <a:pPr lvl="1"/>
            <a:r>
              <a:rPr kumimoji="1" lang="en-US" altLang="ja-JP" dirty="0"/>
              <a:t>Symmetric</a:t>
            </a:r>
            <a:r>
              <a:rPr kumimoji="1" lang="ja-JP" altLang="en-US" dirty="0"/>
              <a:t>とヘッダに書いてあるファイルは</a:t>
            </a:r>
            <a:br>
              <a:rPr kumimoji="1" lang="en-US" altLang="ja-JP" dirty="0"/>
            </a:br>
            <a:r>
              <a:rPr kumimoji="1" lang="en-US" altLang="ja-JP" dirty="0"/>
              <a:t>DD-AVX 2.0</a:t>
            </a:r>
            <a:r>
              <a:rPr kumimoji="1" lang="ja-JP" altLang="en-US" dirty="0"/>
              <a:t>では読み込めない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81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DD-AVX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倍々精度・倍精度の疎行列ベクトル積ソフトウェア</a:t>
            </a:r>
            <a:endParaRPr lang="en-US" altLang="ja-JP" dirty="0"/>
          </a:p>
          <a:p>
            <a:pPr lvl="1"/>
            <a:r>
              <a:rPr lang="en-US" altLang="ja-JP" dirty="0"/>
              <a:t>SIMD SSE2/AVX/AVX2</a:t>
            </a:r>
            <a:r>
              <a:rPr lang="ja-JP" altLang="en-US" dirty="0"/>
              <a:t>を使って高速化</a:t>
            </a:r>
            <a:endParaRPr lang="en-US" altLang="ja-JP" dirty="0"/>
          </a:p>
          <a:p>
            <a:pPr lvl="1"/>
            <a:endParaRPr lang="en-US" altLang="ja-JP" sz="800" dirty="0"/>
          </a:p>
          <a:p>
            <a:r>
              <a:rPr lang="ja-JP" altLang="en-US" dirty="0"/>
              <a:t>基本機能</a:t>
            </a:r>
            <a:endParaRPr lang="en-US" altLang="ja-JP" dirty="0"/>
          </a:p>
          <a:p>
            <a:pPr lvl="1"/>
            <a:r>
              <a:rPr lang="ja-JP" altLang="en-US" dirty="0"/>
              <a:t>四則演算 </a:t>
            </a:r>
            <a:r>
              <a:rPr lang="en-US" altLang="ja-JP" dirty="0"/>
              <a:t>(</a:t>
            </a:r>
            <a:r>
              <a:rPr lang="ja-JP" altLang="en-US" dirty="0"/>
              <a:t>演算子オーバーロード済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ベクトル演算 </a:t>
            </a:r>
            <a:r>
              <a:rPr lang="en-US" altLang="ja-JP" dirty="0"/>
              <a:t>(</a:t>
            </a:r>
            <a:r>
              <a:rPr lang="ja-JP" altLang="en-US" dirty="0"/>
              <a:t>内積など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疎行列ベクトル積 </a:t>
            </a:r>
            <a:r>
              <a:rPr lang="en-US" altLang="ja-JP" dirty="0"/>
              <a:t>(</a:t>
            </a:r>
            <a:r>
              <a:rPr lang="en-US" altLang="ja-JP" b="1" i="1" dirty="0"/>
              <a:t>y</a:t>
            </a:r>
            <a:r>
              <a:rPr lang="en-US" altLang="ja-JP" dirty="0"/>
              <a:t> = A</a:t>
            </a:r>
            <a:r>
              <a:rPr lang="en-US" altLang="ja-JP" b="1" i="1" dirty="0"/>
              <a:t>x</a:t>
            </a:r>
            <a:r>
              <a:rPr lang="en-US" altLang="ja-JP" dirty="0"/>
              <a:t>)</a:t>
            </a:r>
          </a:p>
          <a:p>
            <a:endParaRPr kumimoji="1" lang="en-US" altLang="ja-JP" sz="800" dirty="0"/>
          </a:p>
          <a:p>
            <a:r>
              <a:rPr lang="ja-JP" altLang="en-US" dirty="0"/>
              <a:t>注意</a:t>
            </a:r>
            <a:endParaRPr kumimoji="1" lang="en-US" altLang="ja-JP" dirty="0"/>
          </a:p>
          <a:p>
            <a:pPr lvl="1"/>
            <a:r>
              <a:rPr lang="ja-JP" altLang="en-US" dirty="0"/>
              <a:t>行内で</a:t>
            </a:r>
            <a:r>
              <a:rPr lang="en-US" altLang="ja-JP" dirty="0"/>
              <a:t>D,DD</a:t>
            </a:r>
            <a:r>
              <a:rPr lang="ja-JP" altLang="en-US" dirty="0"/>
              <a:t>を組み合わせた時は，</a:t>
            </a:r>
            <a:r>
              <a:rPr lang="en-US" altLang="ja-JP" dirty="0"/>
              <a:t>D-&gt;DD</a:t>
            </a:r>
            <a:r>
              <a:rPr lang="ja-JP" altLang="en-US" dirty="0"/>
              <a:t>にキャスト</a:t>
            </a:r>
            <a:endParaRPr lang="en-US" altLang="ja-JP" dirty="0"/>
          </a:p>
          <a:p>
            <a:pPr lvl="1"/>
            <a:r>
              <a:rPr kumimoji="1" lang="en-US" altLang="ja-JP" dirty="0"/>
              <a:t>C++</a:t>
            </a:r>
            <a:r>
              <a:rPr kumimoji="1" lang="ja-JP" altLang="en-US" dirty="0" err="1"/>
              <a:t>で開</a:t>
            </a:r>
            <a:r>
              <a:rPr kumimoji="1" lang="ja-JP" altLang="en-US" dirty="0"/>
              <a:t>発されているためコンパイラは</a:t>
            </a:r>
            <a:r>
              <a:rPr kumimoji="1" lang="en-US" altLang="ja-JP" dirty="0"/>
              <a:t>g++</a:t>
            </a:r>
          </a:p>
          <a:p>
            <a:pPr lvl="2"/>
            <a:r>
              <a:rPr lang="ja-JP" altLang="en-US" dirty="0"/>
              <a:t>ユーザが</a:t>
            </a:r>
            <a:r>
              <a:rPr lang="en-US" altLang="ja-JP" dirty="0"/>
              <a:t>C++</a:t>
            </a:r>
            <a:r>
              <a:rPr lang="ja-JP" altLang="en-US" dirty="0"/>
              <a:t>を使う必要はない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344348" y="187917"/>
            <a:ext cx="8574087" cy="576263"/>
          </a:xfrm>
        </p:spPr>
        <p:txBody>
          <a:bodyPr/>
          <a:lstStyle/>
          <a:p>
            <a:r>
              <a:rPr lang="ja-JP" altLang="en-US" sz="3600" dirty="0">
                <a:latin typeface="Arial" pitchFamily="34" charset="0"/>
                <a:cs typeface="Arial" pitchFamily="34" charset="0"/>
              </a:rPr>
              <a:t>倍々精度演算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1" y="1403774"/>
            <a:ext cx="8685964" cy="1755195"/>
          </a:xfrm>
        </p:spPr>
        <p:txBody>
          <a:bodyPr/>
          <a:lstStyle/>
          <a:p>
            <a:pPr>
              <a:defRPr/>
            </a:pPr>
            <a:r>
              <a:rPr lang="en-US" altLang="ja-JP" sz="2400" dirty="0"/>
              <a:t>Bailey</a:t>
            </a:r>
            <a:r>
              <a:rPr lang="ja-JP" altLang="en-US" sz="2400" dirty="0"/>
              <a:t>の</a:t>
            </a:r>
            <a:r>
              <a:rPr lang="en-US" altLang="ja-JP" sz="2400" dirty="0"/>
              <a:t>”Double-Double”</a:t>
            </a:r>
            <a:r>
              <a:rPr lang="ja-JP" altLang="en-US" sz="2400" dirty="0"/>
              <a:t>精度のアルゴリズムを用いる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倍精度浮動小数点数を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2</a:t>
            </a:r>
            <a:r>
              <a:rPr lang="ja-JP" altLang="en-US" sz="2400" dirty="0"/>
              <a:t>つ用いて</a:t>
            </a:r>
            <a:r>
              <a:rPr lang="en-US" altLang="ja-JP" sz="2400" dirty="0"/>
              <a:t>4</a:t>
            </a:r>
            <a:r>
              <a:rPr lang="ja-JP" altLang="en-US" sz="2400" dirty="0"/>
              <a:t>倍精度演算を行う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倍々精度乗算は</a:t>
            </a:r>
            <a:r>
              <a:rPr lang="en-US" altLang="ja-JP" sz="2400" dirty="0"/>
              <a:t>FMA</a:t>
            </a:r>
            <a:r>
              <a:rPr lang="ja-JP" altLang="en-US" sz="2400" dirty="0"/>
              <a:t>命令を用いることで，</a:t>
            </a:r>
            <a:br>
              <a:rPr lang="en-US" altLang="ja-JP" sz="2400" dirty="0"/>
            </a:br>
            <a:r>
              <a:rPr lang="ja-JP" altLang="en-US" sz="2400" dirty="0"/>
              <a:t>計算量の少ないアルゴリズムが使える </a:t>
            </a:r>
            <a:r>
              <a:rPr lang="en-US" altLang="ja-JP" sz="2400" dirty="0"/>
              <a:t>(24</a:t>
            </a:r>
            <a:r>
              <a:rPr lang="ja-JP" altLang="en-US" sz="2400" dirty="0"/>
              <a:t>回→</a:t>
            </a:r>
            <a:r>
              <a:rPr lang="en-US" altLang="ja-JP" sz="2400" dirty="0"/>
              <a:t>10</a:t>
            </a:r>
            <a:r>
              <a:rPr lang="ja-JP" altLang="en-US" sz="2400" dirty="0"/>
              <a:t>回</a:t>
            </a:r>
            <a:r>
              <a:rPr lang="en-US" altLang="ja-JP" sz="2400" dirty="0"/>
              <a:t>)</a:t>
            </a:r>
          </a:p>
          <a:p>
            <a:pPr>
              <a:defRPr/>
            </a:pPr>
            <a:r>
              <a:rPr lang="en-US" altLang="ja-JP" sz="2400" dirty="0">
                <a:latin typeface="Arial" pitchFamily="34" charset="0"/>
                <a:cs typeface="Arial" pitchFamily="34" charset="0"/>
              </a:rPr>
              <a:t>IEEE</a:t>
            </a:r>
            <a:r>
              <a:rPr lang="ja-JP" altLang="en-US" sz="2400" dirty="0"/>
              <a:t>準拠の</a:t>
            </a:r>
            <a:r>
              <a:rPr lang="en-US" altLang="ja-JP" sz="2400" dirty="0"/>
              <a:t>4</a:t>
            </a:r>
            <a:r>
              <a:rPr lang="ja-JP" altLang="en-US" sz="2400" dirty="0"/>
              <a:t>倍精度より精度が劣るが高速 </a:t>
            </a:r>
            <a:r>
              <a:rPr lang="en-US" altLang="ja-JP" sz="2400" dirty="0"/>
              <a:t>(</a:t>
            </a:r>
            <a:r>
              <a:rPr lang="ja-JP" altLang="en-US" sz="2400" dirty="0"/>
              <a:t>仮数部</a:t>
            </a:r>
            <a:r>
              <a:rPr lang="en-US" altLang="ja-JP" sz="2400" dirty="0"/>
              <a:t>104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bit</a:t>
            </a:r>
            <a:r>
              <a:rPr lang="en-US" altLang="ja-JP" sz="2400" dirty="0"/>
              <a:t>)</a:t>
            </a:r>
          </a:p>
          <a:p>
            <a:pPr>
              <a:defRPr/>
            </a:pPr>
            <a:endParaRPr lang="en-US" altLang="ja-JP" sz="2400" dirty="0"/>
          </a:p>
          <a:p>
            <a:pPr algn="ctr">
              <a:defRPr/>
            </a:pPr>
            <a:endParaRPr lang="en-US" altLang="ja-JP" dirty="0"/>
          </a:p>
        </p:txBody>
      </p:sp>
      <p:pic>
        <p:nvPicPr>
          <p:cNvPr id="9" name="図 8" descr="C:\Users\hishinuma\Dropbox\HPCS\paper\DD_QUA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3703965"/>
            <a:ext cx="7470738" cy="276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テキスト ボックス 9"/>
          <p:cNvSpPr txBox="1">
            <a:spLocks noChangeArrowheads="1"/>
          </p:cNvSpPr>
          <p:nvPr/>
        </p:nvSpPr>
        <p:spPr bwMode="auto">
          <a:xfrm>
            <a:off x="3006168" y="4694075"/>
            <a:ext cx="28561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dirty="0"/>
              <a:t>倍々精度</a:t>
            </a:r>
          </a:p>
        </p:txBody>
      </p:sp>
      <p:sp>
        <p:nvSpPr>
          <p:cNvPr id="9224" name="テキスト ボックス 3"/>
          <p:cNvSpPr txBox="1">
            <a:spLocks noChangeArrowheads="1"/>
          </p:cNvSpPr>
          <p:nvPr/>
        </p:nvSpPr>
        <p:spPr bwMode="auto">
          <a:xfrm>
            <a:off x="2951820" y="6179240"/>
            <a:ext cx="310534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Arial" pitchFamily="34" charset="0"/>
                <a:cs typeface="Arial" pitchFamily="34" charset="0"/>
              </a:rPr>
              <a:t>IEEE</a:t>
            </a:r>
            <a:r>
              <a:rPr lang="ja-JP" altLang="en-US" sz="2000" dirty="0">
                <a:latin typeface="Arial" pitchFamily="34" charset="0"/>
                <a:cs typeface="Arial" pitchFamily="34" charset="0"/>
              </a:rPr>
              <a:t>準拠の</a:t>
            </a:r>
            <a:r>
              <a:rPr lang="en-US" altLang="ja-JP" sz="2000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sz="2000" dirty="0"/>
              <a:t>倍精度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11960" y="3928990"/>
            <a:ext cx="63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＋</a:t>
            </a:r>
            <a:endParaRPr kumimoji="1" lang="ja-JP" altLang="en-US" sz="2400" b="1" dirty="0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4</a:t>
            </a:fld>
            <a:endParaRPr lang="en-US" altLang="ja-JP" sz="1800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7244" y="6386630"/>
            <a:ext cx="3612351" cy="360040"/>
          </a:xfrm>
        </p:spPr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</p:spTree>
    <p:extLst>
      <p:ext uri="{BB962C8B-B14F-4D97-AF65-F5344CB8AC3E}">
        <p14:creationId xmlns:p14="http://schemas.microsoft.com/office/powerpoint/2010/main" val="3885946006"/>
      </p:ext>
    </p:extLst>
  </p:cSld>
  <p:clrMapOvr>
    <a:masterClrMapping/>
  </p:clrMapOvr>
  <p:transition advTm="4336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510" y="233645"/>
            <a:ext cx="8730969" cy="576262"/>
          </a:xfrm>
        </p:spPr>
        <p:txBody>
          <a:bodyPr/>
          <a:lstStyle/>
          <a:p>
            <a:r>
              <a:rPr kumimoji="1" lang="en-US" altLang="ja-JP" sz="3600" dirty="0">
                <a:latin typeface="Arial" pitchFamily="34" charset="0"/>
                <a:cs typeface="Arial" pitchFamily="34" charset="0"/>
              </a:rPr>
              <a:t>SIMD</a:t>
            </a:r>
            <a:r>
              <a:rPr kumimoji="1" lang="ja-JP" altLang="en-US" sz="3600" dirty="0">
                <a:latin typeface="Arial" pitchFamily="34" charset="0"/>
                <a:cs typeface="Arial" pitchFamily="34" charset="0"/>
              </a:rPr>
              <a:t>拡張命令 </a:t>
            </a:r>
            <a:r>
              <a:rPr lang="en-US" altLang="ja-JP" sz="1800" dirty="0">
                <a:latin typeface="Arial" pitchFamily="34" charset="0"/>
                <a:cs typeface="Arial" pitchFamily="34" charset="0"/>
              </a:rPr>
              <a:t>(Single Instruction streaming Multiple Data streaming)</a:t>
            </a:r>
            <a:endParaRPr kumimoji="1" lang="ja-JP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5</a:t>
            </a:fld>
            <a:endParaRPr lang="en-US" altLang="ja-JP" sz="1800" dirty="0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idx="1"/>
          </p:nvPr>
        </p:nvSpPr>
        <p:spPr>
          <a:xfrm>
            <a:off x="251520" y="1245117"/>
            <a:ext cx="8685965" cy="4929188"/>
          </a:xfrm>
        </p:spPr>
        <p:txBody>
          <a:bodyPr/>
          <a:lstStyle/>
          <a:p>
            <a:r>
              <a:rPr kumimoji="1" lang="en-US" altLang="ja-JP" sz="2400" dirty="0"/>
              <a:t>SSE2</a:t>
            </a:r>
            <a:r>
              <a:rPr kumimoji="1"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2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倍精度演算を同時実行 </a:t>
            </a:r>
            <a:r>
              <a:rPr lang="en-US" altLang="ja-JP" sz="2400" dirty="0"/>
              <a:t>(2000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</a:p>
          <a:p>
            <a:r>
              <a:rPr kumimoji="1" lang="en-US" altLang="ja-JP" sz="2400" dirty="0"/>
              <a:t>AVX</a:t>
            </a:r>
            <a:r>
              <a:rPr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4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倍精度演算を同時実行 </a:t>
            </a:r>
            <a:r>
              <a:rPr lang="en-US" altLang="ja-JP" sz="2400" dirty="0"/>
              <a:t>(2009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</a:p>
          <a:p>
            <a:endParaRPr kumimoji="1" lang="en-US" altLang="ja-JP" sz="24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pPr>
              <a:buNone/>
            </a:pPr>
            <a:endParaRPr kumimoji="1" lang="en-US" altLang="ja-JP" sz="2000" dirty="0"/>
          </a:p>
          <a:p>
            <a:pPr>
              <a:buNone/>
            </a:pPr>
            <a:endParaRPr kumimoji="1" lang="en-US" altLang="ja-JP" sz="2000" dirty="0"/>
          </a:p>
          <a:p>
            <a:r>
              <a:rPr lang="en-US" altLang="ja-JP" sz="2400" dirty="0"/>
              <a:t>AVX2</a:t>
            </a:r>
            <a:r>
              <a:rPr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4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積和演算を同時実行 </a:t>
            </a:r>
            <a:r>
              <a:rPr lang="en-US" altLang="ja-JP" sz="2400" dirty="0"/>
              <a:t>(2014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  <a:endParaRPr kumimoji="1" lang="en-US" altLang="ja-JP" sz="2400" dirty="0"/>
          </a:p>
        </p:txBody>
      </p:sp>
      <p:grpSp>
        <p:nvGrpSpPr>
          <p:cNvPr id="3" name="グループ化 45"/>
          <p:cNvGrpSpPr/>
          <p:nvPr/>
        </p:nvGrpSpPr>
        <p:grpSpPr>
          <a:xfrm>
            <a:off x="2006715" y="2277723"/>
            <a:ext cx="5130570" cy="1591143"/>
            <a:chOff x="1646675" y="2618910"/>
            <a:chExt cx="5832648" cy="1808878"/>
          </a:xfrm>
        </p:grpSpPr>
        <p:sp>
          <p:nvSpPr>
            <p:cNvPr id="15" name="正方形/長方形 14"/>
            <p:cNvSpPr/>
            <p:nvPr/>
          </p:nvSpPr>
          <p:spPr>
            <a:xfrm>
              <a:off x="1646675" y="2618910"/>
              <a:ext cx="583264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Arial" pitchFamily="34" charset="0"/>
                  <a:cs typeface="Arial" pitchFamily="34" charset="0"/>
                </a:rPr>
                <a:t>SIMD</a:t>
              </a:r>
              <a:r>
                <a:rPr kumimoji="1" lang="en-US" altLang="ja-JP" sz="2400" dirty="0"/>
                <a:t> </a:t>
              </a:r>
              <a:r>
                <a:rPr kumimoji="1" lang="ja-JP" altLang="en-US" sz="2400" dirty="0"/>
                <a:t>レジスタ</a:t>
              </a:r>
            </a:p>
          </p:txBody>
        </p:sp>
        <p:grpSp>
          <p:nvGrpSpPr>
            <p:cNvPr id="4" name="グループ化 93"/>
            <p:cNvGrpSpPr/>
            <p:nvPr/>
          </p:nvGrpSpPr>
          <p:grpSpPr>
            <a:xfrm>
              <a:off x="1876950" y="3266981"/>
              <a:ext cx="828021" cy="1160806"/>
              <a:chOff x="1979712" y="2060848"/>
              <a:chExt cx="927382" cy="1300101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/×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矢印コネクタ 17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93"/>
            <p:cNvGrpSpPr/>
            <p:nvPr/>
          </p:nvGrpSpPr>
          <p:grpSpPr>
            <a:xfrm>
              <a:off x="3293107" y="3266982"/>
              <a:ext cx="828021" cy="1160806"/>
              <a:chOff x="1979712" y="2060848"/>
              <a:chExt cx="927382" cy="1300101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0070C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0070C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5" name="直線矢印コネクタ 24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93"/>
            <p:cNvGrpSpPr/>
            <p:nvPr/>
          </p:nvGrpSpPr>
          <p:grpSpPr>
            <a:xfrm>
              <a:off x="4709264" y="3266982"/>
              <a:ext cx="828021" cy="1160806"/>
              <a:chOff x="1979712" y="2060848"/>
              <a:chExt cx="927382" cy="1300101"/>
            </a:xfrm>
          </p:grpSpPr>
          <p:sp>
            <p:nvSpPr>
              <p:cNvPr id="31" name="正方形/長方形 30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直線矢印コネクタ 31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93"/>
            <p:cNvGrpSpPr/>
            <p:nvPr/>
          </p:nvGrpSpPr>
          <p:grpSpPr>
            <a:xfrm>
              <a:off x="6125422" y="3266982"/>
              <a:ext cx="828021" cy="1160806"/>
              <a:chOff x="1979712" y="2060848"/>
              <a:chExt cx="927382" cy="1300101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グループ化 46"/>
          <p:cNvGrpSpPr/>
          <p:nvPr/>
        </p:nvGrpSpPr>
        <p:grpSpPr>
          <a:xfrm>
            <a:off x="2141730" y="4535272"/>
            <a:ext cx="4995555" cy="2089083"/>
            <a:chOff x="1547664" y="3789040"/>
            <a:chExt cx="5854472" cy="2448272"/>
          </a:xfrm>
        </p:grpSpPr>
        <p:sp>
          <p:nvSpPr>
            <p:cNvPr id="48" name="正方形/長方形 47"/>
            <p:cNvSpPr/>
            <p:nvPr/>
          </p:nvSpPr>
          <p:spPr>
            <a:xfrm>
              <a:off x="1569488" y="3789040"/>
              <a:ext cx="583264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Arial" pitchFamily="34" charset="0"/>
                  <a:cs typeface="Arial" pitchFamily="34" charset="0"/>
                </a:rPr>
                <a:t>SIMD</a:t>
              </a:r>
              <a:r>
                <a:rPr kumimoji="1" lang="en-US" altLang="ja-JP" sz="2400" dirty="0"/>
                <a:t> </a:t>
              </a:r>
              <a:r>
                <a:rPr kumimoji="1" lang="ja-JP" altLang="en-US" sz="2400" dirty="0"/>
                <a:t>レジスタ</a:t>
              </a:r>
            </a:p>
          </p:txBody>
        </p:sp>
        <p:grpSp>
          <p:nvGrpSpPr>
            <p:cNvPr id="9" name="グループ化 93"/>
            <p:cNvGrpSpPr/>
            <p:nvPr/>
          </p:nvGrpSpPr>
          <p:grpSpPr>
            <a:xfrm>
              <a:off x="1547664" y="4437112"/>
              <a:ext cx="1092979" cy="1800200"/>
              <a:chOff x="1979712" y="2060848"/>
              <a:chExt cx="1224136" cy="2016224"/>
            </a:xfrm>
          </p:grpSpPr>
          <p:sp>
            <p:nvSpPr>
              <p:cNvPr id="80" name="正方形/長方形 79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線矢印コネクタ 80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正方形/長方形 87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0" name="グループ化 93"/>
            <p:cNvGrpSpPr/>
            <p:nvPr/>
          </p:nvGrpSpPr>
          <p:grpSpPr>
            <a:xfrm>
              <a:off x="3088121" y="4437112"/>
              <a:ext cx="1092979" cy="1800200"/>
              <a:chOff x="1979712" y="2060848"/>
              <a:chExt cx="1224136" cy="2016224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直線矢印コネクタ 71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正方形/長方形 78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1" name="グループ化 93"/>
            <p:cNvGrpSpPr/>
            <p:nvPr/>
          </p:nvGrpSpPr>
          <p:grpSpPr>
            <a:xfrm>
              <a:off x="4628578" y="4437112"/>
              <a:ext cx="1092979" cy="1800200"/>
              <a:chOff x="1979712" y="2060848"/>
              <a:chExt cx="1224136" cy="2016224"/>
            </a:xfrm>
          </p:grpSpPr>
          <p:sp>
            <p:nvSpPr>
              <p:cNvPr id="62" name="正方形/長方形 61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線矢印コネクタ 62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正方形/長方形 69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2" name="グループ化 93"/>
            <p:cNvGrpSpPr/>
            <p:nvPr/>
          </p:nvGrpSpPr>
          <p:grpSpPr>
            <a:xfrm>
              <a:off x="6169035" y="4437112"/>
              <a:ext cx="1092979" cy="1800200"/>
              <a:chOff x="1979712" y="2060848"/>
              <a:chExt cx="1224136" cy="2016224"/>
            </a:xfrm>
          </p:grpSpPr>
          <p:sp>
            <p:nvSpPr>
              <p:cNvPr id="53" name="正方形/長方形 52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矢印コネクタ 53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</p:grpSp>
      <p:sp>
        <p:nvSpPr>
          <p:cNvPr id="89" name="テキスト ボックス 88"/>
          <p:cNvSpPr txBox="1"/>
          <p:nvPr/>
        </p:nvSpPr>
        <p:spPr>
          <a:xfrm>
            <a:off x="135014" y="2768731"/>
            <a:ext cx="2051721" cy="1200329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/>
              <a:t>Scalar(SISD)</a:t>
            </a:r>
          </a:p>
          <a:p>
            <a:pPr algn="l"/>
            <a:r>
              <a:rPr kumimoji="1" lang="en-US" altLang="ja-JP" sz="2400" dirty="0">
                <a:solidFill>
                  <a:srgbClr val="0070C0"/>
                </a:solidFill>
              </a:rPr>
              <a:t>SSE2</a:t>
            </a: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AVX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-139011" y="5172580"/>
            <a:ext cx="148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AVX2</a:t>
            </a:r>
            <a:endParaRPr kumimoji="1" lang="ja-JP" altLang="en-US" sz="2400" dirty="0"/>
          </a:p>
        </p:txBody>
      </p:sp>
      <p:sp>
        <p:nvSpPr>
          <p:cNvPr id="91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7244" y="6497960"/>
            <a:ext cx="3612351" cy="360040"/>
          </a:xfrm>
        </p:spPr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04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62"/>
    </mc:Choice>
    <mc:Fallback xmlns="">
      <p:transition spd="slow" advTm="563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82" y="4149080"/>
            <a:ext cx="4119208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下矢印 37"/>
          <p:cNvSpPr/>
          <p:nvPr/>
        </p:nvSpPr>
        <p:spPr>
          <a:xfrm>
            <a:off x="3761912" y="3699030"/>
            <a:ext cx="1440160" cy="43204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タイトル 1"/>
          <p:cNvSpPr>
            <a:spLocks noGrp="1"/>
          </p:cNvSpPr>
          <p:nvPr>
            <p:ph type="title"/>
          </p:nvPr>
        </p:nvSpPr>
        <p:spPr>
          <a:xfrm>
            <a:off x="321925" y="116632"/>
            <a:ext cx="8229600" cy="720080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Arial" pitchFamily="34" charset="0"/>
                <a:cs typeface="Arial" pitchFamily="34" charset="0"/>
              </a:rPr>
              <a:t>CRS</a:t>
            </a:r>
            <a:r>
              <a:rPr lang="ja-JP" altLang="en-US" sz="3200" dirty="0">
                <a:latin typeface="Arial" pitchFamily="34" charset="0"/>
                <a:cs typeface="Arial" pitchFamily="34" charset="0"/>
              </a:rPr>
              <a:t>形式</a:t>
            </a:r>
            <a:r>
              <a:rPr lang="ja-JP" altLang="en-US" dirty="0"/>
              <a:t> </a:t>
            </a:r>
            <a:r>
              <a:rPr lang="en-US" altLang="ja-JP" dirty="0"/>
              <a:t>(Compressed row storage)</a:t>
            </a:r>
            <a:endParaRPr kumimoji="1" lang="ja-JP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26995" y="419408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・・・・・・・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08600" y="457205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・・・・・・・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26695" y="491812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26695" y="455412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 err="1">
                <a:latin typeface="Calibri" pitchFamily="34" charset="0"/>
              </a:rPr>
              <a:t>int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6695" y="419408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 err="1">
                <a:latin typeface="Calibri" pitchFamily="34" charset="0"/>
              </a:rPr>
              <a:t>int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26695" y="528690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26695" y="567051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26695" y="605595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26695" y="642234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pic>
        <p:nvPicPr>
          <p:cNvPr id="19" name="図 1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6735" y="953546"/>
            <a:ext cx="4770530" cy="279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6</a:t>
            </a:fld>
            <a:endParaRPr lang="en-US" altLang="ja-JP" sz="1800" dirty="0"/>
          </a:p>
        </p:txBody>
      </p:sp>
      <p:sp>
        <p:nvSpPr>
          <p:cNvPr id="21" name="四角形吹き出し 20"/>
          <p:cNvSpPr/>
          <p:nvPr/>
        </p:nvSpPr>
        <p:spPr bwMode="auto">
          <a:xfrm>
            <a:off x="6102170" y="5634245"/>
            <a:ext cx="1755195" cy="405045"/>
          </a:xfrm>
          <a:prstGeom prst="wedgeRectCallout">
            <a:avLst>
              <a:gd name="adj1" fmla="val -63800"/>
              <a:gd name="adj2" fmla="val -1211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非零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要素の値</a:t>
            </a: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6417205" y="3969060"/>
            <a:ext cx="1980220" cy="405045"/>
          </a:xfrm>
          <a:prstGeom prst="wedgeRectCallout">
            <a:avLst>
              <a:gd name="adj1" fmla="val -55207"/>
              <a:gd name="adj2" fmla="val 9293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非零要素の列番号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296525" y="3654025"/>
            <a:ext cx="2700300" cy="405045"/>
          </a:xfrm>
          <a:prstGeom prst="wedgeRectCallout">
            <a:avLst>
              <a:gd name="adj1" fmla="val 58283"/>
              <a:gd name="adj2" fmla="val 12784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各行の非零要素の開始位置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左中かっこ 23"/>
          <p:cNvSpPr/>
          <p:nvPr/>
        </p:nvSpPr>
        <p:spPr bwMode="auto">
          <a:xfrm>
            <a:off x="1421650" y="4194085"/>
            <a:ext cx="405044" cy="108012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0" y="4419110"/>
            <a:ext cx="182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CRS</a:t>
            </a:r>
            <a:r>
              <a:rPr kumimoji="1" lang="ja-JP" altLang="en-US" dirty="0"/>
              <a:t>形式の</a:t>
            </a:r>
            <a:br>
              <a:rPr kumimoji="1" lang="en-US" altLang="ja-JP" dirty="0"/>
            </a:br>
            <a:r>
              <a:rPr kumimoji="1" lang="ja-JP" altLang="en-US" dirty="0"/>
              <a:t>疎行列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3420921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/>
          <p:cNvCxnSpPr/>
          <p:nvPr/>
        </p:nvCxnSpPr>
        <p:spPr bwMode="auto">
          <a:xfrm>
            <a:off x="3707381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/>
          <p:nvPr/>
        </p:nvCxnSpPr>
        <p:spPr bwMode="auto">
          <a:xfrm>
            <a:off x="3967886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/>
          <p:nvPr/>
        </p:nvCxnSpPr>
        <p:spPr bwMode="auto">
          <a:xfrm>
            <a:off x="4264108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/>
          <p:nvPr/>
        </p:nvCxnSpPr>
        <p:spPr bwMode="auto">
          <a:xfrm>
            <a:off x="4543664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>
            <a:off x="3420922" y="4464115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/>
          <p:cNvCxnSpPr/>
          <p:nvPr/>
        </p:nvCxnSpPr>
        <p:spPr bwMode="auto">
          <a:xfrm>
            <a:off x="3707379" y="4513883"/>
            <a:ext cx="1044641" cy="2202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矢印コネクタ 60"/>
          <p:cNvCxnSpPr/>
          <p:nvPr/>
        </p:nvCxnSpPr>
        <p:spPr bwMode="auto">
          <a:xfrm>
            <a:off x="4818215" y="4852733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64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矢印 37"/>
          <p:cNvSpPr/>
          <p:nvPr/>
        </p:nvSpPr>
        <p:spPr>
          <a:xfrm>
            <a:off x="3851922" y="4054785"/>
            <a:ext cx="1440160" cy="43204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タイトル 1"/>
          <p:cNvSpPr>
            <a:spLocks noGrp="1"/>
          </p:cNvSpPr>
          <p:nvPr>
            <p:ph type="title"/>
          </p:nvPr>
        </p:nvSpPr>
        <p:spPr>
          <a:xfrm>
            <a:off x="296525" y="9863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BCRS4x1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形式</a:t>
            </a:r>
            <a:r>
              <a:rPr lang="ja-JP" altLang="en-US" dirty="0"/>
              <a:t> </a:t>
            </a:r>
            <a:r>
              <a:rPr lang="en-US" altLang="ja-JP" dirty="0"/>
              <a:t>(Block CRS)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28555" y="444506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1800" y="47791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27395" y="512989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495" y="5124103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495" y="479282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Calibri" pitchFamily="34" charset="0"/>
              </a:rPr>
              <a:t>int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5" y="4444510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Calibri" pitchFamily="34" charset="0"/>
              </a:rPr>
              <a:t>int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495" y="546845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495" y="581579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495" y="611868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495" y="6440421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pic>
        <p:nvPicPr>
          <p:cNvPr id="19" name="図 1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252" y="1065406"/>
            <a:ext cx="4877018" cy="288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図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" y="4445069"/>
            <a:ext cx="7722355" cy="24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線矢印コネクタ 3"/>
          <p:cNvCxnSpPr/>
          <p:nvPr/>
        </p:nvCxnSpPr>
        <p:spPr bwMode="auto">
          <a:xfrm flipH="1">
            <a:off x="4067946" y="4779150"/>
            <a:ext cx="1089121" cy="3385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5202072" y="4149082"/>
            <a:ext cx="407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0</a:t>
            </a:r>
            <a:r>
              <a:rPr lang="ja-JP" altLang="en-US" sz="2000" dirty="0">
                <a:solidFill>
                  <a:srgbClr val="FF0000"/>
                </a:solidFill>
              </a:rPr>
              <a:t>要素を含めて</a:t>
            </a:r>
            <a:r>
              <a:rPr lang="en-US" altLang="ja-JP" sz="2000" dirty="0">
                <a:solidFill>
                  <a:srgbClr val="FF0000"/>
                </a:solidFill>
              </a:rPr>
              <a:t>4</a:t>
            </a:r>
            <a:r>
              <a:rPr lang="ja-JP" altLang="en-US" sz="2000" dirty="0">
                <a:solidFill>
                  <a:srgbClr val="FF0000"/>
                </a:solidFill>
              </a:rPr>
              <a:t>の倍数に揃え，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kumimoji="1" lang="ja-JP" altLang="en-US" sz="2000" dirty="0">
                <a:solidFill>
                  <a:srgbClr val="FF0000"/>
                </a:solidFill>
              </a:rPr>
              <a:t>必ず</a:t>
            </a:r>
            <a:r>
              <a:rPr kumimoji="1" lang="en-US" altLang="ja-JP" sz="2000" dirty="0">
                <a:solidFill>
                  <a:srgbClr val="FF0000"/>
                </a:solidFill>
              </a:rPr>
              <a:t>4</a:t>
            </a:r>
            <a:r>
              <a:rPr kumimoji="1" lang="ja-JP" altLang="en-US" sz="2000" dirty="0">
                <a:solidFill>
                  <a:srgbClr val="FF0000"/>
                </a:solidFill>
              </a:rPr>
              <a:t>つ同時に演算する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en-US" altLang="ja-JP" sz="2000" dirty="0">
                <a:solidFill>
                  <a:srgbClr val="0070C0"/>
                </a:solidFill>
              </a:rPr>
              <a:t>(0</a:t>
            </a:r>
            <a:r>
              <a:rPr lang="ja-JP" altLang="en-US" sz="2000" dirty="0">
                <a:solidFill>
                  <a:srgbClr val="0070C0"/>
                </a:solidFill>
              </a:rPr>
              <a:t>要素の増加により演算量増加</a:t>
            </a:r>
            <a:r>
              <a:rPr lang="en-US" altLang="ja-JP" sz="2000" dirty="0">
                <a:solidFill>
                  <a:srgbClr val="0070C0"/>
                </a:solidFill>
              </a:rPr>
              <a:t>)</a:t>
            </a:r>
            <a:endParaRPr kumimoji="1" lang="ja-JP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7</a:t>
            </a:fld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0795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DD-AVX</a:t>
            </a:r>
            <a:r>
              <a:rPr lang="ja-JP" altLang="en-US" dirty="0"/>
              <a:t>の</a:t>
            </a:r>
            <a:r>
              <a:rPr lang="en-US" altLang="ja-JP" dirty="0"/>
              <a:t>Download	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コードは</a:t>
            </a:r>
            <a:r>
              <a:rPr lang="en-US" altLang="ja-JP" dirty="0" err="1"/>
              <a:t>SourceForge</a:t>
            </a:r>
            <a:r>
              <a:rPr lang="ja-JP" altLang="en-US" dirty="0"/>
              <a:t>に落ちています．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https://sourceforge.net/projects/dd-avx-v2/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ダウンロードには</a:t>
            </a:r>
            <a:r>
              <a:rPr kumimoji="1" lang="en-US" altLang="ja-JP" dirty="0" err="1"/>
              <a:t>gi</a:t>
            </a:r>
            <a:r>
              <a:rPr lang="en-US" altLang="ja-JP" dirty="0" err="1"/>
              <a:t>t</a:t>
            </a:r>
            <a:r>
              <a:rPr lang="ja-JP" altLang="en-US" dirty="0"/>
              <a:t>を使います</a:t>
            </a:r>
            <a:endParaRPr kumimoji="1" lang="en-US" altLang="ja-JP" dirty="0"/>
          </a:p>
          <a:p>
            <a:pPr lvl="1"/>
            <a:r>
              <a:rPr lang="fr-FR" altLang="ja-JP" dirty="0"/>
              <a:t>&gt; git clone https://git.code.sf.net/p/dd-avx-v2/code dd-avx-v2-code</a:t>
            </a:r>
          </a:p>
          <a:p>
            <a:endParaRPr lang="en-US" altLang="ja-JP" dirty="0"/>
          </a:p>
          <a:p>
            <a:r>
              <a:rPr lang="ja-JP" altLang="en-US" dirty="0"/>
              <a:t>コードを</a:t>
            </a:r>
            <a:r>
              <a:rPr lang="en-US" altLang="ja-JP" dirty="0" err="1"/>
              <a:t>SourceForge</a:t>
            </a:r>
            <a:r>
              <a:rPr lang="ja-JP" altLang="en-US" dirty="0"/>
              <a:t>からダウンロードしても良いが，</a:t>
            </a:r>
            <a:br>
              <a:rPr lang="en-US" altLang="ja-JP" dirty="0"/>
            </a:br>
            <a:r>
              <a:rPr lang="ja-JP" altLang="en-US" dirty="0"/>
              <a:t>あまり推奨しません</a:t>
            </a:r>
            <a:endParaRPr lang="fr-FR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2017/4/3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ttk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00000"/>
      </a:accent1>
      <a:accent2>
        <a:srgbClr val="0070C0"/>
      </a:accent2>
      <a:accent3>
        <a:srgbClr val="FF4040"/>
      </a:accent3>
      <a:accent4>
        <a:srgbClr val="7030A0"/>
      </a:accent4>
      <a:accent5>
        <a:srgbClr val="00B050"/>
      </a:accent5>
      <a:accent6>
        <a:srgbClr val="45D7F9"/>
      </a:accent6>
      <a:hlink>
        <a:srgbClr val="000000"/>
      </a:hlink>
      <a:folHlink>
        <a:srgbClr val="000000"/>
      </a:folHlink>
    </a:clrScheme>
    <a:fontScheme name="yttk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ytt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23268</TotalTime>
  <Words>1564</Words>
  <Application>Microsoft Office PowerPoint</Application>
  <PresentationFormat>画面に合わせる (4:3)</PresentationFormat>
  <Paragraphs>325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ＭＳ Ｐゴシック</vt:lpstr>
      <vt:lpstr>ＭＳ Ｐ明朝</vt:lpstr>
      <vt:lpstr>ＭＳ ゴシック</vt:lpstr>
      <vt:lpstr>Arial</vt:lpstr>
      <vt:lpstr>Calibri</vt:lpstr>
      <vt:lpstr>Times New Roman</vt:lpstr>
      <vt:lpstr>Wingdings</vt:lpstr>
      <vt:lpstr>yttk</vt:lpstr>
      <vt:lpstr>DD-AVX 2.0 Software Manual For Labmember</vt:lpstr>
      <vt:lpstr>PowerPoint プレゼンテーション</vt:lpstr>
      <vt:lpstr>DD-AVXとは</vt:lpstr>
      <vt:lpstr>倍々精度演算</vt:lpstr>
      <vt:lpstr>SIMD拡張命令 (Single Instruction streaming Multiple Data streaming)</vt:lpstr>
      <vt:lpstr>CRS形式 (Compressed row storage)</vt:lpstr>
      <vt:lpstr>BCRS4x1形式 (Block CRS)</vt:lpstr>
      <vt:lpstr>PowerPoint プレゼンテーション</vt:lpstr>
      <vt:lpstr>DD-AVXのDownload </vt:lpstr>
      <vt:lpstr>gitとは(1/2)</vt:lpstr>
      <vt:lpstr>gitとは(2/2)</vt:lpstr>
      <vt:lpstr>DD-AVXのインストール</vt:lpstr>
      <vt:lpstr>インストール時のオプションはSIMDのみ</vt:lpstr>
      <vt:lpstr>Cmakeのいじりかた</vt:lpstr>
      <vt:lpstr>PowerPoint プレゼンテーション</vt:lpstr>
      <vt:lpstr>X_Scalar型</vt:lpstr>
      <vt:lpstr>X_Vector型</vt:lpstr>
      <vt:lpstr>D_Matrix型</vt:lpstr>
      <vt:lpstr>演算関数</vt:lpstr>
      <vt:lpstr>Vector 入力フォーマット:plane</vt:lpstr>
      <vt:lpstr>Vector 入力フォーマット:Matrix Market</vt:lpstr>
      <vt:lpstr>Matrix入力フォーマット: Matrix Market</vt:lpstr>
      <vt:lpstr>PowerPoint プレゼンテーション</vt:lpstr>
      <vt:lpstr>時間の測り方</vt:lpstr>
      <vt:lpstr>バグ・2.0.1の問題</vt:lpstr>
      <vt:lpstr>MMファイルについて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修士論文</dc:title>
  <dc:subject>T.saita</dc:subject>
  <dc:creator>T.saita</dc:creator>
  <cp:lastModifiedBy>Toshiaki Hishinuma</cp:lastModifiedBy>
  <cp:revision>924</cp:revision>
  <dcterms:created xsi:type="dcterms:W3CDTF">2008-02-03T16:48:02Z</dcterms:created>
  <dcterms:modified xsi:type="dcterms:W3CDTF">2017-04-03T07:49:14Z</dcterms:modified>
</cp:coreProperties>
</file>