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0" r:id="rId2"/>
  </p:sldMasterIdLst>
  <p:notesMasterIdLst>
    <p:notesMasterId r:id="rId15"/>
  </p:notesMasterIdLst>
  <p:handoutMasterIdLst>
    <p:handoutMasterId r:id="rId16"/>
  </p:handoutMasterIdLst>
  <p:sldIdLst>
    <p:sldId id="278" r:id="rId3"/>
    <p:sldId id="355" r:id="rId4"/>
    <p:sldId id="360" r:id="rId5"/>
    <p:sldId id="356" r:id="rId6"/>
    <p:sldId id="362" r:id="rId7"/>
    <p:sldId id="364" r:id="rId8"/>
    <p:sldId id="357" r:id="rId9"/>
    <p:sldId id="365" r:id="rId10"/>
    <p:sldId id="366" r:id="rId11"/>
    <p:sldId id="368" r:id="rId12"/>
    <p:sldId id="367" r:id="rId13"/>
    <p:sldId id="32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339F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12"/>
    <p:restoredTop sz="94746"/>
  </p:normalViewPr>
  <p:slideViewPr>
    <p:cSldViewPr>
      <p:cViewPr varScale="1">
        <p:scale>
          <a:sx n="70" d="100"/>
          <a:sy n="70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67791-D917-2C4C-AE67-D3C5D31A8B99}" type="datetimeFigureOut">
              <a:rPr kumimoji="1" lang="zh-CN" altLang="en-US" smtClean="0"/>
              <a:t>2018/1/8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FBD0A-2D1F-9542-A7AC-BABF908F57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3F13F-2DF3-4021-B8A4-5BD882FADF54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2FB29-72D8-433D-86CC-7E99717FB1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816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4415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1440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1883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4127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3944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332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18565"/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ctrTitle" hasCustomPrompt="1"/>
          </p:nvPr>
        </p:nvSpPr>
        <p:spPr>
          <a:xfrm>
            <a:off x="914400" y="2130429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18565"/>
            <a:fld id="{81D1C63D-097A-4FC3-A407-278BFC2EC5CD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t>8.01.2018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18565"/>
            <a:fld id="{4783DD95-25E1-47BC-8448-BBE9849F2628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val 65_1"/>
          <p:cNvSpPr/>
          <p:nvPr userDrawn="1"/>
        </p:nvSpPr>
        <p:spPr>
          <a:xfrm>
            <a:off x="3449224" y="767937"/>
            <a:ext cx="5293552" cy="5293552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3898232" y="1632284"/>
            <a:ext cx="4588042" cy="3593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1290296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3896753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6549865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9135077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val 65_1"/>
          <p:cNvSpPr/>
          <p:nvPr userDrawn="1"/>
        </p:nvSpPr>
        <p:spPr>
          <a:xfrm>
            <a:off x="3449224" y="767937"/>
            <a:ext cx="5293552" cy="5293552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3898232" y="1632284"/>
            <a:ext cx="4588042" cy="3593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1290296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3896753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6549865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9135077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val 65_1"/>
          <p:cNvSpPr/>
          <p:nvPr userDrawn="1"/>
        </p:nvSpPr>
        <p:spPr>
          <a:xfrm>
            <a:off x="3449224" y="767937"/>
            <a:ext cx="5293552" cy="5293552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3898232" y="1632284"/>
            <a:ext cx="4588042" cy="3593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1290296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3896753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6549865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9135077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val 65_1"/>
          <p:cNvSpPr/>
          <p:nvPr userDrawn="1"/>
        </p:nvSpPr>
        <p:spPr>
          <a:xfrm>
            <a:off x="3449224" y="767937"/>
            <a:ext cx="5293552" cy="5293552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1290296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3896753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6549865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9135077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3898232" y="1632284"/>
            <a:ext cx="4588042" cy="3593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1290296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3896753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6549865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9135077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9638" y="-80211"/>
            <a:ext cx="12311276" cy="70184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5577385" y="341194"/>
            <a:ext cx="103723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5577385" y="341194"/>
            <a:ext cx="103723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6102428" y="2110049"/>
            <a:ext cx="6095999" cy="2418732"/>
          </a:xfrm>
          <a:custGeom>
            <a:avLst/>
            <a:gdLst>
              <a:gd name="connsiteX0" fmla="*/ 0 w 6095999"/>
              <a:gd name="connsiteY0" fmla="*/ 0 h 2418732"/>
              <a:gd name="connsiteX1" fmla="*/ 6095999 w 6095999"/>
              <a:gd name="connsiteY1" fmla="*/ 0 h 2418732"/>
              <a:gd name="connsiteX2" fmla="*/ 6095999 w 6095999"/>
              <a:gd name="connsiteY2" fmla="*/ 2418732 h 2418732"/>
              <a:gd name="connsiteX3" fmla="*/ 0 w 6095999"/>
              <a:gd name="connsiteY3" fmla="*/ 2418732 h 241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5999" h="2418732">
                <a:moveTo>
                  <a:pt x="0" y="0"/>
                </a:moveTo>
                <a:lnTo>
                  <a:pt x="6095999" y="0"/>
                </a:lnTo>
                <a:lnTo>
                  <a:pt x="6095999" y="2418732"/>
                </a:lnTo>
                <a:lnTo>
                  <a:pt x="0" y="241873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2" y="2110049"/>
            <a:ext cx="6095999" cy="2418732"/>
          </a:xfrm>
          <a:custGeom>
            <a:avLst/>
            <a:gdLst>
              <a:gd name="connsiteX0" fmla="*/ 0 w 6095999"/>
              <a:gd name="connsiteY0" fmla="*/ 0 h 2418732"/>
              <a:gd name="connsiteX1" fmla="*/ 6095999 w 6095999"/>
              <a:gd name="connsiteY1" fmla="*/ 0 h 2418732"/>
              <a:gd name="connsiteX2" fmla="*/ 6095999 w 6095999"/>
              <a:gd name="connsiteY2" fmla="*/ 2418732 h 2418732"/>
              <a:gd name="connsiteX3" fmla="*/ 0 w 6095999"/>
              <a:gd name="connsiteY3" fmla="*/ 2418732 h 241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5999" h="2418732">
                <a:moveTo>
                  <a:pt x="0" y="0"/>
                </a:moveTo>
                <a:lnTo>
                  <a:pt x="6095999" y="0"/>
                </a:lnTo>
                <a:lnTo>
                  <a:pt x="6095999" y="2418732"/>
                </a:lnTo>
                <a:lnTo>
                  <a:pt x="0" y="241873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5577385" y="341194"/>
            <a:ext cx="103723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1979058"/>
            <a:ext cx="12189069" cy="2660364"/>
          </a:xfrm>
          <a:custGeom>
            <a:avLst/>
            <a:gdLst>
              <a:gd name="connsiteX0" fmla="*/ 0 w 12189069"/>
              <a:gd name="connsiteY0" fmla="*/ 0 h 2660364"/>
              <a:gd name="connsiteX1" fmla="*/ 12189069 w 12189069"/>
              <a:gd name="connsiteY1" fmla="*/ 0 h 2660364"/>
              <a:gd name="connsiteX2" fmla="*/ 12189069 w 12189069"/>
              <a:gd name="connsiteY2" fmla="*/ 2660364 h 2660364"/>
              <a:gd name="connsiteX3" fmla="*/ 0 w 12189069"/>
              <a:gd name="connsiteY3" fmla="*/ 2660364 h 266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9069" h="2660364">
                <a:moveTo>
                  <a:pt x="0" y="0"/>
                </a:moveTo>
                <a:lnTo>
                  <a:pt x="12189069" y="0"/>
                </a:lnTo>
                <a:lnTo>
                  <a:pt x="12189069" y="2660364"/>
                </a:lnTo>
                <a:lnTo>
                  <a:pt x="0" y="266036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 hasCustomPrompt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18565"/>
            <a:fld id="{81D1C63D-097A-4FC3-A407-278BFC2EC5CD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t>8.01.2018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18565"/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18565"/>
            <a:fld id="{4783DD95-25E1-47BC-8448-BBE9849F2628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848496" y="1839358"/>
            <a:ext cx="5257800" cy="3479800"/>
          </a:xfrm>
          <a:custGeom>
            <a:avLst/>
            <a:gdLst>
              <a:gd name="connsiteX0" fmla="*/ 0 w 5257800"/>
              <a:gd name="connsiteY0" fmla="*/ 0 h 3479800"/>
              <a:gd name="connsiteX1" fmla="*/ 5257800 w 5257800"/>
              <a:gd name="connsiteY1" fmla="*/ 0 h 3479800"/>
              <a:gd name="connsiteX2" fmla="*/ 5257800 w 5257800"/>
              <a:gd name="connsiteY2" fmla="*/ 3479800 h 3479800"/>
              <a:gd name="connsiteX3" fmla="*/ 0 w 5257800"/>
              <a:gd name="connsiteY3" fmla="*/ 3479800 h 347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7800" h="3479800">
                <a:moveTo>
                  <a:pt x="0" y="0"/>
                </a:moveTo>
                <a:lnTo>
                  <a:pt x="5257800" y="0"/>
                </a:lnTo>
                <a:lnTo>
                  <a:pt x="5257800" y="3479800"/>
                </a:lnTo>
                <a:lnTo>
                  <a:pt x="0" y="34798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5577385" y="341194"/>
            <a:ext cx="103723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8406483" y="4343237"/>
            <a:ext cx="2311512" cy="1850750"/>
          </a:xfrm>
          <a:custGeom>
            <a:avLst/>
            <a:gdLst>
              <a:gd name="connsiteX0" fmla="*/ 0 w 2311512"/>
              <a:gd name="connsiteY0" fmla="*/ 0 h 1850750"/>
              <a:gd name="connsiteX1" fmla="*/ 2311512 w 2311512"/>
              <a:gd name="connsiteY1" fmla="*/ 0 h 1850750"/>
              <a:gd name="connsiteX2" fmla="*/ 2311512 w 2311512"/>
              <a:gd name="connsiteY2" fmla="*/ 1850750 h 1850750"/>
              <a:gd name="connsiteX3" fmla="*/ 0 w 2311512"/>
              <a:gd name="connsiteY3" fmla="*/ 1850750 h 185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1512" h="1850750">
                <a:moveTo>
                  <a:pt x="0" y="0"/>
                </a:moveTo>
                <a:lnTo>
                  <a:pt x="2311512" y="0"/>
                </a:lnTo>
                <a:lnTo>
                  <a:pt x="2311512" y="1850750"/>
                </a:lnTo>
                <a:lnTo>
                  <a:pt x="0" y="18507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8406483" y="2484587"/>
            <a:ext cx="2311512" cy="1850750"/>
          </a:xfrm>
          <a:custGeom>
            <a:avLst/>
            <a:gdLst>
              <a:gd name="connsiteX0" fmla="*/ 0 w 2311512"/>
              <a:gd name="connsiteY0" fmla="*/ 0 h 1850750"/>
              <a:gd name="connsiteX1" fmla="*/ 2311512 w 2311512"/>
              <a:gd name="connsiteY1" fmla="*/ 0 h 1850750"/>
              <a:gd name="connsiteX2" fmla="*/ 2311512 w 2311512"/>
              <a:gd name="connsiteY2" fmla="*/ 1850750 h 1850750"/>
              <a:gd name="connsiteX3" fmla="*/ 0 w 2311512"/>
              <a:gd name="connsiteY3" fmla="*/ 1850750 h 185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1512" h="1850750">
                <a:moveTo>
                  <a:pt x="0" y="0"/>
                </a:moveTo>
                <a:lnTo>
                  <a:pt x="2311512" y="0"/>
                </a:lnTo>
                <a:lnTo>
                  <a:pt x="2311512" y="1850750"/>
                </a:lnTo>
                <a:lnTo>
                  <a:pt x="0" y="18507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6097007" y="4343237"/>
            <a:ext cx="2311512" cy="1850750"/>
          </a:xfrm>
          <a:custGeom>
            <a:avLst/>
            <a:gdLst>
              <a:gd name="connsiteX0" fmla="*/ 0 w 2311512"/>
              <a:gd name="connsiteY0" fmla="*/ 0 h 1850750"/>
              <a:gd name="connsiteX1" fmla="*/ 2311512 w 2311512"/>
              <a:gd name="connsiteY1" fmla="*/ 0 h 1850750"/>
              <a:gd name="connsiteX2" fmla="*/ 2311512 w 2311512"/>
              <a:gd name="connsiteY2" fmla="*/ 1850750 h 1850750"/>
              <a:gd name="connsiteX3" fmla="*/ 0 w 2311512"/>
              <a:gd name="connsiteY3" fmla="*/ 1850750 h 185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1512" h="1850750">
                <a:moveTo>
                  <a:pt x="0" y="0"/>
                </a:moveTo>
                <a:lnTo>
                  <a:pt x="2311512" y="0"/>
                </a:lnTo>
                <a:lnTo>
                  <a:pt x="2311512" y="1850750"/>
                </a:lnTo>
                <a:lnTo>
                  <a:pt x="0" y="18507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6097007" y="2484587"/>
            <a:ext cx="2311512" cy="1850750"/>
          </a:xfrm>
          <a:custGeom>
            <a:avLst/>
            <a:gdLst>
              <a:gd name="connsiteX0" fmla="*/ 0 w 2311512"/>
              <a:gd name="connsiteY0" fmla="*/ 0 h 1850750"/>
              <a:gd name="connsiteX1" fmla="*/ 2311512 w 2311512"/>
              <a:gd name="connsiteY1" fmla="*/ 0 h 1850750"/>
              <a:gd name="connsiteX2" fmla="*/ 2311512 w 2311512"/>
              <a:gd name="connsiteY2" fmla="*/ 1850750 h 1850750"/>
              <a:gd name="connsiteX3" fmla="*/ 0 w 2311512"/>
              <a:gd name="connsiteY3" fmla="*/ 1850750 h 185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1512" h="1850750">
                <a:moveTo>
                  <a:pt x="0" y="0"/>
                </a:moveTo>
                <a:lnTo>
                  <a:pt x="2311512" y="0"/>
                </a:lnTo>
                <a:lnTo>
                  <a:pt x="2311512" y="1850750"/>
                </a:lnTo>
                <a:lnTo>
                  <a:pt x="0" y="18507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1474006" y="2484588"/>
            <a:ext cx="4622887" cy="3708585"/>
          </a:xfrm>
          <a:custGeom>
            <a:avLst/>
            <a:gdLst>
              <a:gd name="connsiteX0" fmla="*/ 0 w 4622887"/>
              <a:gd name="connsiteY0" fmla="*/ 0 h 3708585"/>
              <a:gd name="connsiteX1" fmla="*/ 4622887 w 4622887"/>
              <a:gd name="connsiteY1" fmla="*/ 0 h 3708585"/>
              <a:gd name="connsiteX2" fmla="*/ 4622887 w 4622887"/>
              <a:gd name="connsiteY2" fmla="*/ 3708585 h 3708585"/>
              <a:gd name="connsiteX3" fmla="*/ 0 w 4622887"/>
              <a:gd name="connsiteY3" fmla="*/ 3708585 h 3708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2887" h="3708585">
                <a:moveTo>
                  <a:pt x="0" y="0"/>
                </a:moveTo>
                <a:lnTo>
                  <a:pt x="4622887" y="0"/>
                </a:lnTo>
                <a:lnTo>
                  <a:pt x="4622887" y="3708585"/>
                </a:lnTo>
                <a:lnTo>
                  <a:pt x="0" y="37085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577385" y="341194"/>
            <a:ext cx="103723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147" y="2061942"/>
            <a:ext cx="2388879" cy="2388879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9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904562" y="2061943"/>
            <a:ext cx="2388879" cy="2388880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9801982" y="2061944"/>
            <a:ext cx="2388877" cy="2388877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353391" y="4510424"/>
            <a:ext cx="2388791" cy="2347579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2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2455967" y="4507681"/>
            <a:ext cx="2388791" cy="235032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4000" y="381002"/>
            <a:ext cx="9144000" cy="53581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7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996517"/>
            <a:ext cx="9144000" cy="24808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23" name="Shape 583"/>
          <p:cNvSpPr/>
          <p:nvPr userDrawn="1"/>
        </p:nvSpPr>
        <p:spPr>
          <a:xfrm>
            <a:off x="2455879" y="2061942"/>
            <a:ext cx="2388879" cy="238887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ource Sans Pro Light"/>
              <a:sym typeface="Source Sans Pro Light"/>
            </a:endParaRPr>
          </a:p>
        </p:txBody>
      </p:sp>
      <p:sp>
        <p:nvSpPr>
          <p:cNvPr id="41" name="Shape 585"/>
          <p:cNvSpPr/>
          <p:nvPr userDrawn="1"/>
        </p:nvSpPr>
        <p:spPr>
          <a:xfrm rot="10800000">
            <a:off x="1146" y="4510335"/>
            <a:ext cx="2388879" cy="2347667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ource Sans Pro Light"/>
              <a:sym typeface="Source Sans Pro Light"/>
            </a:endParaRPr>
          </a:p>
        </p:txBody>
      </p:sp>
      <p:sp>
        <p:nvSpPr>
          <p:cNvPr id="43" name="Shape 587"/>
          <p:cNvSpPr/>
          <p:nvPr userDrawn="1"/>
        </p:nvSpPr>
        <p:spPr>
          <a:xfrm>
            <a:off x="7353303" y="2061942"/>
            <a:ext cx="2388879" cy="238887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ource Sans Pro Light"/>
              <a:sym typeface="Source Sans Pro Light"/>
            </a:endParaRPr>
          </a:p>
        </p:txBody>
      </p:sp>
      <p:sp>
        <p:nvSpPr>
          <p:cNvPr id="45" name="Shape 589"/>
          <p:cNvSpPr/>
          <p:nvPr userDrawn="1"/>
        </p:nvSpPr>
        <p:spPr>
          <a:xfrm rot="10800000">
            <a:off x="4904562" y="4510335"/>
            <a:ext cx="2388879" cy="234766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ource Sans Pro Light"/>
              <a:sym typeface="Source Sans Pro Light"/>
            </a:endParaRPr>
          </a:p>
        </p:txBody>
      </p:sp>
      <p:sp>
        <p:nvSpPr>
          <p:cNvPr id="47" name="Shape 591"/>
          <p:cNvSpPr/>
          <p:nvPr userDrawn="1"/>
        </p:nvSpPr>
        <p:spPr>
          <a:xfrm rot="10800000">
            <a:off x="9801986" y="4510335"/>
            <a:ext cx="2388879" cy="23476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ource Sans Pro Light"/>
              <a:sym typeface="Source Sans Pro Light"/>
            </a:endParaRPr>
          </a:p>
        </p:txBody>
      </p:sp>
      <p:grpSp>
        <p:nvGrpSpPr>
          <p:cNvPr id="3" name="Group 599"/>
          <p:cNvGrpSpPr/>
          <p:nvPr userDrawn="1"/>
        </p:nvGrpSpPr>
        <p:grpSpPr>
          <a:xfrm>
            <a:off x="2800649" y="2053956"/>
            <a:ext cx="512929" cy="512931"/>
            <a:chOff x="0" y="0"/>
            <a:chExt cx="1025858" cy="1025858"/>
          </a:xfrm>
        </p:grpSpPr>
        <p:sp>
          <p:nvSpPr>
            <p:cNvPr id="52" name="Shape 597"/>
            <p:cNvSpPr/>
            <p:nvPr/>
          </p:nvSpPr>
          <p:spPr>
            <a:xfrm>
              <a:off x="0" y="0"/>
              <a:ext cx="1025859" cy="10258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/>
                <a:sym typeface="Source Sans Pro Light"/>
              </a:endParaRPr>
            </a:p>
          </p:txBody>
        </p:sp>
        <p:sp>
          <p:nvSpPr>
            <p:cNvPr id="53" name="Shape 598"/>
            <p:cNvSpPr/>
            <p:nvPr/>
          </p:nvSpPr>
          <p:spPr>
            <a:xfrm>
              <a:off x="401490" y="322808"/>
              <a:ext cx="222878" cy="380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165" extrusionOk="0">
                  <a:moveTo>
                    <a:pt x="15065" y="577"/>
                  </a:moveTo>
                  <a:cubicBezTo>
                    <a:pt x="13764" y="1320"/>
                    <a:pt x="1039" y="9145"/>
                    <a:pt x="1039" y="9145"/>
                  </a:cubicBezTo>
                  <a:cubicBezTo>
                    <a:pt x="345" y="9541"/>
                    <a:pt x="0" y="10064"/>
                    <a:pt x="0" y="10582"/>
                  </a:cubicBezTo>
                  <a:cubicBezTo>
                    <a:pt x="0" y="11105"/>
                    <a:pt x="345" y="11623"/>
                    <a:pt x="1039" y="12019"/>
                  </a:cubicBezTo>
                  <a:cubicBezTo>
                    <a:pt x="1039" y="12019"/>
                    <a:pt x="13764" y="19844"/>
                    <a:pt x="15065" y="20587"/>
                  </a:cubicBezTo>
                  <a:cubicBezTo>
                    <a:pt x="16367" y="21334"/>
                    <a:pt x="18711" y="21382"/>
                    <a:pt x="20099" y="20587"/>
                  </a:cubicBezTo>
                  <a:cubicBezTo>
                    <a:pt x="21487" y="19796"/>
                    <a:pt x="21600" y="18689"/>
                    <a:pt x="20099" y="17713"/>
                  </a:cubicBezTo>
                  <a:lnTo>
                    <a:pt x="8425" y="10582"/>
                  </a:lnTo>
                  <a:lnTo>
                    <a:pt x="20099" y="3451"/>
                  </a:lnTo>
                  <a:cubicBezTo>
                    <a:pt x="21600" y="2480"/>
                    <a:pt x="21487" y="1373"/>
                    <a:pt x="20099" y="577"/>
                  </a:cubicBezTo>
                  <a:cubicBezTo>
                    <a:pt x="18711" y="-218"/>
                    <a:pt x="16367" y="-165"/>
                    <a:pt x="15065" y="57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/>
                <a:sym typeface="Source Sans Pro Light"/>
              </a:endParaRPr>
            </a:p>
          </p:txBody>
        </p:sp>
      </p:grpSp>
      <p:grpSp>
        <p:nvGrpSpPr>
          <p:cNvPr id="4" name="Group 605"/>
          <p:cNvGrpSpPr/>
          <p:nvPr userDrawn="1"/>
        </p:nvGrpSpPr>
        <p:grpSpPr>
          <a:xfrm>
            <a:off x="7701070" y="2053956"/>
            <a:ext cx="512929" cy="512931"/>
            <a:chOff x="0" y="0"/>
            <a:chExt cx="1025858" cy="1025858"/>
          </a:xfrm>
        </p:grpSpPr>
        <p:sp>
          <p:nvSpPr>
            <p:cNvPr id="58" name="Shape 603"/>
            <p:cNvSpPr/>
            <p:nvPr/>
          </p:nvSpPr>
          <p:spPr>
            <a:xfrm>
              <a:off x="0" y="0"/>
              <a:ext cx="1025859" cy="10258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/>
                <a:sym typeface="Source Sans Pro Light"/>
              </a:endParaRPr>
            </a:p>
          </p:txBody>
        </p:sp>
        <p:sp>
          <p:nvSpPr>
            <p:cNvPr id="59" name="Shape 604"/>
            <p:cNvSpPr/>
            <p:nvPr/>
          </p:nvSpPr>
          <p:spPr>
            <a:xfrm>
              <a:off x="401490" y="322808"/>
              <a:ext cx="222878" cy="380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165" extrusionOk="0">
                  <a:moveTo>
                    <a:pt x="15065" y="577"/>
                  </a:moveTo>
                  <a:cubicBezTo>
                    <a:pt x="13764" y="1320"/>
                    <a:pt x="1039" y="9145"/>
                    <a:pt x="1039" y="9145"/>
                  </a:cubicBezTo>
                  <a:cubicBezTo>
                    <a:pt x="345" y="9541"/>
                    <a:pt x="0" y="10064"/>
                    <a:pt x="0" y="10582"/>
                  </a:cubicBezTo>
                  <a:cubicBezTo>
                    <a:pt x="0" y="11105"/>
                    <a:pt x="345" y="11623"/>
                    <a:pt x="1039" y="12019"/>
                  </a:cubicBezTo>
                  <a:cubicBezTo>
                    <a:pt x="1039" y="12019"/>
                    <a:pt x="13764" y="19844"/>
                    <a:pt x="15065" y="20587"/>
                  </a:cubicBezTo>
                  <a:cubicBezTo>
                    <a:pt x="16367" y="21334"/>
                    <a:pt x="18711" y="21382"/>
                    <a:pt x="20099" y="20587"/>
                  </a:cubicBezTo>
                  <a:cubicBezTo>
                    <a:pt x="21487" y="19796"/>
                    <a:pt x="21600" y="18689"/>
                    <a:pt x="20099" y="17713"/>
                  </a:cubicBezTo>
                  <a:lnTo>
                    <a:pt x="8425" y="10582"/>
                  </a:lnTo>
                  <a:lnTo>
                    <a:pt x="20099" y="3451"/>
                  </a:lnTo>
                  <a:cubicBezTo>
                    <a:pt x="21600" y="2480"/>
                    <a:pt x="21487" y="1373"/>
                    <a:pt x="20099" y="577"/>
                  </a:cubicBezTo>
                  <a:cubicBezTo>
                    <a:pt x="18711" y="-218"/>
                    <a:pt x="16367" y="-165"/>
                    <a:pt x="15065" y="577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/>
                <a:sym typeface="Source Sans Pro Light"/>
              </a:endParaRPr>
            </a:p>
          </p:txBody>
        </p:sp>
      </p:grpSp>
      <p:grpSp>
        <p:nvGrpSpPr>
          <p:cNvPr id="5" name="Group 611"/>
          <p:cNvGrpSpPr/>
          <p:nvPr userDrawn="1"/>
        </p:nvGrpSpPr>
        <p:grpSpPr>
          <a:xfrm>
            <a:off x="10149784" y="4507677"/>
            <a:ext cx="512929" cy="512931"/>
            <a:chOff x="0" y="0"/>
            <a:chExt cx="1025858" cy="1025858"/>
          </a:xfrm>
        </p:grpSpPr>
        <p:sp>
          <p:nvSpPr>
            <p:cNvPr id="64" name="Shape 609"/>
            <p:cNvSpPr/>
            <p:nvPr/>
          </p:nvSpPr>
          <p:spPr>
            <a:xfrm>
              <a:off x="0" y="0"/>
              <a:ext cx="1025859" cy="10258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/>
                <a:sym typeface="Source Sans Pro Light"/>
              </a:endParaRPr>
            </a:p>
          </p:txBody>
        </p:sp>
        <p:sp>
          <p:nvSpPr>
            <p:cNvPr id="65" name="Shape 610"/>
            <p:cNvSpPr/>
            <p:nvPr/>
          </p:nvSpPr>
          <p:spPr>
            <a:xfrm rot="5400000">
              <a:off x="401490" y="322808"/>
              <a:ext cx="222878" cy="380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165" extrusionOk="0">
                  <a:moveTo>
                    <a:pt x="15065" y="577"/>
                  </a:moveTo>
                  <a:cubicBezTo>
                    <a:pt x="13764" y="1320"/>
                    <a:pt x="1039" y="9145"/>
                    <a:pt x="1039" y="9145"/>
                  </a:cubicBezTo>
                  <a:cubicBezTo>
                    <a:pt x="345" y="9541"/>
                    <a:pt x="0" y="10064"/>
                    <a:pt x="0" y="10582"/>
                  </a:cubicBezTo>
                  <a:cubicBezTo>
                    <a:pt x="0" y="11105"/>
                    <a:pt x="345" y="11623"/>
                    <a:pt x="1039" y="12019"/>
                  </a:cubicBezTo>
                  <a:cubicBezTo>
                    <a:pt x="1039" y="12019"/>
                    <a:pt x="13764" y="19844"/>
                    <a:pt x="15065" y="20587"/>
                  </a:cubicBezTo>
                  <a:cubicBezTo>
                    <a:pt x="16367" y="21334"/>
                    <a:pt x="18711" y="21382"/>
                    <a:pt x="20099" y="20587"/>
                  </a:cubicBezTo>
                  <a:cubicBezTo>
                    <a:pt x="21487" y="19796"/>
                    <a:pt x="21600" y="18689"/>
                    <a:pt x="20099" y="17713"/>
                  </a:cubicBezTo>
                  <a:lnTo>
                    <a:pt x="8425" y="10582"/>
                  </a:lnTo>
                  <a:lnTo>
                    <a:pt x="20099" y="3451"/>
                  </a:lnTo>
                  <a:cubicBezTo>
                    <a:pt x="21600" y="2480"/>
                    <a:pt x="21487" y="1373"/>
                    <a:pt x="20099" y="577"/>
                  </a:cubicBezTo>
                  <a:cubicBezTo>
                    <a:pt x="18711" y="-218"/>
                    <a:pt x="16367" y="-165"/>
                    <a:pt x="15065" y="577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/>
                <a:sym typeface="Source Sans Pro Light"/>
              </a:endParaRPr>
            </a:p>
          </p:txBody>
        </p:sp>
      </p:grpSp>
      <p:grpSp>
        <p:nvGrpSpPr>
          <p:cNvPr id="6" name="Group 617"/>
          <p:cNvGrpSpPr/>
          <p:nvPr userDrawn="1"/>
        </p:nvGrpSpPr>
        <p:grpSpPr>
          <a:xfrm>
            <a:off x="5249480" y="4507677"/>
            <a:ext cx="512929" cy="512931"/>
            <a:chOff x="0" y="0"/>
            <a:chExt cx="1025858" cy="1025858"/>
          </a:xfrm>
        </p:grpSpPr>
        <p:sp>
          <p:nvSpPr>
            <p:cNvPr id="70" name="Shape 615"/>
            <p:cNvSpPr/>
            <p:nvPr/>
          </p:nvSpPr>
          <p:spPr>
            <a:xfrm>
              <a:off x="0" y="0"/>
              <a:ext cx="1025859" cy="10258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/>
                <a:sym typeface="Source Sans Pro Light"/>
              </a:endParaRPr>
            </a:p>
          </p:txBody>
        </p:sp>
        <p:sp>
          <p:nvSpPr>
            <p:cNvPr id="71" name="Shape 616"/>
            <p:cNvSpPr/>
            <p:nvPr/>
          </p:nvSpPr>
          <p:spPr>
            <a:xfrm rot="10800000">
              <a:off x="401490" y="322808"/>
              <a:ext cx="222878" cy="380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165" extrusionOk="0">
                  <a:moveTo>
                    <a:pt x="15065" y="577"/>
                  </a:moveTo>
                  <a:cubicBezTo>
                    <a:pt x="13764" y="1320"/>
                    <a:pt x="1039" y="9145"/>
                    <a:pt x="1039" y="9145"/>
                  </a:cubicBezTo>
                  <a:cubicBezTo>
                    <a:pt x="345" y="9541"/>
                    <a:pt x="0" y="10064"/>
                    <a:pt x="0" y="10582"/>
                  </a:cubicBezTo>
                  <a:cubicBezTo>
                    <a:pt x="0" y="11105"/>
                    <a:pt x="345" y="11623"/>
                    <a:pt x="1039" y="12019"/>
                  </a:cubicBezTo>
                  <a:cubicBezTo>
                    <a:pt x="1039" y="12019"/>
                    <a:pt x="13764" y="19844"/>
                    <a:pt x="15065" y="20587"/>
                  </a:cubicBezTo>
                  <a:cubicBezTo>
                    <a:pt x="16367" y="21334"/>
                    <a:pt x="18711" y="21382"/>
                    <a:pt x="20099" y="20587"/>
                  </a:cubicBezTo>
                  <a:cubicBezTo>
                    <a:pt x="21487" y="19796"/>
                    <a:pt x="21600" y="18689"/>
                    <a:pt x="20099" y="17713"/>
                  </a:cubicBezTo>
                  <a:lnTo>
                    <a:pt x="8425" y="10582"/>
                  </a:lnTo>
                  <a:lnTo>
                    <a:pt x="20099" y="3451"/>
                  </a:lnTo>
                  <a:cubicBezTo>
                    <a:pt x="21600" y="2480"/>
                    <a:pt x="21487" y="1373"/>
                    <a:pt x="20099" y="577"/>
                  </a:cubicBezTo>
                  <a:cubicBezTo>
                    <a:pt x="18711" y="-218"/>
                    <a:pt x="16367" y="-165"/>
                    <a:pt x="15065" y="577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/>
                <a:sym typeface="Source Sans Pro Light"/>
              </a:endParaRPr>
            </a:p>
          </p:txBody>
        </p:sp>
      </p:grpSp>
      <p:grpSp>
        <p:nvGrpSpPr>
          <p:cNvPr id="7" name="Group 623"/>
          <p:cNvGrpSpPr/>
          <p:nvPr userDrawn="1"/>
        </p:nvGrpSpPr>
        <p:grpSpPr>
          <a:xfrm>
            <a:off x="348942" y="4507677"/>
            <a:ext cx="512929" cy="512931"/>
            <a:chOff x="0" y="0"/>
            <a:chExt cx="1025858" cy="1025858"/>
          </a:xfrm>
        </p:grpSpPr>
        <p:sp>
          <p:nvSpPr>
            <p:cNvPr id="76" name="Shape 621"/>
            <p:cNvSpPr/>
            <p:nvPr/>
          </p:nvSpPr>
          <p:spPr>
            <a:xfrm>
              <a:off x="0" y="0"/>
              <a:ext cx="1025859" cy="10258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/>
                <a:sym typeface="Source Sans Pro Light"/>
              </a:endParaRPr>
            </a:p>
          </p:txBody>
        </p:sp>
        <p:sp>
          <p:nvSpPr>
            <p:cNvPr id="77" name="Shape 622"/>
            <p:cNvSpPr/>
            <p:nvPr/>
          </p:nvSpPr>
          <p:spPr>
            <a:xfrm rot="10800000">
              <a:off x="401490" y="322808"/>
              <a:ext cx="222878" cy="380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165" extrusionOk="0">
                  <a:moveTo>
                    <a:pt x="15065" y="577"/>
                  </a:moveTo>
                  <a:cubicBezTo>
                    <a:pt x="13764" y="1320"/>
                    <a:pt x="1039" y="9145"/>
                    <a:pt x="1039" y="9145"/>
                  </a:cubicBezTo>
                  <a:cubicBezTo>
                    <a:pt x="345" y="9541"/>
                    <a:pt x="0" y="10064"/>
                    <a:pt x="0" y="10582"/>
                  </a:cubicBezTo>
                  <a:cubicBezTo>
                    <a:pt x="0" y="11105"/>
                    <a:pt x="345" y="11623"/>
                    <a:pt x="1039" y="12019"/>
                  </a:cubicBezTo>
                  <a:cubicBezTo>
                    <a:pt x="1039" y="12019"/>
                    <a:pt x="13764" y="19844"/>
                    <a:pt x="15065" y="20587"/>
                  </a:cubicBezTo>
                  <a:cubicBezTo>
                    <a:pt x="16367" y="21334"/>
                    <a:pt x="18711" y="21382"/>
                    <a:pt x="20099" y="20587"/>
                  </a:cubicBezTo>
                  <a:cubicBezTo>
                    <a:pt x="21487" y="19796"/>
                    <a:pt x="21600" y="18689"/>
                    <a:pt x="20099" y="17713"/>
                  </a:cubicBezTo>
                  <a:lnTo>
                    <a:pt x="8425" y="10582"/>
                  </a:lnTo>
                  <a:lnTo>
                    <a:pt x="20099" y="3451"/>
                  </a:lnTo>
                  <a:cubicBezTo>
                    <a:pt x="21600" y="2480"/>
                    <a:pt x="21487" y="1373"/>
                    <a:pt x="20099" y="577"/>
                  </a:cubicBezTo>
                  <a:cubicBezTo>
                    <a:pt x="18711" y="-218"/>
                    <a:pt x="16367" y="-165"/>
                    <a:pt x="15065" y="577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/>
                <a:sym typeface="Source Sans Pro Light"/>
              </a:endParaRPr>
            </a:p>
          </p:txBody>
        </p:sp>
      </p:grpSp>
      <p:sp>
        <p:nvSpPr>
          <p:cNvPr id="83" name="Content Placeholder 20"/>
          <p:cNvSpPr>
            <a:spLocks noGrp="1"/>
          </p:cNvSpPr>
          <p:nvPr>
            <p:ph sz="quarter" idx="16"/>
          </p:nvPr>
        </p:nvSpPr>
        <p:spPr>
          <a:xfrm>
            <a:off x="2760608" y="2872115"/>
            <a:ext cx="1871768" cy="2286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84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2760611" y="3176960"/>
            <a:ext cx="1924031" cy="1143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5" name="Content Placeholder 20"/>
          <p:cNvSpPr>
            <a:spLocks noGrp="1"/>
          </p:cNvSpPr>
          <p:nvPr>
            <p:ph sz="quarter" idx="27"/>
          </p:nvPr>
        </p:nvSpPr>
        <p:spPr>
          <a:xfrm>
            <a:off x="7661029" y="2872115"/>
            <a:ext cx="1871768" cy="2286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86" name="Text Placeholder 17"/>
          <p:cNvSpPr>
            <a:spLocks noGrp="1"/>
          </p:cNvSpPr>
          <p:nvPr>
            <p:ph type="body" sz="quarter" idx="28"/>
          </p:nvPr>
        </p:nvSpPr>
        <p:spPr>
          <a:xfrm>
            <a:off x="7661029" y="3176960"/>
            <a:ext cx="1924031" cy="1143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7" name="Content Placeholder 20"/>
          <p:cNvSpPr>
            <a:spLocks noGrp="1"/>
          </p:cNvSpPr>
          <p:nvPr>
            <p:ph sz="quarter" idx="29"/>
          </p:nvPr>
        </p:nvSpPr>
        <p:spPr>
          <a:xfrm>
            <a:off x="10109740" y="5295853"/>
            <a:ext cx="1871768" cy="2286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88" name="Text Placeholder 17"/>
          <p:cNvSpPr>
            <a:spLocks noGrp="1"/>
          </p:cNvSpPr>
          <p:nvPr>
            <p:ph type="body" sz="quarter" idx="30"/>
          </p:nvPr>
        </p:nvSpPr>
        <p:spPr>
          <a:xfrm>
            <a:off x="10109743" y="5600700"/>
            <a:ext cx="1924031" cy="1143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9" name="Content Placeholder 20"/>
          <p:cNvSpPr>
            <a:spLocks noGrp="1"/>
          </p:cNvSpPr>
          <p:nvPr>
            <p:ph sz="quarter" idx="31"/>
          </p:nvPr>
        </p:nvSpPr>
        <p:spPr>
          <a:xfrm>
            <a:off x="309015" y="5295853"/>
            <a:ext cx="1871768" cy="2286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0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309018" y="5600700"/>
            <a:ext cx="1924031" cy="1143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1" name="Content Placeholder 20"/>
          <p:cNvSpPr>
            <a:spLocks noGrp="1"/>
          </p:cNvSpPr>
          <p:nvPr>
            <p:ph sz="quarter" idx="33"/>
          </p:nvPr>
        </p:nvSpPr>
        <p:spPr>
          <a:xfrm>
            <a:off x="5209436" y="5295853"/>
            <a:ext cx="1871768" cy="2286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2" name="Text Placeholder 17"/>
          <p:cNvSpPr>
            <a:spLocks noGrp="1"/>
          </p:cNvSpPr>
          <p:nvPr>
            <p:ph type="body" sz="quarter" idx="34"/>
          </p:nvPr>
        </p:nvSpPr>
        <p:spPr>
          <a:xfrm>
            <a:off x="5209438" y="5600700"/>
            <a:ext cx="1924031" cy="1143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0" grpId="0"/>
      <p:bldP spid="81" grpId="0"/>
      <p:bldP spid="82" grpId="0"/>
      <p:bldP spid="16" grpId="0"/>
      <p:bldP spid="2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41" grpId="0" animBg="1"/>
      <p:bldP spid="43" grpId="0" animBg="1"/>
      <p:bldP spid="45" grpId="0" animBg="1"/>
      <p:bldP spid="47" grpId="0" animBg="1"/>
      <p:bldP spid="8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7756699" y="4012519"/>
            <a:ext cx="3210380" cy="1737360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7756699" y="2209769"/>
            <a:ext cx="3210380" cy="1737360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4489943" y="4012519"/>
            <a:ext cx="3210380" cy="1737360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4489943" y="2209769"/>
            <a:ext cx="3210380" cy="1737360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225907" y="4012519"/>
            <a:ext cx="3210380" cy="1737360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225907" y="2209769"/>
            <a:ext cx="3210380" cy="1737360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4000" y="381002"/>
            <a:ext cx="9144000" cy="53581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7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4939606" y="1783084"/>
            <a:ext cx="1689937" cy="2744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Shape 575"/>
          <p:cNvSpPr/>
          <p:nvPr userDrawn="1"/>
        </p:nvSpPr>
        <p:spPr>
          <a:xfrm>
            <a:off x="1232324" y="1894291"/>
            <a:ext cx="232169" cy="11134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ource Sans Pro Light"/>
              <a:sym typeface="Source Sans Pro Light"/>
            </a:endParaRPr>
          </a:p>
        </p:txBody>
      </p:sp>
      <p:sp>
        <p:nvSpPr>
          <p:cNvPr id="25" name="Shape 576"/>
          <p:cNvSpPr/>
          <p:nvPr userDrawn="1"/>
        </p:nvSpPr>
        <p:spPr>
          <a:xfrm>
            <a:off x="4491789" y="1894291"/>
            <a:ext cx="232169" cy="111343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ource Sans Pro Light"/>
              <a:sym typeface="Source Sans Pro Light"/>
            </a:endParaRPr>
          </a:p>
        </p:txBody>
      </p:sp>
      <p:sp>
        <p:nvSpPr>
          <p:cNvPr id="26" name="Shape 577"/>
          <p:cNvSpPr/>
          <p:nvPr userDrawn="1"/>
        </p:nvSpPr>
        <p:spPr>
          <a:xfrm>
            <a:off x="7763650" y="1894291"/>
            <a:ext cx="232169" cy="11134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ource Sans Pro Light"/>
              <a:sym typeface="Source Sans Pro Light"/>
            </a:endParaRPr>
          </a:p>
        </p:txBody>
      </p:sp>
      <p:sp>
        <p:nvSpPr>
          <p:cNvPr id="27" name="Shape 578"/>
          <p:cNvSpPr/>
          <p:nvPr userDrawn="1"/>
        </p:nvSpPr>
        <p:spPr>
          <a:xfrm>
            <a:off x="1232324" y="5924011"/>
            <a:ext cx="232169" cy="13471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ource Sans Pro Light"/>
              <a:sym typeface="Source Sans Pro Light"/>
            </a:endParaRPr>
          </a:p>
        </p:txBody>
      </p:sp>
      <p:sp>
        <p:nvSpPr>
          <p:cNvPr id="28" name="Shape 579"/>
          <p:cNvSpPr/>
          <p:nvPr userDrawn="1"/>
        </p:nvSpPr>
        <p:spPr>
          <a:xfrm>
            <a:off x="4491789" y="5924011"/>
            <a:ext cx="232169" cy="13471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ource Sans Pro Light"/>
              <a:sym typeface="Source Sans Pro Light"/>
            </a:endParaRPr>
          </a:p>
        </p:txBody>
      </p:sp>
      <p:sp>
        <p:nvSpPr>
          <p:cNvPr id="29" name="Shape 580"/>
          <p:cNvSpPr/>
          <p:nvPr userDrawn="1"/>
        </p:nvSpPr>
        <p:spPr>
          <a:xfrm>
            <a:off x="7763650" y="5924011"/>
            <a:ext cx="232169" cy="13471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ource Sans Pro Light"/>
              <a:sym typeface="Source Sans Pro Light"/>
            </a:endParaRPr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1675253" y="1783084"/>
            <a:ext cx="1689937" cy="2744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4939606" y="5845373"/>
            <a:ext cx="1689937" cy="2744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30"/>
          </p:nvPr>
        </p:nvSpPr>
        <p:spPr>
          <a:xfrm>
            <a:off x="1675253" y="5845373"/>
            <a:ext cx="1689937" cy="2744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8191065" y="1783084"/>
            <a:ext cx="1689937" cy="2744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8191065" y="5845373"/>
            <a:ext cx="1689937" cy="2744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3" grpId="0"/>
      <p:bldP spid="34" grpId="0"/>
      <p:bldP spid="32" grpId="0"/>
      <p:bldP spid="3" grpId="0"/>
      <p:bldP spid="16" grpId="0"/>
      <p:bldP spid="1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val 65_1"/>
          <p:cNvSpPr/>
          <p:nvPr userDrawn="1"/>
        </p:nvSpPr>
        <p:spPr>
          <a:xfrm>
            <a:off x="3449224" y="767937"/>
            <a:ext cx="5293552" cy="5293552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3898232" y="1632284"/>
            <a:ext cx="4588042" cy="3593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62"/>
          <p:cNvSpPr txBox="1"/>
          <p:nvPr/>
        </p:nvSpPr>
        <p:spPr>
          <a:xfrm>
            <a:off x="3659505" y="1844675"/>
            <a:ext cx="48856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48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en-US" altLang="zh-CN" sz="4800" b="1" dirty="0">
                <a:solidFill>
                  <a:schemeClr val="bg1"/>
                </a:solidFill>
                <a:cs typeface="+mn-ea"/>
                <a:sym typeface="+mn-lt"/>
              </a:rPr>
              <a:t>WPA2 FLAW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102101" y="4020595"/>
            <a:ext cx="1987400" cy="4913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410419093 </a:t>
            </a:r>
            <a:r>
              <a:rPr lang="zh-CN" altLang="en-US" sz="1400" dirty="0">
                <a:solidFill>
                  <a:schemeClr val="accent1"/>
                </a:solidFill>
                <a:cs typeface="+mn-ea"/>
                <a:sym typeface="+mn-lt"/>
              </a:rPr>
              <a:t>李逸鳴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 rot="5400000" flipH="1">
            <a:off x="6027305" y="-2405265"/>
            <a:ext cx="39600" cy="6924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26751" y="221807"/>
            <a:ext cx="20185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8565"/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Math?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TextBox 36">
            <a:extLst>
              <a:ext uri="{FF2B5EF4-FFF2-40B4-BE49-F238E27FC236}">
                <a16:creationId xmlns:a16="http://schemas.microsoft.com/office/drawing/2014/main" id="{4946F5FA-D0BF-45D4-8283-1404D73E72C9}"/>
              </a:ext>
            </a:extLst>
          </p:cNvPr>
          <p:cNvSpPr txBox="1"/>
          <p:nvPr/>
        </p:nvSpPr>
        <p:spPr>
          <a:xfrm>
            <a:off x="1151105" y="1620245"/>
            <a:ext cx="97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A</a:t>
            </a:r>
            <a:r>
              <a:rPr lang="sv-SE" sz="6000" dirty="0">
                <a:solidFill>
                  <a:schemeClr val="bg1"/>
                </a:solidFill>
                <a:cs typeface="+mn-ea"/>
                <a:sym typeface="+mn-lt"/>
              </a:rPr>
              <a:t> xor </a:t>
            </a:r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B</a:t>
            </a:r>
            <a:r>
              <a:rPr lang="sv-SE" sz="6000" dirty="0">
                <a:solidFill>
                  <a:schemeClr val="bg1"/>
                </a:solidFill>
                <a:cs typeface="+mn-ea"/>
                <a:sym typeface="+mn-lt"/>
              </a:rPr>
              <a:t> = </a:t>
            </a:r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Data</a:t>
            </a:r>
            <a:r>
              <a:rPr lang="sv-SE" sz="6000" dirty="0">
                <a:solidFill>
                  <a:schemeClr val="bg1"/>
                </a:solidFill>
                <a:cs typeface="+mn-ea"/>
                <a:sym typeface="+mn-lt"/>
              </a:rPr>
              <a:t>1 xor </a:t>
            </a:r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Data</a:t>
            </a:r>
            <a:r>
              <a:rPr lang="sv-SE" sz="60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36">
            <a:extLst>
              <a:ext uri="{FF2B5EF4-FFF2-40B4-BE49-F238E27FC236}">
                <a16:creationId xmlns:a16="http://schemas.microsoft.com/office/drawing/2014/main" id="{17388224-F329-4947-92B6-A50AF4911E02}"/>
              </a:ext>
            </a:extLst>
          </p:cNvPr>
          <p:cNvSpPr txBox="1"/>
          <p:nvPr/>
        </p:nvSpPr>
        <p:spPr>
          <a:xfrm>
            <a:off x="2280001" y="2925000"/>
            <a:ext cx="7920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id-ID" sz="2000" b="1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en-US" altLang="id-ID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742950" lvl="1" indent="-28575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已知密文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A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，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B</a:t>
            </a:r>
          </a:p>
          <a:p>
            <a:pPr marL="742950" lvl="1" indent="-285750">
              <a:buClr>
                <a:srgbClr val="339FD6"/>
              </a:buClr>
              <a:buFont typeface="Wingdings" panose="05000000000000000000" pitchFamily="2" charset="2"/>
              <a:buChar char="l"/>
            </a:pP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742950" lvl="1" indent="-28575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如果已知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Data1,Data2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任意一個，則可解出另一個</a:t>
            </a: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515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 rot="5400000" flipH="1">
            <a:off x="6027305" y="-2405265"/>
            <a:ext cx="39600" cy="6924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48494" y="221807"/>
            <a:ext cx="35750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8565"/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Worst case?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55828B6-FE93-43F8-810B-90E6621CA373}"/>
              </a:ext>
            </a:extLst>
          </p:cNvPr>
          <p:cNvSpPr/>
          <p:nvPr/>
        </p:nvSpPr>
        <p:spPr>
          <a:xfrm>
            <a:off x="1165425" y="1527069"/>
            <a:ext cx="2152798" cy="2152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形 3">
            <a:extLst>
              <a:ext uri="{FF2B5EF4-FFF2-40B4-BE49-F238E27FC236}">
                <a16:creationId xmlns:a16="http://schemas.microsoft.com/office/drawing/2014/main" id="{B3AB7FDC-E602-4BA4-B960-DF38822BA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9324" y="1650968"/>
            <a:ext cx="1905000" cy="1905000"/>
          </a:xfrm>
          <a:prstGeom prst="rect">
            <a:avLst/>
          </a:prstGeom>
        </p:spPr>
      </p:pic>
      <p:sp>
        <p:nvSpPr>
          <p:cNvPr id="13" name="TextBox 41">
            <a:extLst>
              <a:ext uri="{FF2B5EF4-FFF2-40B4-BE49-F238E27FC236}">
                <a16:creationId xmlns:a16="http://schemas.microsoft.com/office/drawing/2014/main" id="{19610036-50A1-474B-B055-0B7E34A2398B}"/>
              </a:ext>
            </a:extLst>
          </p:cNvPr>
          <p:cNvSpPr txBox="1"/>
          <p:nvPr/>
        </p:nvSpPr>
        <p:spPr>
          <a:xfrm>
            <a:off x="4163517" y="2209451"/>
            <a:ext cx="692467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>
                <a:solidFill>
                  <a:schemeClr val="bg1"/>
                </a:solidFill>
                <a:cs typeface="+mn-ea"/>
                <a:sym typeface="+mn-lt"/>
              </a:rPr>
              <a:t>wpa_supplicant</a:t>
            </a:r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&gt; 2.4 :</a:t>
            </a:r>
          </a:p>
          <a:p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1657350" lvl="3" indent="-285750">
              <a:buClr>
                <a:srgbClr val="339FD6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第一次安裝</a:t>
            </a: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PTK</a:t>
            </a: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后會將原地址清零</a:t>
            </a:r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  <a:p>
            <a:pPr lvl="1">
              <a:buClr>
                <a:srgbClr val="339FD6"/>
              </a:buClr>
            </a:pPr>
            <a:endParaRPr lang="en-US" altLang="id-ID" b="1" dirty="0">
              <a:solidFill>
                <a:schemeClr val="bg1"/>
              </a:solidFill>
              <a:cs typeface="+mn-ea"/>
              <a:sym typeface="+mn-lt"/>
            </a:endParaRPr>
          </a:p>
          <a:p>
            <a:pPr lvl="1">
              <a:buClr>
                <a:srgbClr val="339FD6"/>
              </a:buClr>
            </a:pPr>
            <a:endParaRPr lang="en-US" altLang="id-ID" b="1" dirty="0">
              <a:solidFill>
                <a:schemeClr val="bg1"/>
              </a:solidFill>
              <a:cs typeface="+mn-ea"/>
              <a:sym typeface="+mn-lt"/>
            </a:endParaRPr>
          </a:p>
          <a:p>
            <a:pPr lvl="1">
              <a:buClr>
                <a:srgbClr val="339FD6"/>
              </a:buClr>
            </a:pPr>
            <a:endParaRPr lang="en-US" altLang="id-ID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1657350" lvl="3" indent="-285750">
              <a:buClr>
                <a:srgbClr val="339FD6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第二次安裝的</a:t>
            </a: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PTK</a:t>
            </a: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實際為</a:t>
            </a: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0000000</a:t>
            </a:r>
            <a:endParaRPr lang="en-US" altLang="id-ID" b="1" dirty="0">
              <a:solidFill>
                <a:schemeClr val="bg1"/>
              </a:solidFill>
              <a:cs typeface="+mn-ea"/>
              <a:sym typeface="+mn-lt"/>
            </a:endParaRPr>
          </a:p>
          <a:p>
            <a:pPr lvl="1" indent="0">
              <a:buClr>
                <a:srgbClr val="339FD6"/>
              </a:buClr>
              <a:buFont typeface="Wingdings" panose="05000000000000000000" charset="0"/>
              <a:buNone/>
            </a:pPr>
            <a:endParaRPr lang="en-US" altLang="id-ID" b="1" dirty="0" err="1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id-ID" b="1" dirty="0">
                <a:solidFill>
                  <a:schemeClr val="bg1"/>
                </a:solidFill>
                <a:cs typeface="+mn-ea"/>
                <a:sym typeface="+mn-lt"/>
              </a:rPr>
              <a:t>                    </a:t>
            </a:r>
          </a:p>
          <a:p>
            <a:r>
              <a:rPr lang="en-US" altLang="id-ID" b="1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endParaRPr lang="en-US" altLang="zh-CN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1A2D565-3053-4EAD-A0D3-61D522740487}"/>
              </a:ext>
            </a:extLst>
          </p:cNvPr>
          <p:cNvSpPr/>
          <p:nvPr/>
        </p:nvSpPr>
        <p:spPr>
          <a:xfrm>
            <a:off x="1041526" y="3933000"/>
            <a:ext cx="2152798" cy="2152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形 9">
            <a:extLst>
              <a:ext uri="{FF2B5EF4-FFF2-40B4-BE49-F238E27FC236}">
                <a16:creationId xmlns:a16="http://schemas.microsoft.com/office/drawing/2014/main" id="{9B928047-5AC3-4A11-9D70-F3A0CF28B4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4000" y="4149000"/>
            <a:ext cx="1545000" cy="15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2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85582" y="2875915"/>
            <a:ext cx="9220835" cy="110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     For    Watching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491790" y="2354179"/>
            <a:ext cx="340092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491790" y="4455695"/>
            <a:ext cx="340092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622544" y="3108267"/>
            <a:ext cx="3139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4-way handshake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04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cxnSpLocks/>
          </p:cNvCxnSpPr>
          <p:nvPr/>
        </p:nvCxnSpPr>
        <p:spPr>
          <a:xfrm>
            <a:off x="5736000" y="1076873"/>
            <a:ext cx="0" cy="566412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 rot="5400000" flipH="1">
            <a:off x="6027305" y="-2405265"/>
            <a:ext cx="39600" cy="6924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48473" y="221807"/>
            <a:ext cx="4175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8565"/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How it works?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6BA1A33-01C3-44D7-83C3-D501370F3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00" y="1213400"/>
            <a:ext cx="5207136" cy="5307802"/>
          </a:xfrm>
          <a:prstGeom prst="rect">
            <a:avLst/>
          </a:prstGeom>
        </p:spPr>
      </p:pic>
      <p:sp>
        <p:nvSpPr>
          <p:cNvPr id="7" name="TextBox 36">
            <a:extLst>
              <a:ext uri="{FF2B5EF4-FFF2-40B4-BE49-F238E27FC236}">
                <a16:creationId xmlns:a16="http://schemas.microsoft.com/office/drawing/2014/main" id="{D917A74A-031D-41A6-A130-52F4249C7B01}"/>
              </a:ext>
            </a:extLst>
          </p:cNvPr>
          <p:cNvSpPr txBox="1"/>
          <p:nvPr/>
        </p:nvSpPr>
        <p:spPr>
          <a:xfrm>
            <a:off x="876213" y="1374311"/>
            <a:ext cx="428378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d-ID" sz="4800" b="1" dirty="0" err="1">
                <a:solidFill>
                  <a:schemeClr val="bg1"/>
                </a:solidFill>
                <a:cs typeface="+mn-ea"/>
                <a:sym typeface="+mn-lt"/>
              </a:rPr>
              <a:t>P</a:t>
            </a:r>
            <a:r>
              <a:rPr lang="en-US" altLang="id-ID" sz="2400" b="1" dirty="0" err="1">
                <a:solidFill>
                  <a:schemeClr val="bg1"/>
                </a:solidFill>
                <a:cs typeface="+mn-ea"/>
                <a:sym typeface="+mn-lt"/>
              </a:rPr>
              <a:t>airwise</a:t>
            </a:r>
            <a:r>
              <a:rPr lang="en-US" altLang="id-ID" sz="4800" b="1" dirty="0" err="1">
                <a:solidFill>
                  <a:schemeClr val="bg1"/>
                </a:solidFill>
                <a:cs typeface="+mn-ea"/>
                <a:sym typeface="+mn-lt"/>
              </a:rPr>
              <a:t>T</a:t>
            </a:r>
            <a:r>
              <a:rPr lang="en-US" altLang="id-ID" sz="2800" b="1" dirty="0" err="1">
                <a:solidFill>
                  <a:schemeClr val="bg1"/>
                </a:solidFill>
                <a:cs typeface="+mn-ea"/>
                <a:sym typeface="+mn-lt"/>
              </a:rPr>
              <a:t>ransient</a:t>
            </a:r>
            <a:r>
              <a:rPr lang="en-US" altLang="id-ID" sz="4800" b="1" dirty="0" err="1">
                <a:solidFill>
                  <a:schemeClr val="bg1"/>
                </a:solidFill>
                <a:cs typeface="+mn-ea"/>
                <a:sym typeface="+mn-lt"/>
              </a:rPr>
              <a:t>K</a:t>
            </a:r>
            <a:r>
              <a:rPr lang="en-US" altLang="id-ID" sz="2800" b="1" dirty="0" err="1">
                <a:solidFill>
                  <a:schemeClr val="bg1"/>
                </a:solidFill>
                <a:cs typeface="+mn-ea"/>
                <a:sym typeface="+mn-lt"/>
              </a:rPr>
              <a:t>ey</a:t>
            </a:r>
            <a:r>
              <a:rPr lang="en-US" altLang="id-ID" sz="2000" b="1" dirty="0">
                <a:solidFill>
                  <a:schemeClr val="bg1"/>
                </a:solidFill>
                <a:cs typeface="+mn-ea"/>
                <a:sym typeface="+mn-lt"/>
              </a:rPr>
              <a:t>:</a:t>
            </a:r>
          </a:p>
          <a:p>
            <a:endParaRPr lang="en-US" altLang="id-ID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742950" lvl="1" indent="-28575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id-ID" sz="2400" b="1" dirty="0">
                <a:solidFill>
                  <a:schemeClr val="bg1"/>
                </a:solidFill>
                <a:cs typeface="+mn-ea"/>
                <a:sym typeface="+mn-lt"/>
              </a:rPr>
              <a:t>PMK( SSID  &amp;  password )</a:t>
            </a:r>
          </a:p>
          <a:p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id-ID" sz="2400" b="1" dirty="0" err="1">
                <a:solidFill>
                  <a:schemeClr val="bg1"/>
                </a:solidFill>
                <a:cs typeface="+mn-ea"/>
                <a:sym typeface="+mn-lt"/>
              </a:rPr>
              <a:t>ANonce</a:t>
            </a: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id-ID" sz="2400" b="1" dirty="0" err="1">
                <a:solidFill>
                  <a:schemeClr val="bg1"/>
                </a:solidFill>
                <a:cs typeface="+mn-ea"/>
                <a:sym typeface="+mn-lt"/>
              </a:rPr>
              <a:t>SNonce</a:t>
            </a: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id-ID" sz="2400" b="1" dirty="0">
                <a:solidFill>
                  <a:schemeClr val="bg1"/>
                </a:solidFill>
                <a:cs typeface="+mn-ea"/>
                <a:sym typeface="+mn-lt"/>
              </a:rPr>
              <a:t>AP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id-ID" sz="2400" b="1" dirty="0">
                <a:solidFill>
                  <a:schemeClr val="bg1"/>
                </a:solidFill>
                <a:cs typeface="+mn-ea"/>
                <a:sym typeface="+mn-lt"/>
              </a:rPr>
              <a:t>MAC Address</a:t>
            </a: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id-ID" sz="2400" b="1" dirty="0">
                <a:solidFill>
                  <a:schemeClr val="bg1"/>
                </a:solidFill>
                <a:cs typeface="+mn-ea"/>
                <a:sym typeface="+mn-lt"/>
              </a:rPr>
              <a:t>Client MAC Address</a:t>
            </a:r>
          </a:p>
          <a:p>
            <a:endParaRPr lang="id-ID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98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491790" y="2354179"/>
            <a:ext cx="340092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491790" y="4455695"/>
            <a:ext cx="340092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621167" y="3108267"/>
            <a:ext cx="3142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How to crack it</a:t>
            </a:r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60979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 rot="5400000" flipH="1">
            <a:off x="5716205" y="-2346807"/>
            <a:ext cx="39600" cy="6924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58677" y="221807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8565"/>
            <a:r>
              <a:rPr lang="zh-CN" altLang="en-US" sz="5400" dirty="0">
                <a:solidFill>
                  <a:schemeClr val="bg1"/>
                </a:solidFill>
                <a:cs typeface="+mn-ea"/>
                <a:sym typeface="+mn-lt"/>
              </a:rPr>
              <a:t>窮舉法？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F0C1DF5-61F0-477F-8419-4DEC4DD6B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667" y="1341000"/>
            <a:ext cx="6876000" cy="515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9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 rot="5400000" flipH="1">
            <a:off x="5716198" y="-2268739"/>
            <a:ext cx="39600" cy="6924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73676" y="221807"/>
            <a:ext cx="5724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5400" dirty="0">
                <a:solidFill>
                  <a:schemeClr val="bg1"/>
                </a:solidFill>
                <a:cs typeface="+mn-ea"/>
                <a:sym typeface="+mn-lt"/>
              </a:rPr>
              <a:t>更快一點的方法？</a:t>
            </a:r>
          </a:p>
        </p:txBody>
      </p:sp>
      <p:sp>
        <p:nvSpPr>
          <p:cNvPr id="7" name="TextBox 36">
            <a:extLst>
              <a:ext uri="{FF2B5EF4-FFF2-40B4-BE49-F238E27FC236}">
                <a16:creationId xmlns:a16="http://schemas.microsoft.com/office/drawing/2014/main" id="{D917A74A-031D-41A6-A130-52F4249C7B01}"/>
              </a:ext>
            </a:extLst>
          </p:cNvPr>
          <p:cNvSpPr txBox="1"/>
          <p:nvPr/>
        </p:nvSpPr>
        <p:spPr>
          <a:xfrm>
            <a:off x="786106" y="2044005"/>
            <a:ext cx="1061978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cs typeface="+mn-ea"/>
                <a:sym typeface="+mn-lt"/>
              </a:rPr>
              <a:t>WPS</a:t>
            </a:r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endParaRPr lang="en-US" altLang="id-ID" sz="2000" b="1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en-US" altLang="id-ID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742950" lvl="1" indent="-28575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8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位數字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742950" lvl="1" indent="-285750">
              <a:buClr>
                <a:srgbClr val="339FD6"/>
              </a:buClr>
              <a:buFont typeface="Wingdings" panose="05000000000000000000" pitchFamily="2" charset="2"/>
              <a:buChar char="l"/>
            </a:pP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742950" lvl="1" indent="-28575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Router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會告知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Client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前半部分是否正確 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&amp;&amp; 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最後一位是校驗碼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lvl="1">
              <a:buClr>
                <a:srgbClr val="339FD6"/>
              </a:buClr>
            </a:pP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從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cs typeface="+mn-ea"/>
                <a:sym typeface="+mn-lt"/>
              </a:rPr>
              <a:t>10 ^ 8 </a:t>
            </a:r>
            <a:r>
              <a:rPr lang="zh-TW" altLang="en-US" sz="2400" b="1" dirty="0">
                <a:solidFill>
                  <a:schemeClr val="bg1"/>
                </a:solidFill>
                <a:cs typeface="+mn-ea"/>
                <a:sym typeface="+mn-lt"/>
              </a:rPr>
              <a:t>到 </a:t>
            </a:r>
            <a:r>
              <a:rPr lang="en-US" altLang="zh-TW" sz="2400" b="1" dirty="0">
                <a:solidFill>
                  <a:schemeClr val="bg1"/>
                </a:solidFill>
                <a:cs typeface="+mn-ea"/>
                <a:sym typeface="+mn-lt"/>
              </a:rPr>
              <a:t>10 ^ 4 + 10 ^ 3</a:t>
            </a:r>
            <a:r>
              <a:rPr lang="zh-TW" altLang="en-US" sz="2400" b="1" dirty="0">
                <a:solidFill>
                  <a:schemeClr val="bg1"/>
                </a:solidFill>
                <a:cs typeface="+mn-ea"/>
                <a:sym typeface="+mn-lt"/>
              </a:rPr>
              <a:t>，共</a:t>
            </a:r>
            <a:r>
              <a:rPr lang="en-US" altLang="zh-TW" sz="2400" b="1" dirty="0">
                <a:solidFill>
                  <a:schemeClr val="bg1"/>
                </a:solidFill>
                <a:cs typeface="+mn-ea"/>
                <a:sym typeface="+mn-lt"/>
              </a:rPr>
              <a:t>11000 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次</a:t>
            </a: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lvl="1">
              <a:buClr>
                <a:srgbClr val="339FD6"/>
              </a:buClr>
            </a:pP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id-ID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847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491790" y="2354179"/>
            <a:ext cx="340092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491790" y="4455695"/>
            <a:ext cx="340092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3026977-196A-46AB-B8C3-9E48537AAF74}"/>
              </a:ext>
            </a:extLst>
          </p:cNvPr>
          <p:cNvSpPr/>
          <p:nvPr/>
        </p:nvSpPr>
        <p:spPr>
          <a:xfrm>
            <a:off x="552000" y="1629000"/>
            <a:ext cx="10728000" cy="36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704000" y="2743218"/>
            <a:ext cx="813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 err="1">
                <a:solidFill>
                  <a:schemeClr val="bg1"/>
                </a:solidFill>
                <a:cs typeface="+mn-ea"/>
                <a:sym typeface="+mn-lt"/>
              </a:rPr>
              <a:t>K</a:t>
            </a:r>
            <a:r>
              <a:rPr lang="en-US" altLang="zh-CN" sz="4400" b="1" dirty="0" err="1">
                <a:solidFill>
                  <a:schemeClr val="bg2"/>
                </a:solidFill>
                <a:cs typeface="+mn-ea"/>
                <a:sym typeface="+mn-lt"/>
              </a:rPr>
              <a:t>ey</a:t>
            </a:r>
            <a:r>
              <a:rPr lang="en-US" altLang="zh-CN" sz="8000" b="1" dirty="0" err="1">
                <a:solidFill>
                  <a:schemeClr val="bg1"/>
                </a:solidFill>
                <a:cs typeface="+mn-ea"/>
                <a:sym typeface="+mn-lt"/>
              </a:rPr>
              <a:t>R</a:t>
            </a:r>
            <a:r>
              <a:rPr lang="en-US" altLang="zh-CN" sz="4400" b="1" dirty="0" err="1">
                <a:solidFill>
                  <a:schemeClr val="bg2"/>
                </a:solidFill>
                <a:cs typeface="+mn-ea"/>
                <a:sym typeface="+mn-lt"/>
              </a:rPr>
              <a:t>einstallation</a:t>
            </a:r>
            <a:r>
              <a:rPr lang="en-US" altLang="zh-CN" sz="8000" b="1" dirty="0" err="1">
                <a:solidFill>
                  <a:schemeClr val="bg1"/>
                </a:solidFill>
                <a:cs typeface="+mn-ea"/>
                <a:sym typeface="+mn-lt"/>
              </a:rPr>
              <a:t>A</a:t>
            </a:r>
            <a:r>
              <a:rPr lang="en-US" altLang="zh-CN" sz="4400" b="1" dirty="0" err="1">
                <a:solidFill>
                  <a:schemeClr val="bg2"/>
                </a:solidFill>
                <a:cs typeface="+mn-ea"/>
                <a:sym typeface="+mn-lt"/>
              </a:rPr>
              <a:t>tt</a:t>
            </a:r>
            <a:r>
              <a:rPr lang="en-US" altLang="zh-CN" sz="8000" b="1" dirty="0" err="1">
                <a:solidFill>
                  <a:schemeClr val="bg1"/>
                </a:solidFill>
                <a:cs typeface="+mn-ea"/>
                <a:sym typeface="+mn-lt"/>
              </a:rPr>
              <a:t>CK</a:t>
            </a:r>
            <a:r>
              <a:rPr lang="en-US" altLang="zh-CN" sz="4400" b="1" dirty="0" err="1">
                <a:solidFill>
                  <a:schemeClr val="bg2"/>
                </a:solidFill>
                <a:cs typeface="+mn-ea"/>
                <a:sym typeface="+mn-lt"/>
              </a:rPr>
              <a:t>s</a:t>
            </a:r>
            <a:r>
              <a:rPr lang="en-US" altLang="zh-CN" sz="8000" b="1" dirty="0">
                <a:solidFill>
                  <a:schemeClr val="bg2"/>
                </a:solidFill>
                <a:cs typeface="+mn-ea"/>
                <a:sym typeface="+mn-lt"/>
              </a:rPr>
              <a:t> </a:t>
            </a:r>
            <a:r>
              <a:rPr lang="en-US" altLang="zh-CN" sz="8000" b="1" dirty="0">
                <a:solidFill>
                  <a:schemeClr val="bg1"/>
                </a:solidFill>
                <a:cs typeface="+mn-ea"/>
                <a:sym typeface="+mn-lt"/>
              </a:rPr>
              <a:t>!</a:t>
            </a:r>
            <a:endParaRPr lang="zh-CN" altLang="en-US" sz="8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A34CA92E-D384-41DE-A392-B4822B5403BB}"/>
              </a:ext>
            </a:extLst>
          </p:cNvPr>
          <p:cNvCxnSpPr>
            <a:cxnSpLocks/>
          </p:cNvCxnSpPr>
          <p:nvPr/>
        </p:nvCxnSpPr>
        <p:spPr>
          <a:xfrm>
            <a:off x="2136000" y="2133000"/>
            <a:ext cx="7272000" cy="0"/>
          </a:xfrm>
          <a:prstGeom prst="line">
            <a:avLst/>
          </a:prstGeom>
          <a:ln w="6032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5D13DE5-AC39-4E1B-A768-9044FA0E6D3B}"/>
              </a:ext>
            </a:extLst>
          </p:cNvPr>
          <p:cNvCxnSpPr>
            <a:cxnSpLocks/>
          </p:cNvCxnSpPr>
          <p:nvPr/>
        </p:nvCxnSpPr>
        <p:spPr>
          <a:xfrm>
            <a:off x="2136000" y="4725000"/>
            <a:ext cx="7272000" cy="0"/>
          </a:xfrm>
          <a:prstGeom prst="line">
            <a:avLst/>
          </a:prstGeom>
          <a:ln w="6032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35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cxnSpLocks/>
          </p:cNvCxnSpPr>
          <p:nvPr/>
        </p:nvCxnSpPr>
        <p:spPr>
          <a:xfrm>
            <a:off x="5736000" y="1076873"/>
            <a:ext cx="0" cy="566412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 rot="5400000" flipH="1">
            <a:off x="6027305" y="-2405265"/>
            <a:ext cx="39600" cy="6924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85744" y="221807"/>
            <a:ext cx="4700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8565"/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PTK is fine but…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TextBox 36">
            <a:extLst>
              <a:ext uri="{FF2B5EF4-FFF2-40B4-BE49-F238E27FC236}">
                <a16:creationId xmlns:a16="http://schemas.microsoft.com/office/drawing/2014/main" id="{D917A74A-031D-41A6-A130-52F4249C7B01}"/>
              </a:ext>
            </a:extLst>
          </p:cNvPr>
          <p:cNvSpPr txBox="1"/>
          <p:nvPr/>
        </p:nvSpPr>
        <p:spPr>
          <a:xfrm>
            <a:off x="876213" y="1374311"/>
            <a:ext cx="428378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d-ID" sz="4800" b="1" dirty="0">
                <a:solidFill>
                  <a:schemeClr val="bg1"/>
                </a:solidFill>
                <a:cs typeface="+mn-ea"/>
                <a:sym typeface="+mn-lt"/>
              </a:rPr>
              <a:t>PTK</a:t>
            </a:r>
            <a:r>
              <a:rPr lang="en-US" altLang="id-ID" sz="2000" b="1" dirty="0">
                <a:solidFill>
                  <a:schemeClr val="bg1"/>
                </a:solidFill>
                <a:cs typeface="+mn-ea"/>
                <a:sym typeface="+mn-lt"/>
              </a:rPr>
              <a:t>:</a:t>
            </a:r>
          </a:p>
          <a:p>
            <a:endParaRPr lang="en-US" altLang="id-ID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742950" lvl="1" indent="-28575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id-ID" sz="2400" b="1" dirty="0">
                <a:solidFill>
                  <a:schemeClr val="bg1"/>
                </a:solidFill>
                <a:cs typeface="+mn-ea"/>
                <a:sym typeface="+mn-lt"/>
              </a:rPr>
              <a:t>PMK( SSID  &amp;  password )</a:t>
            </a:r>
          </a:p>
          <a:p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id-ID" sz="2400" b="1" dirty="0" err="1">
                <a:solidFill>
                  <a:schemeClr val="bg1"/>
                </a:solidFill>
                <a:cs typeface="+mn-ea"/>
                <a:sym typeface="+mn-lt"/>
              </a:rPr>
              <a:t>Anoce</a:t>
            </a: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id-ID" sz="2400" b="1" dirty="0" err="1">
                <a:solidFill>
                  <a:schemeClr val="bg1"/>
                </a:solidFill>
                <a:cs typeface="+mn-ea"/>
                <a:sym typeface="+mn-lt"/>
              </a:rPr>
              <a:t>Snoce</a:t>
            </a: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id-ID" sz="2400" b="1" dirty="0">
                <a:solidFill>
                  <a:schemeClr val="bg1"/>
                </a:solidFill>
                <a:cs typeface="+mn-ea"/>
                <a:sym typeface="+mn-lt"/>
              </a:rPr>
              <a:t>AP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id-ID" sz="2400" b="1" dirty="0">
                <a:solidFill>
                  <a:schemeClr val="bg1"/>
                </a:solidFill>
                <a:cs typeface="+mn-ea"/>
                <a:sym typeface="+mn-lt"/>
              </a:rPr>
              <a:t>MAC Address</a:t>
            </a: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id-ID" sz="2400" b="1" dirty="0">
                <a:solidFill>
                  <a:schemeClr val="bg1"/>
                </a:solidFill>
                <a:cs typeface="+mn-ea"/>
                <a:sym typeface="+mn-lt"/>
              </a:rPr>
              <a:t>Client MAC Address</a:t>
            </a:r>
          </a:p>
          <a:p>
            <a:endParaRPr lang="id-ID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4F9FCB8-31E6-418F-9DB8-E069367FD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418" y="1557000"/>
            <a:ext cx="4727369" cy="477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7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 rot="5400000" flipH="1">
            <a:off x="6027305" y="-2405265"/>
            <a:ext cx="39600" cy="6924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14427" y="221807"/>
            <a:ext cx="5643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8565"/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How KRACK works?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C71F234-3D68-42CA-A35E-E1DCC232D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000" y="1219620"/>
            <a:ext cx="6336000" cy="5416573"/>
          </a:xfrm>
          <a:prstGeom prst="rect">
            <a:avLst/>
          </a:prstGeom>
        </p:spPr>
      </p:pic>
      <p:pic>
        <p:nvPicPr>
          <p:cNvPr id="6" name="圖形 5">
            <a:extLst>
              <a:ext uri="{FF2B5EF4-FFF2-40B4-BE49-F238E27FC236}">
                <a16:creationId xmlns:a16="http://schemas.microsoft.com/office/drawing/2014/main" id="{8871BECA-4141-446A-AF79-4709124126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6000" y="2853000"/>
            <a:ext cx="1152000" cy="1152000"/>
          </a:xfrm>
          <a:prstGeom prst="rect">
            <a:avLst/>
          </a:prstGeom>
        </p:spPr>
      </p:pic>
      <p:pic>
        <p:nvPicPr>
          <p:cNvPr id="12" name="圖形 11">
            <a:extLst>
              <a:ext uri="{FF2B5EF4-FFF2-40B4-BE49-F238E27FC236}">
                <a16:creationId xmlns:a16="http://schemas.microsoft.com/office/drawing/2014/main" id="{30CA2E1F-9244-4E6C-9677-1E5E918821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8000" y="2715447"/>
            <a:ext cx="1427105" cy="142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3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自定义 696">
      <a:dk1>
        <a:srgbClr val="242424"/>
      </a:dk1>
      <a:lt1>
        <a:srgbClr val="FFFFFF"/>
      </a:lt1>
      <a:dk2>
        <a:srgbClr val="242424"/>
      </a:dk2>
      <a:lt2>
        <a:srgbClr val="FFFFFF"/>
      </a:lt2>
      <a:accent1>
        <a:srgbClr val="5A5A5A"/>
      </a:accent1>
      <a:accent2>
        <a:srgbClr val="5A5A5A"/>
      </a:accent2>
      <a:accent3>
        <a:srgbClr val="5A5A5A"/>
      </a:accent3>
      <a:accent4>
        <a:srgbClr val="5A5A5A"/>
      </a:accent4>
      <a:accent5>
        <a:srgbClr val="5A5A5A"/>
      </a:accent5>
      <a:accent6>
        <a:srgbClr val="5A5A5A"/>
      </a:accent6>
      <a:hlink>
        <a:srgbClr val="F33B48"/>
      </a:hlink>
      <a:folHlink>
        <a:srgbClr val="FFC00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174</Words>
  <Application>Microsoft Office PowerPoint</Application>
  <PresentationFormat>寬螢幕</PresentationFormat>
  <Paragraphs>67</Paragraphs>
  <Slides>12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22" baseType="lpstr">
      <vt:lpstr>等线</vt:lpstr>
      <vt:lpstr>等线</vt:lpstr>
      <vt:lpstr>微软雅黑</vt:lpstr>
      <vt:lpstr>Source Sans Pro Light</vt:lpstr>
      <vt:lpstr>Arial</vt:lpstr>
      <vt:lpstr>Calibri</vt:lpstr>
      <vt:lpstr>Calibri Light</vt:lpstr>
      <vt:lpstr>Wingdings</vt:lpstr>
      <vt:lpstr>Ofis Teması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Eric羊</dc:creator>
  <cp:lastModifiedBy>beans_pc</cp:lastModifiedBy>
  <cp:revision>54</cp:revision>
  <dcterms:created xsi:type="dcterms:W3CDTF">2016-12-13T08:41:00Z</dcterms:created>
  <dcterms:modified xsi:type="dcterms:W3CDTF">2018-01-08T10:34:28Z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