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59111" autoAdjust="0"/>
  </p:normalViewPr>
  <p:slideViewPr>
    <p:cSldViewPr>
      <p:cViewPr varScale="1">
        <p:scale>
          <a:sx n="60" d="100"/>
          <a:sy n="60" d="100"/>
        </p:scale>
        <p:origin x="30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B69E6-F8CB-4072-9959-5455E5EB1A9B}" type="datetimeFigureOut">
              <a:rPr lang="en-NZ" smtClean="0"/>
              <a:t>22/04/20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0E6E8-89A0-44EC-AF7F-F10674FF28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596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1345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0023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080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68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197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1462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3310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7876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9886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5352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362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9114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5267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3071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9394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9487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7384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7064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5895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241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598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28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6511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8307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842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274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196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00200"/>
            <a:ext cx="9144000" cy="40703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b="1" dirty="0"/>
              <a:t>Programming 4</a:t>
            </a:r>
          </a:p>
          <a:p>
            <a:pPr algn="ctr"/>
            <a:r>
              <a:rPr lang="en-US" sz="3000" b="1" dirty="0"/>
              <a:t>Lecture 13: Finite State Machine</a:t>
            </a:r>
          </a:p>
          <a:p>
            <a:pPr algn="ctr"/>
            <a:r>
              <a:rPr lang="en-US" sz="3000" b="1" dirty="0"/>
              <a:t>&amp; Inheritance</a:t>
            </a:r>
          </a:p>
          <a:p>
            <a:pPr algn="ctr"/>
            <a:r>
              <a:rPr lang="en-US" sz="3000" b="1" dirty="0"/>
              <a:t>Semester 1, 2020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 err="1"/>
              <a:t>Kaiako</a:t>
            </a:r>
            <a:r>
              <a:rPr lang="en-US" sz="3000" b="1" dirty="0"/>
              <a:t>: Grayson Orr </a:t>
            </a:r>
          </a:p>
          <a:p>
            <a:pPr algn="ctr"/>
            <a:endParaRPr lang="en-US" sz="1000" b="1" dirty="0"/>
          </a:p>
          <a:p>
            <a:pPr algn="ctr"/>
            <a:r>
              <a:rPr lang="en-US" sz="3000" b="1" dirty="0"/>
              <a:t>Te Kura </a:t>
            </a:r>
            <a:r>
              <a:rPr lang="en-US" sz="3000" b="1" dirty="0" err="1"/>
              <a:t>Matatiniki</a:t>
            </a:r>
            <a:r>
              <a:rPr lang="en-US" sz="3000" b="1" dirty="0"/>
              <a:t> Otago, O ̄</a:t>
            </a:r>
            <a:r>
              <a:rPr lang="en-US" sz="3000" b="1" dirty="0" err="1"/>
              <a:t>tepoti</a:t>
            </a:r>
            <a:r>
              <a:rPr lang="en-US" sz="3000" b="1" dirty="0"/>
              <a:t>, Aotearoa </a:t>
            </a:r>
          </a:p>
          <a:p>
            <a:pPr algn="ctr"/>
            <a:endParaRPr lang="en-US" sz="1000" b="1" dirty="0"/>
          </a:p>
          <a:p>
            <a:pPr algn="ctr"/>
            <a:r>
              <a:rPr lang="en-US" sz="3000" b="1" dirty="0"/>
              <a:t>Wednesday</a:t>
            </a:r>
            <a:r>
              <a:rPr lang="en-US" sz="3000" b="1"/>
              <a:t>, 22 </a:t>
            </a:r>
            <a:r>
              <a:rPr lang="en-US" sz="3000" b="1" dirty="0"/>
              <a:t>April</a:t>
            </a:r>
          </a:p>
        </p:txBody>
      </p:sp>
    </p:spTree>
    <p:extLst>
      <p:ext uri="{BB962C8B-B14F-4D97-AF65-F5344CB8AC3E}">
        <p14:creationId xmlns:p14="http://schemas.microsoft.com/office/powerpoint/2010/main" val="324920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Coding an FSM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Perform actions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NZ" sz="2500" dirty="0"/>
          </a:p>
          <a:p>
            <a:pPr lvl="2"/>
            <a:r>
              <a:rPr lang="en-NZ" sz="2000" dirty="0"/>
              <a:t>switch (</a:t>
            </a:r>
            <a:r>
              <a:rPr lang="en-NZ" sz="2000" dirty="0" err="1"/>
              <a:t>catState</a:t>
            </a:r>
            <a:r>
              <a:rPr lang="en-NZ" sz="2000" dirty="0"/>
              <a:t>)</a:t>
            </a:r>
          </a:p>
          <a:p>
            <a:pPr lvl="3"/>
            <a:r>
              <a:rPr lang="en-NZ" sz="2000" dirty="0"/>
              <a:t>case Sleeping:</a:t>
            </a:r>
          </a:p>
          <a:p>
            <a:pPr lvl="2"/>
            <a:r>
              <a:rPr lang="en-NZ" sz="2000" dirty="0"/>
              <a:t>	Drool();</a:t>
            </a:r>
          </a:p>
          <a:p>
            <a:pPr lvl="2"/>
            <a:r>
              <a:rPr lang="en-NZ" sz="2000" dirty="0"/>
              <a:t>	if (</a:t>
            </a:r>
            <a:r>
              <a:rPr lang="en-NZ" sz="2000" dirty="0" err="1"/>
              <a:t>rGen</a:t>
            </a:r>
            <a:r>
              <a:rPr lang="en-NZ" sz="2000" dirty="0"/>
              <a:t>-&gt;Next(100) &gt; ROLLPROB) Rollover();</a:t>
            </a:r>
          </a:p>
          <a:p>
            <a:pPr lvl="2"/>
            <a:r>
              <a:rPr lang="en-NZ" sz="2000" dirty="0"/>
              <a:t>		</a:t>
            </a:r>
            <a:r>
              <a:rPr lang="en-NZ" sz="2000" dirty="0" err="1"/>
              <a:t>Haven’tEatenCount</a:t>
            </a:r>
            <a:r>
              <a:rPr lang="en-NZ" sz="2000" dirty="0"/>
              <a:t>++</a:t>
            </a:r>
          </a:p>
          <a:p>
            <a:pPr lvl="2"/>
            <a:r>
              <a:rPr lang="en-NZ" sz="2000" dirty="0"/>
              <a:t>	break;</a:t>
            </a:r>
          </a:p>
          <a:p>
            <a:pPr lvl="3"/>
            <a:r>
              <a:rPr lang="en-NZ" sz="2000" dirty="0"/>
              <a:t>case Chasing:</a:t>
            </a:r>
          </a:p>
          <a:p>
            <a:pPr lvl="4"/>
            <a:r>
              <a:rPr lang="en-NZ" sz="2000" dirty="0" err="1"/>
              <a:t>TargetAction</a:t>
            </a:r>
            <a:r>
              <a:rPr lang="en-NZ" sz="2000" dirty="0"/>
              <a:t>(</a:t>
            </a:r>
            <a:r>
              <a:rPr lang="en-NZ" sz="2000" dirty="0" err="1"/>
              <a:t>NeighbourCat</a:t>
            </a:r>
            <a:r>
              <a:rPr lang="en-NZ" sz="2000" dirty="0"/>
              <a:t>);</a:t>
            </a:r>
          </a:p>
          <a:p>
            <a:pPr lvl="4"/>
            <a:r>
              <a:rPr lang="en-NZ" sz="2000" dirty="0"/>
              <a:t>Hiss();</a:t>
            </a:r>
          </a:p>
          <a:p>
            <a:pPr lvl="4"/>
            <a:r>
              <a:rPr lang="en-NZ" sz="2000" dirty="0"/>
              <a:t>break;</a:t>
            </a:r>
          </a:p>
          <a:p>
            <a:pPr lvl="4"/>
            <a:r>
              <a:rPr lang="en-NZ" sz="2000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49838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Probabilistic FSM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grpSp>
        <p:nvGrpSpPr>
          <p:cNvPr id="4" name="Group 3"/>
          <p:cNvGrpSpPr/>
          <p:nvPr/>
        </p:nvGrpSpPr>
        <p:grpSpPr>
          <a:xfrm>
            <a:off x="2070533" y="1664041"/>
            <a:ext cx="4464174" cy="2160712"/>
            <a:chOff x="323850" y="2781300"/>
            <a:chExt cx="4967288" cy="259238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819944" y="2957513"/>
              <a:ext cx="628650" cy="3667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NZ" dirty="0"/>
                <a:t>Seek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25950" y="3609353"/>
              <a:ext cx="577850" cy="3667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NZ" dirty="0"/>
                <a:t>Flee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7892" y="4758532"/>
              <a:ext cx="590550" cy="3667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NZ" dirty="0"/>
                <a:t>Rest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11188" y="2781300"/>
              <a:ext cx="1079500" cy="792163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211638" y="3429000"/>
              <a:ext cx="1079500" cy="792163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3850" y="4581525"/>
              <a:ext cx="1079500" cy="792163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1763713" y="2997200"/>
              <a:ext cx="2303462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763713" y="3573463"/>
              <a:ext cx="2303462" cy="5032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690688" y="4797425"/>
              <a:ext cx="3241675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690688" y="4437063"/>
              <a:ext cx="3024187" cy="5048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1116013" y="3644900"/>
              <a:ext cx="71437" cy="86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682625" y="3716338"/>
              <a:ext cx="144463" cy="792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70" y="4412393"/>
            <a:ext cx="6145301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Inheritance in OO - review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 group of classes are related in that they have a 	common core of shared functionality and/or data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Child classes extend parent (base classes) by descent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Child classes contain all public or protected data and 	methods of their ancestors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Inheritance promotes code reuse and reduces code 	duplication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Child classes contain additional data, additional 	functionality or polymorphic implementations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The parent-child relationship must be an “is-a” 	relationship, not a “has-a” relationship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0418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Inheritance in OO - review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Inheritance for extension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9812" y="2438400"/>
            <a:ext cx="3384376" cy="3312368"/>
            <a:chOff x="2895600" y="2438400"/>
            <a:chExt cx="3384376" cy="3312368"/>
          </a:xfrm>
        </p:grpSpPr>
        <p:sp>
          <p:nvSpPr>
            <p:cNvPr id="4" name="Rectangle 3"/>
            <p:cNvSpPr/>
            <p:nvPr/>
          </p:nvSpPr>
          <p:spPr>
            <a:xfrm>
              <a:off x="2895600" y="2438400"/>
              <a:ext cx="338437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Base Class: Common Core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4454624"/>
              <a:ext cx="338437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Child Class: + Specialised</a:t>
              </a:r>
            </a:p>
          </p:txBody>
        </p:sp>
        <p:cxnSp>
          <p:nvCxnSpPr>
            <p:cNvPr id="6" name="Straight Arrow Connector 5"/>
            <p:cNvCxnSpPr>
              <a:stCxn id="4" idx="2"/>
              <a:endCxn id="5" idx="0"/>
            </p:cNvCxnSpPr>
            <p:nvPr/>
          </p:nvCxnSpPr>
          <p:spPr>
            <a:xfrm>
              <a:off x="4587788" y="3734544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Inheritance in OO - review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Inheritance for polymorphism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773578" y="2438400"/>
            <a:ext cx="7596844" cy="3528392"/>
            <a:chOff x="683568" y="2852936"/>
            <a:chExt cx="7596844" cy="3528392"/>
          </a:xfrm>
        </p:grpSpPr>
        <p:sp>
          <p:nvSpPr>
            <p:cNvPr id="7" name="Rectangle 6"/>
            <p:cNvSpPr/>
            <p:nvPr/>
          </p:nvSpPr>
          <p:spPr>
            <a:xfrm>
              <a:off x="2843808" y="2852936"/>
              <a:ext cx="338437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Base Class – Common Core</a:t>
              </a:r>
            </a:p>
            <a:p>
              <a:pPr algn="ctr"/>
              <a:r>
                <a:rPr lang="en-NZ" dirty="0"/>
                <a:t>Including </a:t>
              </a:r>
              <a:r>
                <a:rPr lang="en-NZ" dirty="0" err="1"/>
                <a:t>ImportantJob</a:t>
              </a:r>
              <a:r>
                <a:rPr lang="en-NZ" dirty="0"/>
                <a:t>()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568" y="5085184"/>
              <a:ext cx="338437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Child Class1</a:t>
              </a:r>
            </a:p>
            <a:p>
              <a:pPr algn="ctr"/>
              <a:r>
                <a:rPr lang="en-NZ" dirty="0"/>
                <a:t>Implements </a:t>
              </a:r>
              <a:r>
                <a:rPr lang="en-NZ" dirty="0" err="1"/>
                <a:t>ImportantJob</a:t>
              </a:r>
              <a:r>
                <a:rPr lang="en-NZ" dirty="0"/>
                <a:t>() with algorithm 1</a:t>
              </a:r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2375756" y="4149080"/>
              <a:ext cx="2160240" cy="9361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896036" y="5085184"/>
              <a:ext cx="338437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Child Class2</a:t>
              </a:r>
            </a:p>
            <a:p>
              <a:pPr algn="ctr"/>
              <a:r>
                <a:rPr lang="en-NZ" dirty="0"/>
                <a:t>Implements </a:t>
              </a:r>
              <a:r>
                <a:rPr lang="en-NZ" dirty="0" err="1"/>
                <a:t>ImportantJob</a:t>
              </a:r>
              <a:r>
                <a:rPr lang="en-NZ" dirty="0"/>
                <a:t>() with algorithm 2</a:t>
              </a:r>
            </a:p>
          </p:txBody>
        </p:sp>
        <p:cxnSp>
          <p:nvCxnSpPr>
            <p:cNvPr id="11" name="Straight Arrow Connector 10"/>
            <p:cNvCxnSpPr>
              <a:stCxn id="7" idx="2"/>
              <a:endCxn id="10" idx="0"/>
            </p:cNvCxnSpPr>
            <p:nvPr/>
          </p:nvCxnSpPr>
          <p:spPr>
            <a:xfrm>
              <a:off x="4535996" y="4149080"/>
              <a:ext cx="2052228" cy="9361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271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Dangers of inheritance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Cumbersome hierarchies – confusing to use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Single hierarchical structure not a good match for information architecture.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Hidden functionality in ancestors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512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Don’t use inheritance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...when it isn’t a true </a:t>
            </a:r>
            <a:r>
              <a:rPr lang="en-NZ" sz="2500" b="1" dirty="0"/>
              <a:t>“is-a” </a:t>
            </a:r>
            <a:r>
              <a:rPr lang="en-NZ" sz="2500" dirty="0"/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76259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Inheritance syntax in C++</a:t>
            </a:r>
            <a:endParaRPr lang="en-US" sz="3500" b="1" dirty="0"/>
          </a:p>
          <a:p>
            <a:pPr lvl="2"/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371475" y="1752600"/>
            <a:ext cx="8401050" cy="3467100"/>
            <a:chOff x="77466" y="1752600"/>
            <a:chExt cx="8401050" cy="34671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466" y="1752600"/>
              <a:ext cx="4038600" cy="346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b="6383"/>
            <a:stretch/>
          </p:blipFill>
          <p:spPr bwMode="auto">
            <a:xfrm>
              <a:off x="4116066" y="1752600"/>
              <a:ext cx="43624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8679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Inheritance syntax in C++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In Child1.h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5726" y="2438400"/>
            <a:ext cx="591254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438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Inheritance syntax in C++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In Child1.h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800" dirty="0"/>
              <a:t>If you want to call the parent constructor, make 	sure the child constructor contains </a:t>
            </a:r>
            <a:r>
              <a:rPr lang="en-NZ" sz="2800" i="1" dirty="0"/>
              <a:t>at least</a:t>
            </a:r>
            <a:r>
              <a:rPr lang="en-NZ" sz="2800" dirty="0"/>
              <a:t> all </a:t>
            </a:r>
          </a:p>
          <a:p>
            <a:pPr lvl="2"/>
            <a:r>
              <a:rPr lang="en-NZ" sz="2800" dirty="0"/>
              <a:t>	the input arguments that the parent constructor 	contains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233" y="3962400"/>
            <a:ext cx="7203534" cy="171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484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FSM: state, actions and events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States and events</a:t>
            </a:r>
          </a:p>
          <a:p>
            <a:pPr lvl="2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747315" y="2590800"/>
            <a:ext cx="7649369" cy="2606319"/>
            <a:chOff x="738981" y="2708275"/>
            <a:chExt cx="7649369" cy="2606319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275806" y="2922055"/>
              <a:ext cx="1800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Sleeping</a:t>
              </a:r>
              <a:endParaRPr lang="en-NZ" dirty="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38981" y="4682007"/>
              <a:ext cx="2089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Eating</a:t>
              </a:r>
              <a:endParaRPr lang="en-NZ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833268" y="4673244"/>
              <a:ext cx="2303463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Chasing </a:t>
              </a:r>
              <a:r>
                <a:rPr lang="en-US" dirty="0" err="1"/>
                <a:t>neighbour</a:t>
              </a:r>
              <a:r>
                <a:rPr lang="en-US" dirty="0"/>
                <a:t> cat</a:t>
              </a:r>
              <a:endParaRPr lang="en-NZ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003800" y="3284538"/>
              <a:ext cx="1800225" cy="10080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195513" y="3357563"/>
              <a:ext cx="1368425" cy="1081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4643438" y="3573463"/>
              <a:ext cx="1295400" cy="10080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555875" y="3573463"/>
              <a:ext cx="1295400" cy="1150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492500" y="2708275"/>
              <a:ext cx="1366838" cy="865188"/>
            </a:xfrm>
            <a:prstGeom prst="ellips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116013" y="4435475"/>
              <a:ext cx="1366837" cy="865188"/>
            </a:xfrm>
            <a:prstGeom prst="ellips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5581650" y="4437063"/>
              <a:ext cx="2806700" cy="865187"/>
            </a:xfrm>
            <a:prstGeom prst="ellips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148263" y="2997200"/>
              <a:ext cx="2533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Neighbour</a:t>
              </a:r>
              <a:r>
                <a:rPr lang="en-US" dirty="0"/>
                <a:t> cat in yard</a:t>
              </a:r>
              <a:endParaRPr lang="en-NZ" dirty="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211638" y="4292600"/>
              <a:ext cx="13271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Neighbour</a:t>
              </a:r>
              <a:endParaRPr lang="en-US" dirty="0"/>
            </a:p>
            <a:p>
              <a:r>
                <a:rPr lang="en-US" dirty="0"/>
                <a:t>Cat gone</a:t>
              </a:r>
              <a:endParaRPr lang="en-NZ" dirty="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600200" y="3448050"/>
              <a:ext cx="12001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Becomes</a:t>
              </a:r>
            </a:p>
            <a:p>
              <a:r>
                <a:rPr lang="en-US"/>
                <a:t>hungry</a:t>
              </a:r>
              <a:endParaRPr lang="en-NZ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843213" y="4437063"/>
              <a:ext cx="590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Full</a:t>
              </a:r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294876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Inheritance syntax in C++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In Child1.h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423" y="2286000"/>
            <a:ext cx="7833153" cy="297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16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Inheritance syntax in C++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In Child1.cpp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b="23103"/>
          <a:stretch/>
        </p:blipFill>
        <p:spPr bwMode="auto">
          <a:xfrm>
            <a:off x="755575" y="2564904"/>
            <a:ext cx="7326031" cy="215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467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Inheritance syntax in C++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Overriding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virtual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The parent provides a default code body (may be empty)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Children have the option of overriding with their own code, or using the parent’s default version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abstract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The parent provides no code body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All children must provide their own code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Instances of the parent class cannot be instantiated</a:t>
            </a:r>
          </a:p>
        </p:txBody>
      </p:sp>
    </p:spTree>
    <p:extLst>
      <p:ext uri="{BB962C8B-B14F-4D97-AF65-F5344CB8AC3E}">
        <p14:creationId xmlns:p14="http://schemas.microsoft.com/office/powerpoint/2010/main" val="116804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Inheritance syntax in C++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223628" y="1524000"/>
            <a:ext cx="6696744" cy="4903090"/>
            <a:chOff x="1143000" y="1524000"/>
            <a:chExt cx="6696744" cy="490309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000" y="1524000"/>
              <a:ext cx="6048672" cy="4903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Straight Arrow Connector 4"/>
            <p:cNvCxnSpPr/>
            <p:nvPr/>
          </p:nvCxnSpPr>
          <p:spPr>
            <a:xfrm flipH="1" flipV="1">
              <a:off x="3591272" y="2964160"/>
              <a:ext cx="936104" cy="6480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6615608" y="5196408"/>
              <a:ext cx="1224136" cy="6480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287016" y="5484440"/>
              <a:ext cx="288032" cy="2160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15008" y="5772472"/>
              <a:ext cx="288032" cy="2160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9601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Inheritance syntax in C++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In Child1.h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370" y="2438400"/>
            <a:ext cx="831726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288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Inheritance syntax in C++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In Child1.cpp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2661" y="2286000"/>
            <a:ext cx="5658677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454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Practical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Approach-avoid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1117" t="5895" r="1048" b="3401"/>
          <a:stretch/>
        </p:blipFill>
        <p:spPr bwMode="auto">
          <a:xfrm>
            <a:off x="952500" y="2209800"/>
            <a:ext cx="7239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3124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Practical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Use Inheritance </a:t>
            </a:r>
            <a:r>
              <a:rPr lang="en-NZ" sz="2500" b="1" dirty="0" err="1"/>
              <a:t>InheritanceApproachAvoid</a:t>
            </a:r>
            <a:r>
              <a:rPr lang="en-NZ" sz="2500" b="1" dirty="0"/>
              <a:t> Skeleton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Carefully study the existing classes, </a:t>
            </a:r>
            <a:r>
              <a:rPr lang="en-NZ" sz="2500" b="1" dirty="0"/>
              <a:t>SimpleSprite</a:t>
            </a:r>
            <a:r>
              <a:rPr lang="en-NZ" sz="2500" dirty="0"/>
              <a:t>, </a:t>
            </a:r>
            <a:r>
              <a:rPr lang="en-NZ" sz="2500" b="1" dirty="0" err="1"/>
              <a:t>SpriteList</a:t>
            </a:r>
            <a:r>
              <a:rPr lang="en-NZ" sz="2500" dirty="0"/>
              <a:t> and </a:t>
            </a:r>
            <a:r>
              <a:rPr lang="en-NZ" sz="2500" b="1" dirty="0"/>
              <a:t>Form1</a:t>
            </a:r>
            <a:r>
              <a:rPr lang="en-NZ" sz="2500" dirty="0"/>
              <a:t>. Read the comments in </a:t>
            </a:r>
            <a:r>
              <a:rPr lang="en-NZ" sz="2500" b="1" dirty="0"/>
              <a:t>Form1.h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two new classes </a:t>
            </a:r>
            <a:r>
              <a:rPr lang="en-NZ" sz="2500" b="1" dirty="0"/>
              <a:t>Approacher</a:t>
            </a:r>
            <a:r>
              <a:rPr lang="en-NZ" sz="2500" dirty="0"/>
              <a:t> and </a:t>
            </a:r>
            <a:r>
              <a:rPr lang="en-NZ" sz="2500" b="1" dirty="0"/>
              <a:t>Avoider</a:t>
            </a:r>
            <a:r>
              <a:rPr lang="en-NZ" sz="2500" dirty="0"/>
              <a:t>, both 	descended from </a:t>
            </a:r>
            <a:r>
              <a:rPr lang="en-NZ" sz="2500" b="1" dirty="0"/>
              <a:t>SimpleSprite</a:t>
            </a:r>
            <a:r>
              <a:rPr lang="en-NZ" sz="2500" dirty="0"/>
              <a:t>, so that your </a:t>
            </a:r>
          </a:p>
          <a:p>
            <a:pPr lvl="2"/>
            <a:r>
              <a:rPr lang="en-NZ" sz="2500" dirty="0"/>
              <a:t>	application runs as in the demo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Before creating your new child classes, decide: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What data members and methods do they inherit from their parent?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What additional data members (if any) do they each need?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What additional methods (if any) do they each need?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What inherited methods (if any) do they each need to override?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If you are going to add methods or override inherited methods, what is the logic for each one?</a:t>
            </a:r>
          </a:p>
        </p:txBody>
      </p:sp>
    </p:spTree>
    <p:extLst>
      <p:ext uri="{BB962C8B-B14F-4D97-AF65-F5344CB8AC3E}">
        <p14:creationId xmlns:p14="http://schemas.microsoft.com/office/powerpoint/2010/main" val="2095331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Practical – code examples</a:t>
            </a:r>
            <a:endParaRPr lang="en-US" sz="35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66712" y="1600200"/>
            <a:ext cx="8410575" cy="4896490"/>
            <a:chOff x="403223" y="1685285"/>
            <a:chExt cx="8410575" cy="489649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23" y="4191000"/>
              <a:ext cx="8410575" cy="23907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23" y="1685285"/>
              <a:ext cx="8410575" cy="23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69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FSM: state, actions and events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Actions</a:t>
            </a:r>
          </a:p>
          <a:p>
            <a:pPr lvl="2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17949"/>
              </p:ext>
            </p:extLst>
          </p:nvPr>
        </p:nvGraphicFramePr>
        <p:xfrm>
          <a:off x="899592" y="2438400"/>
          <a:ext cx="7344816" cy="3295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34">
                <a:tc>
                  <a:txBody>
                    <a:bodyPr/>
                    <a:lstStyle/>
                    <a:p>
                      <a:r>
                        <a:rPr lang="en-NZ" dirty="0"/>
                        <a:t>When in state...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Action...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826">
                <a:tc>
                  <a:txBody>
                    <a:bodyPr/>
                    <a:lstStyle/>
                    <a:p>
                      <a:r>
                        <a:rPr lang="en-NZ" dirty="0"/>
                        <a:t>Sleeping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Lie down with eyes closed</a:t>
                      </a:r>
                    </a:p>
                    <a:p>
                      <a:r>
                        <a:rPr lang="en-NZ" dirty="0"/>
                        <a:t>Drool</a:t>
                      </a:r>
                    </a:p>
                    <a:p>
                      <a:r>
                        <a:rPr lang="en-NZ" dirty="0"/>
                        <a:t>Roll</a:t>
                      </a:r>
                      <a:r>
                        <a:rPr lang="en-NZ" baseline="0" dirty="0"/>
                        <a:t> over with ROLL_PROB</a:t>
                      </a:r>
                    </a:p>
                    <a:p>
                      <a:r>
                        <a:rPr lang="en-NZ" baseline="0" dirty="0"/>
                        <a:t>Update Hunger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r>
                        <a:rPr lang="en-NZ" dirty="0"/>
                        <a:t>Chasing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OrientTo</a:t>
                      </a:r>
                      <a:r>
                        <a:rPr lang="en-NZ" dirty="0"/>
                        <a:t>(</a:t>
                      </a:r>
                      <a:r>
                        <a:rPr lang="en-NZ" dirty="0" err="1"/>
                        <a:t>Neighbour</a:t>
                      </a:r>
                      <a:r>
                        <a:rPr lang="en-NZ" baseline="0" dirty="0" err="1"/>
                        <a:t>Cat</a:t>
                      </a:r>
                      <a:r>
                        <a:rPr lang="en-NZ" baseline="0" dirty="0"/>
                        <a:t>)</a:t>
                      </a:r>
                    </a:p>
                    <a:p>
                      <a:r>
                        <a:rPr lang="en-NZ" baseline="0" dirty="0"/>
                        <a:t>Move</a:t>
                      </a:r>
                    </a:p>
                    <a:p>
                      <a:r>
                        <a:rPr lang="en-NZ" baseline="0" dirty="0"/>
                        <a:t>Hiss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851">
                <a:tc>
                  <a:txBody>
                    <a:bodyPr/>
                    <a:lstStyle/>
                    <a:p>
                      <a:r>
                        <a:rPr lang="en-NZ" dirty="0"/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Gobble</a:t>
                      </a:r>
                      <a:r>
                        <a:rPr lang="en-NZ" baseline="0" dirty="0"/>
                        <a:t> f</a:t>
                      </a:r>
                      <a:r>
                        <a:rPr lang="en-NZ" dirty="0"/>
                        <a:t>ood</a:t>
                      </a:r>
                    </a:p>
                    <a:p>
                      <a:r>
                        <a:rPr lang="en-NZ" dirty="0"/>
                        <a:t>Update Fullness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11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FSM in games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lvl="2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4" name="Picture 4" descr="soldi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752600"/>
            <a:ext cx="54737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67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FSM in games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lvl="2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Picture 4" descr="quake fs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7856" y="1828800"/>
            <a:ext cx="5348287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957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FSM in games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lvl="2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4" name="Picture 5" descr="quake f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663" y="1997075"/>
            <a:ext cx="7177087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079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FSM in games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Quake II NPCs have nine states: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Standing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Walking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Running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Dodging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Attacking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Melee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Seeing the enemy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Idle 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Searching </a:t>
            </a:r>
          </a:p>
        </p:txBody>
      </p:sp>
    </p:spTree>
    <p:extLst>
      <p:ext uri="{BB962C8B-B14F-4D97-AF65-F5344CB8AC3E}">
        <p14:creationId xmlns:p14="http://schemas.microsoft.com/office/powerpoint/2010/main" val="316470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Coding an FSM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To code an FSM, you need two primary methods: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Update state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Perform actions</a:t>
            </a:r>
          </a:p>
        </p:txBody>
      </p:sp>
    </p:spTree>
    <p:extLst>
      <p:ext uri="{BB962C8B-B14F-4D97-AF65-F5344CB8AC3E}">
        <p14:creationId xmlns:p14="http://schemas.microsoft.com/office/powerpoint/2010/main" val="310337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/>
              <a:t>Coding an FSM</a:t>
            </a:r>
            <a:endParaRPr lang="en-US" sz="35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Update state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NZ" sz="2500" dirty="0"/>
          </a:p>
          <a:p>
            <a:pPr lvl="2"/>
            <a:r>
              <a:rPr lang="en-NZ" sz="2000" dirty="0"/>
              <a:t>switch (</a:t>
            </a:r>
            <a:r>
              <a:rPr lang="en-NZ" sz="2000" dirty="0" err="1"/>
              <a:t>catState</a:t>
            </a:r>
            <a:r>
              <a:rPr lang="en-NZ" sz="2000" dirty="0"/>
              <a:t>)</a:t>
            </a:r>
          </a:p>
          <a:p>
            <a:pPr lvl="3"/>
            <a:r>
              <a:rPr lang="en-NZ" sz="2000" dirty="0"/>
              <a:t>case Sleeping:</a:t>
            </a:r>
          </a:p>
          <a:p>
            <a:pPr lvl="4"/>
            <a:r>
              <a:rPr lang="en-NZ" sz="2000" dirty="0"/>
              <a:t>if (cat in yard) </a:t>
            </a:r>
          </a:p>
          <a:p>
            <a:pPr lvl="4"/>
            <a:r>
              <a:rPr lang="en-NZ" sz="2000" dirty="0"/>
              <a:t>	</a:t>
            </a:r>
            <a:r>
              <a:rPr lang="en-NZ" sz="2000" dirty="0" err="1"/>
              <a:t>CatState</a:t>
            </a:r>
            <a:r>
              <a:rPr lang="en-NZ" sz="2000" dirty="0"/>
              <a:t> = Chasing;</a:t>
            </a:r>
          </a:p>
          <a:p>
            <a:pPr lvl="4"/>
            <a:r>
              <a:rPr lang="en-NZ" sz="2000" dirty="0"/>
              <a:t>else if (has not eaten for 15 minutes)</a:t>
            </a:r>
          </a:p>
          <a:p>
            <a:pPr lvl="4"/>
            <a:r>
              <a:rPr lang="en-NZ" sz="2000" dirty="0"/>
              <a:t>	</a:t>
            </a:r>
            <a:r>
              <a:rPr lang="en-NZ" sz="2000" dirty="0" err="1"/>
              <a:t>CatState</a:t>
            </a:r>
            <a:r>
              <a:rPr lang="en-NZ" sz="2000" dirty="0"/>
              <a:t> = Eating;</a:t>
            </a:r>
          </a:p>
          <a:p>
            <a:pPr lvl="3"/>
            <a:r>
              <a:rPr lang="en-NZ" sz="2000" dirty="0"/>
              <a:t>Break;</a:t>
            </a:r>
          </a:p>
          <a:p>
            <a:pPr lvl="3"/>
            <a:r>
              <a:rPr lang="en-NZ" sz="2000" dirty="0"/>
              <a:t>case Chasing:</a:t>
            </a:r>
          </a:p>
          <a:p>
            <a:pPr lvl="4"/>
            <a:r>
              <a:rPr lang="en-NZ" sz="2000" dirty="0"/>
              <a:t>if (neighbour cat gone)</a:t>
            </a:r>
          </a:p>
          <a:p>
            <a:pPr lvl="4"/>
            <a:r>
              <a:rPr lang="en-NZ" sz="2000" dirty="0"/>
              <a:t>	  </a:t>
            </a:r>
            <a:r>
              <a:rPr lang="en-NZ" sz="2000" dirty="0" err="1"/>
              <a:t>CatState</a:t>
            </a:r>
            <a:r>
              <a:rPr lang="en-NZ" sz="2000" dirty="0"/>
              <a:t> = Sleeping;</a:t>
            </a:r>
          </a:p>
          <a:p>
            <a:pPr lvl="4"/>
            <a:r>
              <a:rPr lang="en-NZ" sz="2000" dirty="0"/>
              <a:t>break;</a:t>
            </a:r>
          </a:p>
          <a:p>
            <a:pPr lvl="4"/>
            <a:r>
              <a:rPr lang="en-NZ" sz="2000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49557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746</Words>
  <Application>Microsoft Macintosh PowerPoint</Application>
  <PresentationFormat>On-screen Show (4:3)</PresentationFormat>
  <Paragraphs>230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Microsoft Office User</cp:lastModifiedBy>
  <cp:revision>11</cp:revision>
  <dcterms:created xsi:type="dcterms:W3CDTF">2019-07-01T01:09:05Z</dcterms:created>
  <dcterms:modified xsi:type="dcterms:W3CDTF">2020-04-22T02:20:58Z</dcterms:modified>
</cp:coreProperties>
</file>