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58660" autoAdjust="0"/>
  </p:normalViewPr>
  <p:slideViewPr>
    <p:cSldViewPr>
      <p:cViewPr varScale="1">
        <p:scale>
          <a:sx n="60" d="100"/>
          <a:sy n="60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3422C-D433-4C84-A131-573DCFD5BE4D}" type="datetimeFigureOut">
              <a:rPr lang="en-NZ" smtClean="0"/>
              <a:t>17/04/20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BFF1-AD3F-4174-8060-D615B656B0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707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3841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3697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0375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0214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201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9384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3444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260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2614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NZ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DE02-C006-4F38-873D-E62701AB1734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5101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600200"/>
            <a:ext cx="9144000" cy="360868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000" b="1" dirty="0"/>
              <a:t>Programming </a:t>
            </a:r>
            <a:r>
              <a:rPr lang="en-US" sz="3000" b="1" dirty="0" smtClean="0"/>
              <a:t>4</a:t>
            </a:r>
            <a:endParaRPr lang="en-US" sz="3000" b="1" dirty="0"/>
          </a:p>
          <a:p>
            <a:pPr algn="ctr"/>
            <a:r>
              <a:rPr lang="en-US" sz="3000" b="1" dirty="0" smtClean="0"/>
              <a:t>Lecture 12: Terrain Collision</a:t>
            </a:r>
            <a:endParaRPr lang="en-US" sz="3000" b="1" dirty="0"/>
          </a:p>
          <a:p>
            <a:pPr algn="ctr"/>
            <a:r>
              <a:rPr lang="en-US" sz="3000" b="1" dirty="0"/>
              <a:t>Semester </a:t>
            </a:r>
            <a:r>
              <a:rPr lang="en-US" sz="3000" b="1" dirty="0" smtClean="0"/>
              <a:t>1, 2020</a:t>
            </a:r>
          </a:p>
          <a:p>
            <a:pPr algn="ctr"/>
            <a:endParaRPr lang="en-US" sz="3000" b="1" dirty="0"/>
          </a:p>
          <a:p>
            <a:pPr algn="ctr"/>
            <a:r>
              <a:rPr lang="en-US" sz="3000" b="1" dirty="0" err="1" smtClean="0"/>
              <a:t>Kaiako</a:t>
            </a:r>
            <a:r>
              <a:rPr lang="en-US" sz="3000" b="1" dirty="0"/>
              <a:t>: Grayson Orr </a:t>
            </a:r>
            <a:endParaRPr lang="en-US" sz="3000" b="1" dirty="0" smtClean="0"/>
          </a:p>
          <a:p>
            <a:pPr algn="ctr"/>
            <a:endParaRPr lang="en-US" sz="1000" b="1" dirty="0"/>
          </a:p>
          <a:p>
            <a:pPr algn="ctr"/>
            <a:r>
              <a:rPr lang="en-US" sz="3000" b="1" dirty="0" smtClean="0"/>
              <a:t>Te Kura </a:t>
            </a:r>
            <a:r>
              <a:rPr lang="en-US" sz="3000" b="1" dirty="0" err="1" smtClean="0"/>
              <a:t>Matatiniki</a:t>
            </a:r>
            <a:r>
              <a:rPr lang="en-US" sz="3000" b="1" dirty="0" smtClean="0"/>
              <a:t> Otago, O </a:t>
            </a:r>
            <a:r>
              <a:rPr lang="en-US" sz="3000" b="1" dirty="0"/>
              <a:t>̄</a:t>
            </a:r>
            <a:r>
              <a:rPr lang="en-US" sz="3000" b="1" dirty="0" err="1"/>
              <a:t>tepoti</a:t>
            </a:r>
            <a:r>
              <a:rPr lang="en-US" sz="3000" b="1" dirty="0" smtClean="0"/>
              <a:t>, Aotearoa </a:t>
            </a:r>
          </a:p>
          <a:p>
            <a:pPr algn="ctr"/>
            <a:endParaRPr lang="en-US" sz="1000" b="1" dirty="0" smtClean="0"/>
          </a:p>
          <a:p>
            <a:pPr algn="ctr"/>
            <a:r>
              <a:rPr lang="en-US" sz="3000" b="1" dirty="0" smtClean="0"/>
              <a:t>Friday</a:t>
            </a:r>
            <a:r>
              <a:rPr lang="en-US" sz="3000" b="1" smtClean="0"/>
              <a:t>, 17 April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405898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Logic for </a:t>
            </a:r>
            <a:r>
              <a:rPr lang="en-NZ" sz="3500" b="1" i="1" dirty="0" smtClean="0"/>
              <a:t>a priori </a:t>
            </a:r>
            <a:r>
              <a:rPr lang="en-NZ" sz="3500" b="1" dirty="0" smtClean="0"/>
              <a:t>movement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Determine what the next xPos and yPos would be,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and </a:t>
            </a:r>
            <a:r>
              <a:rPr lang="en-NZ" sz="2500" dirty="0"/>
              <a:t>store these values in local variables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(</a:t>
            </a:r>
            <a:r>
              <a:rPr lang="en-NZ" sz="2500" dirty="0"/>
              <a:t>e.g. </a:t>
            </a:r>
            <a:r>
              <a:rPr lang="en-NZ" sz="2500" dirty="0" err="1"/>
              <a:t>nextXPos</a:t>
            </a:r>
            <a:r>
              <a:rPr lang="en-NZ" sz="2500" dirty="0"/>
              <a:t> </a:t>
            </a:r>
            <a:r>
              <a:rPr lang="en-NZ" sz="2500" dirty="0" smtClean="0"/>
              <a:t>and </a:t>
            </a:r>
            <a:r>
              <a:rPr lang="en-NZ" sz="2500" dirty="0" err="1"/>
              <a:t>nextYPos</a:t>
            </a:r>
            <a:r>
              <a:rPr lang="en-NZ" sz="2500" dirty="0" smtClean="0"/>
              <a:t>)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Determine what Tile </a:t>
            </a:r>
            <a:r>
              <a:rPr lang="en-NZ" sz="2500" dirty="0" err="1"/>
              <a:t>nextXPos</a:t>
            </a:r>
            <a:r>
              <a:rPr lang="en-NZ" sz="2500" dirty="0"/>
              <a:t> and </a:t>
            </a:r>
            <a:r>
              <a:rPr lang="en-NZ" sz="2500" dirty="0" err="1"/>
              <a:t>nextYPos</a:t>
            </a:r>
            <a:r>
              <a:rPr lang="en-NZ" sz="2500" dirty="0"/>
              <a:t> would </a:t>
            </a:r>
            <a:endParaRPr lang="en-NZ" sz="2500" dirty="0" smtClean="0"/>
          </a:p>
          <a:p>
            <a:pPr lvl="2"/>
            <a:r>
              <a:rPr lang="en-NZ" sz="2500" dirty="0" smtClean="0"/>
              <a:t>	land on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Determine whether that Tile is </a:t>
            </a:r>
            <a:r>
              <a:rPr lang="en-NZ" sz="2500" dirty="0" smtClean="0"/>
              <a:t>walkable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Only if it is, copy </a:t>
            </a:r>
            <a:r>
              <a:rPr lang="en-NZ" sz="2500" dirty="0" err="1"/>
              <a:t>nextXPos</a:t>
            </a:r>
            <a:r>
              <a:rPr lang="en-NZ" sz="2500" dirty="0"/>
              <a:t> into the real xPos and </a:t>
            </a:r>
            <a:r>
              <a:rPr lang="en-NZ" sz="2500" dirty="0" err="1"/>
              <a:t>nextYPos</a:t>
            </a:r>
            <a:r>
              <a:rPr lang="en-NZ" sz="2500" dirty="0"/>
              <a:t> into the real </a:t>
            </a:r>
            <a:r>
              <a:rPr lang="en-NZ" sz="2500" dirty="0" smtClean="0"/>
              <a:t>yPos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76676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Practical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Build a world with a player character who doesn’t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walk </a:t>
            </a:r>
            <a:r>
              <a:rPr lang="en-NZ" sz="2500" dirty="0"/>
              <a:t>through the </a:t>
            </a:r>
            <a:r>
              <a:rPr lang="en-NZ" sz="2500" dirty="0" smtClean="0"/>
              <a:t>walls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Images and small and large map files on the I: drive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(</a:t>
            </a:r>
            <a:r>
              <a:rPr lang="en-NZ" sz="2500" dirty="0"/>
              <a:t>or make your own</a:t>
            </a:r>
            <a:r>
              <a:rPr lang="en-NZ" sz="2500" dirty="0" smtClean="0"/>
              <a:t>)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Optional extension: Include pickup sprites and use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your </a:t>
            </a:r>
            <a:r>
              <a:rPr lang="en-NZ" sz="2500" dirty="0"/>
              <a:t>sprite to sprite collision detection as </a:t>
            </a:r>
            <a:r>
              <a:rPr lang="en-NZ" sz="2500" dirty="0" smtClean="0"/>
              <a:t>well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9452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AU" sz="3500" b="1" dirty="0" smtClean="0"/>
              <a:t>Types of collision detection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Sprite to sprite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Checking for collisions with other </a:t>
            </a:r>
            <a:r>
              <a:rPr lang="en-US" sz="2000" dirty="0" smtClean="0"/>
              <a:t>sprites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Sprite to terrain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Moving sprites (e.g. player character, NPCs) checking</a:t>
            </a:r>
          </a:p>
          <a:p>
            <a:pPr lvl="3"/>
            <a:r>
              <a:rPr lang="en-US" sz="2000" dirty="0"/>
              <a:t>	</a:t>
            </a:r>
            <a:r>
              <a:rPr lang="en-US" sz="2000" dirty="0" smtClean="0"/>
              <a:t>	for collisions with objects in the tile map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86390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Terrain collision detection</a:t>
            </a:r>
            <a:endParaRPr lang="en-US" sz="25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" t="6185" r="2020" b="2786"/>
          <a:stretch/>
        </p:blipFill>
        <p:spPr bwMode="auto">
          <a:xfrm>
            <a:off x="1524000" y="1676400"/>
            <a:ext cx="6096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65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Algorithm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When the sprite moves: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Determine what tile the sprite will move onto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Determine if that tile is walkable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NZ" sz="2000" dirty="0"/>
              <a:t>If so, move the sprite. If not, don’t move the </a:t>
            </a:r>
            <a:r>
              <a:rPr lang="en-NZ" sz="2000" dirty="0" smtClean="0"/>
              <a:t>sprite</a:t>
            </a:r>
            <a:endParaRPr lang="en-NZ" sz="2000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39020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Problems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Figuring out which tile the sprite will move </a:t>
            </a:r>
            <a:r>
              <a:rPr lang="en-NZ" sz="2500" dirty="0" smtClean="0"/>
              <a:t>onto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Figuring out if it is walkable</a:t>
            </a:r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18876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Which tile?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xTile = xPos / TILE_SIDE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 smtClean="0"/>
              <a:t>yTile = yPos / TILE_SIDE</a:t>
            </a:r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663563" y="2819400"/>
            <a:ext cx="5816873" cy="3193443"/>
            <a:chOff x="1547664" y="3475917"/>
            <a:chExt cx="5816873" cy="3193443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4181475"/>
              <a:ext cx="1581150" cy="150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547664" y="3475917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(</a:t>
              </a:r>
              <a:r>
                <a:rPr lang="en-AU" dirty="0" err="1" smtClean="0"/>
                <a:t>xPos</a:t>
              </a:r>
              <a:r>
                <a:rPr lang="en-AU" dirty="0" smtClean="0"/>
                <a:t>, </a:t>
              </a:r>
              <a:r>
                <a:rPr lang="en-AU" dirty="0" err="1" smtClean="0"/>
                <a:t>yPos</a:t>
              </a:r>
              <a:r>
                <a:rPr lang="en-AU" dirty="0" smtClean="0"/>
                <a:t>)</a:t>
              </a:r>
              <a:endParaRPr lang="en-NZ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915816" y="3829690"/>
              <a:ext cx="792088" cy="3517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1062" y="4181475"/>
              <a:ext cx="1515194" cy="1515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743580" y="6300028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Collision point</a:t>
              </a:r>
              <a:endParaRPr lang="en-NZ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289054" y="5696669"/>
              <a:ext cx="454526" cy="7880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267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Which tile?</a:t>
            </a:r>
            <a:endParaRPr lang="en-US" sz="2500" dirty="0" smtClean="0"/>
          </a:p>
          <a:p>
            <a:pPr lvl="2"/>
            <a:endParaRPr lang="en-US" sz="2500" dirty="0" smtClean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2150320"/>
              </p:ext>
            </p:extLst>
          </p:nvPr>
        </p:nvGraphicFramePr>
        <p:xfrm>
          <a:off x="1778109" y="3276600"/>
          <a:ext cx="5486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If the </a:t>
                      </a:r>
                      <a:r>
                        <a:rPr lang="en-NZ" dirty="0" err="1" smtClean="0"/>
                        <a:t>SpriteDirection</a:t>
                      </a:r>
                      <a:r>
                        <a:rPr lang="en-NZ" baseline="0" dirty="0" smtClean="0"/>
                        <a:t> is...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Look at this corner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North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Upper left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East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Lower right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South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Lower left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 smtClean="0"/>
                        <a:t>West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 smtClean="0"/>
                        <a:t>Lower Left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3617" y="1700808"/>
            <a:ext cx="812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1700808"/>
            <a:ext cx="8001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56286" y="1700808"/>
            <a:ext cx="8001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76256" y="1700808"/>
            <a:ext cx="8255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403648" y="256490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North</a:t>
            </a:r>
            <a:endParaRPr lang="en-NZ" dirty="0"/>
          </a:p>
        </p:txBody>
      </p:sp>
      <p:sp>
        <p:nvSpPr>
          <p:cNvPr id="16" name="TextBox 15"/>
          <p:cNvSpPr txBox="1"/>
          <p:nvPr/>
        </p:nvSpPr>
        <p:spPr>
          <a:xfrm>
            <a:off x="3275856" y="25649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East</a:t>
            </a:r>
            <a:endParaRPr lang="en-NZ" dirty="0"/>
          </a:p>
        </p:txBody>
      </p:sp>
      <p:sp>
        <p:nvSpPr>
          <p:cNvPr id="17" name="TextBox 16"/>
          <p:cNvSpPr txBox="1"/>
          <p:nvPr/>
        </p:nvSpPr>
        <p:spPr>
          <a:xfrm>
            <a:off x="5076056" y="256490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South</a:t>
            </a:r>
            <a:endParaRPr lang="en-NZ" dirty="0"/>
          </a:p>
        </p:txBody>
      </p:sp>
      <p:sp>
        <p:nvSpPr>
          <p:cNvPr id="18" name="TextBox 17"/>
          <p:cNvSpPr txBox="1"/>
          <p:nvPr/>
        </p:nvSpPr>
        <p:spPr>
          <a:xfrm>
            <a:off x="6948264" y="2564904"/>
            <a:ext cx="70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West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8788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How to get a walkable tile?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4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4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400" dirty="0" smtClean="0"/>
              <a:t>Sprite </a:t>
            </a:r>
            <a:r>
              <a:rPr lang="en-AU" sz="4800" dirty="0">
                <a:sym typeface="Symbol"/>
              </a:rPr>
              <a:t></a:t>
            </a:r>
            <a:r>
              <a:rPr lang="en-AU" sz="2400" dirty="0"/>
              <a:t> TileMap </a:t>
            </a:r>
            <a:r>
              <a:rPr lang="en-AU" sz="4800" dirty="0">
                <a:sym typeface="Symbol"/>
              </a:rPr>
              <a:t></a:t>
            </a:r>
            <a:r>
              <a:rPr lang="en-AU" sz="2400" dirty="0"/>
              <a:t> TileList </a:t>
            </a:r>
            <a:r>
              <a:rPr lang="en-AU" sz="2400" dirty="0">
                <a:sym typeface="Symbol"/>
              </a:rPr>
              <a:t> </a:t>
            </a:r>
            <a:r>
              <a:rPr lang="en-AU" sz="4800" dirty="0">
                <a:sym typeface="Symbol"/>
              </a:rPr>
              <a:t></a:t>
            </a:r>
            <a:r>
              <a:rPr lang="en-AU" sz="4800" dirty="0"/>
              <a:t> </a:t>
            </a:r>
            <a:r>
              <a:rPr lang="en-AU" sz="2400" dirty="0" smtClean="0"/>
              <a:t>Tile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4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400" dirty="0" smtClean="0"/>
              <a:t>Therefore, the Sprite class must now hold a pointer </a:t>
            </a:r>
          </a:p>
          <a:p>
            <a:pPr lvl="2"/>
            <a:r>
              <a:rPr lang="en-AU" sz="2400" dirty="0"/>
              <a:t>	</a:t>
            </a:r>
            <a:r>
              <a:rPr lang="en-AU" sz="2400" dirty="0" smtClean="0"/>
              <a:t>to its TileMap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400" dirty="0"/>
          </a:p>
          <a:p>
            <a:pPr lvl="2"/>
            <a:endParaRPr lang="en-AU" sz="24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76021" y="243018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</a:t>
            </a:r>
            <a:r>
              <a:rPr lang="en-NZ" dirty="0" smtClean="0"/>
              <a:t>ol, row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7909" y="242088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243018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</a:t>
            </a:r>
            <a:r>
              <a:rPr lang="en-NZ" dirty="0" smtClean="0"/>
              <a:t>et or property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6136" y="3563724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isWalkable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40276" y="3563724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isWalkable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5656" y="3573016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isWalkable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dirty="0"/>
          </a:p>
          <a:p>
            <a:pPr lvl="1"/>
            <a:r>
              <a:rPr lang="en-NZ" sz="3500" b="1" dirty="0" smtClean="0"/>
              <a:t>Change to the engine</a:t>
            </a:r>
            <a:endParaRPr lang="en-US" sz="3500" b="1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Add a TileMap^ class data member to class Sprite, </a:t>
            </a:r>
            <a:r>
              <a:rPr lang="en-NZ" sz="2500" dirty="0" smtClean="0"/>
              <a:t>	(</a:t>
            </a:r>
            <a:r>
              <a:rPr lang="en-NZ" sz="2500" dirty="0"/>
              <a:t>passed into the constructor</a:t>
            </a:r>
            <a:r>
              <a:rPr lang="en-NZ" sz="2500" dirty="0" smtClean="0"/>
              <a:t>)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Add appropriate method(s) to the Sprite class to </a:t>
            </a:r>
            <a:r>
              <a:rPr lang="en-NZ" sz="2500" dirty="0" smtClean="0"/>
              <a:t>	compute </a:t>
            </a:r>
            <a:r>
              <a:rPr lang="en-NZ" sz="2500" dirty="0"/>
              <a:t>what tile column and row it is going to step </a:t>
            </a:r>
            <a:r>
              <a:rPr lang="en-NZ" sz="2500" dirty="0" smtClean="0"/>
              <a:t>	onto </a:t>
            </a:r>
            <a:r>
              <a:rPr lang="en-NZ" sz="2500" dirty="0"/>
              <a:t>if it </a:t>
            </a:r>
            <a:r>
              <a:rPr lang="en-NZ" sz="2500" dirty="0" smtClean="0"/>
              <a:t>moves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Add appropriate methods to Tile, TileList and TileMap </a:t>
            </a:r>
            <a:endParaRPr lang="en-NZ" sz="2500" dirty="0" smtClean="0"/>
          </a:p>
          <a:p>
            <a:pPr lvl="2"/>
            <a:r>
              <a:rPr lang="en-NZ" sz="2500" dirty="0"/>
              <a:t>	</a:t>
            </a:r>
            <a:r>
              <a:rPr lang="en-NZ" sz="2500" dirty="0" smtClean="0"/>
              <a:t>to </a:t>
            </a:r>
            <a:r>
              <a:rPr lang="en-NZ" sz="2500" dirty="0"/>
              <a:t>support step </a:t>
            </a:r>
            <a:r>
              <a:rPr lang="en-NZ" sz="2500" dirty="0" smtClean="0"/>
              <a:t>2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NZ" sz="2500" dirty="0"/>
              <a:t>Adjust Sprite::Move so that xPos and yPos are only </a:t>
            </a:r>
            <a:r>
              <a:rPr lang="en-NZ" sz="2500" dirty="0" smtClean="0"/>
              <a:t>	changed </a:t>
            </a:r>
            <a:r>
              <a:rPr lang="en-NZ" sz="2500" dirty="0"/>
              <a:t>if the new Tile turns out to be </a:t>
            </a:r>
            <a:r>
              <a:rPr lang="en-NZ" sz="2500" dirty="0" smtClean="0"/>
              <a:t>walkable</a:t>
            </a:r>
            <a:endParaRPr lang="en-NZ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77667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241</Words>
  <Application>Microsoft Macintosh PowerPoint</Application>
  <PresentationFormat>On-screen Show (4:3)</PresentationFormat>
  <Paragraphs>112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 (1000034561)</cp:lastModifiedBy>
  <cp:revision>12</cp:revision>
  <dcterms:created xsi:type="dcterms:W3CDTF">2019-07-01T01:09:02Z</dcterms:created>
  <dcterms:modified xsi:type="dcterms:W3CDTF">2020-04-17T00:38:28Z</dcterms:modified>
</cp:coreProperties>
</file>