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58660" autoAdjust="0"/>
  </p:normalViewPr>
  <p:slideViewPr>
    <p:cSldViewPr>
      <p:cViewPr varScale="1">
        <p:scale>
          <a:sx n="60" d="100"/>
          <a:sy n="60" d="100"/>
        </p:scale>
        <p:origin x="30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3422C-D433-4C84-A131-573DCFD5BE4D}" type="datetimeFigureOut">
              <a:rPr lang="en-NZ" smtClean="0"/>
              <a:t>9/04/20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BFF1-AD3F-4174-8060-D615B656B0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70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looked at the first one last time</a:t>
            </a: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we’ll do the second one. This is the logic that gives the world some relevance as different kinds of tiles begin to have different properties</a:t>
            </a: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3841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369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the chicken? She is the player character</a:t>
            </a: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game she is in a maze – the grass tiles are the ground and the flower pots and other objects are barriers. That is, she can’t walk through them</a:t>
            </a: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walk the chicken up to a barrier, she stops, even if you keep pressing the arrow key</a:t>
            </a: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implement this, we use (or add and use) the Tile class’s “isWalkable” property</a:t>
            </a: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Grass tiles have isWalkable = true; all others have isWalkable = false</a:t>
            </a: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0375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use a priori collision detection – computing before</a:t>
            </a:r>
          </a:p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complexities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0214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201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always, we can start with this, but it’s not very accurate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 at the illustration…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obvious collision point is at the chicken’s feet (or in slightly if you’re proportionally reducing the bounding rectangle)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the chicken to stop when its lower right corner hits the flower tile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xPos yPos is the upper left corner. If you compute xPos/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Tile_SIDE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get the tile that the upper left corner is in, not the tile the lower right corner is 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should you do?  =&gt; compute the pixel coordinate of the collision point by adding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framewidth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frameHeight to xPos and yPos as required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that point to compute the tile the player is about to move onto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thought that the correct point to look at depends on what direction the sprite is moving...</a:t>
            </a:r>
          </a:p>
          <a:p>
            <a:pPr marL="0" indent="0">
              <a:buFont typeface="Arial" charset="0"/>
              <a:buNone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9384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You might need to modify this depending on your sprite’s image,</a:t>
            </a:r>
            <a:r>
              <a:rPr lang="en-NZ" baseline="0" dirty="0" smtClean="0"/>
              <a:t> if it has a clear leading part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You might want to make it more accurate by looking not at the corner, but at the centre in cases like North and South where there is a nose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3444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OO data chain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sprite computes its tile column and row and calls a TileMap method, passing them in. That method should return true or false, depending on the isWalkable to the target Tile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that method, the tile map figures out what tile index is at that location in the map and calls a method of the TileList, passing the index in. that method should return the isWalkable, so the TileMap can return it to the Sprite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TileList’s method, the tile list figures out which tile corresponds to the index and asks for its isWalkable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method must return the data it gets to the caller until the value works its way back up to the Sprite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pass the Sprite’s data down the chain and the Tile’s data back up.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very common OO pattern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must give your sprite a pointer to its tile map on creation. If you change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TileMaps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update this pointer</a:t>
            </a:r>
          </a:p>
          <a:p>
            <a:pPr marL="0" indent="0">
              <a:buFont typeface="Arial" charset="0"/>
              <a:buNone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260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about the logic of step 4. You must compute the new xPos and yPos and place them into local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the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newTileColumn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newTileRow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computations based on these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if the new tile is walkable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if it is, copy the temporary values into 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real xPos and yPos</a:t>
            </a:r>
          </a:p>
          <a:p>
            <a:pPr marL="0" indent="0">
              <a:buFont typeface="Arial" charset="0"/>
              <a:buNone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2614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you compute the temp positions? =&gt; just like you always do: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nextXPos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xPos +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veldir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Spritedir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*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xVel</a:t>
            </a: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 your modularity here. Don’t just dump everything inline in the move method. Remember: if you can describe it with a single verb, it’s probably a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510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600200"/>
            <a:ext cx="9144000" cy="360868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000" b="1" dirty="0"/>
              <a:t>Programming </a:t>
            </a:r>
            <a:r>
              <a:rPr lang="en-US" sz="3000" b="1" dirty="0" smtClean="0"/>
              <a:t>4</a:t>
            </a:r>
            <a:endParaRPr lang="en-US" sz="3000" b="1" dirty="0"/>
          </a:p>
          <a:p>
            <a:pPr algn="ctr"/>
            <a:r>
              <a:rPr lang="en-US" sz="3000" b="1" dirty="0" smtClean="0"/>
              <a:t>Lecture 12: Terrain Collision</a:t>
            </a:r>
            <a:endParaRPr lang="en-US" sz="3000" b="1" dirty="0"/>
          </a:p>
          <a:p>
            <a:pPr algn="ctr"/>
            <a:r>
              <a:rPr lang="en-US" sz="3000" b="1" dirty="0"/>
              <a:t>Semester </a:t>
            </a:r>
            <a:r>
              <a:rPr lang="en-US" sz="3000" b="1" dirty="0" smtClean="0"/>
              <a:t>1, 2020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 err="1" smtClean="0"/>
              <a:t>Kaiako</a:t>
            </a:r>
            <a:r>
              <a:rPr lang="en-US" sz="3000" b="1" dirty="0"/>
              <a:t>: Grayson Orr </a:t>
            </a:r>
            <a:endParaRPr lang="en-US" sz="3000" b="1" dirty="0" smtClean="0"/>
          </a:p>
          <a:p>
            <a:pPr algn="ctr"/>
            <a:endParaRPr lang="en-US" sz="1000" b="1" dirty="0"/>
          </a:p>
          <a:p>
            <a:pPr algn="ctr"/>
            <a:r>
              <a:rPr lang="en-US" sz="3000" b="1" dirty="0" smtClean="0"/>
              <a:t>Te Kura </a:t>
            </a:r>
            <a:r>
              <a:rPr lang="en-US" sz="3000" b="1" dirty="0" err="1" smtClean="0"/>
              <a:t>Matatiniki</a:t>
            </a:r>
            <a:r>
              <a:rPr lang="en-US" sz="3000" b="1" dirty="0" smtClean="0"/>
              <a:t> Otago, O </a:t>
            </a:r>
            <a:r>
              <a:rPr lang="en-US" sz="3000" b="1" dirty="0"/>
              <a:t>̄</a:t>
            </a:r>
            <a:r>
              <a:rPr lang="en-US" sz="3000" b="1" dirty="0" err="1"/>
              <a:t>tepoti</a:t>
            </a:r>
            <a:r>
              <a:rPr lang="en-US" sz="3000" b="1" dirty="0" smtClean="0"/>
              <a:t>, Aotearoa </a:t>
            </a:r>
          </a:p>
          <a:p>
            <a:pPr algn="ctr"/>
            <a:endParaRPr lang="en-US" sz="1000" b="1" dirty="0" smtClean="0"/>
          </a:p>
          <a:p>
            <a:pPr algn="ctr"/>
            <a:r>
              <a:rPr lang="en-US" sz="3000" b="1" dirty="0" smtClean="0"/>
              <a:t>Friday</a:t>
            </a:r>
            <a:r>
              <a:rPr lang="en-US" sz="3000" b="1" smtClean="0"/>
              <a:t>, </a:t>
            </a:r>
            <a:r>
              <a:rPr lang="en-US" sz="3000" b="1" smtClean="0"/>
              <a:t>17</a:t>
            </a:r>
            <a:r>
              <a:rPr lang="en-US" sz="3000" b="1" smtClean="0"/>
              <a:t> </a:t>
            </a:r>
            <a:r>
              <a:rPr lang="en-US" sz="3000" b="1" smtClean="0"/>
              <a:t>April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0589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Logic for </a:t>
            </a:r>
            <a:r>
              <a:rPr lang="en-NZ" sz="3500" b="1" i="1" dirty="0" smtClean="0"/>
              <a:t>a priori </a:t>
            </a:r>
            <a:r>
              <a:rPr lang="en-NZ" sz="3500" b="1" dirty="0" smtClean="0"/>
              <a:t>movement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Determine what the next xPos and yPos would be,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and </a:t>
            </a:r>
            <a:r>
              <a:rPr lang="en-NZ" sz="2500" dirty="0"/>
              <a:t>store these values in local variables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(</a:t>
            </a:r>
            <a:r>
              <a:rPr lang="en-NZ" sz="2500" dirty="0"/>
              <a:t>e.g. </a:t>
            </a:r>
            <a:r>
              <a:rPr lang="en-NZ" sz="2500" dirty="0" err="1"/>
              <a:t>nextXPos</a:t>
            </a:r>
            <a:r>
              <a:rPr lang="en-NZ" sz="2500" dirty="0"/>
              <a:t> </a:t>
            </a:r>
            <a:r>
              <a:rPr lang="en-NZ" sz="2500" dirty="0" smtClean="0"/>
              <a:t>and </a:t>
            </a:r>
            <a:r>
              <a:rPr lang="en-NZ" sz="2500" dirty="0" err="1"/>
              <a:t>nextYPos</a:t>
            </a:r>
            <a:r>
              <a:rPr lang="en-NZ" sz="2500" dirty="0" smtClean="0"/>
              <a:t>)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Determine what Tile </a:t>
            </a:r>
            <a:r>
              <a:rPr lang="en-NZ" sz="2500" dirty="0" err="1"/>
              <a:t>nextXPos</a:t>
            </a:r>
            <a:r>
              <a:rPr lang="en-NZ" sz="2500" dirty="0"/>
              <a:t> and </a:t>
            </a:r>
            <a:r>
              <a:rPr lang="en-NZ" sz="2500" dirty="0" err="1"/>
              <a:t>nextYPos</a:t>
            </a:r>
            <a:r>
              <a:rPr lang="en-NZ" sz="2500" dirty="0"/>
              <a:t> would </a:t>
            </a:r>
            <a:endParaRPr lang="en-NZ" sz="2500" dirty="0" smtClean="0"/>
          </a:p>
          <a:p>
            <a:pPr lvl="2"/>
            <a:r>
              <a:rPr lang="en-NZ" sz="2500" dirty="0" smtClean="0"/>
              <a:t>	land on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Determine whether that Tile is </a:t>
            </a:r>
            <a:r>
              <a:rPr lang="en-NZ" sz="2500" dirty="0" smtClean="0"/>
              <a:t>walkable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Only if it is, copy </a:t>
            </a:r>
            <a:r>
              <a:rPr lang="en-NZ" sz="2500" dirty="0" err="1"/>
              <a:t>nextXPos</a:t>
            </a:r>
            <a:r>
              <a:rPr lang="en-NZ" sz="2500" dirty="0"/>
              <a:t> into the real xPos and </a:t>
            </a:r>
            <a:r>
              <a:rPr lang="en-NZ" sz="2500" dirty="0" err="1"/>
              <a:t>nextYPos</a:t>
            </a:r>
            <a:r>
              <a:rPr lang="en-NZ" sz="2500" dirty="0"/>
              <a:t> into the real </a:t>
            </a:r>
            <a:r>
              <a:rPr lang="en-NZ" sz="2500" dirty="0" smtClean="0"/>
              <a:t>yPos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7667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Practical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Build a world with a player character who doesn’t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walk </a:t>
            </a:r>
            <a:r>
              <a:rPr lang="en-NZ" sz="2500" dirty="0"/>
              <a:t>through the </a:t>
            </a:r>
            <a:r>
              <a:rPr lang="en-NZ" sz="2500" dirty="0" smtClean="0"/>
              <a:t>walls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Images and small and large map files on the I: drive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(</a:t>
            </a:r>
            <a:r>
              <a:rPr lang="en-NZ" sz="2500" dirty="0"/>
              <a:t>or make your own</a:t>
            </a:r>
            <a:r>
              <a:rPr lang="en-NZ" sz="2500" dirty="0" smtClean="0"/>
              <a:t>)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Optional extension: Include pickup sprites and use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your </a:t>
            </a:r>
            <a:r>
              <a:rPr lang="en-NZ" sz="2500" dirty="0"/>
              <a:t>sprite to sprite collision detection as </a:t>
            </a:r>
            <a:r>
              <a:rPr lang="en-NZ" sz="2500" dirty="0" smtClean="0"/>
              <a:t>well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9452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Types of collision detection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Sprite to sprite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Checking for collisions with other </a:t>
            </a:r>
            <a:r>
              <a:rPr lang="en-US" sz="2000" dirty="0" smtClean="0"/>
              <a:t>sprites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Sprite to terrain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Moving sprites (e.g. player character, NPCs) checking</a:t>
            </a:r>
          </a:p>
          <a:p>
            <a:pPr lvl="3"/>
            <a:r>
              <a:rPr lang="en-US" sz="2000" dirty="0"/>
              <a:t>	</a:t>
            </a:r>
            <a:r>
              <a:rPr lang="en-US" sz="2000" dirty="0" smtClean="0"/>
              <a:t>	for collisions with objects in the tile map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8639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Terrain collision detection</a:t>
            </a:r>
            <a:endParaRPr lang="en-US" sz="25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" t="6185" r="2020" b="2786"/>
          <a:stretch/>
        </p:blipFill>
        <p:spPr bwMode="auto">
          <a:xfrm>
            <a:off x="1524000" y="1676400"/>
            <a:ext cx="6096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65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Algorithm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When the sprite moves: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Determine what tile the sprite will move onto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Determine if that tile is walkable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If so, move the sprite. If not, don’t move the </a:t>
            </a:r>
            <a:r>
              <a:rPr lang="en-NZ" sz="2000" dirty="0" smtClean="0"/>
              <a:t>sprite</a:t>
            </a:r>
            <a:endParaRPr lang="en-NZ" sz="20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39020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Problems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Figuring out which tile the sprite will move </a:t>
            </a:r>
            <a:r>
              <a:rPr lang="en-NZ" sz="2500" dirty="0" smtClean="0"/>
              <a:t>onto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Figuring out if it is walkable</a:t>
            </a: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887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Which tile?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xTile = xPos / TILE_SIDE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yTile = yPos / TILE_SIDE</a:t>
            </a: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663563" y="2819400"/>
            <a:ext cx="5816873" cy="3193443"/>
            <a:chOff x="1547664" y="3475917"/>
            <a:chExt cx="5816873" cy="3193443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4181475"/>
              <a:ext cx="1581150" cy="150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547664" y="3475917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(</a:t>
              </a:r>
              <a:r>
                <a:rPr lang="en-AU" dirty="0" err="1" smtClean="0"/>
                <a:t>xPos</a:t>
              </a:r>
              <a:r>
                <a:rPr lang="en-AU" dirty="0" smtClean="0"/>
                <a:t>, </a:t>
              </a:r>
              <a:r>
                <a:rPr lang="en-AU" dirty="0" err="1" smtClean="0"/>
                <a:t>yPos</a:t>
              </a:r>
              <a:r>
                <a:rPr lang="en-AU" dirty="0" smtClean="0"/>
                <a:t>)</a:t>
              </a:r>
              <a:endParaRPr lang="en-NZ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915816" y="3829690"/>
              <a:ext cx="792088" cy="3517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1062" y="4181475"/>
              <a:ext cx="1515194" cy="1515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743580" y="630002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Collision point</a:t>
              </a:r>
              <a:endParaRPr lang="en-NZ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289054" y="5696669"/>
              <a:ext cx="454526" cy="7880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26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Which tile?</a:t>
            </a:r>
            <a:endParaRPr lang="en-US" sz="2500" dirty="0" smtClean="0"/>
          </a:p>
          <a:p>
            <a:pPr lvl="2"/>
            <a:endParaRPr lang="en-US" sz="2500" dirty="0" smtClean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150320"/>
              </p:ext>
            </p:extLst>
          </p:nvPr>
        </p:nvGraphicFramePr>
        <p:xfrm>
          <a:off x="1778109" y="3276600"/>
          <a:ext cx="5486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If the </a:t>
                      </a:r>
                      <a:r>
                        <a:rPr lang="en-NZ" dirty="0" err="1" smtClean="0"/>
                        <a:t>SpriteDirection</a:t>
                      </a:r>
                      <a:r>
                        <a:rPr lang="en-NZ" baseline="0" dirty="0" smtClean="0"/>
                        <a:t> is...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Look at this corner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North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Upper left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East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Lower right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South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Lower left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West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Lower Left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3617" y="1700808"/>
            <a:ext cx="812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1700808"/>
            <a:ext cx="8001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6286" y="1700808"/>
            <a:ext cx="8001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6256" y="1700808"/>
            <a:ext cx="8255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403648" y="256490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North</a:t>
            </a:r>
            <a:endParaRPr lang="en-NZ" dirty="0"/>
          </a:p>
        </p:txBody>
      </p:sp>
      <p:sp>
        <p:nvSpPr>
          <p:cNvPr id="16" name="TextBox 15"/>
          <p:cNvSpPr txBox="1"/>
          <p:nvPr/>
        </p:nvSpPr>
        <p:spPr>
          <a:xfrm>
            <a:off x="3275856" y="2564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East</a:t>
            </a:r>
            <a:endParaRPr lang="en-NZ" dirty="0"/>
          </a:p>
        </p:txBody>
      </p:sp>
      <p:sp>
        <p:nvSpPr>
          <p:cNvPr id="17" name="TextBox 16"/>
          <p:cNvSpPr txBox="1"/>
          <p:nvPr/>
        </p:nvSpPr>
        <p:spPr>
          <a:xfrm>
            <a:off x="5076056" y="256490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South</a:t>
            </a:r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6948264" y="2564904"/>
            <a:ext cx="70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West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8788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How to get a walkable tile?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400" dirty="0" smtClean="0"/>
              <a:t>Sprite </a:t>
            </a:r>
            <a:r>
              <a:rPr lang="en-AU" sz="4800" dirty="0">
                <a:sym typeface="Symbol"/>
              </a:rPr>
              <a:t></a:t>
            </a:r>
            <a:r>
              <a:rPr lang="en-AU" sz="2400" dirty="0"/>
              <a:t> TileMap </a:t>
            </a:r>
            <a:r>
              <a:rPr lang="en-AU" sz="4800" dirty="0">
                <a:sym typeface="Symbol"/>
              </a:rPr>
              <a:t></a:t>
            </a:r>
            <a:r>
              <a:rPr lang="en-AU" sz="2400" dirty="0"/>
              <a:t> TileList </a:t>
            </a:r>
            <a:r>
              <a:rPr lang="en-AU" sz="2400" dirty="0">
                <a:sym typeface="Symbol"/>
              </a:rPr>
              <a:t> </a:t>
            </a:r>
            <a:r>
              <a:rPr lang="en-AU" sz="4800" dirty="0">
                <a:sym typeface="Symbol"/>
              </a:rPr>
              <a:t></a:t>
            </a:r>
            <a:r>
              <a:rPr lang="en-AU" sz="4800" dirty="0"/>
              <a:t> </a:t>
            </a:r>
            <a:r>
              <a:rPr lang="en-AU" sz="2400" dirty="0" smtClean="0"/>
              <a:t>Tile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400" dirty="0" smtClean="0"/>
              <a:t>Therefore, the Sprite class must now hold a pointer </a:t>
            </a:r>
          </a:p>
          <a:p>
            <a:pPr lvl="2"/>
            <a:r>
              <a:rPr lang="en-AU" sz="2400" dirty="0"/>
              <a:t>	</a:t>
            </a:r>
            <a:r>
              <a:rPr lang="en-AU" sz="2400" dirty="0" smtClean="0"/>
              <a:t>to its TileMap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/>
          </a:p>
          <a:p>
            <a:pPr lvl="2"/>
            <a:endParaRPr lang="en-AU" sz="24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76021" y="243018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</a:t>
            </a:r>
            <a:r>
              <a:rPr lang="en-NZ" dirty="0" smtClean="0"/>
              <a:t>ol, row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7909" y="242088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243018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</a:t>
            </a:r>
            <a:r>
              <a:rPr lang="en-NZ" dirty="0" smtClean="0"/>
              <a:t>et or property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3563724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isWalkable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40276" y="3563724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isWalkable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3573016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isWalkable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Change to the engine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Add a TileMap^ class data member to class Sprite, </a:t>
            </a:r>
            <a:r>
              <a:rPr lang="en-NZ" sz="2500" dirty="0" smtClean="0"/>
              <a:t>	(</a:t>
            </a:r>
            <a:r>
              <a:rPr lang="en-NZ" sz="2500" dirty="0"/>
              <a:t>passed into the constructor</a:t>
            </a:r>
            <a:r>
              <a:rPr lang="en-NZ" sz="2500" dirty="0" smtClean="0"/>
              <a:t>)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Add appropriate method(s) to the Sprite class to </a:t>
            </a:r>
            <a:r>
              <a:rPr lang="en-NZ" sz="2500" dirty="0" smtClean="0"/>
              <a:t>	compute </a:t>
            </a:r>
            <a:r>
              <a:rPr lang="en-NZ" sz="2500" dirty="0"/>
              <a:t>what tile column and row it is going to step </a:t>
            </a:r>
            <a:r>
              <a:rPr lang="en-NZ" sz="2500" dirty="0" smtClean="0"/>
              <a:t>	onto </a:t>
            </a:r>
            <a:r>
              <a:rPr lang="en-NZ" sz="2500" dirty="0"/>
              <a:t>if it </a:t>
            </a:r>
            <a:r>
              <a:rPr lang="en-NZ" sz="2500" dirty="0" smtClean="0"/>
              <a:t>moves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Add appropriate methods to Tile, TileList and TileMap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to </a:t>
            </a:r>
            <a:r>
              <a:rPr lang="en-NZ" sz="2500" dirty="0"/>
              <a:t>support step </a:t>
            </a:r>
            <a:r>
              <a:rPr lang="en-NZ" sz="2500" dirty="0" smtClean="0"/>
              <a:t>2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Adjust Sprite::Move so that xPos and yPos are only </a:t>
            </a:r>
            <a:r>
              <a:rPr lang="en-NZ" sz="2500" dirty="0" smtClean="0"/>
              <a:t>	changed </a:t>
            </a:r>
            <a:r>
              <a:rPr lang="en-NZ" sz="2500" dirty="0"/>
              <a:t>if the new Tile turns out to be </a:t>
            </a:r>
            <a:r>
              <a:rPr lang="en-NZ" sz="2500" dirty="0" smtClean="0"/>
              <a:t>walkable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77667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868</Words>
  <Application>Microsoft Macintosh PowerPoint</Application>
  <PresentationFormat>On-screen Show (4:3)</PresentationFormat>
  <Paragraphs>168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11</cp:revision>
  <dcterms:created xsi:type="dcterms:W3CDTF">2019-07-01T01:09:02Z</dcterms:created>
  <dcterms:modified xsi:type="dcterms:W3CDTF">2020-04-08T12:46:53Z</dcterms:modified>
</cp:coreProperties>
</file>