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55120" autoAdjust="0"/>
  </p:normalViewPr>
  <p:slideViewPr>
    <p:cSldViewPr>
      <p:cViewPr varScale="1">
        <p:scale>
          <a:sx n="55" d="100"/>
          <a:sy n="55" d="100"/>
        </p:scale>
        <p:origin x="20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5E5C-099F-DB4B-B3D4-39EF91E5F10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E4BB5-D4B1-9E45-A7F9-293A4AF7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3602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315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1582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8463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3386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0621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2815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3628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115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497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359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5057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82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711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0993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982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131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00200"/>
            <a:ext cx="9144000" cy="360868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b="1" dirty="0"/>
              <a:t>Programming </a:t>
            </a:r>
            <a:r>
              <a:rPr lang="en-US" sz="3000" b="1" dirty="0" smtClean="0"/>
              <a:t>4</a:t>
            </a:r>
            <a:endParaRPr lang="en-US" sz="3000" b="1" dirty="0"/>
          </a:p>
          <a:p>
            <a:pPr algn="ctr"/>
            <a:r>
              <a:rPr lang="en-US" sz="3000" b="1" dirty="0" smtClean="0"/>
              <a:t>Lecture 11: NPC Collision</a:t>
            </a:r>
            <a:endParaRPr lang="en-US" sz="3000" b="1" dirty="0"/>
          </a:p>
          <a:p>
            <a:pPr algn="ctr"/>
            <a:r>
              <a:rPr lang="en-US" sz="3000" b="1" dirty="0"/>
              <a:t>Semester </a:t>
            </a:r>
            <a:r>
              <a:rPr lang="en-US" sz="3000" b="1" dirty="0" smtClean="0"/>
              <a:t>1, 2020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 err="1" smtClean="0"/>
              <a:t>Kaiako</a:t>
            </a:r>
            <a:r>
              <a:rPr lang="en-US" sz="3000" b="1" dirty="0"/>
              <a:t>: Grayson Orr </a:t>
            </a:r>
            <a:endParaRPr lang="en-US" sz="3000" b="1" dirty="0" smtClean="0"/>
          </a:p>
          <a:p>
            <a:pPr algn="ctr"/>
            <a:endParaRPr lang="en-US" sz="1000" b="1" dirty="0"/>
          </a:p>
          <a:p>
            <a:pPr algn="ctr"/>
            <a:r>
              <a:rPr lang="en-US" sz="3000" b="1" dirty="0" smtClean="0"/>
              <a:t>Te Kura </a:t>
            </a:r>
            <a:r>
              <a:rPr lang="en-US" sz="3000" b="1" dirty="0" err="1" smtClean="0"/>
              <a:t>Matatiniki</a:t>
            </a:r>
            <a:r>
              <a:rPr lang="en-US" sz="3000" b="1" dirty="0" smtClean="0"/>
              <a:t> Otago, O </a:t>
            </a:r>
            <a:r>
              <a:rPr lang="en-US" sz="3000" b="1" dirty="0"/>
              <a:t>̄</a:t>
            </a:r>
            <a:r>
              <a:rPr lang="en-US" sz="3000" b="1" dirty="0" err="1"/>
              <a:t>tepoti</a:t>
            </a:r>
            <a:r>
              <a:rPr lang="en-US" sz="3000" b="1" dirty="0" smtClean="0"/>
              <a:t>, Aotearoa </a:t>
            </a:r>
          </a:p>
          <a:p>
            <a:pPr algn="ctr"/>
            <a:endParaRPr lang="en-US" sz="1000" b="1" dirty="0" smtClean="0"/>
          </a:p>
          <a:p>
            <a:pPr algn="ctr"/>
            <a:r>
              <a:rPr lang="en-US" sz="3000" b="1" dirty="0" smtClean="0"/>
              <a:t>Wednesday, 15 April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9509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Accurate collision detection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Collision map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For each sprite, construct a grid of bits the same size as </a:t>
            </a:r>
            <a:endParaRPr lang="en-NZ" sz="2000" dirty="0" smtClean="0"/>
          </a:p>
          <a:p>
            <a:pPr lvl="3"/>
            <a:r>
              <a:rPr lang="en-NZ" sz="2000" dirty="0"/>
              <a:t>	</a:t>
            </a:r>
            <a:r>
              <a:rPr lang="en-NZ" sz="2000" dirty="0" smtClean="0"/>
              <a:t>     the </a:t>
            </a:r>
            <a:r>
              <a:rPr lang="en-NZ" sz="2000" dirty="0"/>
              <a:t>image in pixels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Bit = 1 if the corresponding pixel is solid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Bit = 0 if the corresponding pixel is transparent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Comparison uses logical AND</a:t>
            </a:r>
          </a:p>
          <a:p>
            <a:pPr lvl="2"/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578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4000" b="1" dirty="0"/>
          </a:p>
          <a:p>
            <a:pPr lvl="1"/>
            <a:r>
              <a:rPr lang="en-NZ" sz="3500" b="1" dirty="0" smtClean="0"/>
              <a:t>Accurate </a:t>
            </a:r>
            <a:r>
              <a:rPr lang="en-NZ" sz="3500" b="1" dirty="0"/>
              <a:t>collision detection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Bounding areas</a:t>
            </a:r>
            <a:endParaRPr lang="en-NZ" sz="2000" dirty="0"/>
          </a:p>
        </p:txBody>
      </p:sp>
      <p:pic>
        <p:nvPicPr>
          <p:cNvPr id="6" name="Picture 4" descr="anim_msword_flyingwrait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140200" y="3136900"/>
            <a:ext cx="2767012" cy="1543050"/>
          </a:xfrm>
          <a:prstGeom prst="rect">
            <a:avLst/>
          </a:prstGeom>
          <a:noFill/>
          <a:ln/>
        </p:spPr>
      </p:pic>
      <p:pic>
        <p:nvPicPr>
          <p:cNvPr id="7" name="Picture 5" descr="Diablo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981200" y="2590800"/>
            <a:ext cx="2303462" cy="2303463"/>
          </a:xfrm>
          <a:prstGeom prst="rect">
            <a:avLst/>
          </a:prstGeom>
          <a:noFill/>
          <a:ln/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79612" y="2590800"/>
            <a:ext cx="2376488" cy="237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40200" y="3095625"/>
            <a:ext cx="2808287" cy="165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81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4000" b="1" dirty="0"/>
          </a:p>
          <a:p>
            <a:pPr lvl="1"/>
            <a:r>
              <a:rPr lang="en-NZ" sz="3500" b="1" dirty="0" smtClean="0"/>
              <a:t>Collision using bounding rectangles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Assume Sprite1 and Sprite2</a:t>
            </a:r>
            <a:endParaRPr lang="en-NZ" sz="2000" dirty="0"/>
          </a:p>
        </p:txBody>
      </p:sp>
      <p:pic>
        <p:nvPicPr>
          <p:cNvPr id="6" name="Picture 4" descr="anim_msword_flyingwrait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029200" y="2438400"/>
            <a:ext cx="2767012" cy="1543050"/>
          </a:xfrm>
          <a:prstGeom prst="rect">
            <a:avLst/>
          </a:prstGeom>
          <a:noFill/>
          <a:ln/>
        </p:spPr>
      </p:pic>
      <p:pic>
        <p:nvPicPr>
          <p:cNvPr id="7" name="Picture 5" descr="Diablo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828800" y="3352800"/>
            <a:ext cx="2303462" cy="2303463"/>
          </a:xfrm>
          <a:prstGeom prst="rect">
            <a:avLst/>
          </a:prstGeom>
          <a:noFill/>
          <a:ln/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827212" y="3352800"/>
            <a:ext cx="2376488" cy="237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29200" y="2397125"/>
            <a:ext cx="2808287" cy="165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75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Collision using bounding rectangles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lvl="2"/>
            <a:r>
              <a:rPr lang="en-NZ" sz="2000" dirty="0"/>
              <a:t>collided = true</a:t>
            </a:r>
          </a:p>
          <a:p>
            <a:pPr lvl="2"/>
            <a:endParaRPr lang="en-NZ" sz="2000" dirty="0"/>
          </a:p>
          <a:p>
            <a:pPr lvl="2"/>
            <a:r>
              <a:rPr lang="en-NZ" sz="2000" dirty="0"/>
              <a:t>  if Sprite1’s </a:t>
            </a:r>
            <a:r>
              <a:rPr lang="en-NZ" sz="2000" dirty="0" err="1"/>
              <a:t>BottomEdge</a:t>
            </a:r>
            <a:r>
              <a:rPr lang="en-NZ" sz="2000" dirty="0"/>
              <a:t> &lt; Sprite2’s </a:t>
            </a:r>
            <a:r>
              <a:rPr lang="en-NZ" sz="2000" dirty="0" err="1"/>
              <a:t>TopEdge</a:t>
            </a:r>
            <a:r>
              <a:rPr lang="en-NZ" sz="2000" dirty="0"/>
              <a:t> Collided = false</a:t>
            </a:r>
          </a:p>
          <a:p>
            <a:pPr lvl="2"/>
            <a:r>
              <a:rPr lang="en-NZ" sz="2000" dirty="0"/>
              <a:t>  if Sprite1’s </a:t>
            </a:r>
            <a:r>
              <a:rPr lang="en-NZ" sz="2000" dirty="0" err="1"/>
              <a:t>TopEdge</a:t>
            </a:r>
            <a:r>
              <a:rPr lang="en-NZ" sz="2000" dirty="0"/>
              <a:t> &gt; Sprite2’s </a:t>
            </a:r>
            <a:r>
              <a:rPr lang="en-NZ" sz="2000" dirty="0" err="1"/>
              <a:t>BottomEdge</a:t>
            </a:r>
            <a:r>
              <a:rPr lang="en-NZ" sz="2000" dirty="0"/>
              <a:t> Collided = false</a:t>
            </a:r>
          </a:p>
          <a:p>
            <a:pPr lvl="2"/>
            <a:r>
              <a:rPr lang="en-NZ" sz="2000" dirty="0"/>
              <a:t>  if Sprite1’s </a:t>
            </a:r>
            <a:r>
              <a:rPr lang="en-NZ" sz="2000" dirty="0" err="1"/>
              <a:t>RightEdge</a:t>
            </a:r>
            <a:r>
              <a:rPr lang="en-NZ" sz="2000" dirty="0"/>
              <a:t> &lt; Sprite2’s </a:t>
            </a:r>
            <a:r>
              <a:rPr lang="en-NZ" sz="2000" dirty="0" err="1"/>
              <a:t>LeftEdge</a:t>
            </a:r>
            <a:r>
              <a:rPr lang="en-NZ" sz="2000" dirty="0"/>
              <a:t> Collided = false</a:t>
            </a:r>
          </a:p>
          <a:p>
            <a:pPr lvl="2"/>
            <a:r>
              <a:rPr lang="en-NZ" sz="2000" dirty="0"/>
              <a:t>  if Sprite1’s </a:t>
            </a:r>
            <a:r>
              <a:rPr lang="en-NZ" sz="2000" dirty="0" err="1"/>
              <a:t>LeftEdge</a:t>
            </a:r>
            <a:r>
              <a:rPr lang="en-NZ" sz="2000" dirty="0"/>
              <a:t> &gt; Sprite2’s </a:t>
            </a:r>
            <a:r>
              <a:rPr lang="en-NZ" sz="2000" dirty="0" err="1"/>
              <a:t>RightEdge</a:t>
            </a:r>
            <a:r>
              <a:rPr lang="en-NZ" sz="2000" dirty="0"/>
              <a:t> Collided = false</a:t>
            </a:r>
          </a:p>
          <a:p>
            <a:pPr lvl="2"/>
            <a:endParaRPr lang="en-NZ" sz="2000" dirty="0"/>
          </a:p>
          <a:p>
            <a:pPr lvl="2"/>
            <a:r>
              <a:rPr lang="en-NZ" sz="2000" dirty="0"/>
              <a:t>  return  collided</a:t>
            </a:r>
          </a:p>
          <a:p>
            <a:pPr lvl="2"/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4012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smtClean="0"/>
          </a:p>
          <a:p>
            <a:pPr lvl="1"/>
            <a:r>
              <a:rPr lang="en-NZ" sz="3500" b="1" smtClean="0"/>
              <a:t>Whose method is it?</a:t>
            </a:r>
            <a:endParaRPr lang="en-US" sz="3500" b="1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smtClean="0"/>
              <a:t>bool Sprite::CollidedWithMe(Sprite^ otherSprite)</a:t>
            </a:r>
          </a:p>
          <a:p>
            <a:pPr lvl="2"/>
            <a:endParaRPr lang="en-US" sz="200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3725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NZ" sz="3500" b="1" dirty="0" smtClean="0"/>
              <a:t>What about </a:t>
            </a:r>
            <a:r>
              <a:rPr lang="en-NZ" sz="3500" b="1" dirty="0" err="1" smtClean="0"/>
              <a:t>SpriteList</a:t>
            </a:r>
            <a:r>
              <a:rPr lang="en-NZ" sz="3500" b="1" dirty="0" smtClean="0"/>
              <a:t>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Sprite^ </a:t>
            </a:r>
            <a:r>
              <a:rPr lang="en-NZ" sz="2500" dirty="0" err="1"/>
              <a:t>SpriteList</a:t>
            </a:r>
            <a:r>
              <a:rPr lang="en-NZ" sz="2500" dirty="0" smtClean="0"/>
              <a:t>::</a:t>
            </a:r>
            <a:r>
              <a:rPr lang="en-NZ" sz="2500" dirty="0" err="1" smtClean="0"/>
              <a:t>CheckCollisions</a:t>
            </a:r>
            <a:r>
              <a:rPr lang="en-NZ" sz="2500" dirty="0" smtClean="0"/>
              <a:t>(Sprite</a:t>
            </a:r>
            <a:r>
              <a:rPr lang="en-NZ" sz="2500" dirty="0"/>
              <a:t>^ </a:t>
            </a:r>
            <a:r>
              <a:rPr lang="en-NZ" sz="2500" dirty="0" err="1" smtClean="0"/>
              <a:t>otherSprite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Traverse the list, passing </a:t>
            </a:r>
            <a:r>
              <a:rPr lang="en-NZ" sz="2500" dirty="0" err="1" smtClean="0"/>
              <a:t>otherSprite</a:t>
            </a:r>
            <a:r>
              <a:rPr lang="en-NZ" sz="2500" dirty="0" smtClean="0"/>
              <a:t> </a:t>
            </a:r>
            <a:r>
              <a:rPr lang="en-NZ" sz="2500" dirty="0"/>
              <a:t>to the </a:t>
            </a:r>
            <a:r>
              <a:rPr lang="en-NZ" sz="2500" dirty="0" err="1" smtClean="0"/>
              <a:t>CollidedWithMe</a:t>
            </a:r>
            <a:r>
              <a:rPr lang="en-NZ" sz="2500" dirty="0" smtClean="0"/>
              <a:t> </a:t>
            </a:r>
            <a:r>
              <a:rPr lang="en-NZ" sz="2500" dirty="0"/>
              <a:t>method of each Sprite in the list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Return the first Sprite hit, or null if there are no collisions</a:t>
            </a:r>
          </a:p>
          <a:p>
            <a:pPr lvl="2"/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2296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NZ" sz="3500" b="1" dirty="0" smtClean="0"/>
              <a:t>Improving bounding rectangle detection</a:t>
            </a:r>
            <a:endParaRPr lang="en-US" sz="3500" b="1" dirty="0" smtClean="0"/>
          </a:p>
        </p:txBody>
      </p:sp>
      <p:pic>
        <p:nvPicPr>
          <p:cNvPr id="4" name="Picture 22" descr="anim_msword_flyingwrait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3313" y="2566988"/>
            <a:ext cx="2239962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Diablo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088" y="2286000"/>
            <a:ext cx="1865312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571500" y="2319338"/>
            <a:ext cx="192405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332038" y="2560638"/>
            <a:ext cx="2273300" cy="132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860425" y="2424113"/>
            <a:ext cx="1368425" cy="16557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2660650" y="2640013"/>
            <a:ext cx="1728788" cy="1079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pic>
        <p:nvPicPr>
          <p:cNvPr id="10" name="Picture 28" descr="anim_msword_flyingwrait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2375" y="2566988"/>
            <a:ext cx="2239963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9" descr="Diablo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286000"/>
            <a:ext cx="1865313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5027613" y="2319338"/>
            <a:ext cx="192405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6261100" y="2560638"/>
            <a:ext cx="2273300" cy="132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5316538" y="2424113"/>
            <a:ext cx="1368425" cy="16557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6589713" y="2640013"/>
            <a:ext cx="1728787" cy="1079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483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NZ" sz="3500" b="1" dirty="0" smtClean="0"/>
              <a:t>Combining approaches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+mj-lt"/>
              <a:buAutoNum type="arabicPeriod"/>
            </a:pPr>
            <a:r>
              <a:rPr lang="en-NZ" sz="2500" dirty="0" smtClean="0"/>
              <a:t>Use bounding Rectangles to determine image overlap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NZ" sz="2500" dirty="0" smtClean="0"/>
              <a:t>Use pixel comparisons to determine real overlap if  </a:t>
            </a:r>
          </a:p>
          <a:p>
            <a:pPr lvl="2"/>
            <a:r>
              <a:rPr lang="en-NZ" sz="2500" dirty="0"/>
              <a:t> </a:t>
            </a:r>
            <a:r>
              <a:rPr lang="en-NZ" sz="2500" dirty="0" smtClean="0"/>
              <a:t>          step two indicates a collision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876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NZ" sz="3500" b="1" dirty="0" smtClean="0"/>
              <a:t>Practical</a:t>
            </a:r>
            <a:endParaRPr lang="en-US" sz="35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699" t="6003" r="3348"/>
          <a:stretch/>
        </p:blipFill>
        <p:spPr>
          <a:xfrm>
            <a:off x="1409700" y="1524000"/>
            <a:ext cx="6324600" cy="477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Types of collision detection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 to sprite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Checking for collisions with other </a:t>
            </a:r>
            <a:r>
              <a:rPr lang="en-US" sz="2000" dirty="0" smtClean="0"/>
              <a:t>sprites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 to terrain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Moving sprites (e.g. player character, NPCs) checking</a:t>
            </a:r>
          </a:p>
          <a:p>
            <a:pPr lvl="3"/>
            <a:r>
              <a:rPr lang="en-US" sz="2000" dirty="0"/>
              <a:t>	</a:t>
            </a:r>
            <a:r>
              <a:rPr lang="en-US" sz="2000" dirty="0" smtClean="0"/>
              <a:t>	for collisions with objects in the tile map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1936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Before vs. </a:t>
            </a:r>
            <a:r>
              <a:rPr lang="en-NZ" sz="3500" b="1" dirty="0" smtClean="0"/>
              <a:t>after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Before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Compute where everyone will go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Deal with any collisions that will occur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Instantiate only legal moves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After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Move everyone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Deal with any collisions that occurred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Move anyone back who is in an illegal spot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1181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Number of comparisons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Two objects, Sprite A &amp; Sprite B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One comparison </a:t>
            </a:r>
            <a:r>
              <a:rPr lang="mr-IN" sz="2000" dirty="0" smtClean="0"/>
              <a:t>–</a:t>
            </a:r>
            <a:r>
              <a:rPr lang="en-US" sz="2000" dirty="0" smtClean="0"/>
              <a:t> A to B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Three objects, Sprite A, Sprite B &amp; Sprite C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Three comparisons – AB, AC, BC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Four objects, Sprite A, Sprite B, Sprite C &amp; Sprite 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Six comparisons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Twenty objects </a:t>
            </a:r>
            <a:r>
              <a:rPr lang="mr-IN" sz="2500" dirty="0" smtClean="0"/>
              <a:t>–</a:t>
            </a:r>
            <a:r>
              <a:rPr lang="en-US" sz="2500" dirty="0" smtClean="0"/>
              <a:t> 190 comparisons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1000 objects </a:t>
            </a:r>
            <a:r>
              <a:rPr lang="mr-IN" sz="2500" dirty="0" smtClean="0"/>
              <a:t>–</a:t>
            </a:r>
            <a:r>
              <a:rPr lang="en-US" sz="2500" dirty="0" smtClean="0"/>
              <a:t> 499500 comparisons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2463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Reducing the number of comparisons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Game rule elimination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When a collision between two objects is not </a:t>
            </a:r>
            <a:r>
              <a:rPr lang="en-NZ" sz="2000" dirty="0" smtClean="0"/>
              <a:t>relevant </a:t>
            </a:r>
            <a:r>
              <a:rPr lang="en-NZ" sz="2000" dirty="0"/>
              <a:t>to the </a:t>
            </a:r>
            <a:endParaRPr lang="en-NZ" sz="2000" dirty="0" smtClean="0"/>
          </a:p>
          <a:p>
            <a:pPr lvl="3"/>
            <a:r>
              <a:rPr lang="en-NZ" sz="2000" dirty="0"/>
              <a:t> </a:t>
            </a:r>
            <a:r>
              <a:rPr lang="en-NZ" sz="2000" dirty="0" smtClean="0"/>
              <a:t>            game</a:t>
            </a:r>
            <a:r>
              <a:rPr lang="en-NZ" sz="2000" dirty="0"/>
              <a:t>, don’t test for </a:t>
            </a:r>
            <a:r>
              <a:rPr lang="en-NZ" sz="2000" dirty="0" smtClean="0"/>
              <a:t>it</a:t>
            </a:r>
            <a:endParaRPr lang="en-NZ" sz="20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Spatial elimination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When two objects are so far apart (in </a:t>
            </a:r>
            <a:r>
              <a:rPr lang="en-NZ" sz="2000" dirty="0" smtClean="0"/>
              <a:t>world coordinates</a:t>
            </a:r>
            <a:r>
              <a:rPr lang="en-NZ" sz="2000" dirty="0"/>
              <a:t>) that </a:t>
            </a:r>
            <a:endParaRPr lang="en-NZ" sz="2000" dirty="0" smtClean="0"/>
          </a:p>
          <a:p>
            <a:pPr lvl="3"/>
            <a:r>
              <a:rPr lang="en-NZ" sz="2000" dirty="0"/>
              <a:t> </a:t>
            </a:r>
            <a:r>
              <a:rPr lang="en-NZ" sz="2000" dirty="0" smtClean="0"/>
              <a:t>            they </a:t>
            </a:r>
            <a:r>
              <a:rPr lang="en-NZ" sz="2000" dirty="0"/>
              <a:t>can’t collide, don’t test them.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Sort all objects according to their position on one axis.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Only making comparisons between objects that are close enough to each other that they could collide.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Extra computation for maintaining sorted lists needs to be less than the extra computation required for collision detection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058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Determining collisions</a:t>
            </a:r>
            <a:endParaRPr lang="en-US" sz="3500" b="1" dirty="0" smtClean="0"/>
          </a:p>
        </p:txBody>
      </p:sp>
      <p:pic>
        <p:nvPicPr>
          <p:cNvPr id="4" name="Picture 4" descr="anim_msword_flyingwrait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995738" y="2822575"/>
            <a:ext cx="2767012" cy="1543050"/>
          </a:xfrm>
          <a:prstGeom prst="rect">
            <a:avLst/>
          </a:prstGeom>
          <a:noFill/>
          <a:ln/>
        </p:spPr>
      </p:pic>
      <p:pic>
        <p:nvPicPr>
          <p:cNvPr id="5" name="Picture 6" descr="Diablo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836738" y="2276475"/>
            <a:ext cx="2303462" cy="2303463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1086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Determining collisions</a:t>
            </a:r>
            <a:endParaRPr lang="en-US" sz="3500" b="1" dirty="0" smtClean="0"/>
          </a:p>
        </p:txBody>
      </p:sp>
      <p:pic>
        <p:nvPicPr>
          <p:cNvPr id="6" name="Picture 4" descr="anim_msword_flyingwrait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995738" y="2822575"/>
            <a:ext cx="2767012" cy="1543050"/>
          </a:xfrm>
          <a:prstGeom prst="rect">
            <a:avLst/>
          </a:prstGeom>
          <a:noFill/>
          <a:ln/>
        </p:spPr>
      </p:pic>
      <p:pic>
        <p:nvPicPr>
          <p:cNvPr id="7" name="Picture 5" descr="Diablo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836738" y="2276475"/>
            <a:ext cx="2303462" cy="2303463"/>
          </a:xfrm>
          <a:prstGeom prst="rect">
            <a:avLst/>
          </a:prstGeom>
          <a:noFill/>
          <a:ln/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835150" y="2276475"/>
            <a:ext cx="2376488" cy="237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95738" y="2781300"/>
            <a:ext cx="2808287" cy="165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49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Determining collisions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Fast methods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Accurate methods</a:t>
            </a:r>
            <a:endParaRPr lang="en-NZ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3779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Accurate collision detection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Pixel-based detection</a:t>
            </a:r>
          </a:p>
          <a:p>
            <a:pPr lvl="3"/>
            <a:endParaRPr lang="en-NZ" sz="2000" dirty="0" smtClean="0"/>
          </a:p>
          <a:p>
            <a:pPr lvl="3"/>
            <a:r>
              <a:rPr lang="en-NZ" sz="2000" dirty="0" smtClean="0"/>
              <a:t>For </a:t>
            </a:r>
            <a:r>
              <a:rPr lang="en-NZ" sz="2000" dirty="0"/>
              <a:t>each Pixel pa  of  Sprite1</a:t>
            </a:r>
          </a:p>
          <a:p>
            <a:pPr lvl="3"/>
            <a:r>
              <a:rPr lang="en-NZ" sz="2000" dirty="0" smtClean="0"/>
              <a:t>	For </a:t>
            </a:r>
            <a:r>
              <a:rPr lang="en-NZ" sz="2000" dirty="0"/>
              <a:t>each Pixel </a:t>
            </a:r>
            <a:r>
              <a:rPr lang="en-NZ" sz="2000" dirty="0" err="1"/>
              <a:t>pb</a:t>
            </a:r>
            <a:r>
              <a:rPr lang="en-NZ" sz="2000" dirty="0"/>
              <a:t> in Sprite2</a:t>
            </a:r>
          </a:p>
          <a:p>
            <a:pPr lvl="6"/>
            <a:r>
              <a:rPr lang="en-NZ" sz="2000" dirty="0"/>
              <a:t>If pa is not Sprite1’s transparent colour and</a:t>
            </a:r>
          </a:p>
          <a:p>
            <a:pPr lvl="6"/>
            <a:r>
              <a:rPr lang="en-NZ" sz="2000" dirty="0"/>
              <a:t>If </a:t>
            </a:r>
            <a:r>
              <a:rPr lang="en-NZ" sz="2000" dirty="0" err="1"/>
              <a:t>pb</a:t>
            </a:r>
            <a:r>
              <a:rPr lang="en-NZ" sz="2000" dirty="0"/>
              <a:t> is not Sprite2’s transparent colour and</a:t>
            </a:r>
          </a:p>
          <a:p>
            <a:pPr lvl="3"/>
            <a:r>
              <a:rPr lang="en-NZ" sz="2000" dirty="0" smtClean="0"/>
              <a:t>	        They </a:t>
            </a:r>
            <a:r>
              <a:rPr lang="en-NZ" sz="2000" dirty="0"/>
              <a:t>are at the same pixel location in the </a:t>
            </a:r>
            <a:r>
              <a:rPr lang="en-NZ" sz="2000" dirty="0" smtClean="0"/>
              <a:t>world</a:t>
            </a:r>
          </a:p>
          <a:p>
            <a:pPr lvl="3"/>
            <a:r>
              <a:rPr lang="en-NZ" sz="2000" dirty="0"/>
              <a:t>	</a:t>
            </a:r>
            <a:r>
              <a:rPr lang="en-NZ" sz="2000" dirty="0" smtClean="0"/>
              <a:t>Collision </a:t>
            </a:r>
            <a:r>
              <a:rPr lang="en-NZ" sz="2000" dirty="0"/>
              <a:t>= true;</a:t>
            </a:r>
          </a:p>
          <a:p>
            <a:pPr lvl="2"/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653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453</Words>
  <Application>Microsoft Macintosh PowerPoint</Application>
  <PresentationFormat>On-screen Show (4:3)</PresentationFormat>
  <Paragraphs>144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26</cp:revision>
  <dcterms:created xsi:type="dcterms:W3CDTF">2019-07-01T01:09:01Z</dcterms:created>
  <dcterms:modified xsi:type="dcterms:W3CDTF">2020-04-15T00:31:20Z</dcterms:modified>
</cp:coreProperties>
</file>