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1"/>
    <p:restoredTop sz="43599" autoAdjust="0"/>
  </p:normalViewPr>
  <p:slideViewPr>
    <p:cSldViewPr>
      <p:cViewPr varScale="1">
        <p:scale>
          <a:sx n="33" d="100"/>
          <a:sy n="33" d="100"/>
        </p:scale>
        <p:origin x="20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3/13/2020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a:t>You can easily do NE, SE,</a:t>
            </a:r>
            <a:r>
              <a:rPr lang="en-AU" baseline="0" dirty="0"/>
              <a:t> SW ad NW</a:t>
            </a:r>
          </a:p>
          <a:p>
            <a:pPr marL="171450" indent="-171450">
              <a:spcBef>
                <a:spcPct val="0"/>
              </a:spcBef>
              <a:buFont typeface="Arial" panose="020B0604020202020204" pitchFamily="34" charset="0"/>
              <a:buChar char="•"/>
            </a:pPr>
            <a:endParaRPr lang="en-AU" baseline="0" dirty="0"/>
          </a:p>
          <a:p>
            <a:pPr marL="171450" indent="-171450">
              <a:spcBef>
                <a:spcPct val="0"/>
              </a:spcBef>
              <a:buFont typeface="Arial" panose="020B0604020202020204" pitchFamily="34" charset="0"/>
              <a:buChar char="•"/>
            </a:pPr>
            <a:r>
              <a:rPr lang="en-AU" baseline="0" dirty="0"/>
              <a:t>You will need to come up with an elegant way of handling user input</a:t>
            </a:r>
          </a:p>
          <a:p>
            <a:pPr marL="171450" indent="-171450">
              <a:spcBef>
                <a:spcPct val="0"/>
              </a:spcBef>
              <a:buFont typeface="Arial" panose="020B0604020202020204" pitchFamily="34" charset="0"/>
              <a:buChar char="•"/>
            </a:pPr>
            <a:endParaRPr lang="en-AU" baseline="0" dirty="0"/>
          </a:p>
          <a:p>
            <a:pPr marL="171450" indent="-171450">
              <a:buFont typeface="Arial" panose="020B0604020202020204" pitchFamily="34" charset="0"/>
              <a:buChar char="•"/>
            </a:pPr>
            <a:r>
              <a:rPr lang="en-NZ" baseline="0" dirty="0"/>
              <a:t>When we perform the computation, the sprite moves in the desired direction</a:t>
            </a:r>
          </a:p>
          <a:p>
            <a:pPr marL="171450" indent="-171450">
              <a:buFont typeface="Arial" panose="020B0604020202020204" pitchFamily="34" charset="0"/>
              <a:buChar char="•"/>
            </a:pPr>
            <a:endParaRPr lang="en-NZ" baseline="0" dirty="0"/>
          </a:p>
          <a:p>
            <a:pPr marL="171450" indent="-171450">
              <a:buFont typeface="Arial" panose="020B0604020202020204" pitchFamily="34" charset="0"/>
              <a:buChar char="•"/>
            </a:pPr>
            <a:r>
              <a:rPr lang="en-NZ" baseline="0" dirty="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a:p>
          <a:p>
            <a:pPr marL="171450" indent="-171450">
              <a:spcBef>
                <a:spcPct val="0"/>
              </a:spcBef>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a:t>You</a:t>
            </a:r>
            <a:r>
              <a:rPr lang="en-NZ" baseline="0" dirty="0"/>
              <a:t> could organise your intuitions there into this little table</a:t>
            </a:r>
          </a:p>
          <a:p>
            <a:pPr marL="171450" indent="-171450">
              <a:spcBef>
                <a:spcPct val="0"/>
              </a:spcBef>
              <a:buFont typeface="Arial" panose="020B0604020202020204" pitchFamily="34" charset="0"/>
              <a:buChar char="•"/>
            </a:pPr>
            <a:endParaRPr lang="en-NZ" baseline="0" dirty="0"/>
          </a:p>
          <a:p>
            <a:pPr marL="171450" indent="-171450">
              <a:spcBef>
                <a:spcPct val="0"/>
              </a:spcBef>
              <a:buFont typeface="Arial" panose="020B0604020202020204" pitchFamily="34" charset="0"/>
              <a:buChar char="•"/>
            </a:pPr>
            <a:r>
              <a:rPr lang="en-NZ" dirty="0"/>
              <a:t>How then do you store and use these values? Do you need 8 new data properties for your Sprite: </a:t>
            </a:r>
            <a:r>
              <a:rPr lang="en-NZ" dirty="0" err="1"/>
              <a:t>xDirEast</a:t>
            </a:r>
            <a:r>
              <a:rPr lang="en-NZ" dirty="0"/>
              <a:t>,</a:t>
            </a:r>
            <a:r>
              <a:rPr lang="en-NZ" baseline="0" dirty="0"/>
              <a:t> </a:t>
            </a:r>
            <a:r>
              <a:rPr lang="en-NZ" baseline="0" dirty="0" err="1"/>
              <a:t>yDirEast</a:t>
            </a:r>
            <a:r>
              <a:rPr lang="en-NZ" baseline="0" dirty="0"/>
              <a:t>, </a:t>
            </a:r>
            <a:r>
              <a:rPr lang="en-NZ" baseline="0" dirty="0" err="1"/>
              <a:t>xDirSouth</a:t>
            </a:r>
            <a:r>
              <a:rPr lang="en-NZ" baseline="0" dirty="0"/>
              <a:t>, </a:t>
            </a:r>
            <a:r>
              <a:rPr lang="en-NZ" baseline="0" dirty="0" err="1"/>
              <a:t>yDirSouth</a:t>
            </a:r>
            <a:r>
              <a:rPr lang="en-NZ" baseline="0" dirty="0"/>
              <a:t>, etc.? No</a:t>
            </a:r>
          </a:p>
          <a:p>
            <a:pPr>
              <a:spcBef>
                <a:spcPct val="0"/>
              </a:spcBef>
              <a:buFontTx/>
              <a:buNone/>
            </a:pPr>
            <a:endParaRPr lang="en-NZ" baseline="0" dirty="0"/>
          </a:p>
          <a:p>
            <a:pPr marL="171450" indent="-171450">
              <a:spcBef>
                <a:spcPct val="0"/>
              </a:spcBef>
              <a:buFont typeface="Arial" panose="020B0604020202020204" pitchFamily="34" charset="0"/>
              <a:buChar char="•"/>
            </a:pPr>
            <a:r>
              <a:rPr lang="en-NZ" dirty="0"/>
              <a:t>See this nice table? Whenever you find yourself expressing logic by putting things</a:t>
            </a:r>
            <a:r>
              <a:rPr lang="en-NZ" baseline="0" dirty="0"/>
              <a:t> into a table, you should consider whether an array would help</a:t>
            </a:r>
          </a:p>
          <a:p>
            <a:pPr>
              <a:spcBef>
                <a:spcPct val="0"/>
              </a:spcBef>
              <a:buFontTx/>
              <a:buNone/>
            </a:pPr>
            <a:endParaRPr lang="en-NZ" baseline="0" dirty="0"/>
          </a:p>
          <a:p>
            <a:pPr marL="171450" indent="-171450">
              <a:spcBef>
                <a:spcPct val="0"/>
              </a:spcBef>
              <a:buFont typeface="Arial" panose="020B0604020202020204" pitchFamily="34" charset="0"/>
              <a:buChar char="•"/>
            </a:pPr>
            <a:r>
              <a:rPr lang="en-NZ" baseline="0" dirty="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a:p>
          <a:p>
            <a:pPr marL="171450" indent="-171450">
              <a:spcBef>
                <a:spcPct val="0"/>
              </a:spcBef>
              <a:buFont typeface="Arial" panose="020B0604020202020204" pitchFamily="34" charset="0"/>
              <a:buChar char="•"/>
            </a:pPr>
            <a:r>
              <a:rPr lang="en-NZ" b="0" baseline="0" dirty="0"/>
              <a:t>If instead we store the direction variables in a nice array, we can use </a:t>
            </a:r>
            <a:r>
              <a:rPr lang="en-NZ" b="0" baseline="0" dirty="0" err="1"/>
              <a:t>spriteDirections</a:t>
            </a:r>
            <a:r>
              <a:rPr lang="en-NZ" b="0" baseline="0" dirty="0"/>
              <a:t> to index into it exactly as we use </a:t>
            </a:r>
            <a:r>
              <a:rPr lang="en-NZ" b="0" baseline="0" dirty="0" err="1"/>
              <a:t>spriteDirections</a:t>
            </a:r>
            <a:r>
              <a:rPr lang="en-NZ" b="0" baseline="0" dirty="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a:t>Instantiate in the Sprite constructors</a:t>
            </a:r>
          </a:p>
          <a:p>
            <a:pPr marL="171450" indent="-171450">
              <a:spcBef>
                <a:spcPct val="0"/>
              </a:spcBef>
              <a:buFont typeface="Arial" panose="020B0604020202020204" pitchFamily="34" charset="0"/>
              <a:buChar char="•"/>
            </a:pPr>
            <a:endParaRPr lang="en-US" sz="1200" b="0" baseline="0" dirty="0"/>
          </a:p>
          <a:p>
            <a:pPr marL="171450" indent="-171450">
              <a:spcBef>
                <a:spcPct val="0"/>
              </a:spcBef>
              <a:buFont typeface="Arial" panose="020B0604020202020204" pitchFamily="34" charset="0"/>
              <a:buChar char="•"/>
            </a:pPr>
            <a:r>
              <a:rPr lang="en-US" sz="1200" b="0" baseline="0" dirty="0"/>
              <a:t>MAX_DIRECTIONS = 4</a:t>
            </a:r>
            <a:endParaRPr lang="en-NZ" b="0"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11469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Let’s assume that you have figured out which of these </a:t>
            </a:r>
            <a:r>
              <a:rPr lang="en-US" dirty="0" err="1"/>
              <a:t>spriteSheets</a:t>
            </a:r>
            <a:r>
              <a:rPr lang="en-US" baseline="0" dirty="0"/>
              <a:t> to use</a:t>
            </a:r>
          </a:p>
          <a:p>
            <a:pPr marL="171450" indent="-171450">
              <a:buFont typeface="Arial" charset="0"/>
              <a:buChar char="•"/>
            </a:pPr>
            <a:endParaRPr lang="en-US" baseline="0" dirty="0"/>
          </a:p>
          <a:p>
            <a:pPr marL="171450" indent="-171450">
              <a:buFont typeface="Arial" charset="0"/>
              <a:buChar char="•"/>
            </a:pPr>
            <a:r>
              <a:rPr lang="en-US" baseline="0" dirty="0"/>
              <a:t>The </a:t>
            </a:r>
            <a:r>
              <a:rPr lang="en-US" baseline="0" dirty="0" err="1"/>
              <a:t>UpdateFarme</a:t>
            </a:r>
            <a:r>
              <a:rPr lang="en-US" baseline="0" dirty="0"/>
              <a:t>() is identical</a:t>
            </a:r>
          </a:p>
          <a:p>
            <a:pPr marL="171450" indent="-171450">
              <a:buFont typeface="Arial" charset="0"/>
              <a:buChar char="•"/>
            </a:pPr>
            <a:endParaRPr lang="en-US" baseline="0" dirty="0"/>
          </a:p>
          <a:p>
            <a:pPr marL="171450" indent="-171450">
              <a:buFont typeface="Arial" charset="0"/>
              <a:buChar char="•"/>
            </a:pPr>
            <a:r>
              <a:rPr lang="en-US" baseline="0" dirty="0"/>
              <a:t>Move() and Draw() need to change. He needs the correct bitmap/sprite sheet for Draw() and needs the correct values to modify </a:t>
            </a:r>
            <a:r>
              <a:rPr lang="en-US" baseline="0" dirty="0" err="1"/>
              <a:t>xPos</a:t>
            </a:r>
            <a:r>
              <a:rPr lang="en-US" baseline="0" dirty="0"/>
              <a:t> and </a:t>
            </a:r>
            <a:r>
              <a:rPr lang="en-US" baseline="0" dirty="0" err="1"/>
              <a:t>yPos</a:t>
            </a:r>
            <a:r>
              <a:rPr lang="en-US" baseline="0" dirty="0"/>
              <a:t> for Move() so that he moves in the correct compass direction</a:t>
            </a:r>
          </a:p>
          <a:p>
            <a:pPr marL="171450" indent="-171450">
              <a:buFont typeface="Arial" charset="0"/>
              <a:buChar char="•"/>
            </a:pPr>
            <a:endParaRPr lang="en-US" baseline="0" dirty="0"/>
          </a:p>
          <a:p>
            <a:pPr marL="171450" indent="-171450">
              <a:buFont typeface="Arial" charset="0"/>
              <a:buChar char="•"/>
            </a:pPr>
            <a:r>
              <a:rPr lang="en-US" baseline="0" dirty="0"/>
              <a:t>Draw() </a:t>
            </a:r>
          </a:p>
          <a:p>
            <a:pPr marL="628650" lvl="1" indent="-171450">
              <a:buFont typeface="Arial" charset="0"/>
              <a:buChar char="•"/>
            </a:pPr>
            <a:r>
              <a:rPr lang="en-US" baseline="0" dirty="0"/>
              <a:t>Drawing to the canvas is identical – using a </a:t>
            </a:r>
            <a:r>
              <a:rPr lang="en-NZ" sz="1200" b="0" i="0" kern="1200" dirty="0">
                <a:solidFill>
                  <a:schemeClr val="tx1"/>
                </a:solidFill>
                <a:effectLst/>
                <a:latin typeface="+mn-lt"/>
                <a:ea typeface="+mn-ea"/>
                <a:cs typeface="+mn-cs"/>
              </a:rPr>
              <a:t>Rectangle(</a:t>
            </a:r>
            <a:r>
              <a:rPr lang="en-NZ" sz="1200" b="0" i="0" kern="1200" dirty="0" err="1">
                <a:solidFill>
                  <a:schemeClr val="tx1"/>
                </a:solidFill>
                <a:effectLst/>
                <a:latin typeface="+mn-lt"/>
                <a:ea typeface="+mn-ea"/>
                <a:cs typeface="+mn-cs"/>
              </a:rPr>
              <a:t>currentFrame</a:t>
            </a:r>
            <a:r>
              <a:rPr lang="en-NZ" sz="1200" b="0" i="0" kern="1200" dirty="0">
                <a:solidFill>
                  <a:schemeClr val="tx1"/>
                </a:solidFill>
                <a:effectLst/>
                <a:latin typeface="+mn-lt"/>
                <a:ea typeface="+mn-ea"/>
                <a:cs typeface="+mn-cs"/>
              </a:rPr>
              <a:t> * </a:t>
            </a:r>
            <a:r>
              <a:rPr lang="en-NZ" sz="1200" b="0" i="0" kern="1200" dirty="0" err="1">
                <a:solidFill>
                  <a:schemeClr val="tx1"/>
                </a:solidFill>
                <a:effectLst/>
                <a:latin typeface="+mn-lt"/>
                <a:ea typeface="+mn-ea"/>
                <a:cs typeface="+mn-cs"/>
              </a:rPr>
              <a:t>frameWidth</a:t>
            </a:r>
            <a:r>
              <a:rPr lang="en-NZ" sz="1200" b="0" i="0" kern="1200" dirty="0">
                <a:solidFill>
                  <a:schemeClr val="tx1"/>
                </a:solidFill>
                <a:effectLst/>
                <a:latin typeface="+mn-lt"/>
                <a:ea typeface="+mn-ea"/>
                <a:cs typeface="+mn-cs"/>
              </a:rPr>
              <a:t>, 0, </a:t>
            </a:r>
            <a:r>
              <a:rPr lang="en-NZ" sz="1200" b="0" i="0" kern="1200" dirty="0" err="1">
                <a:solidFill>
                  <a:schemeClr val="tx1"/>
                </a:solidFill>
                <a:effectLst/>
                <a:latin typeface="+mn-lt"/>
                <a:ea typeface="+mn-ea"/>
                <a:cs typeface="+mn-cs"/>
              </a:rPr>
              <a:t>frameWidth</a:t>
            </a:r>
            <a:r>
              <a:rPr lang="en-NZ" sz="1200" b="0" i="0" kern="1200" dirty="0">
                <a:solidFill>
                  <a:schemeClr val="tx1"/>
                </a:solidFill>
                <a:effectLst/>
                <a:latin typeface="+mn-lt"/>
                <a:ea typeface="+mn-ea"/>
                <a:cs typeface="+mn-cs"/>
              </a:rPr>
              <a:t>, </a:t>
            </a:r>
            <a:r>
              <a:rPr lang="en-NZ" sz="1200" b="0" i="0" kern="1200" dirty="0" err="1">
                <a:solidFill>
                  <a:schemeClr val="tx1"/>
                </a:solidFill>
                <a:effectLst/>
                <a:latin typeface="+mn-lt"/>
                <a:ea typeface="+mn-ea"/>
                <a:cs typeface="+mn-cs"/>
              </a:rPr>
              <a:t>frameHeight</a:t>
            </a:r>
            <a:r>
              <a:rPr lang="en-NZ" sz="1200" b="0" i="0" kern="1200" dirty="0">
                <a:solidFill>
                  <a:schemeClr val="tx1"/>
                </a:solidFill>
                <a:effectLst/>
                <a:latin typeface="+mn-lt"/>
                <a:ea typeface="+mn-ea"/>
                <a:cs typeface="+mn-cs"/>
              </a:rPr>
              <a:t>) and </a:t>
            </a:r>
            <a:r>
              <a:rPr lang="en-NZ" sz="1200" b="0" i="0" kern="1200" dirty="0" err="1">
                <a:solidFill>
                  <a:schemeClr val="tx1"/>
                </a:solidFill>
                <a:effectLst/>
                <a:latin typeface="+mn-lt"/>
                <a:ea typeface="+mn-ea"/>
                <a:cs typeface="+mn-cs"/>
              </a:rPr>
              <a:t>DrawImage</a:t>
            </a:r>
            <a:r>
              <a:rPr lang="en-NZ" sz="1200" b="0" i="0" kern="1200" dirty="0">
                <a:solidFill>
                  <a:schemeClr val="tx1"/>
                </a:solidFill>
                <a:effectLst/>
                <a:latin typeface="+mn-lt"/>
                <a:ea typeface="+mn-ea"/>
                <a:cs typeface="+mn-cs"/>
              </a:rPr>
              <a:t>(), </a:t>
            </a:r>
            <a:r>
              <a:rPr lang="en-NZ" sz="1200" b="0" i="0" kern="1200" dirty="0" err="1">
                <a:solidFill>
                  <a:schemeClr val="tx1"/>
                </a:solidFill>
                <a:effectLst/>
                <a:latin typeface="+mn-lt"/>
                <a:ea typeface="+mn-ea"/>
                <a:cs typeface="+mn-cs"/>
              </a:rPr>
              <a:t>etc</a:t>
            </a:r>
            <a:endParaRPr lang="en-NZ" sz="1200" b="0" i="0" kern="1200" dirty="0">
              <a:solidFill>
                <a:schemeClr val="tx1"/>
              </a:solidFill>
              <a:effectLst/>
              <a:latin typeface="+mn-lt"/>
              <a:ea typeface="+mn-ea"/>
              <a:cs typeface="+mn-cs"/>
            </a:endParaRPr>
          </a:p>
          <a:p>
            <a:pPr marL="628650" lvl="1" indent="-171450">
              <a:buFont typeface="Arial" charset="0"/>
              <a:buChar char="•"/>
            </a:pPr>
            <a:endParaRPr lang="en-NZ" sz="1200" b="0" i="0" kern="1200" dirty="0">
              <a:solidFill>
                <a:schemeClr val="tx1"/>
              </a:solidFill>
              <a:effectLst/>
              <a:latin typeface="+mn-lt"/>
              <a:ea typeface="+mn-ea"/>
              <a:cs typeface="+mn-cs"/>
            </a:endParaRPr>
          </a:p>
          <a:p>
            <a:pPr marL="628650" lvl="1" indent="-171450">
              <a:buFont typeface="Arial" charset="0"/>
              <a:buChar char="•"/>
            </a:pPr>
            <a:r>
              <a:rPr lang="en-NZ" sz="1200" b="0" i="0" kern="1200" baseline="0" dirty="0">
                <a:solidFill>
                  <a:schemeClr val="tx1"/>
                </a:solidFill>
                <a:effectLst/>
                <a:latin typeface="+mn-lt"/>
                <a:ea typeface="+mn-ea"/>
                <a:cs typeface="+mn-cs"/>
              </a:rPr>
              <a:t>But, instead of having a single </a:t>
            </a:r>
            <a:r>
              <a:rPr lang="en-NZ" baseline="0" dirty="0"/>
              <a:t>sprite sheet variable that you always pass to canvas-&gt;</a:t>
            </a:r>
            <a:r>
              <a:rPr lang="en-NZ" baseline="0" dirty="0" err="1"/>
              <a:t>DrawImage</a:t>
            </a:r>
            <a:r>
              <a:rPr lang="en-NZ" baseline="0" dirty="0"/>
              <a:t>(), you have an array of sprite sheets, and at each draw, you select the correct one to pass to canvas-&gt;</a:t>
            </a:r>
            <a:r>
              <a:rPr lang="en-NZ" baseline="0" dirty="0" err="1"/>
              <a:t>DrawImage</a:t>
            </a:r>
            <a:r>
              <a:rPr lang="en-NZ" baseline="0" dirty="0"/>
              <a:t>()</a:t>
            </a:r>
          </a:p>
          <a:p>
            <a:pPr marL="628650" lvl="1" indent="-171450">
              <a:buFont typeface="Arial" charset="0"/>
              <a:buChar char="•"/>
            </a:pPr>
            <a:endParaRPr lang="en-NZ" baseline="0" dirty="0"/>
          </a:p>
          <a:p>
            <a:pPr marL="628650" lvl="1" indent="-171450">
              <a:buFont typeface="Arial" charset="0"/>
              <a:buChar char="•"/>
            </a:pPr>
            <a:r>
              <a:rPr lang="en-NZ" baseline="0" dirty="0"/>
              <a:t>You can use your new class property to index into the Bitmap array and select the correct Bitmap to give to canvas-&gt;</a:t>
            </a:r>
            <a:r>
              <a:rPr lang="en-NZ" baseline="0" dirty="0" err="1"/>
              <a:t>DrawImage</a:t>
            </a:r>
            <a:r>
              <a:rPr lang="en-NZ" baseline="0" dirty="0"/>
              <a:t>()</a:t>
            </a:r>
          </a:p>
          <a:p>
            <a:pPr marL="628650" lvl="1" indent="-171450">
              <a:buFont typeface="Arial" charset="0"/>
              <a:buChar char="•"/>
            </a:pPr>
            <a:endParaRPr lang="en-NZ" baseline="0" dirty="0"/>
          </a:p>
          <a:p>
            <a:pPr marL="628650" lvl="1" indent="-171450">
              <a:buFont typeface="Arial" charset="0"/>
              <a:buChar char="•"/>
            </a:pPr>
            <a:r>
              <a:rPr lang="en-NZ" baseline="0" dirty="0"/>
              <a:t>Something like Bitmap^ </a:t>
            </a:r>
            <a:r>
              <a:rPr lang="en-NZ" baseline="0" dirty="0" err="1"/>
              <a:t>currentBitmap</a:t>
            </a:r>
            <a:r>
              <a:rPr lang="en-NZ" baseline="0" dirty="0"/>
              <a:t> = </a:t>
            </a:r>
            <a:r>
              <a:rPr lang="en-NZ" baseline="0" dirty="0" err="1"/>
              <a:t>spriteSheet</a:t>
            </a:r>
            <a:r>
              <a:rPr lang="en-NZ" baseline="0" dirty="0"/>
              <a:t>[</a:t>
            </a:r>
            <a:r>
              <a:rPr lang="en-NZ" baseline="0" dirty="0" err="1"/>
              <a:t>spriteDirections</a:t>
            </a:r>
            <a:r>
              <a:rPr lang="en-NZ" baseline="0" dirty="0"/>
              <a:t>]</a:t>
            </a:r>
          </a:p>
          <a:p>
            <a:pPr marL="628650" lvl="1" indent="-171450">
              <a:buFont typeface="Arial" charset="0"/>
              <a:buChar char="•"/>
            </a:pPr>
            <a:endParaRPr lang="en-NZ" baseline="0" dirty="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a:t>If you’ve put your bitmaps in the array as shown above, if he’s moving east, you want 0; if he’s moving south you want 1, </a:t>
            </a:r>
            <a:r>
              <a:rPr lang="en-NZ" baseline="0" dirty="0" err="1"/>
              <a:t>etc</a:t>
            </a:r>
            <a:endParaRPr lang="en-NZ" baseline="0" dirty="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a:t>So you will somewhere (think about where….) need to put those numbers into your </a:t>
            </a:r>
            <a:r>
              <a:rPr lang="en-NZ" baseline="0" dirty="0" err="1"/>
              <a:t>spriteDirections</a:t>
            </a:r>
            <a:r>
              <a:rPr lang="en-NZ" baseline="0" dirty="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a:t>You could imagine code like “</a:t>
            </a:r>
            <a:r>
              <a:rPr lang="en-NZ" baseline="0" dirty="0" err="1"/>
              <a:t>spriteDirections</a:t>
            </a:r>
            <a:r>
              <a:rPr lang="en-NZ" baseline="0" dirty="0"/>
              <a:t> = 2”, but that’s confusing because, what is 2? It’s better to use sensible string values, but we still need an </a:t>
            </a:r>
            <a:r>
              <a:rPr lang="en-NZ" baseline="0" dirty="0" err="1"/>
              <a:t>int</a:t>
            </a:r>
            <a:r>
              <a:rPr lang="en-NZ" baseline="0" dirty="0"/>
              <a:t> to index into the array. There are two acceptable ways to do this in C++/CLI</a:t>
            </a:r>
            <a:endParaRPr lang="en-NZ" dirty="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a:p>
          <a:p>
            <a:pPr marL="628650" lvl="1" indent="-171450">
              <a:buFont typeface="Arial" charset="0"/>
              <a:buChar char="•"/>
            </a:pPr>
            <a:endParaRPr lang="en-NZ" baseline="0" dirty="0"/>
          </a:p>
          <a:p>
            <a:pPr marL="628650" lvl="1" indent="-171450">
              <a:buFont typeface="Arial" charset="0"/>
              <a:buChar char="•"/>
            </a:pPr>
            <a:endParaRPr lang="en-NZ" baseline="0" dirty="0"/>
          </a:p>
          <a:p>
            <a:pPr marL="628650" lvl="1" indent="-171450">
              <a:buFont typeface="Arial" charset="0"/>
              <a:buChar char="•"/>
            </a:pPr>
            <a:endParaRPr lang="en-US"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a:t>#defines – easy and bulletproof, but somewhat limited. You</a:t>
            </a:r>
            <a:r>
              <a:rPr lang="en-NZ" baseline="0" dirty="0"/>
              <a:t> will see them a lot, especially in older C++ code</a:t>
            </a:r>
          </a:p>
          <a:p>
            <a:pPr marL="171450" indent="-171450">
              <a:spcBef>
                <a:spcPct val="0"/>
              </a:spcBef>
              <a:buFont typeface="Arial" panose="020B0604020202020204" pitchFamily="34" charset="0"/>
              <a:buChar char="•"/>
            </a:pPr>
            <a:endParaRPr lang="en-NZ" dirty="0"/>
          </a:p>
          <a:p>
            <a:pPr marL="171450" indent="-171450">
              <a:spcBef>
                <a:spcPct val="0"/>
              </a:spcBef>
              <a:buFont typeface="Arial" panose="020B0604020202020204" pitchFamily="34" charset="0"/>
              <a:buChar char="•"/>
            </a:pPr>
            <a:r>
              <a:rPr lang="en-NZ" dirty="0"/>
              <a:t>Put these statements in</a:t>
            </a:r>
            <a:r>
              <a:rPr lang="en-NZ" baseline="0" dirty="0"/>
              <a:t> </a:t>
            </a:r>
            <a:r>
              <a:rPr lang="en-NZ" baseline="0" dirty="0" err="1"/>
              <a:t>Sprite.h</a:t>
            </a:r>
            <a:r>
              <a:rPr lang="en-NZ" baseline="0" dirty="0"/>
              <a:t>, up at the top, before the class definition (not inside it). </a:t>
            </a:r>
          </a:p>
          <a:p>
            <a:pPr marL="171450" indent="-171450">
              <a:spcBef>
                <a:spcPct val="0"/>
              </a:spcBef>
              <a:buFont typeface="Arial" panose="020B0604020202020204" pitchFamily="34" charset="0"/>
              <a:buChar char="•"/>
            </a:pPr>
            <a:endParaRPr lang="en-NZ" baseline="0" dirty="0"/>
          </a:p>
          <a:p>
            <a:pPr marL="171450" indent="-171450">
              <a:spcBef>
                <a:spcPct val="0"/>
              </a:spcBef>
              <a:buFont typeface="Arial" panose="020B0604020202020204" pitchFamily="34" charset="0"/>
              <a:buChar char="•"/>
            </a:pPr>
            <a:r>
              <a:rPr lang="en-NZ" baseline="0" dirty="0"/>
              <a:t>Sprite will understand them, and so will</a:t>
            </a:r>
            <a:r>
              <a:rPr lang="en-NZ" dirty="0"/>
              <a:t> any class that includes Sprite, like, for example, the Form</a:t>
            </a:r>
            <a:r>
              <a:rPr lang="en-NZ" baseline="0" dirty="0"/>
              <a:t> (still thinking about where we set </a:t>
            </a:r>
            <a:r>
              <a:rPr lang="en-NZ" baseline="0" dirty="0" err="1"/>
              <a:t>spriteDirections</a:t>
            </a:r>
            <a:r>
              <a:rPr lang="en-NZ" baseline="0" dirty="0"/>
              <a:t>?)</a:t>
            </a:r>
          </a:p>
          <a:p>
            <a:pPr marL="171450" indent="-171450">
              <a:spcBef>
                <a:spcPct val="0"/>
              </a:spcBef>
              <a:buFont typeface="Arial" panose="020B0604020202020204" pitchFamily="34" charset="0"/>
              <a:buChar char="•"/>
            </a:pPr>
            <a:endParaRPr lang="en-NZ" dirty="0"/>
          </a:p>
          <a:p>
            <a:pPr marL="171450" indent="-171450">
              <a:spcBef>
                <a:spcPct val="0"/>
              </a:spcBef>
              <a:buFont typeface="Arial" panose="020B0604020202020204" pitchFamily="34" charset="0"/>
              <a:buChar char="•"/>
            </a:pPr>
            <a:r>
              <a:rPr lang="en-NZ" dirty="0"/>
              <a:t>Remember that #define</a:t>
            </a:r>
            <a:r>
              <a:rPr lang="en-NZ" baseline="0" dirty="0"/>
              <a:t> is a text-replace, not an expression that gets evaluated</a:t>
            </a:r>
          </a:p>
          <a:p>
            <a:pPr marL="171450" indent="-171450">
              <a:spcBef>
                <a:spcPct val="0"/>
              </a:spcBef>
              <a:buFont typeface="Arial" panose="020B0604020202020204" pitchFamily="34" charset="0"/>
              <a:buChar char="•"/>
            </a:pPr>
            <a:endParaRPr lang="en-NZ" baseline="0" dirty="0"/>
          </a:p>
          <a:p>
            <a:pPr marL="171450" indent="-171450">
              <a:spcBef>
                <a:spcPct val="0"/>
              </a:spcBef>
              <a:buFont typeface="Arial" panose="020B0604020202020204" pitchFamily="34" charset="0"/>
              <a:buChar char="•"/>
            </a:pPr>
            <a:r>
              <a:rPr lang="en-NZ" baseline="0" dirty="0"/>
              <a:t>If this order isn’t the one that makes sense to you, use any order you want. Just match the location of each </a:t>
            </a:r>
            <a:r>
              <a:rPr lang="en-NZ" baseline="0" dirty="0" err="1"/>
              <a:t>spriteSheet</a:t>
            </a:r>
            <a:r>
              <a:rPr lang="en-NZ" baseline="0" dirty="0"/>
              <a:t> to its defined directional value</a:t>
            </a:r>
          </a:p>
          <a:p>
            <a:pPr marL="171450" indent="-171450">
              <a:spcBef>
                <a:spcPct val="0"/>
              </a:spcBef>
              <a:buFont typeface="Arial" panose="020B0604020202020204" pitchFamily="34" charset="0"/>
              <a:buChar char="•"/>
            </a:pPr>
            <a:endParaRPr lang="en-NZ" baseline="0" dirty="0"/>
          </a:p>
          <a:p>
            <a:pPr marL="171450" indent="-171450">
              <a:spcBef>
                <a:spcPct val="0"/>
              </a:spcBef>
              <a:buFont typeface="Arial" panose="020B0604020202020204" pitchFamily="34" charset="0"/>
              <a:buChar char="•"/>
            </a:pPr>
            <a:r>
              <a:rPr lang="en-NZ" baseline="0" dirty="0" err="1"/>
              <a:t>Enum</a:t>
            </a:r>
            <a:r>
              <a:rPr lang="en-NZ" baseline="0" dirty="0"/>
              <a:t> – more flexible, but there are scoping and access issues</a:t>
            </a:r>
            <a:endParaRPr lang="en-US" sz="1200" dirty="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a:t>Change the current single Bitmap^ to an array of Bitmap^</a:t>
            </a:r>
          </a:p>
          <a:p>
            <a:pPr marL="171450" indent="-171450">
              <a:spcBef>
                <a:spcPct val="0"/>
              </a:spcBef>
              <a:buFont typeface="Arial" panose="020B0604020202020204" pitchFamily="34" charset="0"/>
              <a:buChar char="•"/>
            </a:pPr>
            <a:endParaRPr lang="en-US" sz="1200" dirty="0"/>
          </a:p>
          <a:p>
            <a:pPr marL="171450" indent="-171450">
              <a:spcBef>
                <a:spcPct val="0"/>
              </a:spcBef>
              <a:buFont typeface="Arial" panose="020B0604020202020204" pitchFamily="34" charset="0"/>
              <a:buChar char="•"/>
            </a:pPr>
            <a:r>
              <a:rPr lang="en-US" sz="1200" dirty="0"/>
              <a:t>Add the </a:t>
            </a:r>
            <a:r>
              <a:rPr lang="en-US" sz="1200" dirty="0" err="1"/>
              <a:t>spriteDirections</a:t>
            </a:r>
            <a:r>
              <a:rPr lang="en-US" sz="1200" dirty="0"/>
              <a:t>.</a:t>
            </a:r>
            <a:r>
              <a:rPr lang="en-US" sz="1200" baseline="0" dirty="0"/>
              <a:t> Use an </a:t>
            </a:r>
            <a:r>
              <a:rPr lang="en-US" sz="1200" baseline="0" dirty="0" err="1"/>
              <a:t>int</a:t>
            </a:r>
            <a:r>
              <a:rPr lang="en-US" sz="1200" baseline="0" dirty="0"/>
              <a:t> if you are using constants</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US" sz="1200" baseline="0" dirty="0"/>
              <a:t>Either add a get/set method for the </a:t>
            </a:r>
            <a:r>
              <a:rPr lang="en-US" sz="1200" baseline="0" dirty="0" err="1"/>
              <a:t>spriteDirections</a:t>
            </a:r>
            <a:r>
              <a:rPr lang="en-US" sz="1200" baseline="0" dirty="0"/>
              <a:t>, or make it a property</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NZ" baseline="0" dirty="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a:p>
          <a:p>
            <a:pPr marL="171450" indent="-171450">
              <a:spcBef>
                <a:spcPct val="0"/>
              </a:spcBef>
              <a:buFont typeface="Arial" panose="020B0604020202020204" pitchFamily="34" charset="0"/>
              <a:buChar char="•"/>
            </a:pPr>
            <a:r>
              <a:rPr lang="en-NZ" baseline="0" dirty="0"/>
              <a:t>Assume for now you have the same number of frames for each direction</a:t>
            </a:r>
          </a:p>
          <a:p>
            <a:pPr marL="171450" indent="-171450">
              <a:spcBef>
                <a:spcPct val="0"/>
              </a:spcBef>
              <a:buFont typeface="Arial" panose="020B0604020202020204" pitchFamily="34" charset="0"/>
              <a:buChar char="•"/>
            </a:pPr>
            <a:endParaRPr lang="en-NZ" baseline="0" dirty="0"/>
          </a:p>
          <a:p>
            <a:pPr marL="171450" indent="-171450">
              <a:spcBef>
                <a:spcPct val="0"/>
              </a:spcBef>
              <a:buFont typeface="Arial" panose="020B0604020202020204" pitchFamily="34" charset="0"/>
              <a:buChar char="•"/>
            </a:pPr>
            <a:r>
              <a:rPr lang="en-NZ" baseline="0" dirty="0"/>
              <a:t>How will you set </a:t>
            </a:r>
            <a:r>
              <a:rPr lang="en-NZ" baseline="0" dirty="0" err="1"/>
              <a:t>frameWidth</a:t>
            </a:r>
            <a:r>
              <a:rPr lang="en-NZ" baseline="0" dirty="0"/>
              <a:t>? We were using (</a:t>
            </a:r>
            <a:r>
              <a:rPr lang="en-NZ" baseline="0" dirty="0" err="1"/>
              <a:t>int</a:t>
            </a:r>
            <a:r>
              <a:rPr lang="en-NZ" baseline="0" dirty="0"/>
              <a:t>)</a:t>
            </a:r>
            <a:r>
              <a:rPr lang="en-NZ" sz="1200" b="0" i="0" kern="1200" dirty="0" err="1">
                <a:solidFill>
                  <a:schemeClr val="tx1"/>
                </a:solidFill>
                <a:effectLst/>
                <a:latin typeface="+mn-lt"/>
                <a:ea typeface="+mn-ea"/>
                <a:cs typeface="+mn-cs"/>
              </a:rPr>
              <a:t>spriteSheet</a:t>
            </a:r>
            <a:r>
              <a:rPr lang="en-NZ" sz="1200" b="0" i="0" kern="1200" dirty="0">
                <a:solidFill>
                  <a:schemeClr val="tx1"/>
                </a:solidFill>
                <a:effectLst/>
                <a:latin typeface="+mn-lt"/>
                <a:ea typeface="+mn-ea"/>
                <a:cs typeface="+mn-cs"/>
              </a:rPr>
              <a:t>-&gt;Width / </a:t>
            </a:r>
            <a:r>
              <a:rPr lang="en-NZ" sz="1200" b="0" i="0" kern="1200" dirty="0" err="1">
                <a:solidFill>
                  <a:schemeClr val="tx1"/>
                </a:solidFill>
                <a:effectLst/>
                <a:latin typeface="+mn-lt"/>
                <a:ea typeface="+mn-ea"/>
                <a:cs typeface="+mn-cs"/>
              </a:rPr>
              <a:t>nFrames</a:t>
            </a:r>
            <a:r>
              <a:rPr lang="en-NZ" sz="1200" b="0" i="0" kern="1200" dirty="0">
                <a:solidFill>
                  <a:schemeClr val="tx1"/>
                </a:solidFill>
                <a:effectLst/>
                <a:latin typeface="+mn-lt"/>
                <a:ea typeface="+mn-ea"/>
                <a:cs typeface="+mn-cs"/>
              </a:rPr>
              <a:t>. Now we have multiple sprite</a:t>
            </a:r>
            <a:r>
              <a:rPr lang="en-NZ" sz="1200" b="0" i="0" kern="1200" baseline="0" dirty="0">
                <a:solidFill>
                  <a:schemeClr val="tx1"/>
                </a:solidFill>
                <a:effectLst/>
                <a:latin typeface="+mn-lt"/>
                <a:ea typeface="+mn-ea"/>
                <a:cs typeface="+mn-cs"/>
              </a:rPr>
              <a:t> sheets, so must use </a:t>
            </a:r>
            <a:r>
              <a:rPr lang="en-NZ" sz="1200" b="0" i="0" kern="1200" dirty="0">
                <a:solidFill>
                  <a:schemeClr val="tx1"/>
                </a:solidFill>
                <a:effectLst/>
                <a:latin typeface="+mn-lt"/>
                <a:ea typeface="+mn-ea"/>
                <a:cs typeface="+mn-cs"/>
              </a:rPr>
              <a:t>(</a:t>
            </a:r>
            <a:r>
              <a:rPr lang="en-NZ" sz="1200" b="0" i="0" kern="1200" dirty="0" err="1">
                <a:solidFill>
                  <a:schemeClr val="tx1"/>
                </a:solidFill>
                <a:effectLst/>
                <a:latin typeface="+mn-lt"/>
                <a:ea typeface="+mn-ea"/>
                <a:cs typeface="+mn-cs"/>
              </a:rPr>
              <a:t>int</a:t>
            </a:r>
            <a:r>
              <a:rPr lang="en-NZ" sz="1200" b="0" i="0" kern="1200" dirty="0">
                <a:solidFill>
                  <a:schemeClr val="tx1"/>
                </a:solidFill>
                <a:effectLst/>
                <a:latin typeface="+mn-lt"/>
                <a:ea typeface="+mn-ea"/>
                <a:cs typeface="+mn-cs"/>
              </a:rPr>
              <a:t>)</a:t>
            </a:r>
            <a:r>
              <a:rPr lang="en-NZ" sz="1200" b="0" i="0" kern="1200" dirty="0" err="1">
                <a:solidFill>
                  <a:schemeClr val="tx1"/>
                </a:solidFill>
                <a:effectLst/>
                <a:latin typeface="+mn-lt"/>
                <a:ea typeface="+mn-ea"/>
                <a:cs typeface="+mn-cs"/>
              </a:rPr>
              <a:t>spriteSheet</a:t>
            </a:r>
            <a:r>
              <a:rPr lang="en-NZ" sz="1200" b="0" i="0" kern="1200" dirty="0">
                <a:solidFill>
                  <a:schemeClr val="tx1"/>
                </a:solidFill>
                <a:effectLst/>
                <a:latin typeface="+mn-lt"/>
                <a:ea typeface="+mn-ea"/>
                <a:cs typeface="+mn-cs"/>
              </a:rPr>
              <a:t>[i]-&gt;Width / </a:t>
            </a:r>
            <a:r>
              <a:rPr lang="en-NZ" sz="1200" b="0" i="0" kern="1200" dirty="0" err="1">
                <a:solidFill>
                  <a:schemeClr val="tx1"/>
                </a:solidFill>
                <a:effectLst/>
                <a:latin typeface="+mn-lt"/>
                <a:ea typeface="+mn-ea"/>
                <a:cs typeface="+mn-cs"/>
              </a:rPr>
              <a:t>nFrames</a:t>
            </a:r>
            <a:r>
              <a:rPr lang="en-NZ" sz="1200" b="0" i="0" kern="1200" dirty="0">
                <a:solidFill>
                  <a:schemeClr val="tx1"/>
                </a:solidFill>
                <a:effectLst/>
                <a:latin typeface="+mn-lt"/>
                <a:ea typeface="+mn-ea"/>
                <a:cs typeface="+mn-cs"/>
              </a:rPr>
              <a:t> with I starting off at 0</a:t>
            </a:r>
            <a:endParaRPr lang="en-NZ" baseline="0" dirty="0"/>
          </a:p>
          <a:p>
            <a:pPr marL="171450" indent="-171450">
              <a:spcBef>
                <a:spcPct val="0"/>
              </a:spcBef>
              <a:buFont typeface="Arial" panose="020B0604020202020204" pitchFamily="34" charset="0"/>
              <a:buChar char="•"/>
            </a:pPr>
            <a:endParaRPr lang="en-NZ" sz="1200" baseline="0" dirty="0"/>
          </a:p>
          <a:p>
            <a:pPr marL="171450" indent="-171450">
              <a:spcBef>
                <a:spcPct val="0"/>
              </a:spcBef>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a:t>There is two possible</a:t>
            </a:r>
            <a:r>
              <a:rPr lang="en-US" sz="1200" baseline="0" dirty="0"/>
              <a:t> approaches:</a:t>
            </a:r>
          </a:p>
          <a:p>
            <a:pPr marL="628650" lvl="1" indent="-171450">
              <a:spcBef>
                <a:spcPct val="0"/>
              </a:spcBef>
              <a:buFont typeface="Arial" panose="020B0604020202020204" pitchFamily="34" charset="0"/>
              <a:buChar char="•"/>
            </a:pPr>
            <a:r>
              <a:rPr lang="en-US" sz="1200" baseline="0" dirty="0"/>
              <a:t>Pass in an array of bitmaps</a:t>
            </a:r>
          </a:p>
          <a:p>
            <a:pPr marL="628650" lvl="1" indent="-171450">
              <a:spcBef>
                <a:spcPct val="0"/>
              </a:spcBef>
              <a:buFont typeface="Arial" panose="020B0604020202020204" pitchFamily="34" charset="0"/>
              <a:buChar char="•"/>
            </a:pPr>
            <a:r>
              <a:rPr lang="en-US" sz="1200" baseline="0" dirty="0"/>
              <a:t>Pass in an array of file name and let the sprite create his bitmaps</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US" sz="1200" baseline="0" dirty="0"/>
              <a:t>Here is the pass the bitmaps way</a:t>
            </a:r>
          </a:p>
          <a:p>
            <a:pPr marL="628650" lvl="1" indent="-171450">
              <a:spcBef>
                <a:spcPct val="0"/>
              </a:spcBef>
              <a:buFont typeface="Arial" panose="020B0604020202020204" pitchFamily="34" charset="0"/>
              <a:buChar char="•"/>
            </a:pPr>
            <a:r>
              <a:rPr lang="en-US" sz="1200" baseline="0" dirty="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a:t>You will need to give your </a:t>
            </a:r>
            <a:r>
              <a:rPr lang="en-US" sz="1200" baseline="0" dirty="0" err="1"/>
              <a:t>spriteDirections</a:t>
            </a:r>
            <a:r>
              <a:rPr lang="en-US" sz="1200" baseline="0" dirty="0"/>
              <a:t> class data member a default value</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US" sz="1200" baseline="0" dirty="0"/>
              <a:t>Here I am giving </a:t>
            </a:r>
            <a:r>
              <a:rPr lang="en-US" sz="1200" baseline="0" dirty="0" err="1"/>
              <a:t>spriteDirections</a:t>
            </a:r>
            <a:r>
              <a:rPr lang="en-US" sz="1200" baseline="0" dirty="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a:t>It is much the same as before, except we pass the array of bitmaps into canvas-&gt;</a:t>
            </a:r>
            <a:r>
              <a:rPr lang="en-US" sz="1200" baseline="0" dirty="0" err="1"/>
              <a:t>DrawImage</a:t>
            </a:r>
            <a:r>
              <a:rPr lang="en-US" sz="1200" baseline="0" dirty="0"/>
              <a:t>() instead of a single bitmap</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US" sz="1200" baseline="0" dirty="0"/>
              <a:t>We will set </a:t>
            </a:r>
            <a:r>
              <a:rPr lang="en-US" sz="1200" baseline="0" dirty="0" err="1"/>
              <a:t>spriteDirections</a:t>
            </a:r>
            <a:r>
              <a:rPr lang="en-US" sz="1200" baseline="0" dirty="0"/>
              <a:t> to EAST, SOUTH, </a:t>
            </a:r>
            <a:r>
              <a:rPr lang="en-US" sz="1200" baseline="0" dirty="0" err="1"/>
              <a:t>etc</a:t>
            </a:r>
            <a:r>
              <a:rPr lang="en-US" sz="1200" baseline="0" dirty="0"/>
              <a:t> in the key down event handler</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US" sz="1200" baseline="0" dirty="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a:p>
          <a:p>
            <a:pPr marL="171450" indent="-171450">
              <a:spcBef>
                <a:spcPct val="0"/>
              </a:spcBef>
              <a:buFont typeface="Arial" panose="020B0604020202020204" pitchFamily="34" charset="0"/>
              <a:buChar char="•"/>
            </a:pPr>
            <a:r>
              <a:rPr lang="en-US" sz="1200" baseline="0" dirty="0"/>
              <a:t>Assuming EAST 0 and around clockwise, how do we then do this? Put the east facing sheet into position 0, the south-facing sheet in position 1, </a:t>
            </a:r>
            <a:r>
              <a:rPr lang="en-US" sz="1200" baseline="0" dirty="0" err="1"/>
              <a:t>etc</a:t>
            </a:r>
            <a:endParaRPr lang="en-US" sz="1200" baseline="0" dirty="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a:t>This</a:t>
            </a:r>
            <a:r>
              <a:rPr lang="en-AU" baseline="0" dirty="0"/>
              <a:t> is the tricky one. We need to move the sprite (i.e. change its </a:t>
            </a:r>
            <a:r>
              <a:rPr lang="en-AU" baseline="0" dirty="0" err="1"/>
              <a:t>xPos</a:t>
            </a:r>
            <a:r>
              <a:rPr lang="en-AU" baseline="0" dirty="0"/>
              <a:t> and </a:t>
            </a:r>
            <a:r>
              <a:rPr lang="en-AU" baseline="0" dirty="0" err="1"/>
              <a:t>yPos</a:t>
            </a:r>
            <a:r>
              <a:rPr lang="en-AU" baseline="0" dirty="0"/>
              <a:t>) in the correct direction</a:t>
            </a:r>
            <a:endParaRPr lang="en-AU" dirty="0"/>
          </a:p>
          <a:p>
            <a:pPr>
              <a:spcBef>
                <a:spcPct val="0"/>
              </a:spcBef>
              <a:buFontTx/>
              <a:buNone/>
            </a:pPr>
            <a:endParaRPr lang="en-AU" dirty="0"/>
          </a:p>
          <a:p>
            <a:pPr marL="171450" indent="-171450">
              <a:spcBef>
                <a:spcPct val="0"/>
              </a:spcBef>
              <a:buFont typeface="Arial" panose="020B0604020202020204" pitchFamily="34" charset="0"/>
              <a:buChar char="•"/>
            </a:pPr>
            <a:r>
              <a:rPr lang="en-AU" dirty="0"/>
              <a:t>We want to continue with </a:t>
            </a:r>
            <a:r>
              <a:rPr lang="en-AU" dirty="0" err="1"/>
              <a:t>xPos</a:t>
            </a:r>
            <a:r>
              <a:rPr lang="en-AU" dirty="0"/>
              <a:t> += </a:t>
            </a:r>
            <a:r>
              <a:rPr lang="en-AU" dirty="0" err="1"/>
              <a:t>xVel</a:t>
            </a:r>
            <a:r>
              <a:rPr lang="en-AU" dirty="0"/>
              <a:t> and </a:t>
            </a:r>
            <a:r>
              <a:rPr lang="en-AU" dirty="0" err="1"/>
              <a:t>yPos</a:t>
            </a:r>
            <a:r>
              <a:rPr lang="en-AU" dirty="0"/>
              <a:t> +=</a:t>
            </a:r>
            <a:r>
              <a:rPr lang="en-AU" baseline="0" dirty="0"/>
              <a:t> </a:t>
            </a:r>
            <a:r>
              <a:rPr lang="en-AU" baseline="0" dirty="0" err="1"/>
              <a:t>yVel</a:t>
            </a:r>
            <a:r>
              <a:rPr lang="en-AU" baseline="0" dirty="0"/>
              <a:t>, we now</a:t>
            </a:r>
            <a:r>
              <a:rPr lang="en-AU" dirty="0"/>
              <a:t> need to have</a:t>
            </a:r>
            <a:r>
              <a:rPr lang="en-AU" baseline="0" dirty="0"/>
              <a:t> the correct values to add to </a:t>
            </a:r>
            <a:r>
              <a:rPr lang="en-AU" baseline="0" dirty="0" err="1"/>
              <a:t>xPos</a:t>
            </a:r>
            <a:r>
              <a:rPr lang="en-AU" baseline="0" dirty="0"/>
              <a:t> and </a:t>
            </a:r>
            <a:r>
              <a:rPr lang="en-AU" baseline="0" dirty="0" err="1"/>
              <a:t>yPos</a:t>
            </a:r>
            <a:r>
              <a:rPr lang="en-AU" baseline="0" dirty="0"/>
              <a:t> in our Move()</a:t>
            </a:r>
          </a:p>
          <a:p>
            <a:pPr>
              <a:spcBef>
                <a:spcPct val="0"/>
              </a:spcBef>
              <a:buFontTx/>
              <a:buNone/>
            </a:pPr>
            <a:endParaRPr lang="en-AU" dirty="0"/>
          </a:p>
          <a:p>
            <a:pPr marL="171450" indent="-171450">
              <a:spcBef>
                <a:spcPct val="0"/>
              </a:spcBef>
              <a:buFont typeface="Arial" panose="020B0604020202020204" pitchFamily="34" charset="0"/>
              <a:buChar char="•"/>
            </a:pPr>
            <a:r>
              <a:rPr lang="en-AU" dirty="0"/>
              <a:t>Let’s start first thinking only about East/West movement</a:t>
            </a:r>
            <a:r>
              <a:rPr lang="en-AU" baseline="0" dirty="0"/>
              <a:t> (so </a:t>
            </a:r>
            <a:r>
              <a:rPr lang="en-AU" baseline="0" dirty="0" err="1"/>
              <a:t>yVel</a:t>
            </a:r>
            <a:r>
              <a:rPr lang="en-AU" baseline="0" dirty="0"/>
              <a:t>= 0 and doesn’t matter). You will easily be able to expand the logic to include North/South</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So far, since our move was </a:t>
            </a:r>
            <a:r>
              <a:rPr lang="en-AU" baseline="0" dirty="0" err="1"/>
              <a:t>xPos</a:t>
            </a:r>
            <a:r>
              <a:rPr lang="en-AU" baseline="0" dirty="0"/>
              <a:t> += </a:t>
            </a:r>
            <a:r>
              <a:rPr lang="en-AU" baseline="0" dirty="0" err="1"/>
              <a:t>xVel</a:t>
            </a:r>
            <a:r>
              <a:rPr lang="en-AU" baseline="0" dirty="0"/>
              <a:t>, if we wanted to move East we made </a:t>
            </a:r>
            <a:r>
              <a:rPr lang="en-AU" baseline="0" dirty="0" err="1"/>
              <a:t>xVel</a:t>
            </a:r>
            <a:r>
              <a:rPr lang="en-AU" baseline="0" dirty="0"/>
              <a:t> positive, say 5. If we wanted to move West, we multiplied </a:t>
            </a:r>
            <a:r>
              <a:rPr lang="en-AU" baseline="0" dirty="0" err="1"/>
              <a:t>xVel</a:t>
            </a:r>
            <a:r>
              <a:rPr lang="en-AU" baseline="0" dirty="0"/>
              <a:t> by -1, changing it to -5. That way, we could use the same code in the Move (better than trying to sometimes add and sometimes subtract)</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If you try to do directional movement by changing </a:t>
            </a:r>
            <a:r>
              <a:rPr lang="en-AU" baseline="0" dirty="0" err="1"/>
              <a:t>xVel</a:t>
            </a:r>
            <a:r>
              <a:rPr lang="en-AU" baseline="0" dirty="0"/>
              <a:t>, you will spend a lot of time toggling and your code will get messy</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a:p>
          <a:p>
            <a:pPr marL="171450" indent="-171450">
              <a:spcBef>
                <a:spcPct val="0"/>
              </a:spcBef>
              <a:buFont typeface="Arial" panose="020B0604020202020204" pitchFamily="34" charset="0"/>
              <a:buChar char="•"/>
            </a:pPr>
            <a:r>
              <a:rPr lang="en-AU" baseline="0" dirty="0"/>
              <a:t>In our above example, the size was always 5, the direction for East was positive and the direction for West was negative</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The total movement is achieved by taking magnitude times direction and incrementing </a:t>
            </a:r>
            <a:r>
              <a:rPr lang="en-AU" baseline="0" dirty="0" err="1"/>
              <a:t>xVel</a:t>
            </a:r>
            <a:r>
              <a:rPr lang="en-AU" baseline="0" dirty="0"/>
              <a:t> by that amount. (5 * -1) or (5 * +1)</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You can extend this logic to </a:t>
            </a:r>
            <a:r>
              <a:rPr lang="en-AU" baseline="0" dirty="0" err="1"/>
              <a:t>yVel</a:t>
            </a:r>
            <a:r>
              <a:rPr lang="en-AU" baseline="0" dirty="0"/>
              <a:t> by assuming that you can have a direction of 0. This simplifies your move equation (as we will see in a minute)</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Starting now, we are going to break up our velocities into these two components. We will see the implementation advantage of this as we proceed</a:t>
            </a:r>
          </a:p>
          <a:p>
            <a:pPr>
              <a:spcBef>
                <a:spcPct val="0"/>
              </a:spcBef>
              <a:buFontTx/>
              <a:buNone/>
            </a:pPr>
            <a:endParaRPr lang="en-AU" baseline="0" dirty="0"/>
          </a:p>
          <a:p>
            <a:pPr marL="171450" indent="-171450">
              <a:spcBef>
                <a:spcPct val="0"/>
              </a:spcBef>
              <a:buFont typeface="Arial" panose="020B0604020202020204" pitchFamily="34" charset="0"/>
              <a:buChar char="•"/>
            </a:pPr>
            <a:r>
              <a:rPr lang="en-AU" dirty="0"/>
              <a:t>Magnitude is how much</a:t>
            </a:r>
            <a:r>
              <a:rPr lang="en-AU" baseline="0" dirty="0"/>
              <a:t> the sprite moves at each timer tick (i.e. how fast he is going)</a:t>
            </a:r>
          </a:p>
          <a:p>
            <a:pPr>
              <a:spcBef>
                <a:spcPct val="0"/>
              </a:spcBef>
              <a:buFontTx/>
              <a:buNone/>
            </a:pPr>
            <a:endParaRPr lang="en-AU" baseline="0" dirty="0"/>
          </a:p>
          <a:p>
            <a:pPr marL="171450" indent="-171450">
              <a:spcBef>
                <a:spcPct val="0"/>
              </a:spcBef>
              <a:buFont typeface="Arial" panose="020B0604020202020204" pitchFamily="34" charset="0"/>
              <a:buChar char="•"/>
            </a:pPr>
            <a:r>
              <a:rPr lang="en-AU" baseline="0" dirty="0"/>
              <a:t>Direction is positive/negative on the x-axis and positive/negative on the y-axis</a:t>
            </a:r>
          </a:p>
          <a:p>
            <a:pPr>
              <a:spcBef>
                <a:spcPct val="0"/>
              </a:spcBef>
              <a:buFontTx/>
              <a:buNone/>
            </a:pPr>
            <a:endParaRPr lang="en-AU" dirty="0"/>
          </a:p>
          <a:p>
            <a:pPr marL="171450" indent="-171450">
              <a:spcBef>
                <a:spcPct val="0"/>
              </a:spcBef>
              <a:buFont typeface="Arial" panose="020B0604020202020204" pitchFamily="34" charset="0"/>
              <a:buChar char="•"/>
            </a:pPr>
            <a:r>
              <a:rPr lang="en-AU" dirty="0" err="1"/>
              <a:t>xVel</a:t>
            </a:r>
            <a:r>
              <a:rPr lang="en-AU" dirty="0"/>
              <a:t> and </a:t>
            </a:r>
            <a:r>
              <a:rPr lang="en-AU" dirty="0" err="1"/>
              <a:t>yVel</a:t>
            </a:r>
            <a:r>
              <a:rPr lang="en-AU" dirty="0"/>
              <a:t> represent the </a:t>
            </a:r>
            <a:r>
              <a:rPr lang="en-AU" b="1" i="1" dirty="0"/>
              <a:t>magnitude</a:t>
            </a:r>
            <a:r>
              <a:rPr lang="en-AU" dirty="0"/>
              <a:t> of a single “step” when the sprite moves</a:t>
            </a:r>
            <a:endParaRPr lang="en-AU" b="1" dirty="0"/>
          </a:p>
          <a:p>
            <a:pPr>
              <a:spcBef>
                <a:spcPct val="0"/>
              </a:spcBef>
              <a:buFontTx/>
              <a:buNone/>
            </a:pPr>
            <a:endParaRPr lang="en-AU" dirty="0"/>
          </a:p>
          <a:p>
            <a:pPr marL="171450" indent="-171450">
              <a:spcBef>
                <a:spcPct val="0"/>
              </a:spcBef>
              <a:buFont typeface="Arial" panose="020B0604020202020204" pitchFamily="34" charset="0"/>
              <a:buChar char="•"/>
            </a:pPr>
            <a:r>
              <a:rPr lang="en-AU" dirty="0"/>
              <a:t>So you must adjust their </a:t>
            </a:r>
            <a:r>
              <a:rPr lang="en-AU" b="1" i="1" dirty="0"/>
              <a:t>sign</a:t>
            </a:r>
            <a:r>
              <a:rPr lang="en-AU" dirty="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3/13/2020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4</a:t>
            </a:r>
          </a:p>
          <a:p>
            <a:pPr algn="ctr"/>
            <a:r>
              <a:rPr lang="en-US" sz="3000" b="1" dirty="0"/>
              <a:t>Lecture 06: </a:t>
            </a:r>
            <a:r>
              <a:rPr lang="en-US" sz="3000" b="1"/>
              <a:t>Directional Sprites</a:t>
            </a:r>
            <a:endParaRPr lang="en-US" sz="3000" b="1" dirty="0"/>
          </a:p>
          <a:p>
            <a:pPr algn="ctr"/>
            <a:r>
              <a:rPr lang="en-US" sz="3000" b="1" dirty="0"/>
              <a:t>Semester 1, 2020</a:t>
            </a:r>
          </a:p>
          <a:p>
            <a:pPr algn="ctr"/>
            <a:endParaRPr lang="en-US" sz="3000" b="1" dirty="0"/>
          </a:p>
          <a:p>
            <a:pPr algn="ctr"/>
            <a:r>
              <a:rPr lang="en-US" sz="3000" b="1" dirty="0" err="1"/>
              <a:t>Kaiako</a:t>
            </a:r>
            <a:r>
              <a:rPr lang="en-US" sz="3000" b="1" dirty="0"/>
              <a:t>: Grayson Orr </a:t>
            </a:r>
          </a:p>
          <a:p>
            <a:pPr algn="ctr"/>
            <a:endParaRPr lang="en-US" sz="1000" b="1" dirty="0"/>
          </a:p>
          <a:p>
            <a:pPr algn="ctr"/>
            <a:r>
              <a:rPr lang="en-US" sz="3000" b="1" dirty="0"/>
              <a:t>Te Kura </a:t>
            </a:r>
            <a:r>
              <a:rPr lang="en-US" sz="3000" b="1" dirty="0" err="1"/>
              <a:t>Matatiniki</a:t>
            </a:r>
            <a:r>
              <a:rPr lang="en-US" sz="3000" b="1" dirty="0"/>
              <a:t> Otago, O ̄</a:t>
            </a:r>
            <a:r>
              <a:rPr lang="en-US" sz="3000" b="1" dirty="0" err="1"/>
              <a:t>tepoti</a:t>
            </a:r>
            <a:r>
              <a:rPr lang="en-US" sz="3000" b="1" dirty="0"/>
              <a:t>, Aotearoa </a:t>
            </a:r>
          </a:p>
          <a:p>
            <a:pPr algn="ctr"/>
            <a:endParaRPr lang="en-US" sz="1000" b="1" dirty="0"/>
          </a:p>
          <a:p>
            <a:pPr algn="ctr"/>
            <a:r>
              <a:rPr lang="en-US" sz="3000" b="1" dirty="0"/>
              <a:t>Friday, 13 March </a:t>
            </a:r>
          </a:p>
        </p:txBody>
      </p:sp>
    </p:spTree>
    <p:extLst>
      <p:ext uri="{BB962C8B-B14F-4D97-AF65-F5344CB8AC3E}">
        <p14:creationId xmlns:p14="http://schemas.microsoft.com/office/powerpoint/2010/main" val="9599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a:p>
          <a:p>
            <a:pPr lvl="1"/>
            <a:r>
              <a:rPr lang="en-US" sz="3500" b="1" dirty="0"/>
              <a:t>Moving sprite</a:t>
            </a:r>
          </a:p>
          <a:p>
            <a:pPr lvl="1"/>
            <a:endParaRPr lang="en-US" sz="2500" dirty="0"/>
          </a:p>
          <a:p>
            <a:pPr marL="1657350" lvl="2" indent="-742950">
              <a:buFont typeface="Arial" panose="020B0604020202020204" pitchFamily="34" charset="0"/>
              <a:buChar char="•"/>
            </a:pPr>
            <a:r>
              <a:rPr lang="en-NZ" sz="2500" dirty="0"/>
              <a:t>Velocities need to be separated into a magnitude </a:t>
            </a:r>
          </a:p>
          <a:p>
            <a:pPr lvl="2"/>
            <a:r>
              <a:rPr lang="en-NZ" sz="2500" dirty="0"/>
              <a:t>	and a direction</a:t>
            </a:r>
          </a:p>
          <a:p>
            <a:pPr marL="1657350" lvl="2" indent="-742950">
              <a:buFont typeface="Arial" panose="020B0604020202020204" pitchFamily="34" charset="0"/>
              <a:buChar char="•"/>
            </a:pPr>
            <a:r>
              <a:rPr lang="en-NZ" sz="2500" dirty="0"/>
              <a:t>Let xVel and yVel now represent the magnitude of </a:t>
            </a:r>
          </a:p>
          <a:p>
            <a:pPr lvl="2"/>
            <a:r>
              <a:rPr lang="en-NZ" sz="2500" dirty="0"/>
              <a:t>	a single step</a:t>
            </a:r>
          </a:p>
          <a:p>
            <a:pPr marL="1657350" lvl="2" indent="-742950">
              <a:buFont typeface="Arial" panose="020B0604020202020204" pitchFamily="34" charset="0"/>
              <a:buChar char="•"/>
            </a:pPr>
            <a:r>
              <a:rPr lang="en-NZ" sz="2500" dirty="0"/>
              <a:t>Add direction properties to control the x and y </a:t>
            </a:r>
          </a:p>
          <a:p>
            <a:pPr lvl="2"/>
            <a:r>
              <a:rPr lang="en-NZ" sz="2500" dirty="0"/>
              <a:t>	direction of movement</a:t>
            </a:r>
          </a:p>
          <a:p>
            <a:pPr marL="1657350" lvl="2" indent="-742950">
              <a:buFont typeface="Arial" panose="020B0604020202020204" pitchFamily="34" charset="0"/>
              <a:buChar char="•"/>
            </a:pPr>
            <a:r>
              <a:rPr lang="en-NZ" sz="2500" dirty="0"/>
              <a:t>Direction values  = {-1, 0, 1}</a:t>
            </a:r>
          </a:p>
          <a:p>
            <a:pPr marL="1657350" lvl="2" indent="-742950">
              <a:buFont typeface="Arial" panose="020B0604020202020204" pitchFamily="34" charset="0"/>
              <a:buChar char="•"/>
            </a:pPr>
            <a:r>
              <a:rPr lang="en-NZ" sz="2500" dirty="0"/>
              <a:t>One direction value for x/horizontal movement </a:t>
            </a:r>
          </a:p>
          <a:p>
            <a:pPr lvl="2"/>
            <a:r>
              <a:rPr lang="en-NZ" sz="2500" dirty="0"/>
              <a:t>	and one for y/vertical movement</a:t>
            </a:r>
          </a:p>
          <a:p>
            <a:pPr marL="1657350" lvl="2" indent="-742950">
              <a:buFont typeface="Arial" panose="020B0604020202020204" pitchFamily="34" charset="0"/>
              <a:buChar char="•"/>
            </a:pPr>
            <a:r>
              <a:rPr lang="en-NZ" sz="2500" dirty="0"/>
              <a:t>To control the axis (direction) of movement, multiply </a:t>
            </a:r>
          </a:p>
          <a:p>
            <a:pPr lvl="2"/>
            <a:r>
              <a:rPr lang="en-NZ" sz="2500" dirty="0"/>
              <a:t>	the velocities by their direction values</a:t>
            </a:r>
          </a:p>
          <a:p>
            <a:pPr marL="1657350" lvl="2" indent="-742950">
              <a:buFont typeface="Arial" panose="020B0604020202020204" pitchFamily="34" charset="0"/>
              <a:buChar char="•"/>
            </a:pPr>
            <a:r>
              <a:rPr lang="en-NZ" sz="2500" dirty="0"/>
              <a:t>Add the results to </a:t>
            </a:r>
            <a:r>
              <a:rPr lang="en-NZ" sz="2500" dirty="0" err="1"/>
              <a:t>xPos</a:t>
            </a:r>
            <a:r>
              <a:rPr lang="en-NZ" sz="2500" dirty="0"/>
              <a:t> and </a:t>
            </a:r>
            <a:r>
              <a:rPr lang="en-NZ" sz="2500" dirty="0" err="1"/>
              <a:t>yPos</a:t>
            </a:r>
            <a:r>
              <a:rPr lang="en-NZ" sz="2500" dirty="0"/>
              <a:t> </a:t>
            </a:r>
            <a:endParaRPr lang="en-NZ" sz="2000" dirty="0"/>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spTree>
    <p:extLst>
      <p:ext uri="{BB962C8B-B14F-4D97-AF65-F5344CB8AC3E}">
        <p14:creationId xmlns:p14="http://schemas.microsoft.com/office/powerpoint/2010/main" val="215515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a:p>
          <a:p>
            <a:pPr lvl="1"/>
            <a:r>
              <a:rPr lang="en-US" sz="3500" b="1" dirty="0"/>
              <a:t>Moving sprite</a:t>
            </a:r>
          </a:p>
          <a:p>
            <a:pPr lvl="1"/>
            <a:endParaRPr lang="en-US" sz="2500" dirty="0"/>
          </a:p>
          <a:p>
            <a:pPr marL="1657350" lvl="2" indent="-742950">
              <a:buFont typeface="Arial" panose="020B0604020202020204" pitchFamily="34" charset="0"/>
              <a:buChar char="•"/>
            </a:pPr>
            <a:r>
              <a:rPr lang="en-NZ" sz="2500" dirty="0"/>
              <a:t>Example:</a:t>
            </a:r>
          </a:p>
          <a:p>
            <a:pPr marL="1657350" lvl="2" indent="-742950">
              <a:buFont typeface="Arial" panose="020B0604020202020204" pitchFamily="34" charset="0"/>
              <a:buChar char="•"/>
            </a:pPr>
            <a:r>
              <a:rPr lang="en-NZ" sz="2500" dirty="0"/>
              <a:t>Assume </a:t>
            </a:r>
            <a:r>
              <a:rPr lang="en-NZ" sz="2500" dirty="0" err="1"/>
              <a:t>xVel</a:t>
            </a:r>
            <a:r>
              <a:rPr lang="en-NZ" sz="2500" dirty="0"/>
              <a:t> = 5 and </a:t>
            </a:r>
            <a:r>
              <a:rPr lang="en-NZ" sz="2500" dirty="0" err="1"/>
              <a:t>yVel</a:t>
            </a:r>
            <a:r>
              <a:rPr lang="en-NZ" sz="2500" dirty="0"/>
              <a:t> = 5</a:t>
            </a:r>
          </a:p>
          <a:p>
            <a:pPr marL="1657350" lvl="2" indent="-742950">
              <a:buFont typeface="Arial" panose="020B0604020202020204" pitchFamily="34" charset="0"/>
              <a:buChar char="•"/>
            </a:pPr>
            <a:r>
              <a:rPr lang="en-NZ" sz="2500" dirty="0"/>
              <a:t>What are the </a:t>
            </a:r>
            <a:r>
              <a:rPr lang="en-NZ" sz="2500" dirty="0" err="1"/>
              <a:t>xDirection</a:t>
            </a:r>
            <a:r>
              <a:rPr lang="en-NZ" sz="2500" dirty="0"/>
              <a:t> and </a:t>
            </a:r>
            <a:r>
              <a:rPr lang="en-NZ" sz="2500" dirty="0" err="1"/>
              <a:t>yDirection</a:t>
            </a:r>
            <a:r>
              <a:rPr lang="en-NZ" sz="2500" dirty="0"/>
              <a:t> values </a:t>
            </a:r>
          </a:p>
          <a:p>
            <a:pPr lvl="2"/>
            <a:r>
              <a:rPr lang="en-NZ" sz="2500" dirty="0"/>
              <a:t>	to move:</a:t>
            </a:r>
          </a:p>
          <a:p>
            <a:pPr marL="2114550" lvl="3" indent="-742950">
              <a:buFont typeface="Arial" panose="020B0604020202020204" pitchFamily="34" charset="0"/>
              <a:buChar char="•"/>
            </a:pPr>
            <a:r>
              <a:rPr lang="en-NZ" sz="2000" dirty="0"/>
              <a:t>East?</a:t>
            </a:r>
          </a:p>
          <a:p>
            <a:pPr marL="2114550" lvl="3" indent="-742950">
              <a:buFont typeface="Arial" panose="020B0604020202020204" pitchFamily="34" charset="0"/>
              <a:buChar char="•"/>
            </a:pPr>
            <a:r>
              <a:rPr lang="en-NZ" sz="2000" dirty="0"/>
              <a:t>South?</a:t>
            </a:r>
          </a:p>
          <a:p>
            <a:pPr marL="2114550" lvl="3" indent="-742950">
              <a:buFont typeface="Arial" panose="020B0604020202020204" pitchFamily="34" charset="0"/>
              <a:buChar char="•"/>
            </a:pPr>
            <a:r>
              <a:rPr lang="en-NZ" sz="2000" dirty="0"/>
              <a:t>West?</a:t>
            </a:r>
          </a:p>
          <a:p>
            <a:pPr marL="2114550" lvl="3" indent="-742950">
              <a:buFont typeface="Arial" panose="020B0604020202020204" pitchFamily="34" charset="0"/>
              <a:buChar char="•"/>
            </a:pPr>
            <a:r>
              <a:rPr lang="en-NZ" sz="2000" dirty="0"/>
              <a:t>North?</a:t>
            </a:r>
          </a:p>
          <a:p>
            <a:pPr marL="1657350" lvl="2" indent="-742950">
              <a:buFont typeface="Arial" panose="020B0604020202020204" pitchFamily="34" charset="0"/>
              <a:buChar char="•"/>
            </a:pPr>
            <a:r>
              <a:rPr lang="en-NZ" sz="2500" dirty="0"/>
              <a:t>In each case we would compute:</a:t>
            </a:r>
          </a:p>
          <a:p>
            <a:pPr marL="2114550" lvl="3" indent="-742950">
              <a:buFont typeface="Arial" panose="020B0604020202020204" pitchFamily="34" charset="0"/>
              <a:buChar char="•"/>
            </a:pPr>
            <a:r>
              <a:rPr lang="en-NZ" sz="2000" dirty="0" err="1"/>
              <a:t>xPos</a:t>
            </a:r>
            <a:r>
              <a:rPr lang="en-NZ" sz="2000" dirty="0"/>
              <a:t> += (</a:t>
            </a:r>
            <a:r>
              <a:rPr lang="en-NZ" sz="2000" dirty="0" err="1"/>
              <a:t>xVel</a:t>
            </a:r>
            <a:r>
              <a:rPr lang="en-NZ" sz="2000" dirty="0"/>
              <a:t> * </a:t>
            </a:r>
            <a:r>
              <a:rPr lang="en-NZ" sz="2000" dirty="0" err="1"/>
              <a:t>xDirection</a:t>
            </a:r>
            <a:r>
              <a:rPr lang="en-NZ" sz="2000" dirty="0"/>
              <a:t>)</a:t>
            </a:r>
          </a:p>
          <a:p>
            <a:pPr marL="2114550" lvl="3" indent="-742950">
              <a:buFont typeface="Arial" panose="020B0604020202020204" pitchFamily="34" charset="0"/>
              <a:buChar char="•"/>
            </a:pPr>
            <a:r>
              <a:rPr lang="en-NZ" sz="2000" dirty="0" err="1"/>
              <a:t>yPos</a:t>
            </a:r>
            <a:r>
              <a:rPr lang="en-NZ" sz="2000" dirty="0"/>
              <a:t> += (</a:t>
            </a:r>
            <a:r>
              <a:rPr lang="en-NZ" sz="2000" dirty="0" err="1"/>
              <a:t>yVel</a:t>
            </a:r>
            <a:r>
              <a:rPr lang="en-NZ" sz="2000" dirty="0"/>
              <a:t> * </a:t>
            </a:r>
            <a:r>
              <a:rPr lang="en-NZ" sz="2000" dirty="0" err="1"/>
              <a:t>yDirection</a:t>
            </a:r>
            <a:r>
              <a:rPr lang="en-NZ" sz="2000" dirty="0"/>
              <a:t>)</a:t>
            </a:r>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spTree>
    <p:extLst>
      <p:ext uri="{BB962C8B-B14F-4D97-AF65-F5344CB8AC3E}">
        <p14:creationId xmlns:p14="http://schemas.microsoft.com/office/powerpoint/2010/main" val="355870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a:p>
          <a:p>
            <a:pPr lvl="1"/>
            <a:r>
              <a:rPr lang="en-US" sz="3500" b="1" dirty="0"/>
              <a:t>Moving sprite</a:t>
            </a:r>
          </a:p>
          <a:p>
            <a:pPr lvl="1"/>
            <a:endParaRPr lang="en-US" sz="2500" dirty="0"/>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val="4216884713"/>
                    </a:ext>
                  </a:extLst>
                </a:gridCol>
                <a:gridCol w="2505205">
                  <a:extLst>
                    <a:ext uri="{9D8B030D-6E8A-4147-A177-3AD203B41FA5}">
                      <a16:colId xmlns:a16="http://schemas.microsoft.com/office/drawing/2014/main" val="3045886549"/>
                    </a:ext>
                  </a:extLst>
                </a:gridCol>
                <a:gridCol w="2505205">
                  <a:extLst>
                    <a:ext uri="{9D8B030D-6E8A-4147-A177-3AD203B41FA5}">
                      <a16:colId xmlns:a16="http://schemas.microsoft.com/office/drawing/2014/main" val="4115596541"/>
                    </a:ext>
                  </a:extLst>
                </a:gridCol>
              </a:tblGrid>
              <a:tr h="457200">
                <a:tc>
                  <a:txBody>
                    <a:bodyPr/>
                    <a:lstStyle/>
                    <a:p>
                      <a:pPr algn="ctr"/>
                      <a:r>
                        <a:rPr lang="en-NZ" sz="2200" dirty="0"/>
                        <a:t>If direction is</a:t>
                      </a:r>
                    </a:p>
                  </a:txBody>
                  <a:tcPr marL="112734" marR="112734" marT="56367" marB="56367"/>
                </a:tc>
                <a:tc>
                  <a:txBody>
                    <a:bodyPr/>
                    <a:lstStyle/>
                    <a:p>
                      <a:pPr algn="ctr"/>
                      <a:r>
                        <a:rPr lang="en-NZ" sz="2200" dirty="0"/>
                        <a:t>Multiply </a:t>
                      </a:r>
                      <a:r>
                        <a:rPr lang="en-NZ" sz="2200" dirty="0" err="1"/>
                        <a:t>xVel</a:t>
                      </a:r>
                      <a:r>
                        <a:rPr lang="en-NZ" sz="2200" dirty="0"/>
                        <a:t> by</a:t>
                      </a:r>
                    </a:p>
                  </a:txBody>
                  <a:tcPr marL="112734" marR="112734" marT="56367" marB="56367"/>
                </a:tc>
                <a:tc>
                  <a:txBody>
                    <a:bodyPr/>
                    <a:lstStyle/>
                    <a:p>
                      <a:pPr algn="ctr"/>
                      <a:r>
                        <a:rPr lang="en-NZ" sz="2200" dirty="0"/>
                        <a:t>Multiply </a:t>
                      </a:r>
                      <a:r>
                        <a:rPr lang="en-NZ" sz="2200" dirty="0" err="1"/>
                        <a:t>yVel</a:t>
                      </a:r>
                      <a:r>
                        <a:rPr lang="en-NZ" sz="2200" dirty="0"/>
                        <a:t> by</a:t>
                      </a:r>
                    </a:p>
                  </a:txBody>
                  <a:tcPr marL="112734" marR="112734" marT="56367" marB="56367"/>
                </a:tc>
                <a:extLst>
                  <a:ext uri="{0D108BD9-81ED-4DB2-BD59-A6C34878D82A}">
                    <a16:rowId xmlns:a16="http://schemas.microsoft.com/office/drawing/2014/main" val="754703717"/>
                  </a:ext>
                </a:extLst>
              </a:tr>
              <a:tr h="457200">
                <a:tc>
                  <a:txBody>
                    <a:bodyPr/>
                    <a:lstStyle/>
                    <a:p>
                      <a:pPr algn="ctr"/>
                      <a:r>
                        <a:rPr lang="en-NZ" sz="2200" dirty="0"/>
                        <a:t>EAST</a:t>
                      </a:r>
                    </a:p>
                  </a:txBody>
                  <a:tcPr marL="112734" marR="112734" marT="56367" marB="56367"/>
                </a:tc>
                <a:tc>
                  <a:txBody>
                    <a:bodyPr/>
                    <a:lstStyle/>
                    <a:p>
                      <a:pPr algn="ctr"/>
                      <a:r>
                        <a:rPr lang="en-NZ" sz="2200" dirty="0"/>
                        <a:t>1</a:t>
                      </a:r>
                    </a:p>
                  </a:txBody>
                  <a:tcPr marL="112734" marR="112734" marT="56367" marB="56367"/>
                </a:tc>
                <a:tc>
                  <a:txBody>
                    <a:bodyPr/>
                    <a:lstStyle/>
                    <a:p>
                      <a:pPr algn="ctr"/>
                      <a:r>
                        <a:rPr lang="en-NZ" sz="2200" dirty="0"/>
                        <a:t>0</a:t>
                      </a:r>
                    </a:p>
                  </a:txBody>
                  <a:tcPr marL="112734" marR="112734" marT="56367" marB="56367"/>
                </a:tc>
                <a:extLst>
                  <a:ext uri="{0D108BD9-81ED-4DB2-BD59-A6C34878D82A}">
                    <a16:rowId xmlns:a16="http://schemas.microsoft.com/office/drawing/2014/main" val="3809389524"/>
                  </a:ext>
                </a:extLst>
              </a:tr>
              <a:tr h="457200">
                <a:tc>
                  <a:txBody>
                    <a:bodyPr/>
                    <a:lstStyle/>
                    <a:p>
                      <a:pPr algn="ctr"/>
                      <a:r>
                        <a:rPr lang="en-NZ" sz="2200" dirty="0"/>
                        <a:t>SOUTH</a:t>
                      </a:r>
                    </a:p>
                  </a:txBody>
                  <a:tcPr marL="112734" marR="112734" marT="56367" marB="56367"/>
                </a:tc>
                <a:tc>
                  <a:txBody>
                    <a:bodyPr/>
                    <a:lstStyle/>
                    <a:p>
                      <a:pPr algn="ctr"/>
                      <a:r>
                        <a:rPr lang="en-NZ" sz="2200" dirty="0"/>
                        <a:t>0</a:t>
                      </a:r>
                    </a:p>
                  </a:txBody>
                  <a:tcPr marL="112734" marR="112734" marT="56367" marB="56367"/>
                </a:tc>
                <a:tc>
                  <a:txBody>
                    <a:bodyPr/>
                    <a:lstStyle/>
                    <a:p>
                      <a:pPr algn="ctr"/>
                      <a:r>
                        <a:rPr lang="en-NZ" sz="2200" dirty="0"/>
                        <a:t>1</a:t>
                      </a:r>
                    </a:p>
                  </a:txBody>
                  <a:tcPr marL="112734" marR="112734" marT="56367" marB="56367"/>
                </a:tc>
                <a:extLst>
                  <a:ext uri="{0D108BD9-81ED-4DB2-BD59-A6C34878D82A}">
                    <a16:rowId xmlns:a16="http://schemas.microsoft.com/office/drawing/2014/main" val="1967603967"/>
                  </a:ext>
                </a:extLst>
              </a:tr>
              <a:tr h="457200">
                <a:tc>
                  <a:txBody>
                    <a:bodyPr/>
                    <a:lstStyle/>
                    <a:p>
                      <a:pPr algn="ctr"/>
                      <a:r>
                        <a:rPr lang="en-NZ" sz="2200" dirty="0"/>
                        <a:t>WEST</a:t>
                      </a:r>
                    </a:p>
                  </a:txBody>
                  <a:tcPr marL="112734" marR="112734" marT="56367" marB="56367"/>
                </a:tc>
                <a:tc>
                  <a:txBody>
                    <a:bodyPr/>
                    <a:lstStyle/>
                    <a:p>
                      <a:pPr algn="ctr"/>
                      <a:r>
                        <a:rPr lang="en-NZ" sz="2200" dirty="0"/>
                        <a:t>-1</a:t>
                      </a:r>
                    </a:p>
                  </a:txBody>
                  <a:tcPr marL="112734" marR="112734" marT="56367" marB="56367"/>
                </a:tc>
                <a:tc>
                  <a:txBody>
                    <a:bodyPr/>
                    <a:lstStyle/>
                    <a:p>
                      <a:pPr algn="ctr"/>
                      <a:r>
                        <a:rPr lang="en-NZ" sz="2200" dirty="0"/>
                        <a:t>0</a:t>
                      </a:r>
                    </a:p>
                  </a:txBody>
                  <a:tcPr marL="112734" marR="112734" marT="56367" marB="56367"/>
                </a:tc>
                <a:extLst>
                  <a:ext uri="{0D108BD9-81ED-4DB2-BD59-A6C34878D82A}">
                    <a16:rowId xmlns:a16="http://schemas.microsoft.com/office/drawing/2014/main" val="2976321143"/>
                  </a:ext>
                </a:extLst>
              </a:tr>
              <a:tr h="457200">
                <a:tc>
                  <a:txBody>
                    <a:bodyPr/>
                    <a:lstStyle/>
                    <a:p>
                      <a:pPr algn="ctr"/>
                      <a:r>
                        <a:rPr lang="en-NZ" sz="2200" dirty="0"/>
                        <a:t>NORTH</a:t>
                      </a:r>
                    </a:p>
                  </a:txBody>
                  <a:tcPr marL="112734" marR="112734" marT="56367" marB="56367"/>
                </a:tc>
                <a:tc>
                  <a:txBody>
                    <a:bodyPr/>
                    <a:lstStyle/>
                    <a:p>
                      <a:pPr algn="ctr"/>
                      <a:r>
                        <a:rPr lang="en-NZ" sz="2200" dirty="0"/>
                        <a:t>0</a:t>
                      </a:r>
                    </a:p>
                  </a:txBody>
                  <a:tcPr marL="112734" marR="112734" marT="56367" marB="56367"/>
                </a:tc>
                <a:tc>
                  <a:txBody>
                    <a:bodyPr/>
                    <a:lstStyle/>
                    <a:p>
                      <a:pPr algn="ctr"/>
                      <a:r>
                        <a:rPr lang="en-NZ" sz="2200" dirty="0"/>
                        <a:t>-1</a:t>
                      </a:r>
                    </a:p>
                  </a:txBody>
                  <a:tcPr marL="112734" marR="112734" marT="56367" marB="56367"/>
                </a:tc>
                <a:extLst>
                  <a:ext uri="{0D108BD9-81ED-4DB2-BD59-A6C34878D82A}">
                    <a16:rowId xmlns:a16="http://schemas.microsoft.com/office/drawing/2014/main" val="284325855"/>
                  </a:ext>
                </a:extLst>
              </a:tr>
            </a:tbl>
          </a:graphicData>
        </a:graphic>
      </p:graphicFrame>
    </p:spTree>
    <p:extLst>
      <p:ext uri="{BB962C8B-B14F-4D97-AF65-F5344CB8AC3E}">
        <p14:creationId xmlns:p14="http://schemas.microsoft.com/office/powerpoint/2010/main" val="392965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a:p>
          <a:p>
            <a:pPr lvl="1"/>
            <a:r>
              <a:rPr lang="en-US" sz="3500" b="1" dirty="0"/>
              <a:t>Moving sprite</a:t>
            </a:r>
          </a:p>
          <a:p>
            <a:pPr lvl="1"/>
            <a:endParaRPr lang="en-US" sz="2500" dirty="0"/>
          </a:p>
          <a:p>
            <a:pPr marL="1257300" lvl="2" indent="-342900">
              <a:buFont typeface="Arial" panose="020B0604020202020204" pitchFamily="34" charset="0"/>
              <a:buChar char="•"/>
            </a:pPr>
            <a:r>
              <a:rPr lang="en-US" sz="2500" dirty="0"/>
              <a:t>Assume an array&lt;Point&gt;^ </a:t>
            </a:r>
            <a:r>
              <a:rPr lang="en-US" sz="2500" dirty="0" err="1"/>
              <a:t>velocityDirections</a:t>
            </a:r>
            <a:r>
              <a:rPr lang="en-US" sz="2500" dirty="0"/>
              <a:t> represents this table:</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val="4216884713"/>
                    </a:ext>
                  </a:extLst>
                </a:gridCol>
                <a:gridCol w="2505205">
                  <a:extLst>
                    <a:ext uri="{9D8B030D-6E8A-4147-A177-3AD203B41FA5}">
                      <a16:colId xmlns:a16="http://schemas.microsoft.com/office/drawing/2014/main" val="3045886549"/>
                    </a:ext>
                  </a:extLst>
                </a:gridCol>
                <a:gridCol w="2505205">
                  <a:extLst>
                    <a:ext uri="{9D8B030D-6E8A-4147-A177-3AD203B41FA5}">
                      <a16:colId xmlns:a16="http://schemas.microsoft.com/office/drawing/2014/main" val="4115596541"/>
                    </a:ext>
                  </a:extLst>
                </a:gridCol>
              </a:tblGrid>
              <a:tr h="457200">
                <a:tc>
                  <a:txBody>
                    <a:bodyPr/>
                    <a:lstStyle/>
                    <a:p>
                      <a:pPr algn="ctr"/>
                      <a:r>
                        <a:rPr lang="en-NZ" sz="2200" dirty="0"/>
                        <a:t>If direction is</a:t>
                      </a:r>
                    </a:p>
                  </a:txBody>
                  <a:tcPr marL="112734" marR="112734" marT="56367" marB="56367"/>
                </a:tc>
                <a:tc>
                  <a:txBody>
                    <a:bodyPr/>
                    <a:lstStyle/>
                    <a:p>
                      <a:pPr algn="ctr"/>
                      <a:r>
                        <a:rPr lang="en-NZ" sz="2200" dirty="0"/>
                        <a:t>Multiply </a:t>
                      </a:r>
                      <a:r>
                        <a:rPr lang="en-NZ" sz="2200" dirty="0" err="1"/>
                        <a:t>xVel</a:t>
                      </a:r>
                      <a:r>
                        <a:rPr lang="en-NZ" sz="2200" dirty="0"/>
                        <a:t> by</a:t>
                      </a:r>
                    </a:p>
                  </a:txBody>
                  <a:tcPr marL="112734" marR="112734" marT="56367" marB="56367"/>
                </a:tc>
                <a:tc>
                  <a:txBody>
                    <a:bodyPr/>
                    <a:lstStyle/>
                    <a:p>
                      <a:pPr algn="ctr"/>
                      <a:r>
                        <a:rPr lang="en-NZ" sz="2200" dirty="0"/>
                        <a:t>Multiply </a:t>
                      </a:r>
                      <a:r>
                        <a:rPr lang="en-NZ" sz="2200" dirty="0" err="1"/>
                        <a:t>yVel</a:t>
                      </a:r>
                      <a:r>
                        <a:rPr lang="en-NZ" sz="2200" dirty="0"/>
                        <a:t> by</a:t>
                      </a:r>
                    </a:p>
                  </a:txBody>
                  <a:tcPr marL="112734" marR="112734" marT="56367" marB="56367"/>
                </a:tc>
                <a:extLst>
                  <a:ext uri="{0D108BD9-81ED-4DB2-BD59-A6C34878D82A}">
                    <a16:rowId xmlns:a16="http://schemas.microsoft.com/office/drawing/2014/main" val="754703717"/>
                  </a:ext>
                </a:extLst>
              </a:tr>
              <a:tr h="457200">
                <a:tc>
                  <a:txBody>
                    <a:bodyPr/>
                    <a:lstStyle/>
                    <a:p>
                      <a:pPr algn="ctr"/>
                      <a:r>
                        <a:rPr lang="en-NZ" sz="2200" dirty="0"/>
                        <a:t>EAST</a:t>
                      </a:r>
                    </a:p>
                  </a:txBody>
                  <a:tcPr marL="112734" marR="112734" marT="56367" marB="56367"/>
                </a:tc>
                <a:tc>
                  <a:txBody>
                    <a:bodyPr/>
                    <a:lstStyle/>
                    <a:p>
                      <a:pPr algn="ctr"/>
                      <a:r>
                        <a:rPr lang="en-NZ" sz="2200" dirty="0"/>
                        <a:t>1</a:t>
                      </a:r>
                    </a:p>
                  </a:txBody>
                  <a:tcPr marL="112734" marR="112734" marT="56367" marB="56367"/>
                </a:tc>
                <a:tc>
                  <a:txBody>
                    <a:bodyPr/>
                    <a:lstStyle/>
                    <a:p>
                      <a:pPr algn="ctr"/>
                      <a:r>
                        <a:rPr lang="en-NZ" sz="2200" dirty="0"/>
                        <a:t>0</a:t>
                      </a:r>
                    </a:p>
                  </a:txBody>
                  <a:tcPr marL="112734" marR="112734" marT="56367" marB="56367"/>
                </a:tc>
                <a:extLst>
                  <a:ext uri="{0D108BD9-81ED-4DB2-BD59-A6C34878D82A}">
                    <a16:rowId xmlns:a16="http://schemas.microsoft.com/office/drawing/2014/main" val="3809389524"/>
                  </a:ext>
                </a:extLst>
              </a:tr>
              <a:tr h="457200">
                <a:tc>
                  <a:txBody>
                    <a:bodyPr/>
                    <a:lstStyle/>
                    <a:p>
                      <a:pPr algn="ctr"/>
                      <a:r>
                        <a:rPr lang="en-NZ" sz="2200" dirty="0"/>
                        <a:t>SOUTH</a:t>
                      </a:r>
                    </a:p>
                  </a:txBody>
                  <a:tcPr marL="112734" marR="112734" marT="56367" marB="56367"/>
                </a:tc>
                <a:tc>
                  <a:txBody>
                    <a:bodyPr/>
                    <a:lstStyle/>
                    <a:p>
                      <a:pPr algn="ctr"/>
                      <a:r>
                        <a:rPr lang="en-NZ" sz="2200" dirty="0"/>
                        <a:t>0</a:t>
                      </a:r>
                    </a:p>
                  </a:txBody>
                  <a:tcPr marL="112734" marR="112734" marT="56367" marB="56367"/>
                </a:tc>
                <a:tc>
                  <a:txBody>
                    <a:bodyPr/>
                    <a:lstStyle/>
                    <a:p>
                      <a:pPr algn="ctr"/>
                      <a:r>
                        <a:rPr lang="en-NZ" sz="2200" dirty="0"/>
                        <a:t>1</a:t>
                      </a:r>
                    </a:p>
                  </a:txBody>
                  <a:tcPr marL="112734" marR="112734" marT="56367" marB="56367"/>
                </a:tc>
                <a:extLst>
                  <a:ext uri="{0D108BD9-81ED-4DB2-BD59-A6C34878D82A}">
                    <a16:rowId xmlns:a16="http://schemas.microsoft.com/office/drawing/2014/main" val="1967603967"/>
                  </a:ext>
                </a:extLst>
              </a:tr>
              <a:tr h="457200">
                <a:tc>
                  <a:txBody>
                    <a:bodyPr/>
                    <a:lstStyle/>
                    <a:p>
                      <a:pPr algn="ctr"/>
                      <a:r>
                        <a:rPr lang="en-NZ" sz="2200" dirty="0"/>
                        <a:t>WEST</a:t>
                      </a:r>
                    </a:p>
                  </a:txBody>
                  <a:tcPr marL="112734" marR="112734" marT="56367" marB="56367"/>
                </a:tc>
                <a:tc>
                  <a:txBody>
                    <a:bodyPr/>
                    <a:lstStyle/>
                    <a:p>
                      <a:pPr algn="ctr"/>
                      <a:r>
                        <a:rPr lang="en-NZ" sz="2200" dirty="0"/>
                        <a:t>-1</a:t>
                      </a:r>
                    </a:p>
                  </a:txBody>
                  <a:tcPr marL="112734" marR="112734" marT="56367" marB="56367"/>
                </a:tc>
                <a:tc>
                  <a:txBody>
                    <a:bodyPr/>
                    <a:lstStyle/>
                    <a:p>
                      <a:pPr algn="ctr"/>
                      <a:r>
                        <a:rPr lang="en-NZ" sz="2200" dirty="0"/>
                        <a:t>0</a:t>
                      </a:r>
                    </a:p>
                  </a:txBody>
                  <a:tcPr marL="112734" marR="112734" marT="56367" marB="56367"/>
                </a:tc>
                <a:extLst>
                  <a:ext uri="{0D108BD9-81ED-4DB2-BD59-A6C34878D82A}">
                    <a16:rowId xmlns:a16="http://schemas.microsoft.com/office/drawing/2014/main" val="2976321143"/>
                  </a:ext>
                </a:extLst>
              </a:tr>
              <a:tr h="457200">
                <a:tc>
                  <a:txBody>
                    <a:bodyPr/>
                    <a:lstStyle/>
                    <a:p>
                      <a:pPr algn="ctr"/>
                      <a:r>
                        <a:rPr lang="en-NZ" sz="2200" dirty="0"/>
                        <a:t>NORTH</a:t>
                      </a:r>
                    </a:p>
                  </a:txBody>
                  <a:tcPr marL="112734" marR="112734" marT="56367" marB="56367"/>
                </a:tc>
                <a:tc>
                  <a:txBody>
                    <a:bodyPr/>
                    <a:lstStyle/>
                    <a:p>
                      <a:pPr algn="ctr"/>
                      <a:r>
                        <a:rPr lang="en-NZ" sz="2200" dirty="0"/>
                        <a:t>0</a:t>
                      </a:r>
                    </a:p>
                  </a:txBody>
                  <a:tcPr marL="112734" marR="112734" marT="56367" marB="56367"/>
                </a:tc>
                <a:tc>
                  <a:txBody>
                    <a:bodyPr/>
                    <a:lstStyle/>
                    <a:p>
                      <a:pPr algn="ctr"/>
                      <a:r>
                        <a:rPr lang="en-NZ" sz="2200" dirty="0"/>
                        <a:t>-1</a:t>
                      </a:r>
                    </a:p>
                  </a:txBody>
                  <a:tcPr marL="112734" marR="112734" marT="56367" marB="56367"/>
                </a:tc>
                <a:extLst>
                  <a:ext uri="{0D108BD9-81ED-4DB2-BD59-A6C34878D82A}">
                    <a16:rowId xmlns:a16="http://schemas.microsoft.com/office/drawing/2014/main"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a:p>
          <a:p>
            <a:pPr lvl="1"/>
            <a:r>
              <a:rPr lang="en-US" sz="3500" b="1" dirty="0"/>
              <a:t>Velocity directions</a:t>
            </a:r>
          </a:p>
          <a:p>
            <a:pPr lvl="1"/>
            <a:endParaRPr lang="en-US" sz="2500" dirty="0"/>
          </a:p>
          <a:p>
            <a:pPr marL="1257300" lvl="2" indent="-342900">
              <a:buFont typeface="Arial" panose="020B0604020202020204" pitchFamily="34" charset="0"/>
              <a:buChar char="•"/>
            </a:pPr>
            <a:r>
              <a:rPr lang="en-US" sz="2500" dirty="0"/>
              <a:t>Declare </a:t>
            </a:r>
            <a:r>
              <a:rPr lang="en-US" sz="2500" dirty="0" err="1"/>
              <a:t>velocityDirections</a:t>
            </a:r>
            <a:r>
              <a:rPr lang="en-US" sz="2500" dirty="0"/>
              <a:t> in Sprite.h</a:t>
            </a:r>
          </a:p>
          <a:p>
            <a:pPr marL="1257300" lvl="2" indent="-342900">
              <a:buFont typeface="Arial" panose="020B0604020202020204" pitchFamily="34" charset="0"/>
              <a:buChar char="•"/>
            </a:pPr>
            <a:r>
              <a:rPr lang="en-US" sz="2500" dirty="0"/>
              <a:t>Instantiate </a:t>
            </a:r>
            <a:r>
              <a:rPr lang="en-US" sz="2500" dirty="0" err="1"/>
              <a:t>velocityDirections</a:t>
            </a:r>
            <a:r>
              <a:rPr lang="en-US" sz="2500" dirty="0"/>
              <a:t> in Sprite.cpp</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a:p>
          <a:p>
            <a:pPr lvl="1"/>
            <a:r>
              <a:rPr lang="en-US" sz="3500" b="1" dirty="0"/>
              <a:t>Controlling sprite</a:t>
            </a:r>
          </a:p>
          <a:p>
            <a:pPr lvl="1"/>
            <a:endParaRPr lang="en-US" sz="2500" dirty="0"/>
          </a:p>
          <a:p>
            <a:pPr marL="1257300" lvl="2" indent="-342900">
              <a:buFont typeface="Arial" panose="020B0604020202020204" pitchFamily="34" charset="0"/>
              <a:buChar char="•"/>
            </a:pPr>
            <a:r>
              <a:rPr lang="en-US" sz="2500" dirty="0"/>
              <a:t>Key down event in </a:t>
            </a:r>
            <a:r>
              <a:rPr lang="en-US" sz="2500" dirty="0" err="1"/>
              <a:t>MyForm.h</a:t>
            </a: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a:p>
          <a:p>
            <a:pPr lvl="1"/>
            <a:r>
              <a:rPr lang="en-US" sz="3500" b="1" dirty="0"/>
              <a:t>Creating sprite</a:t>
            </a:r>
          </a:p>
          <a:p>
            <a:pPr lvl="1"/>
            <a:endParaRPr lang="en-US" sz="2500" dirty="0"/>
          </a:p>
          <a:p>
            <a:pPr marL="1257300" lvl="2" indent="-342900">
              <a:buFont typeface="Arial" panose="020B0604020202020204" pitchFamily="34" charset="0"/>
              <a:buChar char="•"/>
            </a:pPr>
            <a:r>
              <a:rPr lang="en-US" sz="2500" dirty="0"/>
              <a:t>Create a method called </a:t>
            </a:r>
            <a:r>
              <a:rPr lang="en-US" sz="2500" dirty="0" err="1"/>
              <a:t>generateKnightSprite</a:t>
            </a:r>
            <a:r>
              <a:rPr lang="en-US" sz="2500" dirty="0"/>
              <a:t>()</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450" y="2438400"/>
            <a:ext cx="5499100" cy="3153466"/>
          </a:xfrm>
          <a:prstGeom prst="rect">
            <a:avLst/>
          </a:prstGeom>
        </p:spPr>
      </p:pic>
    </p:spTree>
    <p:extLst>
      <p:ext uri="{BB962C8B-B14F-4D97-AF65-F5344CB8AC3E}">
        <p14:creationId xmlns:p14="http://schemas.microsoft.com/office/powerpoint/2010/main" val="293767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a:p>
          <a:p>
            <a:pPr lvl="1"/>
            <a:r>
              <a:rPr lang="en-US" sz="3500" b="1" dirty="0"/>
              <a:t>Initialisation</a:t>
            </a:r>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a:p>
          <a:p>
            <a:pPr lvl="1"/>
            <a:r>
              <a:rPr lang="en-US" sz="3500" b="1" dirty="0"/>
              <a:t>God object</a:t>
            </a:r>
          </a:p>
          <a:p>
            <a:pPr lvl="2"/>
            <a:endParaRPr lang="en-US" sz="2500" dirty="0"/>
          </a:p>
          <a:p>
            <a:pPr marL="1657350" lvl="2" indent="-742950">
              <a:buFont typeface="Arial" panose="020B0604020202020204" pitchFamily="34" charset="0"/>
              <a:buChar char="•"/>
            </a:pPr>
            <a:r>
              <a:rPr lang="en-US" sz="2500" dirty="0"/>
              <a:t>Anti-pattern</a:t>
            </a:r>
          </a:p>
          <a:p>
            <a:pPr marL="1657350" lvl="2" indent="-742950">
              <a:buFont typeface="Arial" panose="020B0604020202020204" pitchFamily="34" charset="0"/>
              <a:buChar char="•"/>
            </a:pPr>
            <a:r>
              <a:rPr lang="en-US" sz="2500" dirty="0"/>
              <a:t>Single “all-knowing” object</a:t>
            </a:r>
          </a:p>
          <a:p>
            <a:pPr marL="1657350" lvl="2" indent="-742950">
              <a:buFont typeface="Arial" panose="020B0604020202020204" pitchFamily="34" charset="0"/>
              <a:buChar char="•"/>
            </a:pPr>
            <a:r>
              <a:rPr lang="en-US" sz="2500" dirty="0"/>
              <a:t>Object that knows too much or does too much</a:t>
            </a:r>
          </a:p>
          <a:p>
            <a:pPr marL="1657350" lvl="2" indent="-742950">
              <a:buFont typeface="Arial" panose="020B0604020202020204" pitchFamily="34" charset="0"/>
              <a:buChar char="•"/>
            </a:pPr>
            <a:r>
              <a:rPr lang="en-US" sz="2500" dirty="0"/>
              <a:t>Create user-defined objects in MyForm.h</a:t>
            </a:r>
          </a:p>
        </p:txBody>
      </p:sp>
    </p:spTree>
    <p:extLst>
      <p:ext uri="{BB962C8B-B14F-4D97-AF65-F5344CB8AC3E}">
        <p14:creationId xmlns:p14="http://schemas.microsoft.com/office/powerpoint/2010/main" val="125045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a:p>
          <a:p>
            <a:pPr lvl="1"/>
            <a:r>
              <a:rPr lang="en-US" sz="3500" b="1" dirty="0"/>
              <a:t>Directional movement</a:t>
            </a:r>
            <a:endParaRPr lang="en-US" sz="2500" dirty="0"/>
          </a:p>
          <a:p>
            <a:pPr marL="1657350" lvl="2" indent="-742950">
              <a:buFont typeface="Arial" panose="020B0604020202020204" pitchFamily="34" charset="0"/>
              <a:buChar char="•"/>
            </a:pPr>
            <a:endParaRPr lang="en-US" sz="2500" dirty="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a:p>
          <a:p>
            <a:pPr lvl="1"/>
            <a:r>
              <a:rPr lang="en-US" sz="3500" b="1" dirty="0"/>
              <a:t>Multiple sprite sheets</a:t>
            </a:r>
          </a:p>
          <a:p>
            <a:pPr lvl="1"/>
            <a:endParaRPr lang="en-US" sz="2500" dirty="0"/>
          </a:p>
          <a:p>
            <a:pPr marL="1657350" lvl="2" indent="-742950">
              <a:buFont typeface="Arial" panose="020B0604020202020204" pitchFamily="34" charset="0"/>
              <a:buChar char="•"/>
            </a:pPr>
            <a:r>
              <a:rPr lang="en-US" sz="2500" dirty="0"/>
              <a:t>We will being multiple sprite sheets for our </a:t>
            </a:r>
          </a:p>
          <a:p>
            <a:pPr lvl="2"/>
            <a:r>
              <a:rPr lang="en-US" sz="2500" dirty="0"/>
              <a:t>	practical</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a:p>
          <a:p>
            <a:pPr lvl="1"/>
            <a:r>
              <a:rPr lang="en-US" sz="3500" b="1" dirty="0"/>
              <a:t>Multiple sprite sheets</a:t>
            </a:r>
          </a:p>
          <a:p>
            <a:pPr lvl="1"/>
            <a:endParaRPr lang="en-US" sz="2500" dirty="0"/>
          </a:p>
          <a:p>
            <a:pPr marL="1657350" lvl="2" indent="-742950">
              <a:buFont typeface="Arial" panose="020B0604020202020204" pitchFamily="34" charset="0"/>
              <a:buChar char="•"/>
            </a:pPr>
            <a:r>
              <a:rPr lang="en-US" sz="2500" dirty="0"/>
              <a:t>Think of this as an array of four bitmaps</a:t>
            </a:r>
          </a:p>
          <a:p>
            <a:pPr marL="1657350" lvl="2" indent="-742950">
              <a:buFont typeface="Arial" panose="020B0604020202020204" pitchFamily="34" charset="0"/>
              <a:buChar char="•"/>
            </a:pPr>
            <a:r>
              <a:rPr lang="en-US" sz="2500" dirty="0"/>
              <a:t>Each with a direction of either 0, 1, 2, 3</a:t>
            </a:r>
          </a:p>
          <a:p>
            <a:pPr marL="1657350" lvl="2" indent="-742950">
              <a:buFont typeface="Arial" panose="020B0604020202020204" pitchFamily="34" charset="0"/>
              <a:buChar char="•"/>
            </a:pPr>
            <a:r>
              <a:rPr lang="en-US" sz="2500" dirty="0"/>
              <a:t>What changes do we need to make to the </a:t>
            </a:r>
          </a:p>
          <a:p>
            <a:pPr lvl="2"/>
            <a:r>
              <a:rPr lang="en-US" sz="2500" dirty="0"/>
              <a:t>	Sprite class?</a:t>
            </a:r>
          </a:p>
          <a:p>
            <a:pPr marL="1657350" lvl="2" indent="-742950">
              <a:buFont typeface="Arial" panose="020B0604020202020204" pitchFamily="34" charset="0"/>
              <a:buChar char="•"/>
            </a:pPr>
            <a:endParaRPr lang="en-US" sz="2500" dirty="0"/>
          </a:p>
        </p:txBody>
      </p:sp>
    </p:spTree>
    <p:extLst>
      <p:ext uri="{BB962C8B-B14F-4D97-AF65-F5344CB8AC3E}">
        <p14:creationId xmlns:p14="http://schemas.microsoft.com/office/powerpoint/2010/main" val="95578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a:p>
          <a:p>
            <a:pPr lvl="1"/>
            <a:r>
              <a:rPr lang="en-US" sz="3500" b="1" dirty="0"/>
              <a:t>Direction constants</a:t>
            </a:r>
          </a:p>
          <a:p>
            <a:pPr lvl="1"/>
            <a:endParaRPr lang="en-US" sz="2500" dirty="0"/>
          </a:p>
          <a:p>
            <a:pPr marL="1657350" lvl="2" indent="-742950">
              <a:buFont typeface="Arial" panose="020B0604020202020204" pitchFamily="34" charset="0"/>
              <a:buChar char="•"/>
            </a:pPr>
            <a:r>
              <a:rPr lang="en-NZ" sz="2500" dirty="0"/>
              <a:t>Two ways you can create a sprite direction:</a:t>
            </a:r>
          </a:p>
          <a:p>
            <a:pPr marL="2114550" lvl="3" indent="-742950">
              <a:buFont typeface="Arial" panose="020B0604020202020204" pitchFamily="34" charset="0"/>
              <a:buChar char="•"/>
            </a:pP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a:p>
          <a:p>
            <a:pPr lvl="1"/>
            <a:r>
              <a:rPr lang="en-US" sz="3500" b="1" dirty="0"/>
              <a:t>Modify Sprite.h</a:t>
            </a:r>
          </a:p>
          <a:p>
            <a:pPr lvl="1"/>
            <a:endParaRPr lang="en-US" sz="2500" dirty="0"/>
          </a:p>
          <a:p>
            <a:pPr marL="1657350" lvl="2" indent="-742950">
              <a:buFont typeface="Arial" panose="020B0604020202020204" pitchFamily="34" charset="0"/>
              <a:buChar char="•"/>
            </a:pPr>
            <a:r>
              <a:rPr lang="en-NZ" sz="2500" dirty="0"/>
              <a:t>Modify your Sprite class (in the .h)</a:t>
            </a:r>
            <a:endParaRPr lang="en-NZ" sz="2000" dirty="0"/>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14" y="2712332"/>
            <a:ext cx="7243763" cy="1651000"/>
          </a:xfrm>
          <a:prstGeom prst="rect">
            <a:avLst/>
          </a:prstGeom>
        </p:spPr>
      </p:pic>
    </p:spTree>
    <p:extLst>
      <p:ext uri="{BB962C8B-B14F-4D97-AF65-F5344CB8AC3E}">
        <p14:creationId xmlns:p14="http://schemas.microsoft.com/office/powerpoint/2010/main" val="105348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a:p>
          <a:p>
            <a:pPr lvl="1"/>
            <a:r>
              <a:rPr lang="en-US" sz="3500" b="1" dirty="0"/>
              <a:t>Modify Sprite.cpp </a:t>
            </a:r>
          </a:p>
          <a:p>
            <a:pPr lvl="1"/>
            <a:endParaRPr lang="en-US" sz="2500" dirty="0"/>
          </a:p>
          <a:p>
            <a:pPr marL="1657350" lvl="2" indent="-742950">
              <a:buFont typeface="Arial" panose="020B0604020202020204" pitchFamily="34" charset="0"/>
              <a:buChar char="•"/>
            </a:pPr>
            <a:r>
              <a:rPr lang="en-NZ" sz="2500" dirty="0"/>
              <a:t>Modify your Sprite constructor</a:t>
            </a: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a:p>
          <a:p>
            <a:pPr lvl="1"/>
            <a:r>
              <a:rPr lang="en-US" sz="3500" b="1" dirty="0"/>
              <a:t>Modify Sprite.cpp </a:t>
            </a:r>
          </a:p>
          <a:p>
            <a:pPr lvl="1"/>
            <a:endParaRPr lang="en-US" sz="2500" dirty="0"/>
          </a:p>
          <a:p>
            <a:pPr marL="1657350" lvl="2" indent="-742950">
              <a:buFont typeface="Arial" panose="020B0604020202020204" pitchFamily="34" charset="0"/>
              <a:buChar char="•"/>
            </a:pPr>
            <a:r>
              <a:rPr lang="en-NZ" sz="2500" dirty="0"/>
              <a:t>Give the sprite’s direction a default value</a:t>
            </a:r>
            <a:endParaRPr lang="en-NZ" sz="2000" dirty="0"/>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a:p>
          <a:p>
            <a:pPr lvl="1"/>
            <a:r>
              <a:rPr lang="en-US" sz="3500" b="1" dirty="0"/>
              <a:t>Drawing sprite</a:t>
            </a:r>
          </a:p>
          <a:p>
            <a:pPr lvl="1"/>
            <a:endParaRPr lang="en-US" sz="2500" dirty="0"/>
          </a:p>
          <a:p>
            <a:pPr marL="1657350" lvl="2" indent="-742950">
              <a:buFont typeface="Arial" panose="020B0604020202020204" pitchFamily="34" charset="0"/>
              <a:buChar char="•"/>
            </a:pPr>
            <a:r>
              <a:rPr lang="en-NZ" sz="2500" dirty="0"/>
              <a:t>We should think about writing maintainable code</a:t>
            </a:r>
          </a:p>
          <a:p>
            <a:pPr marL="1657350" lvl="2" indent="-742950">
              <a:buFont typeface="Arial" panose="020B0604020202020204" pitchFamily="34" charset="0"/>
              <a:buChar char="•"/>
            </a:pPr>
            <a:r>
              <a:rPr lang="en-NZ" sz="2500" dirty="0"/>
              <a:t>Make use of intermediate variables</a:t>
            </a:r>
          </a:p>
          <a:p>
            <a:pPr marL="1657350" lvl="2" indent="-742950">
              <a:buFont typeface="Arial" panose="020B0604020202020204" pitchFamily="34" charset="0"/>
              <a:buChar char="•"/>
            </a:pPr>
            <a:r>
              <a:rPr lang="en-NZ" sz="2500" dirty="0"/>
              <a:t>Note my X and Y position are properties</a:t>
            </a:r>
            <a:endParaRPr lang="en-NZ" sz="2000" dirty="0"/>
          </a:p>
          <a:p>
            <a:pPr lvl="2"/>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1775</Words>
  <Application>Microsoft Office PowerPoint</Application>
  <PresentationFormat>On-screen Show (4:3)</PresentationFormat>
  <Paragraphs>283</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36</cp:revision>
  <dcterms:created xsi:type="dcterms:W3CDTF">2019-07-01T01:08:54Z</dcterms:created>
  <dcterms:modified xsi:type="dcterms:W3CDTF">2020-03-13T00:02:15Z</dcterms:modified>
</cp:coreProperties>
</file>