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1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0.xlsx"/></Relationships>

</file>

<file path=ppt/charts/_rels/chart1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1.xlsx"/></Relationships>

</file>

<file path=ppt/charts/_rels/chart1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2.xlsx"/></Relationships>

</file>

<file path=ppt/charts/_rels/chart1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3.xlsx"/></Relationships>

</file>

<file path=ppt/charts/_rels/chart1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4.xlsx"/></Relationships>

</file>

<file path=ppt/charts/_rels/chart1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5.xlsx"/></Relationships>

</file>

<file path=ppt/charts/_rels/chart1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6.xlsx"/></Relationships>

</file>

<file path=ppt/charts/_rels/chart1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7.xlsx"/></Relationships>

</file>

<file path=ppt/charts/_rels/chart1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8.xlsx"/></Relationships>

</file>

<file path=ppt/charts/_rels/chart1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9.xlsx"/></Relationships>
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_rels/chart2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20.xlsx"/></Relationships>

</file>

<file path=ppt/charts/_rels/chart2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21.xlsx"/></Relationships>

</file>

<file path=ppt/charts/_rels/chart2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22.xlsx"/></Relationships>

</file>

<file path=ppt/charts/_rels/chart2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23.xlsx"/></Relationships>

</file>

<file path=ppt/charts/_rels/chart2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24.xlsx"/></Relationships>

</file>

<file path=ppt/charts/_rels/chart2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25.xlsx"/></Relationships>

</file>

<file path=ppt/charts/_rels/chart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3.xlsx"/></Relationships>

</file>

<file path=ppt/charts/_rels/chart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4.xlsx"/></Relationships>

</file>

<file path=ppt/charts/_rels/chart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5.xlsx"/></Relationships>

</file>

<file path=ppt/charts/_rels/chart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6.xlsx"/></Relationships>

</file>

<file path=ppt/charts/_rels/chart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7.xlsx"/></Relationships>

</file>

<file path=ppt/charts/_rels/chart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8.xlsx"/></Relationships>

</file>

<file path=ppt/charts/_rels/chart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9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82775"/>
          <c:y val="0.0359712"/>
          <c:w val="0.894725"/>
          <c:h val="0.902968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/>
            </c:strRef>
          </c:tx>
          <c:spPr>
            <a:solidFill>
              <a:srgbClr val="FFFFFF"/>
            </a:solidFill>
            <a:ln w="508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50800" cap="flat">
                <a:solidFill>
                  <a:schemeClr val="accent1">
                    <a:satOff val="-3355"/>
                    <a:lumOff val="26614"/>
                  </a:schemeClr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ヒラギノ角ゴ ProN W3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</c:strCache>
            </c:strRef>
          </c:cat>
          <c:val>
            <c:numRef>
              <c:f>Sheet1!$B$2:$F$2</c:f>
              <c:numCache>
                <c:ptCount val="5"/>
                <c:pt idx="0">
                  <c:v>0.000000</c:v>
                </c:pt>
                <c:pt idx="1">
                  <c:v>0.000000</c:v>
                </c:pt>
                <c:pt idx="2">
                  <c:v>0.000000</c:v>
                </c:pt>
                <c:pt idx="3">
                  <c:v>8.000000</c:v>
                </c:pt>
                <c:pt idx="4">
                  <c:v>21.000000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ヒラギノ角ゴ ProN W3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3175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ヒラギノ角ゴ ProN W3"/>
              </a:defRPr>
            </a:pPr>
          </a:p>
        </c:txPr>
        <c:crossAx val="2094734552"/>
        <c:crosses val="autoZero"/>
        <c:crossBetween val="midCat"/>
        <c:majorUnit val="7.5"/>
        <c:minorUnit val="3.7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82775"/>
          <c:y val="0.0359712"/>
          <c:w val="0.894725"/>
          <c:h val="0.902968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/>
            </c:strRef>
          </c:tx>
          <c:spPr>
            <a:solidFill>
              <a:srgbClr val="FFFFFF"/>
            </a:solidFill>
            <a:ln w="508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50800" cap="flat">
                <a:solidFill>
                  <a:schemeClr val="accent1">
                    <a:satOff val="-3355"/>
                    <a:lumOff val="26614"/>
                  </a:schemeClr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ヒラギノ角ゴ ProN W3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</c:strCache>
            </c:strRef>
          </c:cat>
          <c:val>
            <c:numRef>
              <c:f>Sheet1!$B$2:$F$2</c:f>
              <c:numCache>
                <c:ptCount val="5"/>
                <c:pt idx="0">
                  <c:v>0.000000</c:v>
                </c:pt>
                <c:pt idx="1">
                  <c:v>0.000000</c:v>
                </c:pt>
                <c:pt idx="2">
                  <c:v>0.000000</c:v>
                </c:pt>
                <c:pt idx="3">
                  <c:v>8.000000</c:v>
                </c:pt>
                <c:pt idx="4">
                  <c:v>21.000000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ヒラギノ角ゴ ProN W3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3175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ヒラギノ角ゴ ProN W3"/>
              </a:defRPr>
            </a:pPr>
          </a:p>
        </c:txPr>
        <c:crossAx val="2094734552"/>
        <c:crosses val="autoZero"/>
        <c:crossBetween val="midCat"/>
        <c:majorUnit val="7.5"/>
        <c:minorUnit val="3.7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796795"/>
          <c:y val="0.0359712"/>
          <c:w val="0.898662"/>
          <c:h val="0.902968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/>
            </c:strRef>
          </c:tx>
          <c:spPr>
            <a:solidFill>
              <a:srgbClr val="FFFFFF"/>
            </a:solidFill>
            <a:ln w="508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50800" cap="flat">
                <a:solidFill>
                  <a:schemeClr val="accent1">
                    <a:satOff val="-3355"/>
                    <a:lumOff val="26614"/>
                  </a:schemeClr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ヒラギノ角ゴ ProN W3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</c:strCache>
            </c:strRef>
          </c:cat>
          <c:val>
            <c:numRef>
              <c:f>Sheet1!$B$2:$F$2</c:f>
              <c:numCache>
                <c:ptCount val="5"/>
                <c:pt idx="0">
                  <c:v>2.000000</c:v>
                </c:pt>
                <c:pt idx="1">
                  <c:v>5.000000</c:v>
                </c:pt>
                <c:pt idx="2">
                  <c:v>8.000000</c:v>
                </c:pt>
                <c:pt idx="3">
                  <c:v>16.000000</c:v>
                </c:pt>
                <c:pt idx="4">
                  <c:v>21.000000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ヒラギノ角ゴ ProN W3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3175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ヒラギノ角ゴ ProN W3"/>
              </a:defRPr>
            </a:pPr>
          </a:p>
        </c:txPr>
        <c:crossAx val="2094734552"/>
        <c:crosses val="autoZero"/>
        <c:crossBetween val="midCat"/>
        <c:majorUnit val="5.5"/>
        <c:minorUnit val="2.7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82775"/>
          <c:y val="0.0359712"/>
          <c:w val="0.894725"/>
          <c:h val="0.902968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/>
            </c:strRef>
          </c:tx>
          <c:spPr>
            <a:solidFill>
              <a:srgbClr val="FFFFFF"/>
            </a:solidFill>
            <a:ln w="508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50800" cap="flat">
                <a:solidFill>
                  <a:schemeClr val="accent1">
                    <a:satOff val="-3355"/>
                    <a:lumOff val="26614"/>
                  </a:schemeClr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ヒラギノ角ゴ ProN W3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</c:strCache>
            </c:strRef>
          </c:cat>
          <c:val>
            <c:numRef>
              <c:f>Sheet1!$B$2:$F$2</c:f>
              <c:numCache>
                <c:ptCount val="5"/>
                <c:pt idx="0">
                  <c:v>0.000000</c:v>
                </c:pt>
                <c:pt idx="1">
                  <c:v>0.000000</c:v>
                </c:pt>
                <c:pt idx="2">
                  <c:v>0.000000</c:v>
                </c:pt>
                <c:pt idx="3">
                  <c:v>8.000000</c:v>
                </c:pt>
                <c:pt idx="4">
                  <c:v>21.000000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ヒラギノ角ゴ ProN W3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3175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ヒラギノ角ゴ ProN W3"/>
              </a:defRPr>
            </a:pPr>
          </a:p>
        </c:txPr>
        <c:crossAx val="2094734552"/>
        <c:crosses val="autoZero"/>
        <c:crossBetween val="midCat"/>
        <c:majorUnit val="7.5"/>
        <c:minorUnit val="3.7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796795"/>
          <c:y val="0.0359712"/>
          <c:w val="0.898662"/>
          <c:h val="0.902968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/>
            </c:strRef>
          </c:tx>
          <c:spPr>
            <a:solidFill>
              <a:srgbClr val="FFFFFF"/>
            </a:solidFill>
            <a:ln w="508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50800" cap="flat">
                <a:solidFill>
                  <a:schemeClr val="accent1">
                    <a:satOff val="-3355"/>
                    <a:lumOff val="26614"/>
                  </a:schemeClr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ヒラギノ角ゴ ProN W3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</c:strCache>
            </c:strRef>
          </c:cat>
          <c:val>
            <c:numRef>
              <c:f>Sheet1!$B$2:$F$2</c:f>
              <c:numCache>
                <c:ptCount val="5"/>
                <c:pt idx="0">
                  <c:v>2.000000</c:v>
                </c:pt>
                <c:pt idx="1">
                  <c:v>5.000000</c:v>
                </c:pt>
                <c:pt idx="2">
                  <c:v>8.000000</c:v>
                </c:pt>
                <c:pt idx="3">
                  <c:v>16.000000</c:v>
                </c:pt>
                <c:pt idx="4">
                  <c:v>21.000000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ヒラギノ角ゴ ProN W3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3175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ヒラギノ角ゴ ProN W3"/>
              </a:defRPr>
            </a:pPr>
          </a:p>
        </c:txPr>
        <c:crossAx val="2094734552"/>
        <c:crosses val="autoZero"/>
        <c:crossBetween val="midCat"/>
        <c:majorUnit val="5.5"/>
        <c:minorUnit val="2.7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82775"/>
          <c:y val="0.0359712"/>
          <c:w val="0.894725"/>
          <c:h val="0.902968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/>
            </c:strRef>
          </c:tx>
          <c:spPr>
            <a:solidFill>
              <a:srgbClr val="FFFFFF"/>
            </a:solidFill>
            <a:ln w="508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50800" cap="flat">
                <a:solidFill>
                  <a:schemeClr val="accent1">
                    <a:satOff val="-3355"/>
                    <a:lumOff val="26614"/>
                  </a:schemeClr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ヒラギノ角ゴ ProN W3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</c:strCache>
            </c:strRef>
          </c:cat>
          <c:val>
            <c:numRef>
              <c:f>Sheet1!$B$2:$F$2</c:f>
              <c:numCache>
                <c:ptCount val="5"/>
                <c:pt idx="0">
                  <c:v>0.000000</c:v>
                </c:pt>
                <c:pt idx="1">
                  <c:v>0.000000</c:v>
                </c:pt>
                <c:pt idx="2">
                  <c:v>0.000000</c:v>
                </c:pt>
                <c:pt idx="3">
                  <c:v>8.000000</c:v>
                </c:pt>
                <c:pt idx="4">
                  <c:v>21.000000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ヒラギノ角ゴ ProN W3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3175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ヒラギノ角ゴ ProN W3"/>
              </a:defRPr>
            </a:pPr>
          </a:p>
        </c:txPr>
        <c:crossAx val="2094734552"/>
        <c:crosses val="autoZero"/>
        <c:crossBetween val="midCat"/>
        <c:majorUnit val="7.5"/>
        <c:minorUnit val="3.7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82775"/>
          <c:y val="0.0359712"/>
          <c:w val="0.894725"/>
          <c:h val="0.902968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/>
            </c:strRef>
          </c:tx>
          <c:spPr>
            <a:solidFill>
              <a:srgbClr val="FFFFFF"/>
            </a:solidFill>
            <a:ln w="508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50800" cap="flat">
                <a:solidFill>
                  <a:schemeClr val="accent1">
                    <a:satOff val="-3355"/>
                    <a:lumOff val="26614"/>
                  </a:schemeClr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ヒラギノ角ゴ ProN W3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</c:strCache>
            </c:strRef>
          </c:cat>
          <c:val>
            <c:numRef>
              <c:f>Sheet1!$B$2:$F$2</c:f>
              <c:numCache>
                <c:ptCount val="5"/>
                <c:pt idx="0">
                  <c:v>0.000000</c:v>
                </c:pt>
                <c:pt idx="1">
                  <c:v>0.000000</c:v>
                </c:pt>
                <c:pt idx="2">
                  <c:v>0.000000</c:v>
                </c:pt>
                <c:pt idx="3">
                  <c:v>8.000000</c:v>
                </c:pt>
                <c:pt idx="4">
                  <c:v>21.000000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ヒラギノ角ゴ ProN W3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3175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ヒラギノ角ゴ ProN W3"/>
              </a:defRPr>
            </a:pPr>
          </a:p>
        </c:txPr>
        <c:crossAx val="2094734552"/>
        <c:crosses val="autoZero"/>
        <c:crossBetween val="midCat"/>
        <c:majorUnit val="7.5"/>
        <c:minorUnit val="3.7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82775"/>
          <c:y val="0.0359712"/>
          <c:w val="0.894725"/>
          <c:h val="0.902968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/>
            </c:strRef>
          </c:tx>
          <c:spPr>
            <a:solidFill>
              <a:srgbClr val="FFFFFF"/>
            </a:solidFill>
            <a:ln w="508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50800" cap="flat">
                <a:solidFill>
                  <a:schemeClr val="accent1">
                    <a:satOff val="-3355"/>
                    <a:lumOff val="26614"/>
                  </a:schemeClr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ヒラギノ角ゴ ProN W3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</c:strCache>
            </c:strRef>
          </c:cat>
          <c:val>
            <c:numRef>
              <c:f>Sheet1!$B$2:$F$2</c:f>
              <c:numCache>
                <c:ptCount val="5"/>
                <c:pt idx="0">
                  <c:v>0.000000</c:v>
                </c:pt>
                <c:pt idx="1">
                  <c:v>0.000000</c:v>
                </c:pt>
                <c:pt idx="2">
                  <c:v>0.000000</c:v>
                </c:pt>
                <c:pt idx="3">
                  <c:v>8.000000</c:v>
                </c:pt>
                <c:pt idx="4">
                  <c:v>21.000000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ヒラギノ角ゴ ProN W3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3175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ヒラギノ角ゴ ProN W3"/>
              </a:defRPr>
            </a:pPr>
          </a:p>
        </c:txPr>
        <c:crossAx val="2094734552"/>
        <c:crosses val="autoZero"/>
        <c:crossBetween val="midCat"/>
        <c:majorUnit val="7.5"/>
        <c:minorUnit val="3.7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82775"/>
          <c:y val="0.0359712"/>
          <c:w val="0.894725"/>
          <c:h val="0.902968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/>
            </c:strRef>
          </c:tx>
          <c:spPr>
            <a:solidFill>
              <a:srgbClr val="FFFFFF"/>
            </a:solidFill>
            <a:ln w="508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50800" cap="flat">
                <a:solidFill>
                  <a:schemeClr val="accent1">
                    <a:satOff val="-3355"/>
                    <a:lumOff val="26614"/>
                  </a:schemeClr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ヒラギノ角ゴ ProN W3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</c:strCache>
            </c:strRef>
          </c:cat>
          <c:val>
            <c:numRef>
              <c:f>Sheet1!$B$2:$F$2</c:f>
              <c:numCache>
                <c:ptCount val="5"/>
                <c:pt idx="0">
                  <c:v>0.000000</c:v>
                </c:pt>
                <c:pt idx="1">
                  <c:v>0.000000</c:v>
                </c:pt>
                <c:pt idx="2">
                  <c:v>0.000000</c:v>
                </c:pt>
                <c:pt idx="3">
                  <c:v>8.000000</c:v>
                </c:pt>
                <c:pt idx="4">
                  <c:v>21.000000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ヒラギノ角ゴ ProN W3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3175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ヒラギノ角ゴ ProN W3"/>
              </a:defRPr>
            </a:pPr>
          </a:p>
        </c:txPr>
        <c:crossAx val="2094734552"/>
        <c:crosses val="autoZero"/>
        <c:crossBetween val="midCat"/>
        <c:majorUnit val="7.5"/>
        <c:minorUnit val="3.7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82775"/>
          <c:y val="0.0359712"/>
          <c:w val="0.894725"/>
          <c:h val="0.902968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/>
            </c:strRef>
          </c:tx>
          <c:spPr>
            <a:solidFill>
              <a:srgbClr val="FFFFFF"/>
            </a:solidFill>
            <a:ln w="508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50800" cap="flat">
                <a:solidFill>
                  <a:schemeClr val="accent1">
                    <a:satOff val="-3355"/>
                    <a:lumOff val="26614"/>
                  </a:schemeClr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ヒラギノ角ゴ ProN W3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</c:strCache>
            </c:strRef>
          </c:cat>
          <c:val>
            <c:numRef>
              <c:f>Sheet1!$B$2:$F$2</c:f>
              <c:numCache>
                <c:ptCount val="5"/>
                <c:pt idx="0">
                  <c:v>0.000000</c:v>
                </c:pt>
                <c:pt idx="1">
                  <c:v>0.000000</c:v>
                </c:pt>
                <c:pt idx="2">
                  <c:v>0.000000</c:v>
                </c:pt>
                <c:pt idx="3">
                  <c:v>8.000000</c:v>
                </c:pt>
                <c:pt idx="4">
                  <c:v>21.000000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ヒラギノ角ゴ ProN W3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3175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ヒラギノ角ゴ ProN W3"/>
              </a:defRPr>
            </a:pPr>
          </a:p>
        </c:txPr>
        <c:crossAx val="2094734552"/>
        <c:crosses val="autoZero"/>
        <c:crossBetween val="midCat"/>
        <c:majorUnit val="7.5"/>
        <c:minorUnit val="3.7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82775"/>
          <c:y val="0.0359712"/>
          <c:w val="0.894725"/>
          <c:h val="0.902968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/>
            </c:strRef>
          </c:tx>
          <c:spPr>
            <a:solidFill>
              <a:srgbClr val="FFFFFF"/>
            </a:solidFill>
            <a:ln w="508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50800" cap="flat">
                <a:solidFill>
                  <a:schemeClr val="accent1">
                    <a:satOff val="-3355"/>
                    <a:lumOff val="26614"/>
                  </a:schemeClr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ヒラギノ角ゴ ProN W3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</c:strCache>
            </c:strRef>
          </c:cat>
          <c:val>
            <c:numRef>
              <c:f>Sheet1!$B$2:$F$2</c:f>
              <c:numCache>
                <c:ptCount val="5"/>
                <c:pt idx="0">
                  <c:v>0.000000</c:v>
                </c:pt>
                <c:pt idx="1">
                  <c:v>0.000000</c:v>
                </c:pt>
                <c:pt idx="2">
                  <c:v>0.000000</c:v>
                </c:pt>
                <c:pt idx="3">
                  <c:v>8.000000</c:v>
                </c:pt>
                <c:pt idx="4">
                  <c:v>21.000000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ヒラギノ角ゴ ProN W3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3175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ヒラギノ角ゴ ProN W3"/>
              </a:defRPr>
            </a:pPr>
          </a:p>
        </c:txPr>
        <c:crossAx val="2094734552"/>
        <c:crosses val="autoZero"/>
        <c:crossBetween val="midCat"/>
        <c:majorUnit val="7.5"/>
        <c:minorUnit val="3.7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82775"/>
          <c:y val="0.0359712"/>
          <c:w val="0.894725"/>
          <c:h val="0.902968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/>
            </c:strRef>
          </c:tx>
          <c:spPr>
            <a:solidFill>
              <a:srgbClr val="FFFFFF"/>
            </a:solidFill>
            <a:ln w="508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50800" cap="flat">
                <a:solidFill>
                  <a:schemeClr val="accent1">
                    <a:satOff val="-3355"/>
                    <a:lumOff val="26614"/>
                  </a:schemeClr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ヒラギノ角ゴ ProN W3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</c:strCache>
            </c:strRef>
          </c:cat>
          <c:val>
            <c:numRef>
              <c:f>Sheet1!$B$2:$F$2</c:f>
              <c:numCache>
                <c:ptCount val="5"/>
                <c:pt idx="0">
                  <c:v>0.000000</c:v>
                </c:pt>
                <c:pt idx="1">
                  <c:v>0.000000</c:v>
                </c:pt>
                <c:pt idx="2">
                  <c:v>0.000000</c:v>
                </c:pt>
                <c:pt idx="3">
                  <c:v>8.000000</c:v>
                </c:pt>
                <c:pt idx="4">
                  <c:v>21.000000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ヒラギノ角ゴ ProN W3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3175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ヒラギノ角ゴ ProN W3"/>
              </a:defRPr>
            </a:pPr>
          </a:p>
        </c:txPr>
        <c:crossAx val="2094734552"/>
        <c:crosses val="autoZero"/>
        <c:crossBetween val="midCat"/>
        <c:majorUnit val="7.5"/>
        <c:minorUnit val="3.7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82775"/>
          <c:y val="0.0359712"/>
          <c:w val="0.894725"/>
          <c:h val="0.902968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/>
            </c:strRef>
          </c:tx>
          <c:spPr>
            <a:solidFill>
              <a:srgbClr val="FFFFFF"/>
            </a:solidFill>
            <a:ln w="508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50800" cap="flat">
                <a:solidFill>
                  <a:schemeClr val="accent1">
                    <a:satOff val="-3355"/>
                    <a:lumOff val="26614"/>
                  </a:schemeClr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ヒラギノ角ゴ ProN W3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</c:strCache>
            </c:strRef>
          </c:cat>
          <c:val>
            <c:numRef>
              <c:f>Sheet1!$B$2:$F$2</c:f>
              <c:numCache>
                <c:ptCount val="5"/>
                <c:pt idx="0">
                  <c:v>0.000000</c:v>
                </c:pt>
                <c:pt idx="1">
                  <c:v>0.000000</c:v>
                </c:pt>
                <c:pt idx="2">
                  <c:v>0.000000</c:v>
                </c:pt>
                <c:pt idx="3">
                  <c:v>8.000000</c:v>
                </c:pt>
                <c:pt idx="4">
                  <c:v>21.000000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ヒラギノ角ゴ ProN W3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3175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ヒラギノ角ゴ ProN W3"/>
              </a:defRPr>
            </a:pPr>
          </a:p>
        </c:txPr>
        <c:crossAx val="2094734552"/>
        <c:crosses val="autoZero"/>
        <c:crossBetween val="midCat"/>
        <c:majorUnit val="7.5"/>
        <c:minorUnit val="3.7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82775"/>
          <c:y val="0.0359712"/>
          <c:w val="0.894725"/>
          <c:h val="0.902968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/>
            </c:strRef>
          </c:tx>
          <c:spPr>
            <a:solidFill>
              <a:srgbClr val="FFFFFF"/>
            </a:solidFill>
            <a:ln w="508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50800" cap="flat">
                <a:solidFill>
                  <a:schemeClr val="accent1">
                    <a:satOff val="-3355"/>
                    <a:lumOff val="26614"/>
                  </a:schemeClr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ヒラギノ角ゴ ProN W3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</c:strCache>
            </c:strRef>
          </c:cat>
          <c:val>
            <c:numRef>
              <c:f>Sheet1!$B$2:$F$2</c:f>
              <c:numCache>
                <c:ptCount val="5"/>
                <c:pt idx="0">
                  <c:v>0.000000</c:v>
                </c:pt>
                <c:pt idx="1">
                  <c:v>0.000000</c:v>
                </c:pt>
                <c:pt idx="2">
                  <c:v>0.000000</c:v>
                </c:pt>
                <c:pt idx="3">
                  <c:v>8.000000</c:v>
                </c:pt>
                <c:pt idx="4">
                  <c:v>21.000000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ヒラギノ角ゴ ProN W3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3175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ヒラギノ角ゴ ProN W3"/>
              </a:defRPr>
            </a:pPr>
          </a:p>
        </c:txPr>
        <c:crossAx val="2094734552"/>
        <c:crosses val="autoZero"/>
        <c:crossBetween val="midCat"/>
        <c:majorUnit val="7.5"/>
        <c:minorUnit val="3.7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796795"/>
          <c:y val="0.0359712"/>
          <c:w val="0.898662"/>
          <c:h val="0.902968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/>
            </c:strRef>
          </c:tx>
          <c:spPr>
            <a:solidFill>
              <a:srgbClr val="FFFFFF"/>
            </a:solidFill>
            <a:ln w="508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50800" cap="flat">
                <a:solidFill>
                  <a:schemeClr val="accent1">
                    <a:satOff val="-3355"/>
                    <a:lumOff val="26614"/>
                  </a:schemeClr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ヒラギノ角ゴ ProN W3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</c:strCache>
            </c:strRef>
          </c:cat>
          <c:val>
            <c:numRef>
              <c:f>Sheet1!$B$2:$F$2</c:f>
              <c:numCache>
                <c:ptCount val="5"/>
                <c:pt idx="0">
                  <c:v>2.000000</c:v>
                </c:pt>
                <c:pt idx="1">
                  <c:v>5.000000</c:v>
                </c:pt>
                <c:pt idx="2">
                  <c:v>8.000000</c:v>
                </c:pt>
                <c:pt idx="3">
                  <c:v>16.000000</c:v>
                </c:pt>
                <c:pt idx="4">
                  <c:v>21.000000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ヒラギノ角ゴ ProN W3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3175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ヒラギノ角ゴ ProN W3"/>
              </a:defRPr>
            </a:pPr>
          </a:p>
        </c:txPr>
        <c:crossAx val="2094734552"/>
        <c:crosses val="autoZero"/>
        <c:crossBetween val="midCat"/>
        <c:majorUnit val="5.5"/>
        <c:minorUnit val="2.7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796795"/>
          <c:y val="0.0359712"/>
          <c:w val="0.898662"/>
          <c:h val="0.902968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/>
            </c:strRef>
          </c:tx>
          <c:spPr>
            <a:solidFill>
              <a:srgbClr val="FFFFFF"/>
            </a:solidFill>
            <a:ln w="508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50800" cap="flat">
                <a:solidFill>
                  <a:schemeClr val="accent1">
                    <a:satOff val="-3355"/>
                    <a:lumOff val="26614"/>
                  </a:schemeClr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ヒラギノ角ゴ ProN W3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</c:strCache>
            </c:strRef>
          </c:cat>
          <c:val>
            <c:numRef>
              <c:f>Sheet1!$B$2:$F$2</c:f>
              <c:numCache>
                <c:ptCount val="5"/>
                <c:pt idx="0">
                  <c:v>2.000000</c:v>
                </c:pt>
                <c:pt idx="1">
                  <c:v>5.000000</c:v>
                </c:pt>
                <c:pt idx="2">
                  <c:v>8.000000</c:v>
                </c:pt>
                <c:pt idx="3">
                  <c:v>16.000000</c:v>
                </c:pt>
                <c:pt idx="4">
                  <c:v>21.000000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ヒラギノ角ゴ ProN W3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3175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ヒラギノ角ゴ ProN W3"/>
              </a:defRPr>
            </a:pPr>
          </a:p>
        </c:txPr>
        <c:crossAx val="2094734552"/>
        <c:crosses val="autoZero"/>
        <c:crossBetween val="midCat"/>
        <c:majorUnit val="5.5"/>
        <c:minorUnit val="2.7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796795"/>
          <c:y val="0.0359712"/>
          <c:w val="0.898662"/>
          <c:h val="0.902968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/>
            </c:strRef>
          </c:tx>
          <c:spPr>
            <a:solidFill>
              <a:srgbClr val="FFFFFF"/>
            </a:solidFill>
            <a:ln w="508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50800" cap="flat">
                <a:solidFill>
                  <a:schemeClr val="accent1">
                    <a:satOff val="-3355"/>
                    <a:lumOff val="26614"/>
                  </a:schemeClr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ヒラギノ角ゴ ProN W3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</c:strCache>
            </c:strRef>
          </c:cat>
          <c:val>
            <c:numRef>
              <c:f>Sheet1!$B$2:$F$2</c:f>
              <c:numCache>
                <c:ptCount val="5"/>
                <c:pt idx="0">
                  <c:v>2.000000</c:v>
                </c:pt>
                <c:pt idx="1">
                  <c:v>5.000000</c:v>
                </c:pt>
                <c:pt idx="2">
                  <c:v>8.000000</c:v>
                </c:pt>
                <c:pt idx="3">
                  <c:v>16.000000</c:v>
                </c:pt>
                <c:pt idx="4">
                  <c:v>21.000000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ヒラギノ角ゴ ProN W3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3175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ヒラギノ角ゴ ProN W3"/>
              </a:defRPr>
            </a:pPr>
          </a:p>
        </c:txPr>
        <c:crossAx val="2094734552"/>
        <c:crosses val="autoZero"/>
        <c:crossBetween val="midCat"/>
        <c:majorUnit val="5.5"/>
        <c:minorUnit val="2.7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796795"/>
          <c:y val="0.0359712"/>
          <c:w val="0.898662"/>
          <c:h val="0.902968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/>
            </c:strRef>
          </c:tx>
          <c:spPr>
            <a:solidFill>
              <a:srgbClr val="FFFFFF"/>
            </a:solidFill>
            <a:ln w="508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50800" cap="flat">
                <a:solidFill>
                  <a:schemeClr val="accent1">
                    <a:satOff val="-3355"/>
                    <a:lumOff val="26614"/>
                  </a:schemeClr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ヒラギノ角ゴ ProN W3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</c:strCache>
            </c:strRef>
          </c:cat>
          <c:val>
            <c:numRef>
              <c:f>Sheet1!$B$2:$F$2</c:f>
              <c:numCache>
                <c:ptCount val="5"/>
                <c:pt idx="0">
                  <c:v>2.000000</c:v>
                </c:pt>
                <c:pt idx="1">
                  <c:v>5.000000</c:v>
                </c:pt>
                <c:pt idx="2">
                  <c:v>8.000000</c:v>
                </c:pt>
                <c:pt idx="3">
                  <c:v>16.000000</c:v>
                </c:pt>
                <c:pt idx="4">
                  <c:v>21.000000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ヒラギノ角ゴ ProN W3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3175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ヒラギノ角ゴ ProN W3"/>
              </a:defRPr>
            </a:pPr>
          </a:p>
        </c:txPr>
        <c:crossAx val="2094734552"/>
        <c:crosses val="autoZero"/>
        <c:crossBetween val="midCat"/>
        <c:majorUnit val="5.5"/>
        <c:minorUnit val="2.7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796795"/>
          <c:y val="0.0359712"/>
          <c:w val="0.898662"/>
          <c:h val="0.902968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/>
            </c:strRef>
          </c:tx>
          <c:spPr>
            <a:solidFill>
              <a:srgbClr val="FFFFFF"/>
            </a:solidFill>
            <a:ln w="508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50800" cap="flat">
                <a:solidFill>
                  <a:schemeClr val="accent1">
                    <a:satOff val="-3355"/>
                    <a:lumOff val="26614"/>
                  </a:schemeClr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ヒラギノ角ゴ ProN W3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</c:strCache>
            </c:strRef>
          </c:cat>
          <c:val>
            <c:numRef>
              <c:f>Sheet1!$B$2:$F$2</c:f>
              <c:numCache>
                <c:ptCount val="5"/>
                <c:pt idx="0">
                  <c:v>2.000000</c:v>
                </c:pt>
                <c:pt idx="1">
                  <c:v>5.000000</c:v>
                </c:pt>
                <c:pt idx="2">
                  <c:v>8.000000</c:v>
                </c:pt>
                <c:pt idx="3">
                  <c:v>16.000000</c:v>
                </c:pt>
                <c:pt idx="4">
                  <c:v>21.000000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ヒラギノ角ゴ ProN W3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3175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ヒラギノ角ゴ ProN W3"/>
              </a:defRPr>
            </a:pPr>
          </a:p>
        </c:txPr>
        <c:crossAx val="2094734552"/>
        <c:crosses val="autoZero"/>
        <c:crossBetween val="midCat"/>
        <c:majorUnit val="5.5"/>
        <c:minorUnit val="2.7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82775"/>
          <c:y val="0.0359712"/>
          <c:w val="0.894725"/>
          <c:h val="0.902968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/>
            </c:strRef>
          </c:tx>
          <c:spPr>
            <a:solidFill>
              <a:srgbClr val="FFFFFF"/>
            </a:solidFill>
            <a:ln w="508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50800" cap="flat">
                <a:solidFill>
                  <a:schemeClr val="accent1">
                    <a:satOff val="-3355"/>
                    <a:lumOff val="26614"/>
                  </a:schemeClr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ヒラギノ角ゴ ProN W3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</c:strCache>
            </c:strRef>
          </c:cat>
          <c:val>
            <c:numRef>
              <c:f>Sheet1!$B$2:$F$2</c:f>
              <c:numCache>
                <c:ptCount val="5"/>
                <c:pt idx="0">
                  <c:v>0.000000</c:v>
                </c:pt>
                <c:pt idx="1">
                  <c:v>0.000000</c:v>
                </c:pt>
                <c:pt idx="2">
                  <c:v>0.000000</c:v>
                </c:pt>
                <c:pt idx="3">
                  <c:v>8.000000</c:v>
                </c:pt>
                <c:pt idx="4">
                  <c:v>21.000000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ヒラギノ角ゴ ProN W3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3175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ヒラギノ角ゴ ProN W3"/>
              </a:defRPr>
            </a:pPr>
          </a:p>
        </c:txPr>
        <c:crossAx val="2094734552"/>
        <c:crosses val="autoZero"/>
        <c:crossBetween val="midCat"/>
        <c:majorUnit val="7.5"/>
        <c:minorUnit val="3.7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796795"/>
          <c:y val="0.0359712"/>
          <c:w val="0.898662"/>
          <c:h val="0.902968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/>
            </c:strRef>
          </c:tx>
          <c:spPr>
            <a:solidFill>
              <a:srgbClr val="FFFFFF"/>
            </a:solidFill>
            <a:ln w="508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50800" cap="flat">
                <a:solidFill>
                  <a:schemeClr val="accent1">
                    <a:satOff val="-3355"/>
                    <a:lumOff val="26614"/>
                  </a:schemeClr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ヒラギノ角ゴ ProN W3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</c:strCache>
            </c:strRef>
          </c:cat>
          <c:val>
            <c:numRef>
              <c:f>Sheet1!$B$2:$F$2</c:f>
              <c:numCache>
                <c:ptCount val="5"/>
                <c:pt idx="0">
                  <c:v>2.000000</c:v>
                </c:pt>
                <c:pt idx="1">
                  <c:v>5.000000</c:v>
                </c:pt>
                <c:pt idx="2">
                  <c:v>8.000000</c:v>
                </c:pt>
                <c:pt idx="3">
                  <c:v>16.000000</c:v>
                </c:pt>
                <c:pt idx="4">
                  <c:v>21.000000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ヒラギノ角ゴ ProN W3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3175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ヒラギノ角ゴ ProN W3"/>
              </a:defRPr>
            </a:pPr>
          </a:p>
        </c:txPr>
        <c:crossAx val="2094734552"/>
        <c:crosses val="autoZero"/>
        <c:crossBetween val="midCat"/>
        <c:majorUnit val="5.5"/>
        <c:minorUnit val="2.7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82775"/>
          <c:y val="0.0359712"/>
          <c:w val="0.894725"/>
          <c:h val="0.902968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/>
            </c:strRef>
          </c:tx>
          <c:spPr>
            <a:solidFill>
              <a:srgbClr val="FFFFFF"/>
            </a:solidFill>
            <a:ln w="508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50800" cap="flat">
                <a:solidFill>
                  <a:schemeClr val="accent1">
                    <a:satOff val="-3355"/>
                    <a:lumOff val="26614"/>
                  </a:schemeClr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ヒラギノ角ゴ ProN W3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</c:strCache>
            </c:strRef>
          </c:cat>
          <c:val>
            <c:numRef>
              <c:f>Sheet1!$B$2:$F$2</c:f>
              <c:numCache>
                <c:ptCount val="5"/>
                <c:pt idx="0">
                  <c:v>0.000000</c:v>
                </c:pt>
                <c:pt idx="1">
                  <c:v>0.000000</c:v>
                </c:pt>
                <c:pt idx="2">
                  <c:v>0.000000</c:v>
                </c:pt>
                <c:pt idx="3">
                  <c:v>8.000000</c:v>
                </c:pt>
                <c:pt idx="4">
                  <c:v>21.000000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ヒラギノ角ゴ ProN W3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3175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ヒラギノ角ゴ ProN W3"/>
              </a:defRPr>
            </a:pPr>
          </a:p>
        </c:txPr>
        <c:crossAx val="2094734552"/>
        <c:crosses val="autoZero"/>
        <c:crossBetween val="midCat"/>
        <c:majorUnit val="7.5"/>
        <c:minorUnit val="3.7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796795"/>
          <c:y val="0.0359712"/>
          <c:w val="0.898662"/>
          <c:h val="0.902968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/>
            </c:strRef>
          </c:tx>
          <c:spPr>
            <a:solidFill>
              <a:srgbClr val="FFFFFF"/>
            </a:solidFill>
            <a:ln w="508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50800" cap="flat">
                <a:solidFill>
                  <a:schemeClr val="accent1">
                    <a:satOff val="-3355"/>
                    <a:lumOff val="26614"/>
                  </a:schemeClr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ヒラギノ角ゴ ProN W3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</c:strCache>
            </c:strRef>
          </c:cat>
          <c:val>
            <c:numRef>
              <c:f>Sheet1!$B$2:$F$2</c:f>
              <c:numCache>
                <c:ptCount val="5"/>
                <c:pt idx="0">
                  <c:v>2.000000</c:v>
                </c:pt>
                <c:pt idx="1">
                  <c:v>5.000000</c:v>
                </c:pt>
                <c:pt idx="2">
                  <c:v>8.000000</c:v>
                </c:pt>
                <c:pt idx="3">
                  <c:v>16.000000</c:v>
                </c:pt>
                <c:pt idx="4">
                  <c:v>21.000000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ヒラギノ角ゴ ProN W3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3175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ヒラギノ角ゴ ProN W3"/>
              </a:defRPr>
            </a:pPr>
          </a:p>
        </c:txPr>
        <c:crossAx val="2094734552"/>
        <c:crosses val="autoZero"/>
        <c:crossBetween val="midCat"/>
        <c:majorUnit val="5.5"/>
        <c:minorUnit val="2.7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82775"/>
          <c:y val="0.0359712"/>
          <c:w val="0.894725"/>
          <c:h val="0.902968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/>
            </c:strRef>
          </c:tx>
          <c:spPr>
            <a:solidFill>
              <a:srgbClr val="FFFFFF"/>
            </a:solidFill>
            <a:ln w="508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50800" cap="flat">
                <a:solidFill>
                  <a:schemeClr val="accent1">
                    <a:satOff val="-3355"/>
                    <a:lumOff val="26614"/>
                  </a:schemeClr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ヒラギノ角ゴ ProN W3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</c:strCache>
            </c:strRef>
          </c:cat>
          <c:val>
            <c:numRef>
              <c:f>Sheet1!$B$2:$F$2</c:f>
              <c:numCache>
                <c:ptCount val="5"/>
                <c:pt idx="0">
                  <c:v>0.000000</c:v>
                </c:pt>
                <c:pt idx="1">
                  <c:v>0.000000</c:v>
                </c:pt>
                <c:pt idx="2">
                  <c:v>0.000000</c:v>
                </c:pt>
                <c:pt idx="3">
                  <c:v>8.000000</c:v>
                </c:pt>
                <c:pt idx="4">
                  <c:v>21.000000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ヒラギノ角ゴ ProN W3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3175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ヒラギノ角ゴ ProN W3"/>
              </a:defRPr>
            </a:pPr>
          </a:p>
        </c:txPr>
        <c:crossAx val="2094734552"/>
        <c:crosses val="autoZero"/>
        <c:crossBetween val="midCat"/>
        <c:majorUnit val="7.5"/>
        <c:minorUnit val="3.7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796795"/>
          <c:y val="0.0359712"/>
          <c:w val="0.898662"/>
          <c:h val="0.902968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/>
            </c:strRef>
          </c:tx>
          <c:spPr>
            <a:solidFill>
              <a:srgbClr val="FFFFFF"/>
            </a:solidFill>
            <a:ln w="508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50800" cap="flat">
                <a:solidFill>
                  <a:schemeClr val="accent1">
                    <a:satOff val="-3355"/>
                    <a:lumOff val="26614"/>
                  </a:schemeClr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ヒラギノ角ゴ ProN W3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</c:strCache>
            </c:strRef>
          </c:cat>
          <c:val>
            <c:numRef>
              <c:f>Sheet1!$B$2:$F$2</c:f>
              <c:numCache>
                <c:ptCount val="5"/>
                <c:pt idx="0">
                  <c:v>2.000000</c:v>
                </c:pt>
                <c:pt idx="1">
                  <c:v>5.000000</c:v>
                </c:pt>
                <c:pt idx="2">
                  <c:v>8.000000</c:v>
                </c:pt>
                <c:pt idx="3">
                  <c:v>16.000000</c:v>
                </c:pt>
                <c:pt idx="4">
                  <c:v>21.000000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ヒラギノ角ゴ ProN W3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3175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ヒラギノ角ゴ ProN W3"/>
              </a:defRPr>
            </a:pPr>
          </a:p>
        </c:txPr>
        <c:crossAx val="2094734552"/>
        <c:crosses val="autoZero"/>
        <c:crossBetween val="midCat"/>
        <c:majorUnit val="5.5"/>
        <c:minorUnit val="2.7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タイトル &amp; 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タイトルテキスト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“ここに引用を入力してください。”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 &amp; 箇条書き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>
            <a:lvl1pPr marL="457200" indent="-457200">
              <a:defRPr sz="3800">
                <a:solidFill>
                  <a:srgbClr val="FFFFFF"/>
                </a:solidFill>
              </a:defRPr>
            </a:lvl1pPr>
            <a:lvl2pPr marL="914400" indent="-457200">
              <a:defRPr sz="3800">
                <a:solidFill>
                  <a:srgbClr val="FFFFFF"/>
                </a:solidFill>
              </a:defRPr>
            </a:lvl2pPr>
            <a:lvl3pPr marL="1371600" indent="-457200">
              <a:defRPr sz="3800">
                <a:solidFill>
                  <a:srgbClr val="FFFFFF"/>
                </a:solidFill>
              </a:defRPr>
            </a:lvl3pPr>
            <a:lvl4pPr marL="1828800" indent="-457200">
              <a:defRPr sz="3800">
                <a:solidFill>
                  <a:srgbClr val="FFFFFF"/>
                </a:solidFill>
              </a:defRPr>
            </a:lvl4pPr>
            <a:lvl5pPr marL="2286000" indent="-457200">
              <a:defRPr sz="3800">
                <a:solidFill>
                  <a:srgbClr val="FFFFFF"/>
                </a:solidFill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xfrm>
            <a:off x="6288709" y="9245600"/>
            <a:ext cx="414682" cy="330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横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タイトルテキスト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288709" y="9245600"/>
            <a:ext cx="414682" cy="330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（中央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縦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（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 &amp;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3 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タイトルテキスト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288709" y="9251950"/>
            <a:ext cx="414682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.xml"/><Relationship Id="rId3" Type="http://schemas.openxmlformats.org/officeDocument/2006/relationships/chart" Target="../charts/chart3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4.xml"/><Relationship Id="rId3" Type="http://schemas.openxmlformats.org/officeDocument/2006/relationships/chart" Target="../charts/chart5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8.xml"/><Relationship Id="rId3" Type="http://schemas.openxmlformats.org/officeDocument/2006/relationships/chart" Target="../charts/chart9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0.xml"/><Relationship Id="rId3" Type="http://schemas.openxmlformats.org/officeDocument/2006/relationships/chart" Target="../charts/chart11.xml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2.xml"/><Relationship Id="rId3" Type="http://schemas.openxmlformats.org/officeDocument/2006/relationships/chart" Target="../charts/chart13.xml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4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5.xml"/><Relationship Id="rId3" Type="http://schemas.openxmlformats.org/officeDocument/2006/relationships/image" Target="../media/image1.png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6.xml"/><Relationship Id="rId3" Type="http://schemas.openxmlformats.org/officeDocument/2006/relationships/image" Target="../media/image1.png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7.xml"/><Relationship Id="rId3" Type="http://schemas.openxmlformats.org/officeDocument/2006/relationships/image" Target="../media/image1.png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8.xml"/><Relationship Id="rId3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9.xml"/><Relationship Id="rId3" Type="http://schemas.openxmlformats.org/officeDocument/2006/relationships/image" Target="../media/image1.png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0.xml"/><Relationship Id="rId3" Type="http://schemas.openxmlformats.org/officeDocument/2006/relationships/image" Target="../media/image1.png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2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3.xml"/><Relationship Id="rId3" Type="http://schemas.openxmlformats.org/officeDocument/2006/relationships/image" Target="../media/image1.png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4.xml"/><Relationship Id="rId3" Type="http://schemas.openxmlformats.org/officeDocument/2006/relationships/image" Target="../media/image1.png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6240"/>
            </a:pPr>
            <a:r>
              <a:t>Certified</a:t>
            </a:r>
          </a:p>
          <a:p>
            <a:pPr defTabSz="455675">
              <a:defRPr sz="6240"/>
            </a:pPr>
            <a:r>
              <a:t>Scrum Master</a:t>
            </a:r>
          </a:p>
          <a:p>
            <a:pPr defTabSz="455675">
              <a:defRPr sz="6240"/>
            </a:pPr>
            <a:r>
              <a:t>研修について(LT ver.)</a:t>
            </a:r>
          </a:p>
        </p:txBody>
      </p:sp>
      <p:sp>
        <p:nvSpPr>
          <p:cNvPr id="129" name="Shape 129"/>
          <p:cNvSpPr/>
          <p:nvPr/>
        </p:nvSpPr>
        <p:spPr>
          <a:xfrm>
            <a:off x="3040024" y="8108950"/>
            <a:ext cx="6924752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@アジャイルひよこくらぶLT大会</a:t>
            </a:r>
          </a:p>
        </p:txBody>
      </p:sp>
      <p:sp>
        <p:nvSpPr>
          <p:cNvPr id="130" name="Shape 130"/>
          <p:cNvSpPr/>
          <p:nvPr/>
        </p:nvSpPr>
        <p:spPr>
          <a:xfrm>
            <a:off x="5302250" y="8896350"/>
            <a:ext cx="24003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田地　将也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どんなことをやるの？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どんなことをやるの？</a:t>
            </a:r>
          </a:p>
        </p:txBody>
      </p:sp>
      <p:sp>
        <p:nvSpPr>
          <p:cNvPr id="161" name="Shape 1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524509" indent="-262254" defTabSz="344677">
              <a:spcBef>
                <a:spcPts val="2400"/>
              </a:spcBef>
              <a:defRPr sz="2124"/>
            </a:pPr>
            <a:r>
              <a:t>コアアジャイル原則</a:t>
            </a:r>
          </a:p>
          <a:p>
            <a:pPr lvl="1" marL="524509" indent="-262254" defTabSz="344677">
              <a:spcBef>
                <a:spcPts val="2400"/>
              </a:spcBef>
              <a:defRPr sz="2124"/>
            </a:pPr>
            <a:r>
              <a:t>スクラム概要</a:t>
            </a:r>
          </a:p>
          <a:p>
            <a:pPr lvl="1" marL="524509" indent="-262254" defTabSz="344677">
              <a:spcBef>
                <a:spcPts val="2400"/>
              </a:spcBef>
              <a:defRPr sz="2124"/>
            </a:pPr>
            <a:r>
              <a:t>スクラムのロール</a:t>
            </a:r>
          </a:p>
          <a:p>
            <a:pPr lvl="1" marL="524509" indent="-262254" defTabSz="344677">
              <a:spcBef>
                <a:spcPts val="2400"/>
              </a:spcBef>
              <a:defRPr sz="2124"/>
            </a:pPr>
            <a:r>
              <a:t>アジャイルプランニング</a:t>
            </a:r>
          </a:p>
          <a:p>
            <a:pPr lvl="1" marL="524509" indent="-262254" defTabSz="344677">
              <a:spcBef>
                <a:spcPts val="2400"/>
              </a:spcBef>
              <a:defRPr sz="2124"/>
            </a:pPr>
            <a:r>
              <a:t>アジャイル　要件/ユーザーストーリー</a:t>
            </a:r>
          </a:p>
          <a:p>
            <a:pPr lvl="1" marL="524509" indent="-262254" defTabSz="344677">
              <a:spcBef>
                <a:spcPts val="2400"/>
              </a:spcBef>
              <a:defRPr sz="2124"/>
            </a:pPr>
            <a:r>
              <a:t>見積もり</a:t>
            </a:r>
          </a:p>
          <a:p>
            <a:pPr lvl="1" marL="524509" indent="-262254" defTabSz="344677">
              <a:spcBef>
                <a:spcPts val="2400"/>
              </a:spcBef>
              <a:defRPr sz="2124"/>
            </a:pPr>
            <a:r>
              <a:t>スプリントプランニング</a:t>
            </a:r>
          </a:p>
          <a:p>
            <a:pPr lvl="1" marL="524509" indent="-262254" defTabSz="344677">
              <a:spcBef>
                <a:spcPts val="2400"/>
              </a:spcBef>
              <a:defRPr sz="2124"/>
            </a:pPr>
            <a:r>
              <a:t>スプリントの実施</a:t>
            </a:r>
          </a:p>
          <a:p>
            <a:pPr lvl="1" marL="524509" indent="-262254" defTabSz="344677">
              <a:spcBef>
                <a:spcPts val="2400"/>
              </a:spcBef>
              <a:defRPr sz="2124"/>
            </a:pPr>
            <a:r>
              <a:t>トラッキングプロセス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どんなことをやるの？</a:t>
            </a:r>
          </a:p>
        </p:txBody>
      </p:sp>
      <p:sp>
        <p:nvSpPr>
          <p:cNvPr id="164" name="Shape 16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524509" indent="-262254" defTabSz="344677">
              <a:spcBef>
                <a:spcPts val="2400"/>
              </a:spcBef>
              <a:defRPr sz="2124"/>
            </a:pPr>
            <a:r>
              <a:t>コアアジャイル原則</a:t>
            </a:r>
          </a:p>
          <a:p>
            <a:pPr lvl="1" marL="524509" indent="-262254" defTabSz="344677">
              <a:spcBef>
                <a:spcPts val="2400"/>
              </a:spcBef>
              <a:defRPr sz="2124"/>
            </a:pPr>
            <a:r>
              <a:t>スクラム概要</a:t>
            </a:r>
          </a:p>
          <a:p>
            <a:pPr lvl="1" marL="524509" indent="-262254" defTabSz="344677">
              <a:spcBef>
                <a:spcPts val="2400"/>
              </a:spcBef>
              <a:defRPr sz="2124"/>
            </a:pPr>
            <a:r>
              <a:t>スクラムのロール</a:t>
            </a:r>
          </a:p>
          <a:p>
            <a:pPr lvl="1" marL="524509" indent="-262254" defTabSz="344677">
              <a:spcBef>
                <a:spcPts val="2400"/>
              </a:spcBef>
              <a:defRPr sz="2124"/>
            </a:pPr>
            <a:r>
              <a:t>アジャイルプランニング</a:t>
            </a:r>
          </a:p>
          <a:p>
            <a:pPr lvl="1" marL="524509" indent="-262254" defTabSz="344677">
              <a:spcBef>
                <a:spcPts val="2400"/>
              </a:spcBef>
              <a:defRPr sz="2124"/>
            </a:pPr>
            <a:r>
              <a:t>アジャイル　要件/ユーザーストーリー</a:t>
            </a:r>
          </a:p>
          <a:p>
            <a:pPr lvl="1" marL="524509" indent="-262254" defTabSz="344677">
              <a:spcBef>
                <a:spcPts val="2400"/>
              </a:spcBef>
              <a:defRPr sz="2124"/>
            </a:pPr>
            <a:r>
              <a:t>見積もり</a:t>
            </a:r>
          </a:p>
          <a:p>
            <a:pPr lvl="1" marL="524509" indent="-262254" defTabSz="344677">
              <a:spcBef>
                <a:spcPts val="2400"/>
              </a:spcBef>
              <a:defRPr sz="2124"/>
            </a:pPr>
            <a:r>
              <a:t>スプリントプランニング</a:t>
            </a:r>
          </a:p>
          <a:p>
            <a:pPr lvl="1" marL="524509" indent="-262254" defTabSz="344677">
              <a:spcBef>
                <a:spcPts val="2400"/>
              </a:spcBef>
              <a:defRPr sz="2124"/>
            </a:pPr>
            <a:r>
              <a:t>スプリントの実施</a:t>
            </a:r>
          </a:p>
          <a:p>
            <a:pPr lvl="1" marL="524509" indent="-262254" defTabSz="344677">
              <a:spcBef>
                <a:spcPts val="2400"/>
              </a:spcBef>
              <a:defRPr sz="2124"/>
            </a:pPr>
            <a:r>
              <a:t>トラッキングプロセス</a:t>
            </a:r>
          </a:p>
        </p:txBody>
      </p:sp>
      <p:sp>
        <p:nvSpPr>
          <p:cNvPr id="165" name="Shape 165"/>
          <p:cNvSpPr/>
          <p:nvPr/>
        </p:nvSpPr>
        <p:spPr>
          <a:xfrm>
            <a:off x="2221160" y="4116709"/>
            <a:ext cx="8562480" cy="3260082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6" name="Shape 166"/>
          <p:cNvSpPr/>
          <p:nvPr/>
        </p:nvSpPr>
        <p:spPr>
          <a:xfrm>
            <a:off x="2570480" y="5467350"/>
            <a:ext cx="786384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つまり、スクラムに必要なこと全部！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どんなことをやるの？</a:t>
            </a:r>
          </a:p>
        </p:txBody>
      </p:sp>
      <p:sp>
        <p:nvSpPr>
          <p:cNvPr id="169" name="Shape 1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各トピックスについて</a:t>
            </a:r>
            <a:br/>
            <a:r>
              <a:t>講師の方が細かく解説してくれます</a:t>
            </a:r>
          </a:p>
          <a:p>
            <a:pPr/>
            <a:r>
              <a:t>座学で講義を受け、</a:t>
            </a:r>
            <a:br/>
            <a:r>
              <a:t>時折グループワークを実施する、といった流れです</a:t>
            </a:r>
            <a:br/>
            <a:r>
              <a:t>(グループワークは10回くらい？</a:t>
            </a:r>
            <a:br/>
            <a:r>
              <a:t>実施したかと思います)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アジェンダ</a:t>
            </a:r>
          </a:p>
        </p:txBody>
      </p:sp>
      <p:sp>
        <p:nvSpPr>
          <p:cNvPr id="172" name="Shape 172"/>
          <p:cNvSpPr/>
          <p:nvPr/>
        </p:nvSpPr>
        <p:spPr>
          <a:xfrm>
            <a:off x="870966" y="3568700"/>
            <a:ext cx="10760574" cy="261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・</a:t>
            </a:r>
            <a:r>
              <a:t>これ、何？</a:t>
            </a:r>
            <a:endParaRPr>
              <a:solidFill>
                <a:srgbClr val="FF2600"/>
              </a:solidFill>
            </a:endParaRPr>
          </a:p>
          <a:p>
            <a:pPr algn="l"/>
            <a:r>
              <a:t>・</a:t>
            </a:r>
            <a:r>
              <a:t>どんなことをやるの？</a:t>
            </a:r>
          </a:p>
          <a:p>
            <a:pPr algn="l"/>
            <a:r>
              <a:t>・</a:t>
            </a:r>
            <a:r>
              <a:rPr>
                <a:solidFill>
                  <a:srgbClr val="FF2600"/>
                </a:solidFill>
              </a:rPr>
              <a:t>学んだことの紹介</a:t>
            </a:r>
          </a:p>
          <a:p>
            <a:pPr algn="l"/>
            <a:r>
              <a:t>・感想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学んだことの紹介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スクラムマスターとは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/>
            <a:r>
              <a:t>スクラムマスターのお仕事</a:t>
            </a:r>
          </a:p>
        </p:txBody>
      </p:sp>
      <p:sp>
        <p:nvSpPr>
          <p:cNvPr id="179" name="Shape 1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スクラムのコーチ</a:t>
            </a:r>
          </a:p>
          <a:p>
            <a:pPr/>
            <a:r>
              <a:t>外部からの防御壁</a:t>
            </a:r>
          </a:p>
          <a:p>
            <a:pPr/>
            <a:r>
              <a:t>障害物の除去</a:t>
            </a:r>
            <a:br/>
            <a:br/>
            <a:r>
              <a:t>etc.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73201">
              <a:defRPr sz="6480"/>
            </a:pPr>
            <a:r>
              <a:t>スクラムマスターの</a:t>
            </a:r>
            <a:br/>
            <a:r>
              <a:t>必要スキル</a:t>
            </a:r>
          </a:p>
        </p:txBody>
      </p:sp>
      <p:sp>
        <p:nvSpPr>
          <p:cNvPr id="182" name="Shape 182"/>
          <p:cNvSpPr/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pPr marL="417830" indent="-417830" defTabSz="549148">
              <a:spcBef>
                <a:spcPts val="3900"/>
              </a:spcBef>
              <a:defRPr sz="3384"/>
            </a:pPr>
            <a:r>
              <a:rPr>
                <a:solidFill>
                  <a:srgbClr val="FF2600"/>
                </a:solidFill>
              </a:rPr>
              <a:t>コーチ</a:t>
            </a:r>
            <a:r>
              <a:t>としてのスクラムの深い理解・知識</a:t>
            </a:r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t>チームに回答を正しく考えてもらうための</a:t>
            </a:r>
            <a:r>
              <a:rPr>
                <a:solidFill>
                  <a:srgbClr val="FF2600"/>
                </a:solidFill>
              </a:rPr>
              <a:t>質問力</a:t>
            </a:r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t>辛抱強さ(チームの回答を待てるか？)</a:t>
            </a:r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t>対内・対外に対して協力的</a:t>
            </a:r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t>チームを守れるか？</a:t>
            </a:r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t>不透明性を排除し、</a:t>
            </a:r>
            <a:r>
              <a:rPr>
                <a:solidFill>
                  <a:srgbClr val="FF2600"/>
                </a:solidFill>
              </a:rPr>
              <a:t>透明化</a:t>
            </a:r>
            <a:r>
              <a:t>できるか？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73201">
              <a:defRPr sz="6480"/>
            </a:pPr>
            <a:r>
              <a:t>スクラムマスターの</a:t>
            </a:r>
            <a:br/>
            <a:r>
              <a:t>必要スキル</a:t>
            </a:r>
          </a:p>
        </p:txBody>
      </p:sp>
      <p:sp>
        <p:nvSpPr>
          <p:cNvPr id="185" name="Shape 185"/>
          <p:cNvSpPr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 marL="417830" indent="-417830" defTabSz="549148">
              <a:spcBef>
                <a:spcPts val="3900"/>
              </a:spcBef>
              <a:defRPr sz="3384"/>
            </a:pPr>
            <a:r>
              <a:rPr>
                <a:solidFill>
                  <a:srgbClr val="FF2600"/>
                </a:solidFill>
              </a:rPr>
              <a:t>コーチ</a:t>
            </a:r>
            <a:r>
              <a:t>としてのスクラムの深い理解・知識</a:t>
            </a:r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t>チームに回答を正しく考えてもらうための</a:t>
            </a:r>
            <a:r>
              <a:rPr>
                <a:solidFill>
                  <a:srgbClr val="FF2600"/>
                </a:solidFill>
              </a:rPr>
              <a:t>質問力</a:t>
            </a:r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t>辛抱強さ(チームの回答を待てるか？)</a:t>
            </a:r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t>対内・対外に対して協力的</a:t>
            </a:r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t>チームを守れるか？</a:t>
            </a:r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t>不透明性を排除し、</a:t>
            </a:r>
            <a:r>
              <a:rPr>
                <a:solidFill>
                  <a:srgbClr val="FF2600"/>
                </a:solidFill>
              </a:rPr>
              <a:t>透明化</a:t>
            </a:r>
            <a:r>
              <a:t>できるか？</a:t>
            </a:r>
          </a:p>
        </p:txBody>
      </p:sp>
      <p:sp>
        <p:nvSpPr>
          <p:cNvPr id="186" name="Shape 186"/>
          <p:cNvSpPr/>
          <p:nvPr/>
        </p:nvSpPr>
        <p:spPr>
          <a:xfrm>
            <a:off x="1295400" y="2387351"/>
            <a:ext cx="1487190" cy="958851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7" name="Shape 187"/>
          <p:cNvSpPr/>
          <p:nvPr/>
        </p:nvSpPr>
        <p:spPr>
          <a:xfrm>
            <a:off x="318008" y="1943100"/>
            <a:ext cx="1929385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ポイント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6240"/>
            </a:pPr>
            <a:r>
              <a:t>Certified</a:t>
            </a:r>
          </a:p>
          <a:p>
            <a:pPr defTabSz="455675">
              <a:defRPr sz="6240"/>
            </a:pPr>
            <a:r>
              <a:t>Scrum Master</a:t>
            </a:r>
          </a:p>
          <a:p>
            <a:pPr defTabSz="455675">
              <a:defRPr sz="6240"/>
            </a:pPr>
            <a:r>
              <a:t>研修について(LT ver.)</a:t>
            </a:r>
          </a:p>
        </p:txBody>
      </p:sp>
      <p:sp>
        <p:nvSpPr>
          <p:cNvPr id="133" name="Shape 133"/>
          <p:cNvSpPr/>
          <p:nvPr/>
        </p:nvSpPr>
        <p:spPr>
          <a:xfrm>
            <a:off x="3040024" y="8108950"/>
            <a:ext cx="6924752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@アジャイルひよこくらぶLT大会</a:t>
            </a:r>
          </a:p>
        </p:txBody>
      </p:sp>
      <p:sp>
        <p:nvSpPr>
          <p:cNvPr id="134" name="Shape 134"/>
          <p:cNvSpPr/>
          <p:nvPr/>
        </p:nvSpPr>
        <p:spPr>
          <a:xfrm>
            <a:off x="2778048" y="6696075"/>
            <a:ext cx="7448704" cy="124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2600"/>
                </a:solidFill>
              </a:defRPr>
            </a:pPr>
            <a:r>
              <a:t>サブタイトル</a:t>
            </a:r>
            <a:br/>
            <a:r>
              <a:t>「俺がKen Rubinから学んだこと」</a:t>
            </a:r>
          </a:p>
        </p:txBody>
      </p:sp>
      <p:sp>
        <p:nvSpPr>
          <p:cNvPr id="135" name="Shape 135"/>
          <p:cNvSpPr/>
          <p:nvPr/>
        </p:nvSpPr>
        <p:spPr>
          <a:xfrm>
            <a:off x="5302250" y="8896350"/>
            <a:ext cx="24003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田地　将也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スクラムのコーチとは？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スクラムのコーチとは？</a:t>
            </a:r>
          </a:p>
        </p:txBody>
      </p:sp>
      <p:sp>
        <p:nvSpPr>
          <p:cNvPr id="192" name="Shape 19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メンバーが自律的にスクラムを推進できるよう</a:t>
            </a:r>
            <a:br/>
            <a:r>
              <a:t>サポートする</a:t>
            </a:r>
            <a:br/>
            <a:r>
              <a:t>(これを</a:t>
            </a:r>
            <a:r>
              <a:rPr>
                <a:solidFill>
                  <a:srgbClr val="FF2600"/>
                </a:solidFill>
              </a:rPr>
              <a:t>自己組織化</a:t>
            </a:r>
            <a:r>
              <a:t>されたチームと呼ぶ)</a:t>
            </a:r>
          </a:p>
          <a:p>
            <a:pPr/>
            <a:r>
              <a:t>メンバーがスクラムのエッセンスを</a:t>
            </a:r>
            <a:br/>
            <a:r>
              <a:t>理解するまで粘り強く付き合う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32993">
              <a:defRPr sz="4560"/>
            </a:pPr>
            <a:r>
              <a:t>(コーチとなる上で、)</a:t>
            </a:r>
            <a:br/>
            <a:r>
              <a:t>スクラムマスターと</a:t>
            </a:r>
          </a:p>
          <a:p>
            <a:pPr defTabSz="332993">
              <a:defRPr sz="4560"/>
            </a:pPr>
            <a:r>
              <a:t>開発メンバーの</a:t>
            </a:r>
            <a:br/>
            <a:r>
              <a:t>兼任ってどうなの？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20624">
              <a:defRPr sz="5760"/>
            </a:pPr>
            <a:r>
              <a:t>スクラムマスターと</a:t>
            </a:r>
          </a:p>
          <a:p>
            <a:pPr defTabSz="420624">
              <a:defRPr sz="5760"/>
            </a:pPr>
            <a:r>
              <a:t>開発メンバーの兼任ってどうなの？</a:t>
            </a:r>
          </a:p>
        </p:txBody>
      </p:sp>
      <p:sp>
        <p:nvSpPr>
          <p:cNvPr id="197" name="Shape 19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基本的には</a:t>
            </a:r>
            <a:r>
              <a:rPr>
                <a:solidFill>
                  <a:srgbClr val="FF2600"/>
                </a:solidFill>
              </a:rPr>
              <a:t>良くない</a:t>
            </a:r>
            <a:endParaRPr>
              <a:solidFill>
                <a:srgbClr val="FF2600"/>
              </a:solidFill>
            </a:endParaRPr>
          </a:p>
          <a:p>
            <a:pPr/>
            <a:r>
              <a:t>コーチング / 開発のバランスが崩れる可能性がある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とはいえ</a:t>
            </a:r>
          </a:p>
          <a:p>
            <a:pPr/>
            <a:r>
              <a:t>リソースが・・・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6570">
              <a:defRPr sz="6800"/>
            </a:pPr>
            <a:r>
              <a:t>問題は</a:t>
            </a:r>
            <a:r>
              <a:rPr>
                <a:solidFill>
                  <a:srgbClr val="FF2600"/>
                </a:solidFill>
              </a:rPr>
              <a:t>スクラムチームで</a:t>
            </a:r>
          </a:p>
          <a:p>
            <a:pPr defTabSz="496570">
              <a:defRPr sz="6800"/>
            </a:pPr>
            <a:r>
              <a:t>話し合って解決しましょう！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6570">
              <a:defRPr sz="6800"/>
            </a:pPr>
            <a:r>
              <a:t>問題は</a:t>
            </a:r>
            <a:r>
              <a:rPr>
                <a:solidFill>
                  <a:srgbClr val="FF2600"/>
                </a:solidFill>
              </a:rPr>
              <a:t>スクラムチームで</a:t>
            </a:r>
          </a:p>
          <a:p>
            <a:pPr defTabSz="496570">
              <a:defRPr sz="6800"/>
            </a:pPr>
            <a:r>
              <a:t>話し合って解決しましょう！</a:t>
            </a:r>
          </a:p>
        </p:txBody>
      </p:sp>
      <p:sp>
        <p:nvSpPr>
          <p:cNvPr id="204" name="Shape 204"/>
          <p:cNvSpPr/>
          <p:nvPr/>
        </p:nvSpPr>
        <p:spPr>
          <a:xfrm>
            <a:off x="1500733" y="6936233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5" name="Shape 205"/>
          <p:cNvSpPr/>
          <p:nvPr/>
        </p:nvSpPr>
        <p:spPr>
          <a:xfrm>
            <a:off x="3155106" y="6391076"/>
            <a:ext cx="8656093" cy="2360316"/>
          </a:xfrm>
          <a:prstGeom prst="roundRect">
            <a:avLst>
              <a:gd name="adj" fmla="val 807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6" name="Shape 206"/>
          <p:cNvSpPr/>
          <p:nvPr/>
        </p:nvSpPr>
        <p:spPr>
          <a:xfrm>
            <a:off x="3652265" y="6606034"/>
            <a:ext cx="7661775" cy="193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チームにより状況はまちまち、</a:t>
            </a:r>
          </a:p>
          <a:p>
            <a:pPr/>
            <a:r>
              <a:rPr>
                <a:solidFill>
                  <a:srgbClr val="FF2600"/>
                </a:solidFill>
              </a:rPr>
              <a:t>困ったらみんなで解決する</a:t>
            </a:r>
            <a:r>
              <a:t>、</a:t>
            </a:r>
          </a:p>
          <a:p>
            <a:pPr/>
            <a:r>
              <a:t>というのがスクラム開発のスタイル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6240"/>
            </a:pPr>
            <a:r>
              <a:t>このように、</a:t>
            </a:r>
          </a:p>
          <a:p>
            <a:pPr defTabSz="455675">
              <a:defRPr sz="6240"/>
            </a:pPr>
            <a:r>
              <a:t>チームが抱える色々な問題をよく考える研修でした！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響いた言葉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Ken Rubinは</a:t>
            </a:r>
          </a:p>
          <a:p>
            <a:pPr/>
            <a:r>
              <a:t>言いました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body" idx="1"/>
          </p:nvPr>
        </p:nvSpPr>
        <p:spPr>
          <a:xfrm>
            <a:off x="254346" y="3895948"/>
            <a:ext cx="10410489" cy="5169198"/>
          </a:xfrm>
          <a:prstGeom prst="rect">
            <a:avLst/>
          </a:prstGeom>
        </p:spPr>
        <p:txBody>
          <a:bodyPr/>
          <a:lstStyle/>
          <a:p>
            <a:pPr marL="278892" indent="-278892" defTabSz="356362">
              <a:spcBef>
                <a:spcPts val="2500"/>
              </a:spcBef>
              <a:defRPr sz="2318">
                <a:solidFill>
                  <a:srgbClr val="000000"/>
                </a:solidFill>
              </a:defRPr>
            </a:pPr>
            <a:r>
              <a:t>氏名：田地 将也(@otajisan)</a:t>
            </a:r>
          </a:p>
          <a:p>
            <a:pPr marL="278892" indent="-278892" defTabSz="356362">
              <a:spcBef>
                <a:spcPts val="2500"/>
              </a:spcBef>
              <a:defRPr sz="2318">
                <a:solidFill>
                  <a:srgbClr val="000000"/>
                </a:solidFill>
              </a:defRPr>
            </a:pPr>
            <a:r>
              <a:t>所属：某中小</a:t>
            </a:r>
            <a:r>
              <a:rPr>
                <a:solidFill>
                  <a:srgbClr val="FF2600"/>
                </a:solidFill>
              </a:rPr>
              <a:t>SIer</a:t>
            </a:r>
            <a:r>
              <a:t> -&gt; 某</a:t>
            </a:r>
            <a:r>
              <a:rPr>
                <a:solidFill>
                  <a:srgbClr val="FF2600"/>
                </a:solidFill>
              </a:rPr>
              <a:t>Web</a:t>
            </a:r>
            <a:r>
              <a:t>企業</a:t>
            </a:r>
          </a:p>
          <a:p>
            <a:pPr marL="278892" indent="-278892" defTabSz="356362">
              <a:spcBef>
                <a:spcPts val="2500"/>
              </a:spcBef>
              <a:defRPr sz="2318">
                <a:solidFill>
                  <a:srgbClr val="000000"/>
                </a:solidFill>
              </a:defRPr>
            </a:pPr>
            <a:r>
              <a:t>役職：エンジニア兼スクラムマスター</a:t>
            </a:r>
          </a:p>
          <a:p>
            <a:pPr marL="278892" indent="-278892" defTabSz="356362">
              <a:spcBef>
                <a:spcPts val="2500"/>
              </a:spcBef>
              <a:defRPr sz="2318">
                <a:solidFill>
                  <a:srgbClr val="000000"/>
                </a:solidFill>
              </a:defRPr>
            </a:pPr>
            <a:r>
              <a:t>趣味：酒、バンド、スノボー、モンハン</a:t>
            </a:r>
          </a:p>
          <a:p>
            <a:pPr marL="278892" indent="-278892" defTabSz="356362">
              <a:spcBef>
                <a:spcPts val="2500"/>
              </a:spcBef>
              <a:defRPr sz="2318">
                <a:solidFill>
                  <a:srgbClr val="000000"/>
                </a:solidFill>
              </a:defRPr>
            </a:pPr>
            <a:r>
              <a:t>よく使う言語：PHP, Perl, JavaScript</a:t>
            </a:r>
          </a:p>
          <a:p>
            <a:pPr marL="278892" indent="-278892" defTabSz="356362">
              <a:spcBef>
                <a:spcPts val="2500"/>
              </a:spcBef>
              <a:defRPr sz="2318">
                <a:solidFill>
                  <a:srgbClr val="FF2600"/>
                </a:solidFill>
              </a:defRPr>
            </a:pPr>
            <a:r>
              <a:t>最近ハマっていること！：スクラムによる現場改善、</a:t>
            </a:r>
            <a:br/>
            <a:r>
              <a:t>　　　　　　　　　　　　Python x Hadoop Streaming x Deep Learning</a:t>
            </a:r>
          </a:p>
        </p:txBody>
      </p:sp>
      <p:sp>
        <p:nvSpPr>
          <p:cNvPr id="138" name="Shape 138"/>
          <p:cNvSpPr/>
          <p:nvPr>
            <p:ph type="title"/>
          </p:nvPr>
        </p:nvSpPr>
        <p:spPr>
          <a:xfrm>
            <a:off x="558800" y="406400"/>
            <a:ext cx="3283744" cy="1181249"/>
          </a:xfrm>
          <a:prstGeom prst="rect">
            <a:avLst/>
          </a:prstGeom>
        </p:spPr>
        <p:txBody>
          <a:bodyPr/>
          <a:lstStyle>
            <a:lvl1pPr defTabSz="455675">
              <a:defRPr sz="6240">
                <a:solidFill>
                  <a:srgbClr val="000000"/>
                </a:solidFill>
              </a:defRPr>
            </a:lvl1pPr>
          </a:lstStyle>
          <a:p>
            <a:pPr/>
            <a:r>
              <a:t>自己紹介</a:t>
            </a:r>
          </a:p>
        </p:txBody>
      </p:sp>
      <p:pic>
        <p:nvPicPr>
          <p:cNvPr id="13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91190" y="558800"/>
            <a:ext cx="7594601" cy="4013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響いた言葉</a:t>
            </a:r>
          </a:p>
        </p:txBody>
      </p:sp>
      <p:sp>
        <p:nvSpPr>
          <p:cNvPr id="215" name="Shape 21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「テストやってないとスクラムできないよ。メンゴ」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どういうことか？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さらにKen Rubinは</a:t>
            </a:r>
          </a:p>
          <a:p>
            <a:pPr/>
            <a:r>
              <a:t>言いました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body" idx="1"/>
          </p:nvPr>
        </p:nvSpPr>
        <p:spPr>
          <a:xfrm>
            <a:off x="952500" y="17335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あなたのスクラム、「</a:t>
            </a:r>
            <a:r>
              <a:rPr>
                <a:solidFill>
                  <a:srgbClr val="FF2600"/>
                </a:solidFill>
              </a:rPr>
              <a:t>ミニウォーターフォール</a:t>
            </a:r>
            <a:r>
              <a:t>」に</a:t>
            </a:r>
            <a:br/>
            <a:r>
              <a:t>なってませんか？</a:t>
            </a:r>
            <a:br/>
            <a:r>
              <a:t>それ、良くないよ。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どういうことか？？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32993">
              <a:defRPr sz="4560"/>
            </a:pPr>
            <a:r>
              <a:t>ある2つのスクラムチームが、</a:t>
            </a:r>
            <a:br/>
            <a:r>
              <a:t>1sprint中に</a:t>
            </a:r>
            <a:br/>
            <a:r>
              <a:t>それぞれ次のような開発を</a:t>
            </a:r>
            <a:br/>
            <a:r>
              <a:t>していたとします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7" name="Chart 227"/>
          <p:cNvGraphicFramePr/>
          <p:nvPr/>
        </p:nvGraphicFramePr>
        <p:xfrm>
          <a:off x="6235953" y="1739899"/>
          <a:ext cx="5080001" cy="353060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228" name="Shape 228"/>
          <p:cNvSpPr/>
          <p:nvPr/>
        </p:nvSpPr>
        <p:spPr>
          <a:xfrm>
            <a:off x="1840229" y="1244600"/>
            <a:ext cx="180594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チームA</a:t>
            </a:r>
          </a:p>
        </p:txBody>
      </p:sp>
      <p:sp>
        <p:nvSpPr>
          <p:cNvPr id="229" name="Shape 229"/>
          <p:cNvSpPr/>
          <p:nvPr/>
        </p:nvSpPr>
        <p:spPr>
          <a:xfrm>
            <a:off x="2287164" y="400050"/>
            <a:ext cx="8430472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消化ストーリーポイントの推移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1" name="Chart 231"/>
          <p:cNvGraphicFramePr/>
          <p:nvPr/>
        </p:nvGraphicFramePr>
        <p:xfrm>
          <a:off x="6235953" y="1739899"/>
          <a:ext cx="5080001" cy="353060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232" name="Chart 232"/>
          <p:cNvGraphicFramePr/>
          <p:nvPr/>
        </p:nvGraphicFramePr>
        <p:xfrm>
          <a:off x="6290373" y="6235699"/>
          <a:ext cx="5277359" cy="353060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233" name="Shape 233"/>
          <p:cNvSpPr/>
          <p:nvPr/>
        </p:nvSpPr>
        <p:spPr>
          <a:xfrm>
            <a:off x="1840229" y="1244600"/>
            <a:ext cx="180594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チームA</a:t>
            </a:r>
          </a:p>
        </p:txBody>
      </p:sp>
      <p:sp>
        <p:nvSpPr>
          <p:cNvPr id="234" name="Shape 234"/>
          <p:cNvSpPr/>
          <p:nvPr/>
        </p:nvSpPr>
        <p:spPr>
          <a:xfrm>
            <a:off x="1747316" y="5740400"/>
            <a:ext cx="1788568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チームB</a:t>
            </a:r>
          </a:p>
        </p:txBody>
      </p:sp>
      <p:sp>
        <p:nvSpPr>
          <p:cNvPr id="235" name="Shape 235"/>
          <p:cNvSpPr/>
          <p:nvPr/>
        </p:nvSpPr>
        <p:spPr>
          <a:xfrm>
            <a:off x="2287164" y="400050"/>
            <a:ext cx="8430472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消化ストーリーポイントの推移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7" name="Chart 237"/>
          <p:cNvGraphicFramePr/>
          <p:nvPr/>
        </p:nvGraphicFramePr>
        <p:xfrm>
          <a:off x="6235953" y="1739899"/>
          <a:ext cx="5080001" cy="353060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238" name="Chart 238"/>
          <p:cNvGraphicFramePr/>
          <p:nvPr/>
        </p:nvGraphicFramePr>
        <p:xfrm>
          <a:off x="6290373" y="6235699"/>
          <a:ext cx="5277359" cy="353060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239" name="Shape 239"/>
          <p:cNvSpPr/>
          <p:nvPr/>
        </p:nvSpPr>
        <p:spPr>
          <a:xfrm>
            <a:off x="1840229" y="1244600"/>
            <a:ext cx="180594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チームA</a:t>
            </a:r>
          </a:p>
        </p:txBody>
      </p:sp>
      <p:sp>
        <p:nvSpPr>
          <p:cNvPr id="240" name="Shape 240"/>
          <p:cNvSpPr/>
          <p:nvPr/>
        </p:nvSpPr>
        <p:spPr>
          <a:xfrm>
            <a:off x="1747316" y="5740400"/>
            <a:ext cx="1788568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チームB</a:t>
            </a:r>
          </a:p>
        </p:txBody>
      </p:sp>
      <p:sp>
        <p:nvSpPr>
          <p:cNvPr id="241" name="Shape 241"/>
          <p:cNvSpPr/>
          <p:nvPr/>
        </p:nvSpPr>
        <p:spPr>
          <a:xfrm>
            <a:off x="6230838" y="5118100"/>
            <a:ext cx="5090232" cy="1270000"/>
          </a:xfrm>
          <a:prstGeom prst="rightArrow">
            <a:avLst>
              <a:gd name="adj1" fmla="val 32000"/>
              <a:gd name="adj2" fmla="val 64000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2" name="Shape 242"/>
          <p:cNvSpPr/>
          <p:nvPr/>
        </p:nvSpPr>
        <p:spPr>
          <a:xfrm>
            <a:off x="6661149" y="5206999"/>
            <a:ext cx="377190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スプリントの日数</a:t>
            </a:r>
          </a:p>
        </p:txBody>
      </p:sp>
      <p:sp>
        <p:nvSpPr>
          <p:cNvPr id="243" name="Shape 243"/>
          <p:cNvSpPr/>
          <p:nvPr/>
        </p:nvSpPr>
        <p:spPr>
          <a:xfrm>
            <a:off x="2287164" y="400050"/>
            <a:ext cx="8430472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消化ストーリーポイントの推移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" name="Chart 245"/>
          <p:cNvGraphicFramePr/>
          <p:nvPr/>
        </p:nvGraphicFramePr>
        <p:xfrm>
          <a:off x="6235953" y="1739899"/>
          <a:ext cx="5080001" cy="353060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246" name="Chart 246"/>
          <p:cNvGraphicFramePr/>
          <p:nvPr/>
        </p:nvGraphicFramePr>
        <p:xfrm>
          <a:off x="6290373" y="6235699"/>
          <a:ext cx="5277359" cy="353060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247" name="Shape 247"/>
          <p:cNvSpPr/>
          <p:nvPr/>
        </p:nvSpPr>
        <p:spPr>
          <a:xfrm>
            <a:off x="1840229" y="1244600"/>
            <a:ext cx="180594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チームA</a:t>
            </a:r>
          </a:p>
        </p:txBody>
      </p:sp>
      <p:sp>
        <p:nvSpPr>
          <p:cNvPr id="248" name="Shape 248"/>
          <p:cNvSpPr/>
          <p:nvPr/>
        </p:nvSpPr>
        <p:spPr>
          <a:xfrm>
            <a:off x="1747316" y="5740400"/>
            <a:ext cx="1788568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チームB</a:t>
            </a:r>
          </a:p>
        </p:txBody>
      </p:sp>
      <p:sp>
        <p:nvSpPr>
          <p:cNvPr id="249" name="Shape 249"/>
          <p:cNvSpPr/>
          <p:nvPr/>
        </p:nvSpPr>
        <p:spPr>
          <a:xfrm rot="16200000">
            <a:off x="3813175" y="2847974"/>
            <a:ext cx="3473450" cy="1270001"/>
          </a:xfrm>
          <a:prstGeom prst="leftRightArrow">
            <a:avLst>
              <a:gd name="adj1" fmla="val 45070"/>
              <a:gd name="adj2" fmla="val 25059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50" name="Shape 250"/>
          <p:cNvSpPr/>
          <p:nvPr/>
        </p:nvSpPr>
        <p:spPr>
          <a:xfrm>
            <a:off x="2070608" y="3225800"/>
            <a:ext cx="6958585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消化ストーリーポイントの累積値</a:t>
            </a:r>
          </a:p>
        </p:txBody>
      </p:sp>
      <p:sp>
        <p:nvSpPr>
          <p:cNvPr id="251" name="Shape 251"/>
          <p:cNvSpPr/>
          <p:nvPr/>
        </p:nvSpPr>
        <p:spPr>
          <a:xfrm>
            <a:off x="6230838" y="5118100"/>
            <a:ext cx="5090232" cy="1270000"/>
          </a:xfrm>
          <a:prstGeom prst="rightArrow">
            <a:avLst>
              <a:gd name="adj1" fmla="val 32000"/>
              <a:gd name="adj2" fmla="val 64000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52" name="Shape 252"/>
          <p:cNvSpPr/>
          <p:nvPr/>
        </p:nvSpPr>
        <p:spPr>
          <a:xfrm>
            <a:off x="6661149" y="5206999"/>
            <a:ext cx="377190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スプリントの日数</a:t>
            </a:r>
          </a:p>
        </p:txBody>
      </p:sp>
      <p:sp>
        <p:nvSpPr>
          <p:cNvPr id="253" name="Shape 253"/>
          <p:cNvSpPr/>
          <p:nvPr/>
        </p:nvSpPr>
        <p:spPr>
          <a:xfrm>
            <a:off x="2287164" y="400050"/>
            <a:ext cx="8430472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消化ストーリーポイントの推移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アジェンダ</a:t>
            </a:r>
          </a:p>
        </p:txBody>
      </p:sp>
      <p:sp>
        <p:nvSpPr>
          <p:cNvPr id="142" name="Shape 142"/>
          <p:cNvSpPr/>
          <p:nvPr/>
        </p:nvSpPr>
        <p:spPr>
          <a:xfrm>
            <a:off x="870966" y="3568700"/>
            <a:ext cx="10760574" cy="261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・</a:t>
            </a:r>
            <a:r>
              <a:t>これ、何？</a:t>
            </a:r>
            <a:endParaRPr>
              <a:solidFill>
                <a:srgbClr val="FF2600"/>
              </a:solidFill>
            </a:endParaRPr>
          </a:p>
          <a:p>
            <a:pPr algn="l"/>
            <a:r>
              <a:t>・どんなことをやるの？</a:t>
            </a:r>
          </a:p>
          <a:p>
            <a:pPr algn="l"/>
            <a:r>
              <a:t>・学んだことの紹介</a:t>
            </a:r>
          </a:p>
          <a:p>
            <a:pPr algn="l"/>
            <a:r>
              <a:t>・感想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5" name="Chart 255"/>
          <p:cNvGraphicFramePr/>
          <p:nvPr/>
        </p:nvGraphicFramePr>
        <p:xfrm>
          <a:off x="6235953" y="1739899"/>
          <a:ext cx="5080001" cy="353060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256" name="Chart 256"/>
          <p:cNvGraphicFramePr/>
          <p:nvPr/>
        </p:nvGraphicFramePr>
        <p:xfrm>
          <a:off x="6290373" y="6235699"/>
          <a:ext cx="5277359" cy="353060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257" name="Shape 257"/>
          <p:cNvSpPr/>
          <p:nvPr/>
        </p:nvSpPr>
        <p:spPr>
          <a:xfrm>
            <a:off x="1840229" y="1244600"/>
            <a:ext cx="180594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チームA</a:t>
            </a:r>
          </a:p>
        </p:txBody>
      </p:sp>
      <p:sp>
        <p:nvSpPr>
          <p:cNvPr id="258" name="Shape 258"/>
          <p:cNvSpPr/>
          <p:nvPr/>
        </p:nvSpPr>
        <p:spPr>
          <a:xfrm>
            <a:off x="1747316" y="5740400"/>
            <a:ext cx="1788568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チームB</a:t>
            </a:r>
          </a:p>
        </p:txBody>
      </p:sp>
      <p:sp>
        <p:nvSpPr>
          <p:cNvPr id="259" name="Shape 259"/>
          <p:cNvSpPr/>
          <p:nvPr/>
        </p:nvSpPr>
        <p:spPr>
          <a:xfrm rot="16200000">
            <a:off x="3813175" y="2847974"/>
            <a:ext cx="3473450" cy="1270001"/>
          </a:xfrm>
          <a:prstGeom prst="leftRightArrow">
            <a:avLst>
              <a:gd name="adj1" fmla="val 45070"/>
              <a:gd name="adj2" fmla="val 25059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60" name="Shape 260"/>
          <p:cNvSpPr/>
          <p:nvPr/>
        </p:nvSpPr>
        <p:spPr>
          <a:xfrm>
            <a:off x="2070608" y="3225800"/>
            <a:ext cx="6958585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消化ストーリーポイントの累積値</a:t>
            </a:r>
          </a:p>
        </p:txBody>
      </p:sp>
      <p:sp>
        <p:nvSpPr>
          <p:cNvPr id="261" name="Shape 261"/>
          <p:cNvSpPr/>
          <p:nvPr/>
        </p:nvSpPr>
        <p:spPr>
          <a:xfrm>
            <a:off x="6230838" y="5118100"/>
            <a:ext cx="5090232" cy="1270000"/>
          </a:xfrm>
          <a:prstGeom prst="rightArrow">
            <a:avLst>
              <a:gd name="adj1" fmla="val 32000"/>
              <a:gd name="adj2" fmla="val 64000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62" name="Shape 262"/>
          <p:cNvSpPr/>
          <p:nvPr/>
        </p:nvSpPr>
        <p:spPr>
          <a:xfrm>
            <a:off x="6661149" y="5206999"/>
            <a:ext cx="377190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スプリントの日数</a:t>
            </a:r>
          </a:p>
        </p:txBody>
      </p:sp>
      <p:sp>
        <p:nvSpPr>
          <p:cNvPr id="263" name="Shape 263"/>
          <p:cNvSpPr/>
          <p:nvPr/>
        </p:nvSpPr>
        <p:spPr>
          <a:xfrm>
            <a:off x="1441557" y="6521450"/>
            <a:ext cx="4545204" cy="2914650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64" name="Shape 264"/>
          <p:cNvSpPr/>
          <p:nvPr/>
        </p:nvSpPr>
        <p:spPr>
          <a:xfrm>
            <a:off x="1606466" y="7013575"/>
            <a:ext cx="4215385" cy="193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2600"/>
                </a:solidFill>
              </a:defRPr>
            </a:pPr>
            <a:r>
              <a:t>ユーザーへの</a:t>
            </a:r>
          </a:p>
          <a:p>
            <a:pPr>
              <a:defRPr>
                <a:solidFill>
                  <a:srgbClr val="FF2600"/>
                </a:solidFill>
              </a:defRPr>
            </a:pPr>
            <a:r>
              <a:t>価値提供の速度が</a:t>
            </a:r>
          </a:p>
          <a:p>
            <a:pPr>
              <a:defRPr>
                <a:solidFill>
                  <a:srgbClr val="FF2600"/>
                </a:solidFill>
              </a:defRPr>
            </a:pPr>
            <a:r>
              <a:t>速いのはどちらか？</a:t>
            </a:r>
          </a:p>
        </p:txBody>
      </p:sp>
      <p:sp>
        <p:nvSpPr>
          <p:cNvPr id="265" name="Shape 265"/>
          <p:cNvSpPr/>
          <p:nvPr/>
        </p:nvSpPr>
        <p:spPr>
          <a:xfrm>
            <a:off x="2287164" y="400050"/>
            <a:ext cx="8430472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消化ストーリーポイントの推移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7" name="Chart 267"/>
          <p:cNvGraphicFramePr/>
          <p:nvPr/>
        </p:nvGraphicFramePr>
        <p:xfrm>
          <a:off x="6235953" y="1739899"/>
          <a:ext cx="5080001" cy="353060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268" name="Chart 268"/>
          <p:cNvGraphicFramePr/>
          <p:nvPr/>
        </p:nvGraphicFramePr>
        <p:xfrm>
          <a:off x="6290373" y="6235699"/>
          <a:ext cx="5277359" cy="353060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269" name="Shape 269"/>
          <p:cNvSpPr/>
          <p:nvPr/>
        </p:nvSpPr>
        <p:spPr>
          <a:xfrm>
            <a:off x="1840229" y="1244600"/>
            <a:ext cx="180594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チームA</a:t>
            </a:r>
          </a:p>
        </p:txBody>
      </p:sp>
      <p:sp>
        <p:nvSpPr>
          <p:cNvPr id="270" name="Shape 270"/>
          <p:cNvSpPr/>
          <p:nvPr/>
        </p:nvSpPr>
        <p:spPr>
          <a:xfrm>
            <a:off x="1747316" y="5740400"/>
            <a:ext cx="1788568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チームB</a:t>
            </a:r>
          </a:p>
        </p:txBody>
      </p:sp>
      <p:sp>
        <p:nvSpPr>
          <p:cNvPr id="271" name="Shape 271"/>
          <p:cNvSpPr/>
          <p:nvPr/>
        </p:nvSpPr>
        <p:spPr>
          <a:xfrm rot="16200000">
            <a:off x="3813175" y="2847974"/>
            <a:ext cx="3473450" cy="1270001"/>
          </a:xfrm>
          <a:prstGeom prst="leftRightArrow">
            <a:avLst>
              <a:gd name="adj1" fmla="val 45070"/>
              <a:gd name="adj2" fmla="val 25059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72" name="Shape 272"/>
          <p:cNvSpPr/>
          <p:nvPr/>
        </p:nvSpPr>
        <p:spPr>
          <a:xfrm>
            <a:off x="2070608" y="3225800"/>
            <a:ext cx="6958585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消化ストーリーポイントの累積値</a:t>
            </a:r>
          </a:p>
        </p:txBody>
      </p:sp>
      <p:sp>
        <p:nvSpPr>
          <p:cNvPr id="273" name="Shape 273"/>
          <p:cNvSpPr/>
          <p:nvPr/>
        </p:nvSpPr>
        <p:spPr>
          <a:xfrm>
            <a:off x="6230838" y="5118100"/>
            <a:ext cx="5090232" cy="1270000"/>
          </a:xfrm>
          <a:prstGeom prst="rightArrow">
            <a:avLst>
              <a:gd name="adj1" fmla="val 32000"/>
              <a:gd name="adj2" fmla="val 64000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74" name="Shape 274"/>
          <p:cNvSpPr/>
          <p:nvPr/>
        </p:nvSpPr>
        <p:spPr>
          <a:xfrm>
            <a:off x="6661149" y="5206999"/>
            <a:ext cx="377190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スプリントの日数</a:t>
            </a:r>
          </a:p>
        </p:txBody>
      </p:sp>
      <p:sp>
        <p:nvSpPr>
          <p:cNvPr id="275" name="Shape 275"/>
          <p:cNvSpPr/>
          <p:nvPr/>
        </p:nvSpPr>
        <p:spPr>
          <a:xfrm>
            <a:off x="1441557" y="6521450"/>
            <a:ext cx="4545204" cy="2914650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76" name="Shape 276"/>
          <p:cNvSpPr/>
          <p:nvPr/>
        </p:nvSpPr>
        <p:spPr>
          <a:xfrm>
            <a:off x="1606466" y="7013575"/>
            <a:ext cx="4215385" cy="193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2600"/>
                </a:solidFill>
              </a:defRPr>
            </a:pPr>
            <a:r>
              <a:t>ユーザーへの</a:t>
            </a:r>
          </a:p>
          <a:p>
            <a:pPr>
              <a:defRPr>
                <a:solidFill>
                  <a:srgbClr val="FF2600"/>
                </a:solidFill>
              </a:defRPr>
            </a:pPr>
            <a:r>
              <a:t>価値提供の速度が</a:t>
            </a:r>
          </a:p>
          <a:p>
            <a:pPr>
              <a:defRPr>
                <a:solidFill>
                  <a:srgbClr val="FF2600"/>
                </a:solidFill>
              </a:defRPr>
            </a:pPr>
            <a:r>
              <a:t>速いのはどちらか？</a:t>
            </a:r>
          </a:p>
        </p:txBody>
      </p:sp>
      <p:sp>
        <p:nvSpPr>
          <p:cNvPr id="277" name="Shape 277"/>
          <p:cNvSpPr/>
          <p:nvPr/>
        </p:nvSpPr>
        <p:spPr>
          <a:xfrm rot="5400000">
            <a:off x="9620324" y="3182019"/>
            <a:ext cx="801391" cy="601912"/>
          </a:xfrm>
          <a:prstGeom prst="rightArrow">
            <a:avLst>
              <a:gd name="adj1" fmla="val 32151"/>
              <a:gd name="adj2" fmla="val 57579"/>
            </a:avLst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78" name="Shape 278"/>
          <p:cNvSpPr/>
          <p:nvPr/>
        </p:nvSpPr>
        <p:spPr>
          <a:xfrm rot="5400000">
            <a:off x="10788724" y="1988219"/>
            <a:ext cx="801391" cy="601912"/>
          </a:xfrm>
          <a:prstGeom prst="rightArrow">
            <a:avLst>
              <a:gd name="adj1" fmla="val 32151"/>
              <a:gd name="adj2" fmla="val 57579"/>
            </a:avLst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79" name="Shape 279"/>
          <p:cNvSpPr/>
          <p:nvPr/>
        </p:nvSpPr>
        <p:spPr>
          <a:xfrm rot="5400000">
            <a:off x="6318324" y="8350919"/>
            <a:ext cx="801391" cy="601912"/>
          </a:xfrm>
          <a:prstGeom prst="rightArrow">
            <a:avLst>
              <a:gd name="adj1" fmla="val 32151"/>
              <a:gd name="adj2" fmla="val 57579"/>
            </a:avLst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0" name="Shape 280"/>
          <p:cNvSpPr/>
          <p:nvPr/>
        </p:nvSpPr>
        <p:spPr>
          <a:xfrm rot="5400000">
            <a:off x="7516448" y="7944519"/>
            <a:ext cx="801391" cy="601912"/>
          </a:xfrm>
          <a:prstGeom prst="rightArrow">
            <a:avLst>
              <a:gd name="adj1" fmla="val 32151"/>
              <a:gd name="adj2" fmla="val 57579"/>
            </a:avLst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1" name="Shape 281"/>
          <p:cNvSpPr/>
          <p:nvPr/>
        </p:nvSpPr>
        <p:spPr>
          <a:xfrm rot="5400000">
            <a:off x="8681456" y="7398419"/>
            <a:ext cx="801390" cy="601912"/>
          </a:xfrm>
          <a:prstGeom prst="rightArrow">
            <a:avLst>
              <a:gd name="adj1" fmla="val 32151"/>
              <a:gd name="adj2" fmla="val 57579"/>
            </a:avLst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2" name="Shape 282"/>
          <p:cNvSpPr/>
          <p:nvPr/>
        </p:nvSpPr>
        <p:spPr>
          <a:xfrm rot="5400000">
            <a:off x="9799056" y="6344319"/>
            <a:ext cx="801390" cy="601912"/>
          </a:xfrm>
          <a:prstGeom prst="rightArrow">
            <a:avLst>
              <a:gd name="adj1" fmla="val 32151"/>
              <a:gd name="adj2" fmla="val 57579"/>
            </a:avLst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3" name="Shape 283"/>
          <p:cNvSpPr/>
          <p:nvPr/>
        </p:nvSpPr>
        <p:spPr>
          <a:xfrm rot="5400000">
            <a:off x="11018256" y="5595019"/>
            <a:ext cx="801390" cy="601912"/>
          </a:xfrm>
          <a:prstGeom prst="rightArrow">
            <a:avLst>
              <a:gd name="adj1" fmla="val 32151"/>
              <a:gd name="adj2" fmla="val 57579"/>
            </a:avLst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4" name="Shape 284"/>
          <p:cNvSpPr/>
          <p:nvPr/>
        </p:nvSpPr>
        <p:spPr>
          <a:xfrm>
            <a:off x="8070849" y="1244600"/>
            <a:ext cx="46863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42192"/>
                </a:solidFill>
              </a:defRPr>
            </a:lvl1pPr>
          </a:lstStyle>
          <a:p>
            <a:pPr/>
            <a:r>
              <a:t>価値提供のタイミング</a:t>
            </a:r>
          </a:p>
        </p:txBody>
      </p:sp>
      <p:sp>
        <p:nvSpPr>
          <p:cNvPr id="285" name="Shape 285"/>
          <p:cNvSpPr/>
          <p:nvPr/>
        </p:nvSpPr>
        <p:spPr>
          <a:xfrm>
            <a:off x="2287164" y="400050"/>
            <a:ext cx="8430472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消化ストーリーポイントの推移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7" name="Chart 287"/>
          <p:cNvGraphicFramePr/>
          <p:nvPr/>
        </p:nvGraphicFramePr>
        <p:xfrm>
          <a:off x="6235953" y="1739899"/>
          <a:ext cx="5080001" cy="353060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288" name="Chart 288"/>
          <p:cNvGraphicFramePr/>
          <p:nvPr/>
        </p:nvGraphicFramePr>
        <p:xfrm>
          <a:off x="6290373" y="6235699"/>
          <a:ext cx="5277359" cy="353060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289" name="Shape 289"/>
          <p:cNvSpPr/>
          <p:nvPr/>
        </p:nvSpPr>
        <p:spPr>
          <a:xfrm>
            <a:off x="1840229" y="1244600"/>
            <a:ext cx="180594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チームA</a:t>
            </a:r>
          </a:p>
        </p:txBody>
      </p:sp>
      <p:sp>
        <p:nvSpPr>
          <p:cNvPr id="290" name="Shape 290"/>
          <p:cNvSpPr/>
          <p:nvPr/>
        </p:nvSpPr>
        <p:spPr>
          <a:xfrm>
            <a:off x="1747316" y="5740400"/>
            <a:ext cx="1788568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チームB</a:t>
            </a:r>
          </a:p>
        </p:txBody>
      </p:sp>
      <p:sp>
        <p:nvSpPr>
          <p:cNvPr id="291" name="Shape 291"/>
          <p:cNvSpPr/>
          <p:nvPr/>
        </p:nvSpPr>
        <p:spPr>
          <a:xfrm rot="16200000">
            <a:off x="3813175" y="2847974"/>
            <a:ext cx="3473450" cy="1270001"/>
          </a:xfrm>
          <a:prstGeom prst="leftRightArrow">
            <a:avLst>
              <a:gd name="adj1" fmla="val 45070"/>
              <a:gd name="adj2" fmla="val 25059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92" name="Shape 292"/>
          <p:cNvSpPr/>
          <p:nvPr/>
        </p:nvSpPr>
        <p:spPr>
          <a:xfrm>
            <a:off x="2070608" y="3225800"/>
            <a:ext cx="6958585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消化ストーリーポイントの累積値</a:t>
            </a:r>
          </a:p>
        </p:txBody>
      </p:sp>
      <p:sp>
        <p:nvSpPr>
          <p:cNvPr id="293" name="Shape 293"/>
          <p:cNvSpPr/>
          <p:nvPr/>
        </p:nvSpPr>
        <p:spPr>
          <a:xfrm>
            <a:off x="6230838" y="5118100"/>
            <a:ext cx="5090232" cy="1270000"/>
          </a:xfrm>
          <a:prstGeom prst="rightArrow">
            <a:avLst>
              <a:gd name="adj1" fmla="val 32000"/>
              <a:gd name="adj2" fmla="val 64000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94" name="Shape 294"/>
          <p:cNvSpPr/>
          <p:nvPr/>
        </p:nvSpPr>
        <p:spPr>
          <a:xfrm>
            <a:off x="6661149" y="5206999"/>
            <a:ext cx="377190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スプリントの日数</a:t>
            </a:r>
          </a:p>
        </p:txBody>
      </p:sp>
      <p:sp>
        <p:nvSpPr>
          <p:cNvPr id="295" name="Shape 295"/>
          <p:cNvSpPr/>
          <p:nvPr/>
        </p:nvSpPr>
        <p:spPr>
          <a:xfrm>
            <a:off x="1441557" y="6521450"/>
            <a:ext cx="4545204" cy="2914650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96" name="Shape 296"/>
          <p:cNvSpPr/>
          <p:nvPr/>
        </p:nvSpPr>
        <p:spPr>
          <a:xfrm>
            <a:off x="1613325" y="7013575"/>
            <a:ext cx="4201669" cy="193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942192"/>
                </a:solidFill>
              </a:defRPr>
            </a:pPr>
            <a:r>
              <a:t>チームBのほうが</a:t>
            </a:r>
          </a:p>
          <a:p>
            <a:pPr>
              <a:defRPr>
                <a:solidFill>
                  <a:srgbClr val="942192"/>
                </a:solidFill>
              </a:defRPr>
            </a:pPr>
            <a:r>
              <a:t>早い段階で</a:t>
            </a:r>
          </a:p>
          <a:p>
            <a:pPr>
              <a:defRPr>
                <a:solidFill>
                  <a:srgbClr val="942192"/>
                </a:solidFill>
              </a:defRPr>
            </a:pPr>
            <a:r>
              <a:t>価値を提供している</a:t>
            </a:r>
          </a:p>
        </p:txBody>
      </p:sp>
      <p:sp>
        <p:nvSpPr>
          <p:cNvPr id="297" name="Shape 297"/>
          <p:cNvSpPr/>
          <p:nvPr/>
        </p:nvSpPr>
        <p:spPr>
          <a:xfrm rot="5400000">
            <a:off x="9620324" y="3182019"/>
            <a:ext cx="801391" cy="601912"/>
          </a:xfrm>
          <a:prstGeom prst="rightArrow">
            <a:avLst>
              <a:gd name="adj1" fmla="val 32151"/>
              <a:gd name="adj2" fmla="val 57579"/>
            </a:avLst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8" name="Shape 298"/>
          <p:cNvSpPr/>
          <p:nvPr/>
        </p:nvSpPr>
        <p:spPr>
          <a:xfrm rot="5400000">
            <a:off x="10788724" y="1988219"/>
            <a:ext cx="801391" cy="601912"/>
          </a:xfrm>
          <a:prstGeom prst="rightArrow">
            <a:avLst>
              <a:gd name="adj1" fmla="val 32151"/>
              <a:gd name="adj2" fmla="val 57579"/>
            </a:avLst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9" name="Shape 299"/>
          <p:cNvSpPr/>
          <p:nvPr/>
        </p:nvSpPr>
        <p:spPr>
          <a:xfrm rot="5400000">
            <a:off x="6318324" y="8350919"/>
            <a:ext cx="801391" cy="601912"/>
          </a:xfrm>
          <a:prstGeom prst="rightArrow">
            <a:avLst>
              <a:gd name="adj1" fmla="val 32151"/>
              <a:gd name="adj2" fmla="val 57579"/>
            </a:avLst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00" name="Shape 300"/>
          <p:cNvSpPr/>
          <p:nvPr/>
        </p:nvSpPr>
        <p:spPr>
          <a:xfrm rot="5400000">
            <a:off x="7516448" y="7944519"/>
            <a:ext cx="801391" cy="601912"/>
          </a:xfrm>
          <a:prstGeom prst="rightArrow">
            <a:avLst>
              <a:gd name="adj1" fmla="val 32151"/>
              <a:gd name="adj2" fmla="val 57579"/>
            </a:avLst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01" name="Shape 301"/>
          <p:cNvSpPr/>
          <p:nvPr/>
        </p:nvSpPr>
        <p:spPr>
          <a:xfrm rot="5400000">
            <a:off x="8681456" y="7398419"/>
            <a:ext cx="801390" cy="601912"/>
          </a:xfrm>
          <a:prstGeom prst="rightArrow">
            <a:avLst>
              <a:gd name="adj1" fmla="val 32151"/>
              <a:gd name="adj2" fmla="val 57579"/>
            </a:avLst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02" name="Shape 302"/>
          <p:cNvSpPr/>
          <p:nvPr/>
        </p:nvSpPr>
        <p:spPr>
          <a:xfrm rot="5400000">
            <a:off x="9799056" y="6344319"/>
            <a:ext cx="801390" cy="601912"/>
          </a:xfrm>
          <a:prstGeom prst="rightArrow">
            <a:avLst>
              <a:gd name="adj1" fmla="val 32151"/>
              <a:gd name="adj2" fmla="val 57579"/>
            </a:avLst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03" name="Shape 303"/>
          <p:cNvSpPr/>
          <p:nvPr/>
        </p:nvSpPr>
        <p:spPr>
          <a:xfrm rot="5400000">
            <a:off x="11018256" y="5595019"/>
            <a:ext cx="801390" cy="601912"/>
          </a:xfrm>
          <a:prstGeom prst="rightArrow">
            <a:avLst>
              <a:gd name="adj1" fmla="val 32151"/>
              <a:gd name="adj2" fmla="val 57579"/>
            </a:avLst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04" name="Shape 304"/>
          <p:cNvSpPr/>
          <p:nvPr/>
        </p:nvSpPr>
        <p:spPr>
          <a:xfrm>
            <a:off x="8070849" y="1244600"/>
            <a:ext cx="46863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42192"/>
                </a:solidFill>
              </a:defRPr>
            </a:lvl1pPr>
          </a:lstStyle>
          <a:p>
            <a:pPr/>
            <a:r>
              <a:t>価値提供のタイミング</a:t>
            </a:r>
          </a:p>
        </p:txBody>
      </p:sp>
      <p:sp>
        <p:nvSpPr>
          <p:cNvPr id="305" name="Shape 305"/>
          <p:cNvSpPr/>
          <p:nvPr/>
        </p:nvSpPr>
        <p:spPr>
          <a:xfrm>
            <a:off x="7667831" y="6492875"/>
            <a:ext cx="2828641" cy="2749550"/>
          </a:xfrm>
          <a:prstGeom prst="ellipse">
            <a:avLst/>
          </a:prstGeom>
          <a:ln w="165100">
            <a:solidFill>
              <a:srgbClr val="FF26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06" name="Shape 306"/>
          <p:cNvSpPr/>
          <p:nvPr/>
        </p:nvSpPr>
        <p:spPr>
          <a:xfrm>
            <a:off x="2287164" y="400050"/>
            <a:ext cx="8430472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消化ストーリーポイントの推移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6240"/>
            </a:pPr>
            <a:r>
              <a:t>では、それぞれのチームは</a:t>
            </a:r>
          </a:p>
          <a:p>
            <a:pPr defTabSz="455675">
              <a:defRPr sz="6240"/>
            </a:pPr>
            <a:r>
              <a:t>どのような開発を</a:t>
            </a:r>
          </a:p>
          <a:p>
            <a:pPr defTabSz="455675">
              <a:defRPr sz="6240"/>
            </a:pPr>
            <a:r>
              <a:t>しているのだろうか？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1sprintの中でやること</a:t>
            </a:r>
          </a:p>
        </p:txBody>
      </p:sp>
      <p:sp>
        <p:nvSpPr>
          <p:cNvPr id="311" name="Shape 311"/>
          <p:cNvSpPr/>
          <p:nvPr/>
        </p:nvSpPr>
        <p:spPr>
          <a:xfrm>
            <a:off x="1881485" y="2604368"/>
            <a:ext cx="3526830" cy="2159001"/>
          </a:xfrm>
          <a:prstGeom prst="roundRect">
            <a:avLst>
              <a:gd name="adj" fmla="val 12551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要件定義</a:t>
            </a:r>
          </a:p>
        </p:txBody>
      </p:sp>
      <p:sp>
        <p:nvSpPr>
          <p:cNvPr id="312" name="Shape 312"/>
          <p:cNvSpPr/>
          <p:nvPr/>
        </p:nvSpPr>
        <p:spPr>
          <a:xfrm>
            <a:off x="7139285" y="2604368"/>
            <a:ext cx="3526830" cy="2159001"/>
          </a:xfrm>
          <a:prstGeom prst="roundRect">
            <a:avLst>
              <a:gd name="adj" fmla="val 12551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設計</a:t>
            </a:r>
          </a:p>
        </p:txBody>
      </p:sp>
      <p:sp>
        <p:nvSpPr>
          <p:cNvPr id="313" name="Shape 313"/>
          <p:cNvSpPr/>
          <p:nvPr/>
        </p:nvSpPr>
        <p:spPr>
          <a:xfrm>
            <a:off x="1881485" y="5893668"/>
            <a:ext cx="3526830" cy="2159001"/>
          </a:xfrm>
          <a:prstGeom prst="roundRect">
            <a:avLst>
              <a:gd name="adj" fmla="val 12551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開発</a:t>
            </a:r>
          </a:p>
        </p:txBody>
      </p:sp>
      <p:sp>
        <p:nvSpPr>
          <p:cNvPr id="314" name="Shape 314"/>
          <p:cNvSpPr/>
          <p:nvPr/>
        </p:nvSpPr>
        <p:spPr>
          <a:xfrm>
            <a:off x="7139285" y="5893668"/>
            <a:ext cx="3526830" cy="2159001"/>
          </a:xfrm>
          <a:prstGeom prst="roundRect">
            <a:avLst>
              <a:gd name="adj" fmla="val 12551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テスト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6" name="Chart 316"/>
          <p:cNvGraphicFramePr/>
          <p:nvPr/>
        </p:nvGraphicFramePr>
        <p:xfrm>
          <a:off x="6235953" y="1739899"/>
          <a:ext cx="5080001" cy="353060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17" name="Shape 317"/>
          <p:cNvSpPr/>
          <p:nvPr/>
        </p:nvSpPr>
        <p:spPr>
          <a:xfrm>
            <a:off x="1840229" y="1244600"/>
            <a:ext cx="180594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チームA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9" name="Chart 319"/>
          <p:cNvGraphicFramePr/>
          <p:nvPr/>
        </p:nvGraphicFramePr>
        <p:xfrm>
          <a:off x="6235953" y="1739899"/>
          <a:ext cx="5080001" cy="353060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20" name="Shape 320"/>
          <p:cNvSpPr/>
          <p:nvPr/>
        </p:nvSpPr>
        <p:spPr>
          <a:xfrm>
            <a:off x="1840229" y="1244600"/>
            <a:ext cx="180594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チームA</a:t>
            </a:r>
          </a:p>
        </p:txBody>
      </p:sp>
      <p:sp>
        <p:nvSpPr>
          <p:cNvPr id="321" name="Shape 321"/>
          <p:cNvSpPr/>
          <p:nvPr/>
        </p:nvSpPr>
        <p:spPr>
          <a:xfrm>
            <a:off x="2011015" y="2143943"/>
            <a:ext cx="2479378" cy="436514"/>
          </a:xfrm>
          <a:prstGeom prst="roundRect">
            <a:avLst>
              <a:gd name="adj" fmla="val 43641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要件定義</a:t>
            </a:r>
          </a:p>
        </p:txBody>
      </p:sp>
      <p:sp>
        <p:nvSpPr>
          <p:cNvPr id="322" name="Shape 322"/>
          <p:cNvSpPr/>
          <p:nvPr/>
        </p:nvSpPr>
        <p:spPr>
          <a:xfrm>
            <a:off x="2011015" y="2905943"/>
            <a:ext cx="2479378" cy="436514"/>
          </a:xfrm>
          <a:prstGeom prst="roundRect">
            <a:avLst>
              <a:gd name="adj" fmla="val 43641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設計</a:t>
            </a:r>
          </a:p>
        </p:txBody>
      </p:sp>
      <p:sp>
        <p:nvSpPr>
          <p:cNvPr id="323" name="Shape 323"/>
          <p:cNvSpPr/>
          <p:nvPr/>
        </p:nvSpPr>
        <p:spPr>
          <a:xfrm>
            <a:off x="2011015" y="3667943"/>
            <a:ext cx="2479378" cy="436514"/>
          </a:xfrm>
          <a:prstGeom prst="roundRect">
            <a:avLst>
              <a:gd name="adj" fmla="val 43641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開発</a:t>
            </a:r>
          </a:p>
        </p:txBody>
      </p:sp>
      <p:sp>
        <p:nvSpPr>
          <p:cNvPr id="324" name="Shape 324"/>
          <p:cNvSpPr/>
          <p:nvPr/>
        </p:nvSpPr>
        <p:spPr>
          <a:xfrm>
            <a:off x="2011015" y="4429943"/>
            <a:ext cx="2479378" cy="436514"/>
          </a:xfrm>
          <a:prstGeom prst="roundRect">
            <a:avLst>
              <a:gd name="adj" fmla="val 43641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テスト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6" name="Chart 326"/>
          <p:cNvGraphicFramePr/>
          <p:nvPr/>
        </p:nvGraphicFramePr>
        <p:xfrm>
          <a:off x="6235953" y="1739899"/>
          <a:ext cx="5080001" cy="353060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27" name="Shape 327"/>
          <p:cNvSpPr/>
          <p:nvPr/>
        </p:nvSpPr>
        <p:spPr>
          <a:xfrm>
            <a:off x="1840229" y="1244600"/>
            <a:ext cx="180594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チームA</a:t>
            </a:r>
          </a:p>
        </p:txBody>
      </p:sp>
      <p:sp>
        <p:nvSpPr>
          <p:cNvPr id="328" name="Shape 328"/>
          <p:cNvSpPr/>
          <p:nvPr/>
        </p:nvSpPr>
        <p:spPr>
          <a:xfrm>
            <a:off x="2011015" y="2143943"/>
            <a:ext cx="2479378" cy="436514"/>
          </a:xfrm>
          <a:prstGeom prst="roundRect">
            <a:avLst>
              <a:gd name="adj" fmla="val 43641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要件定義</a:t>
            </a:r>
          </a:p>
        </p:txBody>
      </p:sp>
      <p:sp>
        <p:nvSpPr>
          <p:cNvPr id="329" name="Shape 329"/>
          <p:cNvSpPr/>
          <p:nvPr/>
        </p:nvSpPr>
        <p:spPr>
          <a:xfrm>
            <a:off x="2011015" y="2905943"/>
            <a:ext cx="2479378" cy="436514"/>
          </a:xfrm>
          <a:prstGeom prst="roundRect">
            <a:avLst>
              <a:gd name="adj" fmla="val 43641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設計</a:t>
            </a:r>
          </a:p>
        </p:txBody>
      </p:sp>
      <p:sp>
        <p:nvSpPr>
          <p:cNvPr id="330" name="Shape 330"/>
          <p:cNvSpPr/>
          <p:nvPr/>
        </p:nvSpPr>
        <p:spPr>
          <a:xfrm>
            <a:off x="2011015" y="3667943"/>
            <a:ext cx="2479378" cy="436514"/>
          </a:xfrm>
          <a:prstGeom prst="roundRect">
            <a:avLst>
              <a:gd name="adj" fmla="val 43641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開発</a:t>
            </a:r>
          </a:p>
        </p:txBody>
      </p:sp>
      <p:sp>
        <p:nvSpPr>
          <p:cNvPr id="331" name="Shape 331"/>
          <p:cNvSpPr/>
          <p:nvPr/>
        </p:nvSpPr>
        <p:spPr>
          <a:xfrm>
            <a:off x="2011015" y="4429943"/>
            <a:ext cx="2479378" cy="436514"/>
          </a:xfrm>
          <a:prstGeom prst="roundRect">
            <a:avLst>
              <a:gd name="adj" fmla="val 43641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テスト</a:t>
            </a:r>
          </a:p>
        </p:txBody>
      </p:sp>
      <p:sp>
        <p:nvSpPr>
          <p:cNvPr id="332" name="Shape 332"/>
          <p:cNvSpPr/>
          <p:nvPr/>
        </p:nvSpPr>
        <p:spPr>
          <a:xfrm>
            <a:off x="3205559" y="2571475"/>
            <a:ext cx="1" cy="32839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4" name="Chart 334"/>
          <p:cNvGraphicFramePr/>
          <p:nvPr/>
        </p:nvGraphicFramePr>
        <p:xfrm>
          <a:off x="6235953" y="1739899"/>
          <a:ext cx="5080001" cy="353060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35" name="Shape 335"/>
          <p:cNvSpPr/>
          <p:nvPr/>
        </p:nvSpPr>
        <p:spPr>
          <a:xfrm>
            <a:off x="1840229" y="1244600"/>
            <a:ext cx="180594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チームA</a:t>
            </a:r>
          </a:p>
        </p:txBody>
      </p:sp>
      <p:sp>
        <p:nvSpPr>
          <p:cNvPr id="336" name="Shape 336"/>
          <p:cNvSpPr/>
          <p:nvPr/>
        </p:nvSpPr>
        <p:spPr>
          <a:xfrm>
            <a:off x="2011015" y="2143943"/>
            <a:ext cx="2479378" cy="436514"/>
          </a:xfrm>
          <a:prstGeom prst="roundRect">
            <a:avLst>
              <a:gd name="adj" fmla="val 43641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要件定義</a:t>
            </a:r>
          </a:p>
        </p:txBody>
      </p:sp>
      <p:sp>
        <p:nvSpPr>
          <p:cNvPr id="337" name="Shape 337"/>
          <p:cNvSpPr/>
          <p:nvPr/>
        </p:nvSpPr>
        <p:spPr>
          <a:xfrm>
            <a:off x="2011015" y="2905943"/>
            <a:ext cx="2479378" cy="436514"/>
          </a:xfrm>
          <a:prstGeom prst="roundRect">
            <a:avLst>
              <a:gd name="adj" fmla="val 43641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設計</a:t>
            </a:r>
          </a:p>
        </p:txBody>
      </p:sp>
      <p:sp>
        <p:nvSpPr>
          <p:cNvPr id="338" name="Shape 338"/>
          <p:cNvSpPr/>
          <p:nvPr/>
        </p:nvSpPr>
        <p:spPr>
          <a:xfrm>
            <a:off x="2011015" y="3667943"/>
            <a:ext cx="2479378" cy="436514"/>
          </a:xfrm>
          <a:prstGeom prst="roundRect">
            <a:avLst>
              <a:gd name="adj" fmla="val 43641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開発</a:t>
            </a:r>
          </a:p>
        </p:txBody>
      </p:sp>
      <p:sp>
        <p:nvSpPr>
          <p:cNvPr id="339" name="Shape 339"/>
          <p:cNvSpPr/>
          <p:nvPr/>
        </p:nvSpPr>
        <p:spPr>
          <a:xfrm>
            <a:off x="2011015" y="4429943"/>
            <a:ext cx="2479378" cy="436514"/>
          </a:xfrm>
          <a:prstGeom prst="roundRect">
            <a:avLst>
              <a:gd name="adj" fmla="val 43641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テスト</a:t>
            </a:r>
          </a:p>
        </p:txBody>
      </p:sp>
      <p:sp>
        <p:nvSpPr>
          <p:cNvPr id="340" name="Shape 340"/>
          <p:cNvSpPr/>
          <p:nvPr/>
        </p:nvSpPr>
        <p:spPr>
          <a:xfrm>
            <a:off x="3205559" y="2571475"/>
            <a:ext cx="1" cy="32839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41" name="Shape 341"/>
          <p:cNvSpPr/>
          <p:nvPr/>
        </p:nvSpPr>
        <p:spPr>
          <a:xfrm>
            <a:off x="3205559" y="3341004"/>
            <a:ext cx="1" cy="32839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3" name="Chart 343"/>
          <p:cNvGraphicFramePr/>
          <p:nvPr/>
        </p:nvGraphicFramePr>
        <p:xfrm>
          <a:off x="6235953" y="1739899"/>
          <a:ext cx="5080001" cy="353060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44" name="Shape 344"/>
          <p:cNvSpPr/>
          <p:nvPr/>
        </p:nvSpPr>
        <p:spPr>
          <a:xfrm>
            <a:off x="1840229" y="1244600"/>
            <a:ext cx="180594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チームA</a:t>
            </a:r>
          </a:p>
        </p:txBody>
      </p:sp>
      <p:sp>
        <p:nvSpPr>
          <p:cNvPr id="345" name="Shape 345"/>
          <p:cNvSpPr/>
          <p:nvPr/>
        </p:nvSpPr>
        <p:spPr>
          <a:xfrm>
            <a:off x="2011015" y="2143943"/>
            <a:ext cx="2479378" cy="436514"/>
          </a:xfrm>
          <a:prstGeom prst="roundRect">
            <a:avLst>
              <a:gd name="adj" fmla="val 43641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要件定義</a:t>
            </a:r>
          </a:p>
        </p:txBody>
      </p:sp>
      <p:sp>
        <p:nvSpPr>
          <p:cNvPr id="346" name="Shape 346"/>
          <p:cNvSpPr/>
          <p:nvPr/>
        </p:nvSpPr>
        <p:spPr>
          <a:xfrm>
            <a:off x="2011015" y="2905943"/>
            <a:ext cx="2479378" cy="436514"/>
          </a:xfrm>
          <a:prstGeom prst="roundRect">
            <a:avLst>
              <a:gd name="adj" fmla="val 43641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設計</a:t>
            </a:r>
          </a:p>
        </p:txBody>
      </p:sp>
      <p:sp>
        <p:nvSpPr>
          <p:cNvPr id="347" name="Shape 347"/>
          <p:cNvSpPr/>
          <p:nvPr/>
        </p:nvSpPr>
        <p:spPr>
          <a:xfrm>
            <a:off x="2011015" y="3667943"/>
            <a:ext cx="2479378" cy="436514"/>
          </a:xfrm>
          <a:prstGeom prst="roundRect">
            <a:avLst>
              <a:gd name="adj" fmla="val 43641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開発</a:t>
            </a:r>
          </a:p>
        </p:txBody>
      </p:sp>
      <p:sp>
        <p:nvSpPr>
          <p:cNvPr id="348" name="Shape 348"/>
          <p:cNvSpPr/>
          <p:nvPr/>
        </p:nvSpPr>
        <p:spPr>
          <a:xfrm>
            <a:off x="2011015" y="4429943"/>
            <a:ext cx="2479378" cy="436514"/>
          </a:xfrm>
          <a:prstGeom prst="roundRect">
            <a:avLst>
              <a:gd name="adj" fmla="val 43641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テスト</a:t>
            </a:r>
          </a:p>
        </p:txBody>
      </p:sp>
      <p:sp>
        <p:nvSpPr>
          <p:cNvPr id="349" name="Shape 349"/>
          <p:cNvSpPr/>
          <p:nvPr/>
        </p:nvSpPr>
        <p:spPr>
          <a:xfrm>
            <a:off x="3205559" y="2571475"/>
            <a:ext cx="1" cy="32839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50" name="Shape 350"/>
          <p:cNvSpPr/>
          <p:nvPr/>
        </p:nvSpPr>
        <p:spPr>
          <a:xfrm>
            <a:off x="3205559" y="3341004"/>
            <a:ext cx="1" cy="32839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51" name="Shape 351"/>
          <p:cNvSpPr/>
          <p:nvPr/>
        </p:nvSpPr>
        <p:spPr>
          <a:xfrm>
            <a:off x="3205559" y="4110532"/>
            <a:ext cx="1" cy="32839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これ、何？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3" name="Chart 353"/>
          <p:cNvGraphicFramePr/>
          <p:nvPr/>
        </p:nvGraphicFramePr>
        <p:xfrm>
          <a:off x="6235953" y="1739899"/>
          <a:ext cx="5080001" cy="353060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54" name="Shape 354"/>
          <p:cNvSpPr/>
          <p:nvPr/>
        </p:nvSpPr>
        <p:spPr>
          <a:xfrm>
            <a:off x="1840229" y="1244600"/>
            <a:ext cx="180594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チームA</a:t>
            </a:r>
          </a:p>
        </p:txBody>
      </p:sp>
      <p:sp>
        <p:nvSpPr>
          <p:cNvPr id="355" name="Shape 355"/>
          <p:cNvSpPr/>
          <p:nvPr/>
        </p:nvSpPr>
        <p:spPr>
          <a:xfrm>
            <a:off x="2011015" y="2143943"/>
            <a:ext cx="2479378" cy="436514"/>
          </a:xfrm>
          <a:prstGeom prst="roundRect">
            <a:avLst>
              <a:gd name="adj" fmla="val 43641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要件定義</a:t>
            </a:r>
          </a:p>
        </p:txBody>
      </p:sp>
      <p:sp>
        <p:nvSpPr>
          <p:cNvPr id="356" name="Shape 356"/>
          <p:cNvSpPr/>
          <p:nvPr/>
        </p:nvSpPr>
        <p:spPr>
          <a:xfrm>
            <a:off x="2011015" y="2905943"/>
            <a:ext cx="2479378" cy="436514"/>
          </a:xfrm>
          <a:prstGeom prst="roundRect">
            <a:avLst>
              <a:gd name="adj" fmla="val 43641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設計</a:t>
            </a:r>
          </a:p>
        </p:txBody>
      </p:sp>
      <p:sp>
        <p:nvSpPr>
          <p:cNvPr id="357" name="Shape 357"/>
          <p:cNvSpPr/>
          <p:nvPr/>
        </p:nvSpPr>
        <p:spPr>
          <a:xfrm>
            <a:off x="2011015" y="3667943"/>
            <a:ext cx="2479378" cy="436514"/>
          </a:xfrm>
          <a:prstGeom prst="roundRect">
            <a:avLst>
              <a:gd name="adj" fmla="val 43641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開発</a:t>
            </a:r>
          </a:p>
        </p:txBody>
      </p:sp>
      <p:sp>
        <p:nvSpPr>
          <p:cNvPr id="358" name="Shape 358"/>
          <p:cNvSpPr/>
          <p:nvPr/>
        </p:nvSpPr>
        <p:spPr>
          <a:xfrm>
            <a:off x="2011015" y="4429943"/>
            <a:ext cx="2479378" cy="436514"/>
          </a:xfrm>
          <a:prstGeom prst="roundRect">
            <a:avLst>
              <a:gd name="adj" fmla="val 43641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テスト</a:t>
            </a:r>
          </a:p>
        </p:txBody>
      </p:sp>
      <p:sp>
        <p:nvSpPr>
          <p:cNvPr id="359" name="Shape 359"/>
          <p:cNvSpPr/>
          <p:nvPr/>
        </p:nvSpPr>
        <p:spPr>
          <a:xfrm>
            <a:off x="3205559" y="2571475"/>
            <a:ext cx="1" cy="32839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60" name="Shape 360"/>
          <p:cNvSpPr/>
          <p:nvPr/>
        </p:nvSpPr>
        <p:spPr>
          <a:xfrm>
            <a:off x="3205559" y="3341004"/>
            <a:ext cx="1" cy="32839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61" name="Shape 361"/>
          <p:cNvSpPr/>
          <p:nvPr/>
        </p:nvSpPr>
        <p:spPr>
          <a:xfrm>
            <a:off x="3205559" y="4110532"/>
            <a:ext cx="1" cy="32839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62" name="Shape 362"/>
          <p:cNvSpPr/>
          <p:nvPr/>
        </p:nvSpPr>
        <p:spPr>
          <a:xfrm>
            <a:off x="3465906" y="5634532"/>
            <a:ext cx="6072988" cy="193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チームAは恐らくこのように</a:t>
            </a:r>
          </a:p>
          <a:p>
            <a:pPr/>
            <a:r>
              <a:rPr>
                <a:solidFill>
                  <a:srgbClr val="FF2600"/>
                </a:solidFill>
              </a:rPr>
              <a:t>シーケンシャルに</a:t>
            </a:r>
            <a:endParaRPr>
              <a:solidFill>
                <a:srgbClr val="FF2600"/>
              </a:solidFill>
            </a:endParaRPr>
          </a:p>
          <a:p>
            <a:pPr/>
            <a:r>
              <a:t>作業を進めている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4" name="Chart 364"/>
          <p:cNvGraphicFramePr/>
          <p:nvPr/>
        </p:nvGraphicFramePr>
        <p:xfrm>
          <a:off x="6235953" y="1739899"/>
          <a:ext cx="5080001" cy="353060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65" name="Shape 365"/>
          <p:cNvSpPr/>
          <p:nvPr/>
        </p:nvSpPr>
        <p:spPr>
          <a:xfrm>
            <a:off x="1840229" y="1244600"/>
            <a:ext cx="180594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チームA</a:t>
            </a:r>
          </a:p>
        </p:txBody>
      </p:sp>
      <p:sp>
        <p:nvSpPr>
          <p:cNvPr id="366" name="Shape 366"/>
          <p:cNvSpPr/>
          <p:nvPr/>
        </p:nvSpPr>
        <p:spPr>
          <a:xfrm>
            <a:off x="2011015" y="2143943"/>
            <a:ext cx="2479378" cy="436514"/>
          </a:xfrm>
          <a:prstGeom prst="roundRect">
            <a:avLst>
              <a:gd name="adj" fmla="val 43641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要件定義</a:t>
            </a:r>
          </a:p>
        </p:txBody>
      </p:sp>
      <p:sp>
        <p:nvSpPr>
          <p:cNvPr id="367" name="Shape 367"/>
          <p:cNvSpPr/>
          <p:nvPr/>
        </p:nvSpPr>
        <p:spPr>
          <a:xfrm>
            <a:off x="2011015" y="2905943"/>
            <a:ext cx="2479378" cy="436514"/>
          </a:xfrm>
          <a:prstGeom prst="roundRect">
            <a:avLst>
              <a:gd name="adj" fmla="val 43641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設計</a:t>
            </a:r>
          </a:p>
        </p:txBody>
      </p:sp>
      <p:sp>
        <p:nvSpPr>
          <p:cNvPr id="368" name="Shape 368"/>
          <p:cNvSpPr/>
          <p:nvPr/>
        </p:nvSpPr>
        <p:spPr>
          <a:xfrm>
            <a:off x="2011015" y="3667943"/>
            <a:ext cx="2479378" cy="436514"/>
          </a:xfrm>
          <a:prstGeom prst="roundRect">
            <a:avLst>
              <a:gd name="adj" fmla="val 43641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開発</a:t>
            </a:r>
          </a:p>
        </p:txBody>
      </p:sp>
      <p:sp>
        <p:nvSpPr>
          <p:cNvPr id="369" name="Shape 369"/>
          <p:cNvSpPr/>
          <p:nvPr/>
        </p:nvSpPr>
        <p:spPr>
          <a:xfrm>
            <a:off x="2011015" y="4429943"/>
            <a:ext cx="2479378" cy="436514"/>
          </a:xfrm>
          <a:prstGeom prst="roundRect">
            <a:avLst>
              <a:gd name="adj" fmla="val 43641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テスト</a:t>
            </a:r>
          </a:p>
        </p:txBody>
      </p:sp>
      <p:sp>
        <p:nvSpPr>
          <p:cNvPr id="370" name="Shape 370"/>
          <p:cNvSpPr/>
          <p:nvPr/>
        </p:nvSpPr>
        <p:spPr>
          <a:xfrm>
            <a:off x="3205559" y="2571475"/>
            <a:ext cx="1" cy="32839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71" name="Shape 371"/>
          <p:cNvSpPr/>
          <p:nvPr/>
        </p:nvSpPr>
        <p:spPr>
          <a:xfrm>
            <a:off x="3205559" y="3341004"/>
            <a:ext cx="1" cy="32839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72" name="Shape 372"/>
          <p:cNvSpPr/>
          <p:nvPr/>
        </p:nvSpPr>
        <p:spPr>
          <a:xfrm>
            <a:off x="3205559" y="4110532"/>
            <a:ext cx="1" cy="32839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73" name="Shape 373"/>
          <p:cNvSpPr/>
          <p:nvPr/>
        </p:nvSpPr>
        <p:spPr>
          <a:xfrm>
            <a:off x="3465906" y="5634532"/>
            <a:ext cx="6072988" cy="193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チームAは恐らくこのように</a:t>
            </a:r>
          </a:p>
          <a:p>
            <a:pPr/>
            <a:r>
              <a:rPr>
                <a:solidFill>
                  <a:srgbClr val="FF2600"/>
                </a:solidFill>
              </a:rPr>
              <a:t>シーケンシャルに</a:t>
            </a:r>
            <a:endParaRPr>
              <a:solidFill>
                <a:srgbClr val="FF2600"/>
              </a:solidFill>
            </a:endParaRPr>
          </a:p>
          <a:p>
            <a:pPr/>
            <a:r>
              <a:t>作業を進めている</a:t>
            </a:r>
          </a:p>
        </p:txBody>
      </p:sp>
      <p:sp>
        <p:nvSpPr>
          <p:cNvPr id="374" name="Shape 374"/>
          <p:cNvSpPr/>
          <p:nvPr/>
        </p:nvSpPr>
        <p:spPr>
          <a:xfrm>
            <a:off x="2570559" y="7771159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75" name="Shape 375"/>
          <p:cNvSpPr/>
          <p:nvPr/>
        </p:nvSpPr>
        <p:spPr>
          <a:xfrm>
            <a:off x="4018260" y="7771159"/>
            <a:ext cx="7345958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76" name="Shape 376"/>
          <p:cNvSpPr/>
          <p:nvPr/>
        </p:nvSpPr>
        <p:spPr>
          <a:xfrm>
            <a:off x="5169781" y="8126759"/>
            <a:ext cx="504291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ミニウォーターフォール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" name="Chart 378"/>
          <p:cNvGraphicFramePr/>
          <p:nvPr/>
        </p:nvGraphicFramePr>
        <p:xfrm>
          <a:off x="6235953" y="1739899"/>
          <a:ext cx="5080001" cy="353060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79" name="Shape 379"/>
          <p:cNvSpPr/>
          <p:nvPr/>
        </p:nvSpPr>
        <p:spPr>
          <a:xfrm>
            <a:off x="1840229" y="1244600"/>
            <a:ext cx="180594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チームA</a:t>
            </a:r>
          </a:p>
        </p:txBody>
      </p:sp>
      <p:sp>
        <p:nvSpPr>
          <p:cNvPr id="380" name="Shape 380"/>
          <p:cNvSpPr/>
          <p:nvPr/>
        </p:nvSpPr>
        <p:spPr>
          <a:xfrm>
            <a:off x="2011015" y="2143943"/>
            <a:ext cx="2479378" cy="436514"/>
          </a:xfrm>
          <a:prstGeom prst="roundRect">
            <a:avLst>
              <a:gd name="adj" fmla="val 43641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要件定義</a:t>
            </a:r>
          </a:p>
        </p:txBody>
      </p:sp>
      <p:sp>
        <p:nvSpPr>
          <p:cNvPr id="381" name="Shape 381"/>
          <p:cNvSpPr/>
          <p:nvPr/>
        </p:nvSpPr>
        <p:spPr>
          <a:xfrm>
            <a:off x="2011015" y="2905943"/>
            <a:ext cx="2479378" cy="436514"/>
          </a:xfrm>
          <a:prstGeom prst="roundRect">
            <a:avLst>
              <a:gd name="adj" fmla="val 43641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設計</a:t>
            </a:r>
          </a:p>
        </p:txBody>
      </p:sp>
      <p:sp>
        <p:nvSpPr>
          <p:cNvPr id="382" name="Shape 382"/>
          <p:cNvSpPr/>
          <p:nvPr/>
        </p:nvSpPr>
        <p:spPr>
          <a:xfrm>
            <a:off x="2011015" y="3667943"/>
            <a:ext cx="2479378" cy="436514"/>
          </a:xfrm>
          <a:prstGeom prst="roundRect">
            <a:avLst>
              <a:gd name="adj" fmla="val 43641"/>
            </a:avLst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開発</a:t>
            </a:r>
          </a:p>
        </p:txBody>
      </p:sp>
      <p:sp>
        <p:nvSpPr>
          <p:cNvPr id="383" name="Shape 383"/>
          <p:cNvSpPr/>
          <p:nvPr/>
        </p:nvSpPr>
        <p:spPr>
          <a:xfrm>
            <a:off x="2011015" y="4429943"/>
            <a:ext cx="2479378" cy="436514"/>
          </a:xfrm>
          <a:prstGeom prst="roundRect">
            <a:avLst>
              <a:gd name="adj" fmla="val 43641"/>
            </a:avLst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テスト</a:t>
            </a:r>
          </a:p>
        </p:txBody>
      </p:sp>
      <p:sp>
        <p:nvSpPr>
          <p:cNvPr id="384" name="Shape 384"/>
          <p:cNvSpPr/>
          <p:nvPr/>
        </p:nvSpPr>
        <p:spPr>
          <a:xfrm>
            <a:off x="3205559" y="2571475"/>
            <a:ext cx="1" cy="32839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85" name="Shape 385"/>
          <p:cNvSpPr/>
          <p:nvPr/>
        </p:nvSpPr>
        <p:spPr>
          <a:xfrm>
            <a:off x="3205559" y="3341004"/>
            <a:ext cx="1" cy="32839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86" name="Shape 386"/>
          <p:cNvSpPr/>
          <p:nvPr/>
        </p:nvSpPr>
        <p:spPr>
          <a:xfrm>
            <a:off x="3205559" y="4110532"/>
            <a:ext cx="1" cy="32839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87" name="Shape 387"/>
          <p:cNvSpPr/>
          <p:nvPr/>
        </p:nvSpPr>
        <p:spPr>
          <a:xfrm>
            <a:off x="3465906" y="5634532"/>
            <a:ext cx="6072988" cy="193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チームAは恐らくこのように</a:t>
            </a:r>
          </a:p>
          <a:p>
            <a:pPr/>
            <a:r>
              <a:rPr>
                <a:solidFill>
                  <a:srgbClr val="FF2600"/>
                </a:solidFill>
              </a:rPr>
              <a:t>シーケンシャルに</a:t>
            </a:r>
            <a:endParaRPr>
              <a:solidFill>
                <a:srgbClr val="FF2600"/>
              </a:solidFill>
            </a:endParaRPr>
          </a:p>
          <a:p>
            <a:pPr/>
            <a:r>
              <a:t>作業を進めている</a:t>
            </a:r>
          </a:p>
        </p:txBody>
      </p:sp>
      <p:sp>
        <p:nvSpPr>
          <p:cNvPr id="388" name="Shape 388"/>
          <p:cNvSpPr/>
          <p:nvPr/>
        </p:nvSpPr>
        <p:spPr>
          <a:xfrm>
            <a:off x="2570559" y="7771159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89" name="Shape 389"/>
          <p:cNvSpPr/>
          <p:nvPr/>
        </p:nvSpPr>
        <p:spPr>
          <a:xfrm>
            <a:off x="4018260" y="7771159"/>
            <a:ext cx="7345958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90" name="Shape 390"/>
          <p:cNvSpPr/>
          <p:nvPr/>
        </p:nvSpPr>
        <p:spPr>
          <a:xfrm>
            <a:off x="5169781" y="8126759"/>
            <a:ext cx="504291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ミニウォーターフォール</a:t>
            </a:r>
          </a:p>
        </p:txBody>
      </p:sp>
      <p:sp>
        <p:nvSpPr>
          <p:cNvPr id="391" name="Shape 391"/>
          <p:cNvSpPr/>
          <p:nvPr/>
        </p:nvSpPr>
        <p:spPr>
          <a:xfrm>
            <a:off x="4953000" y="3639728"/>
            <a:ext cx="4866879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09" y="0"/>
                </a:moveTo>
                <a:cubicBezTo>
                  <a:pt x="1253" y="0"/>
                  <a:pt x="1127" y="484"/>
                  <a:pt x="1127" y="1080"/>
                </a:cubicBezTo>
                <a:lnTo>
                  <a:pt x="1127" y="8640"/>
                </a:lnTo>
                <a:lnTo>
                  <a:pt x="0" y="10800"/>
                </a:lnTo>
                <a:lnTo>
                  <a:pt x="1127" y="12960"/>
                </a:lnTo>
                <a:lnTo>
                  <a:pt x="1127" y="20520"/>
                </a:lnTo>
                <a:cubicBezTo>
                  <a:pt x="1127" y="21116"/>
                  <a:pt x="1253" y="21600"/>
                  <a:pt x="1409" y="21600"/>
                </a:cubicBezTo>
                <a:lnTo>
                  <a:pt x="21318" y="21600"/>
                </a:lnTo>
                <a:cubicBezTo>
                  <a:pt x="21474" y="21600"/>
                  <a:pt x="21600" y="21116"/>
                  <a:pt x="21600" y="20520"/>
                </a:cubicBezTo>
                <a:lnTo>
                  <a:pt x="21600" y="1080"/>
                </a:lnTo>
                <a:cubicBezTo>
                  <a:pt x="21600" y="484"/>
                  <a:pt x="21474" y="0"/>
                  <a:pt x="21318" y="0"/>
                </a:cubicBezTo>
                <a:lnTo>
                  <a:pt x="1409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ユーザに価値を提供する機会が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後ろのほうになる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3" name="Chart 393"/>
          <p:cNvGraphicFramePr/>
          <p:nvPr/>
        </p:nvGraphicFramePr>
        <p:xfrm>
          <a:off x="6290373" y="1739899"/>
          <a:ext cx="5277359" cy="353060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94" name="Shape 394"/>
          <p:cNvSpPr/>
          <p:nvPr/>
        </p:nvSpPr>
        <p:spPr>
          <a:xfrm>
            <a:off x="1848916" y="1244600"/>
            <a:ext cx="1788568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チームB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6" name="Chart 396"/>
          <p:cNvGraphicFramePr/>
          <p:nvPr/>
        </p:nvGraphicFramePr>
        <p:xfrm>
          <a:off x="6290373" y="1739899"/>
          <a:ext cx="5277359" cy="353060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97" name="Shape 397"/>
          <p:cNvSpPr/>
          <p:nvPr/>
        </p:nvSpPr>
        <p:spPr>
          <a:xfrm>
            <a:off x="1848916" y="1244600"/>
            <a:ext cx="1788568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チームB</a:t>
            </a:r>
          </a:p>
        </p:txBody>
      </p:sp>
      <p:sp>
        <p:nvSpPr>
          <p:cNvPr id="398" name="Shape 398"/>
          <p:cNvSpPr/>
          <p:nvPr/>
        </p:nvSpPr>
        <p:spPr>
          <a:xfrm>
            <a:off x="1350615" y="2143943"/>
            <a:ext cx="2112715" cy="436514"/>
          </a:xfrm>
          <a:prstGeom prst="roundRect">
            <a:avLst>
              <a:gd name="adj" fmla="val 43641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要件定義</a:t>
            </a:r>
          </a:p>
        </p:txBody>
      </p:sp>
      <p:sp>
        <p:nvSpPr>
          <p:cNvPr id="399" name="Shape 399"/>
          <p:cNvSpPr/>
          <p:nvPr/>
        </p:nvSpPr>
        <p:spPr>
          <a:xfrm>
            <a:off x="3763615" y="2143943"/>
            <a:ext cx="2112715" cy="436514"/>
          </a:xfrm>
          <a:prstGeom prst="roundRect">
            <a:avLst>
              <a:gd name="adj" fmla="val 43641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設計</a:t>
            </a:r>
          </a:p>
        </p:txBody>
      </p:sp>
      <p:sp>
        <p:nvSpPr>
          <p:cNvPr id="400" name="Shape 400"/>
          <p:cNvSpPr/>
          <p:nvPr/>
        </p:nvSpPr>
        <p:spPr>
          <a:xfrm>
            <a:off x="1350615" y="3664179"/>
            <a:ext cx="2112715" cy="436513"/>
          </a:xfrm>
          <a:prstGeom prst="roundRect">
            <a:avLst>
              <a:gd name="adj" fmla="val 43641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開発</a:t>
            </a:r>
          </a:p>
        </p:txBody>
      </p:sp>
      <p:sp>
        <p:nvSpPr>
          <p:cNvPr id="401" name="Shape 401"/>
          <p:cNvSpPr/>
          <p:nvPr/>
        </p:nvSpPr>
        <p:spPr>
          <a:xfrm>
            <a:off x="3763615" y="3664179"/>
            <a:ext cx="2112715" cy="436513"/>
          </a:xfrm>
          <a:prstGeom prst="roundRect">
            <a:avLst>
              <a:gd name="adj" fmla="val 43641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テスト</a:t>
            </a:r>
          </a:p>
        </p:txBody>
      </p:sp>
      <p:sp>
        <p:nvSpPr>
          <p:cNvPr id="402" name="Shape 402"/>
          <p:cNvSpPr/>
          <p:nvPr/>
        </p:nvSpPr>
        <p:spPr>
          <a:xfrm flipV="1">
            <a:off x="2314029" y="2656885"/>
            <a:ext cx="2523133" cy="930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03" name="Shape 403"/>
          <p:cNvSpPr/>
          <p:nvPr/>
        </p:nvSpPr>
        <p:spPr>
          <a:xfrm>
            <a:off x="2230784" y="2683693"/>
            <a:ext cx="2689623" cy="87724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04" name="Shape 404"/>
          <p:cNvSpPr/>
          <p:nvPr/>
        </p:nvSpPr>
        <p:spPr>
          <a:xfrm>
            <a:off x="3258840" y="2376958"/>
            <a:ext cx="63351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05" name="Shape 405"/>
          <p:cNvSpPr/>
          <p:nvPr/>
        </p:nvSpPr>
        <p:spPr>
          <a:xfrm>
            <a:off x="3258840" y="3882435"/>
            <a:ext cx="63351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06" name="Shape 406"/>
          <p:cNvSpPr/>
          <p:nvPr/>
        </p:nvSpPr>
        <p:spPr>
          <a:xfrm>
            <a:off x="5062240" y="2702853"/>
            <a:ext cx="1" cy="83892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07" name="Shape 407"/>
          <p:cNvSpPr/>
          <p:nvPr/>
        </p:nvSpPr>
        <p:spPr>
          <a:xfrm>
            <a:off x="2192040" y="2702853"/>
            <a:ext cx="1" cy="83892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08" name="Shape 408"/>
          <p:cNvSpPr/>
          <p:nvPr/>
        </p:nvSpPr>
        <p:spPr>
          <a:xfrm>
            <a:off x="1651507" y="5977432"/>
            <a:ext cx="9701785" cy="124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チームBは恐らくこのように</a:t>
            </a:r>
          </a:p>
          <a:p>
            <a:pPr>
              <a:defRPr>
                <a:solidFill>
                  <a:srgbClr val="FF2600"/>
                </a:solidFill>
              </a:defRPr>
            </a:pPr>
            <a:r>
              <a:t>ストーリー内の色々な作業を同時に進めている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どういうカラクリか？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2" name="Chart 412"/>
          <p:cNvGraphicFramePr/>
          <p:nvPr/>
        </p:nvGraphicFramePr>
        <p:xfrm>
          <a:off x="6290373" y="1739899"/>
          <a:ext cx="5277359" cy="353060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13" name="Shape 413"/>
          <p:cNvSpPr/>
          <p:nvPr/>
        </p:nvSpPr>
        <p:spPr>
          <a:xfrm>
            <a:off x="1848916" y="1244600"/>
            <a:ext cx="1788568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チームB</a:t>
            </a:r>
          </a:p>
        </p:txBody>
      </p:sp>
      <p:sp>
        <p:nvSpPr>
          <p:cNvPr id="414" name="Shape 414"/>
          <p:cNvSpPr/>
          <p:nvPr/>
        </p:nvSpPr>
        <p:spPr>
          <a:xfrm>
            <a:off x="1350615" y="2143943"/>
            <a:ext cx="2112715" cy="436514"/>
          </a:xfrm>
          <a:prstGeom prst="roundRect">
            <a:avLst>
              <a:gd name="adj" fmla="val 43641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要件定義</a:t>
            </a:r>
          </a:p>
        </p:txBody>
      </p:sp>
      <p:sp>
        <p:nvSpPr>
          <p:cNvPr id="415" name="Shape 415"/>
          <p:cNvSpPr/>
          <p:nvPr/>
        </p:nvSpPr>
        <p:spPr>
          <a:xfrm>
            <a:off x="3763615" y="2143943"/>
            <a:ext cx="2112715" cy="436514"/>
          </a:xfrm>
          <a:prstGeom prst="roundRect">
            <a:avLst>
              <a:gd name="adj" fmla="val 43641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設計</a:t>
            </a:r>
          </a:p>
        </p:txBody>
      </p:sp>
      <p:sp>
        <p:nvSpPr>
          <p:cNvPr id="416" name="Shape 416"/>
          <p:cNvSpPr/>
          <p:nvPr/>
        </p:nvSpPr>
        <p:spPr>
          <a:xfrm>
            <a:off x="1350615" y="3664179"/>
            <a:ext cx="2112715" cy="436513"/>
          </a:xfrm>
          <a:prstGeom prst="roundRect">
            <a:avLst>
              <a:gd name="adj" fmla="val 43641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開発</a:t>
            </a:r>
          </a:p>
        </p:txBody>
      </p:sp>
      <p:sp>
        <p:nvSpPr>
          <p:cNvPr id="417" name="Shape 417"/>
          <p:cNvSpPr/>
          <p:nvPr/>
        </p:nvSpPr>
        <p:spPr>
          <a:xfrm>
            <a:off x="3763615" y="3664179"/>
            <a:ext cx="2112715" cy="436513"/>
          </a:xfrm>
          <a:prstGeom prst="roundRect">
            <a:avLst>
              <a:gd name="adj" fmla="val 43641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テスト</a:t>
            </a:r>
          </a:p>
        </p:txBody>
      </p:sp>
      <p:sp>
        <p:nvSpPr>
          <p:cNvPr id="418" name="Shape 418"/>
          <p:cNvSpPr/>
          <p:nvPr/>
        </p:nvSpPr>
        <p:spPr>
          <a:xfrm flipV="1">
            <a:off x="2314029" y="2656885"/>
            <a:ext cx="2523133" cy="930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19" name="Shape 419"/>
          <p:cNvSpPr/>
          <p:nvPr/>
        </p:nvSpPr>
        <p:spPr>
          <a:xfrm>
            <a:off x="2230784" y="2683693"/>
            <a:ext cx="2689623" cy="87724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20" name="Shape 420"/>
          <p:cNvSpPr/>
          <p:nvPr/>
        </p:nvSpPr>
        <p:spPr>
          <a:xfrm>
            <a:off x="3258840" y="2376958"/>
            <a:ext cx="63351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21" name="Shape 421"/>
          <p:cNvSpPr/>
          <p:nvPr/>
        </p:nvSpPr>
        <p:spPr>
          <a:xfrm>
            <a:off x="3258840" y="3882435"/>
            <a:ext cx="63351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22" name="Shape 422"/>
          <p:cNvSpPr/>
          <p:nvPr/>
        </p:nvSpPr>
        <p:spPr>
          <a:xfrm>
            <a:off x="5062240" y="2702853"/>
            <a:ext cx="1" cy="83892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23" name="Shape 423"/>
          <p:cNvSpPr/>
          <p:nvPr/>
        </p:nvSpPr>
        <p:spPr>
          <a:xfrm>
            <a:off x="2192040" y="2702853"/>
            <a:ext cx="1" cy="83892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24" name="Shape 424"/>
          <p:cNvSpPr/>
          <p:nvPr/>
        </p:nvSpPr>
        <p:spPr>
          <a:xfrm>
            <a:off x="1651507" y="5977432"/>
            <a:ext cx="9701785" cy="124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チームBは恐らくこのように</a:t>
            </a:r>
          </a:p>
          <a:p>
            <a:pPr>
              <a:defRPr>
                <a:solidFill>
                  <a:srgbClr val="FF2600"/>
                </a:solidFill>
              </a:defRPr>
            </a:pPr>
            <a:r>
              <a:t>ストーリー内の色々な作業を同時に進めている</a:t>
            </a:r>
          </a:p>
        </p:txBody>
      </p:sp>
      <p:sp>
        <p:nvSpPr>
          <p:cNvPr id="425" name="Shape 425"/>
          <p:cNvSpPr/>
          <p:nvPr/>
        </p:nvSpPr>
        <p:spPr>
          <a:xfrm>
            <a:off x="2570559" y="7771159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26" name="Shape 426"/>
          <p:cNvSpPr/>
          <p:nvPr/>
        </p:nvSpPr>
        <p:spPr>
          <a:xfrm>
            <a:off x="4018260" y="7771159"/>
            <a:ext cx="7951391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27" name="Shape 427"/>
          <p:cNvSpPr/>
          <p:nvPr/>
        </p:nvSpPr>
        <p:spPr>
          <a:xfrm>
            <a:off x="3830870" y="7783859"/>
            <a:ext cx="8326171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rgbClr val="FF2600"/>
                </a:solidFill>
              </a:defRPr>
            </a:pPr>
            <a:r>
              <a:rPr>
                <a:solidFill>
                  <a:srgbClr val="000000"/>
                </a:solidFill>
              </a:rPr>
              <a:t>例えば</a:t>
            </a:r>
            <a:r>
              <a:t>テストファーストな開発(TDD)</a:t>
            </a:r>
            <a:br/>
            <a:r>
              <a:rPr>
                <a:solidFill>
                  <a:srgbClr val="000000"/>
                </a:solidFill>
              </a:rPr>
              <a:t>を行っている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9" name="Chart 429"/>
          <p:cNvGraphicFramePr/>
          <p:nvPr/>
        </p:nvGraphicFramePr>
        <p:xfrm>
          <a:off x="6290373" y="1739899"/>
          <a:ext cx="5277359" cy="353060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30" name="Shape 430"/>
          <p:cNvSpPr/>
          <p:nvPr/>
        </p:nvSpPr>
        <p:spPr>
          <a:xfrm>
            <a:off x="1848916" y="1244600"/>
            <a:ext cx="1788568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チームB</a:t>
            </a:r>
          </a:p>
        </p:txBody>
      </p:sp>
      <p:sp>
        <p:nvSpPr>
          <p:cNvPr id="431" name="Shape 431"/>
          <p:cNvSpPr/>
          <p:nvPr/>
        </p:nvSpPr>
        <p:spPr>
          <a:xfrm>
            <a:off x="1350615" y="2143943"/>
            <a:ext cx="2112715" cy="436514"/>
          </a:xfrm>
          <a:prstGeom prst="roundRect">
            <a:avLst>
              <a:gd name="adj" fmla="val 43641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要件定義</a:t>
            </a:r>
          </a:p>
        </p:txBody>
      </p:sp>
      <p:sp>
        <p:nvSpPr>
          <p:cNvPr id="432" name="Shape 432"/>
          <p:cNvSpPr/>
          <p:nvPr/>
        </p:nvSpPr>
        <p:spPr>
          <a:xfrm>
            <a:off x="3763615" y="2143943"/>
            <a:ext cx="2112715" cy="436514"/>
          </a:xfrm>
          <a:prstGeom prst="roundRect">
            <a:avLst>
              <a:gd name="adj" fmla="val 43641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設計</a:t>
            </a:r>
          </a:p>
        </p:txBody>
      </p:sp>
      <p:sp>
        <p:nvSpPr>
          <p:cNvPr id="433" name="Shape 433"/>
          <p:cNvSpPr/>
          <p:nvPr/>
        </p:nvSpPr>
        <p:spPr>
          <a:xfrm>
            <a:off x="1350615" y="3664179"/>
            <a:ext cx="2112715" cy="436513"/>
          </a:xfrm>
          <a:prstGeom prst="roundRect">
            <a:avLst>
              <a:gd name="adj" fmla="val 43641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開発</a:t>
            </a:r>
          </a:p>
        </p:txBody>
      </p:sp>
      <p:sp>
        <p:nvSpPr>
          <p:cNvPr id="434" name="Shape 434"/>
          <p:cNvSpPr/>
          <p:nvPr/>
        </p:nvSpPr>
        <p:spPr>
          <a:xfrm>
            <a:off x="3763615" y="3664179"/>
            <a:ext cx="2112715" cy="436513"/>
          </a:xfrm>
          <a:prstGeom prst="roundRect">
            <a:avLst>
              <a:gd name="adj" fmla="val 43641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テスト</a:t>
            </a:r>
          </a:p>
        </p:txBody>
      </p:sp>
      <p:sp>
        <p:nvSpPr>
          <p:cNvPr id="435" name="Shape 435"/>
          <p:cNvSpPr/>
          <p:nvPr/>
        </p:nvSpPr>
        <p:spPr>
          <a:xfrm flipV="1">
            <a:off x="2314029" y="2656885"/>
            <a:ext cx="2523133" cy="930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36" name="Shape 436"/>
          <p:cNvSpPr/>
          <p:nvPr/>
        </p:nvSpPr>
        <p:spPr>
          <a:xfrm>
            <a:off x="2230784" y="2683693"/>
            <a:ext cx="2689623" cy="87724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37" name="Shape 437"/>
          <p:cNvSpPr/>
          <p:nvPr/>
        </p:nvSpPr>
        <p:spPr>
          <a:xfrm>
            <a:off x="3258840" y="2376958"/>
            <a:ext cx="63351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38" name="Shape 438"/>
          <p:cNvSpPr/>
          <p:nvPr/>
        </p:nvSpPr>
        <p:spPr>
          <a:xfrm>
            <a:off x="3258840" y="3882435"/>
            <a:ext cx="63351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39" name="Shape 439"/>
          <p:cNvSpPr/>
          <p:nvPr/>
        </p:nvSpPr>
        <p:spPr>
          <a:xfrm>
            <a:off x="5062240" y="2702853"/>
            <a:ext cx="1" cy="83892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40" name="Shape 440"/>
          <p:cNvSpPr/>
          <p:nvPr/>
        </p:nvSpPr>
        <p:spPr>
          <a:xfrm>
            <a:off x="2192040" y="2702853"/>
            <a:ext cx="1" cy="83892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41" name="Shape 441"/>
          <p:cNvSpPr/>
          <p:nvPr/>
        </p:nvSpPr>
        <p:spPr>
          <a:xfrm>
            <a:off x="1651507" y="5977432"/>
            <a:ext cx="9701785" cy="124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チームBは恐らくこのように</a:t>
            </a:r>
          </a:p>
          <a:p>
            <a:pPr>
              <a:defRPr>
                <a:solidFill>
                  <a:srgbClr val="FF2600"/>
                </a:solidFill>
              </a:defRPr>
            </a:pPr>
            <a:r>
              <a:t>ストーリー内の色々な作業を同時に進めている</a:t>
            </a:r>
          </a:p>
        </p:txBody>
      </p:sp>
      <p:sp>
        <p:nvSpPr>
          <p:cNvPr id="442" name="Shape 442"/>
          <p:cNvSpPr/>
          <p:nvPr/>
        </p:nvSpPr>
        <p:spPr>
          <a:xfrm>
            <a:off x="2570559" y="7771159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43" name="Shape 443"/>
          <p:cNvSpPr/>
          <p:nvPr/>
        </p:nvSpPr>
        <p:spPr>
          <a:xfrm>
            <a:off x="4018260" y="7771159"/>
            <a:ext cx="7951391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44" name="Shape 444"/>
          <p:cNvSpPr/>
          <p:nvPr/>
        </p:nvSpPr>
        <p:spPr>
          <a:xfrm>
            <a:off x="3830870" y="7783859"/>
            <a:ext cx="8326171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rgbClr val="FF2600"/>
                </a:solidFill>
              </a:defRPr>
            </a:pPr>
            <a:r>
              <a:rPr>
                <a:solidFill>
                  <a:srgbClr val="000000"/>
                </a:solidFill>
              </a:rPr>
              <a:t>恐らく</a:t>
            </a:r>
            <a:r>
              <a:t>テストファーストな開発(TDD)</a:t>
            </a:r>
            <a:br/>
            <a:r>
              <a:rPr>
                <a:solidFill>
                  <a:srgbClr val="000000"/>
                </a:solidFill>
              </a:rPr>
              <a:t>を行っている</a:t>
            </a:r>
          </a:p>
        </p:txBody>
      </p:sp>
      <p:pic>
        <p:nvPicPr>
          <p:cNvPr id="445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11067" y="19050"/>
            <a:ext cx="7065266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446" name="Shape 446"/>
          <p:cNvSpPr/>
          <p:nvPr/>
        </p:nvSpPr>
        <p:spPr>
          <a:xfrm>
            <a:off x="2940595" y="5977432"/>
            <a:ext cx="7951392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47" name="Shape 447"/>
          <p:cNvSpPr/>
          <p:nvPr/>
        </p:nvSpPr>
        <p:spPr>
          <a:xfrm>
            <a:off x="5258941" y="6320332"/>
            <a:ext cx="33147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或いは</a:t>
            </a:r>
            <a:r>
              <a:rPr>
                <a:solidFill>
                  <a:srgbClr val="FF2600"/>
                </a:solidFill>
              </a:rPr>
              <a:t>自動化</a:t>
            </a:r>
            <a:r>
              <a:t>！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響いた言葉</a:t>
            </a:r>
          </a:p>
        </p:txBody>
      </p:sp>
      <p:sp>
        <p:nvSpPr>
          <p:cNvPr id="450" name="Shape 4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「テストやってないとスクラムできないよ。メンゴ」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響いた言葉</a:t>
            </a:r>
          </a:p>
        </p:txBody>
      </p:sp>
      <p:sp>
        <p:nvSpPr>
          <p:cNvPr id="453" name="Shape 4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「テストやってないとスクラムできないよ。メンゴ」</a:t>
            </a:r>
          </a:p>
        </p:txBody>
      </p:sp>
      <p:sp>
        <p:nvSpPr>
          <p:cNvPr id="454" name="Shape 454"/>
          <p:cNvSpPr/>
          <p:nvPr/>
        </p:nvSpPr>
        <p:spPr>
          <a:xfrm>
            <a:off x="1879748" y="7088782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55" name="Shape 455"/>
          <p:cNvSpPr/>
          <p:nvPr/>
        </p:nvSpPr>
        <p:spPr>
          <a:xfrm>
            <a:off x="3328739" y="6428383"/>
            <a:ext cx="8464005" cy="2590800"/>
          </a:xfrm>
          <a:prstGeom prst="roundRect">
            <a:avLst>
              <a:gd name="adj" fmla="val 7353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56" name="Shape 456"/>
          <p:cNvSpPr/>
          <p:nvPr/>
        </p:nvSpPr>
        <p:spPr>
          <a:xfrm>
            <a:off x="3670808" y="6758583"/>
            <a:ext cx="6958585" cy="193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ユーザに「</a:t>
            </a:r>
            <a:r>
              <a:rPr>
                <a:solidFill>
                  <a:srgbClr val="FF2600"/>
                </a:solidFill>
              </a:rPr>
              <a:t>継続的に</a:t>
            </a:r>
            <a:r>
              <a:t>」「</a:t>
            </a:r>
            <a:r>
              <a:rPr>
                <a:solidFill>
                  <a:srgbClr val="FF2600"/>
                </a:solidFill>
              </a:rPr>
              <a:t>素早く</a:t>
            </a:r>
            <a:r>
              <a:t>」</a:t>
            </a:r>
            <a:br/>
            <a:r>
              <a:t>価値を提供するために、</a:t>
            </a:r>
            <a:br/>
            <a:r>
              <a:t>テスト(やCI / CD)があるべき！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これ、何？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認定スクラムトレーナーによって開催されるScrum Alliance認定研修</a:t>
            </a:r>
          </a:p>
          <a:p>
            <a:pPr/>
            <a:r>
              <a:t>研修修了後、試験に合格すると、</a:t>
            </a:r>
            <a:br/>
            <a:r>
              <a:t>認定スクラムマスターの資格が得られる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アジェンダ</a:t>
            </a:r>
          </a:p>
        </p:txBody>
      </p:sp>
      <p:sp>
        <p:nvSpPr>
          <p:cNvPr id="459" name="Shape 459"/>
          <p:cNvSpPr/>
          <p:nvPr/>
        </p:nvSpPr>
        <p:spPr>
          <a:xfrm>
            <a:off x="870966" y="3568700"/>
            <a:ext cx="10760574" cy="261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・</a:t>
            </a:r>
            <a:r>
              <a:t>これ、何？</a:t>
            </a:r>
            <a:endParaRPr>
              <a:solidFill>
                <a:srgbClr val="FF2600"/>
              </a:solidFill>
            </a:endParaRPr>
          </a:p>
          <a:p>
            <a:pPr algn="l"/>
            <a:r>
              <a:t>・どんなことをやるの？</a:t>
            </a:r>
          </a:p>
          <a:p>
            <a:pPr algn="l"/>
            <a:r>
              <a:t>・学んだことの紹介</a:t>
            </a:r>
          </a:p>
          <a:p>
            <a:pPr algn="l"/>
            <a:r>
              <a:t>・</a:t>
            </a:r>
            <a:r>
              <a:rPr>
                <a:solidFill>
                  <a:srgbClr val="FF2600"/>
                </a:solidFill>
              </a:rPr>
              <a:t>感想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感想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感想</a:t>
            </a:r>
          </a:p>
        </p:txBody>
      </p:sp>
      <p:sp>
        <p:nvSpPr>
          <p:cNvPr id="464" name="Shape 464"/>
          <p:cNvSpPr/>
          <p:nvPr>
            <p:ph type="body" sz="quarter" idx="1"/>
          </p:nvPr>
        </p:nvSpPr>
        <p:spPr>
          <a:xfrm>
            <a:off x="952500" y="2603500"/>
            <a:ext cx="11099800" cy="2060526"/>
          </a:xfrm>
          <a:prstGeom prst="rect">
            <a:avLst/>
          </a:prstGeom>
        </p:spPr>
        <p:txBody>
          <a:bodyPr/>
          <a:lstStyle/>
          <a:p>
            <a:pPr/>
            <a:r>
              <a:t>スクラム開発の理解が深まった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感想</a:t>
            </a:r>
          </a:p>
        </p:txBody>
      </p:sp>
      <p:sp>
        <p:nvSpPr>
          <p:cNvPr id="467" name="Shape 467"/>
          <p:cNvSpPr/>
          <p:nvPr>
            <p:ph type="body" sz="quarter" idx="1"/>
          </p:nvPr>
        </p:nvSpPr>
        <p:spPr>
          <a:xfrm>
            <a:off x="952500" y="2603500"/>
            <a:ext cx="11099800" cy="2060526"/>
          </a:xfrm>
          <a:prstGeom prst="rect">
            <a:avLst/>
          </a:prstGeom>
        </p:spPr>
        <p:txBody>
          <a:bodyPr/>
          <a:lstStyle/>
          <a:p>
            <a:pPr/>
            <a:r>
              <a:t>スクラム開発の理解が深まった</a:t>
            </a:r>
          </a:p>
        </p:txBody>
      </p:sp>
      <p:sp>
        <p:nvSpPr>
          <p:cNvPr id="468" name="Shape 468"/>
          <p:cNvSpPr/>
          <p:nvPr/>
        </p:nvSpPr>
        <p:spPr>
          <a:xfrm>
            <a:off x="952500" y="3846537"/>
            <a:ext cx="11099800" cy="2060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marL="444500" indent="-444500" algn="l">
              <a:spcBef>
                <a:spcPts val="4200"/>
              </a:spcBef>
              <a:buSzPct val="75000"/>
              <a:buChar char="•"/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メンバーに説明しやすくなった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感想</a:t>
            </a:r>
          </a:p>
        </p:txBody>
      </p:sp>
      <p:sp>
        <p:nvSpPr>
          <p:cNvPr id="471" name="Shape 471"/>
          <p:cNvSpPr/>
          <p:nvPr>
            <p:ph type="body" sz="quarter" idx="1"/>
          </p:nvPr>
        </p:nvSpPr>
        <p:spPr>
          <a:xfrm>
            <a:off x="952500" y="2603500"/>
            <a:ext cx="11099800" cy="2060526"/>
          </a:xfrm>
          <a:prstGeom prst="rect">
            <a:avLst/>
          </a:prstGeom>
        </p:spPr>
        <p:txBody>
          <a:bodyPr/>
          <a:lstStyle/>
          <a:p>
            <a:pPr/>
            <a:r>
              <a:t>スクラム開発の理解が深まった</a:t>
            </a:r>
          </a:p>
        </p:txBody>
      </p:sp>
      <p:sp>
        <p:nvSpPr>
          <p:cNvPr id="472" name="Shape 472"/>
          <p:cNvSpPr/>
          <p:nvPr/>
        </p:nvSpPr>
        <p:spPr>
          <a:xfrm>
            <a:off x="952500" y="3846537"/>
            <a:ext cx="11099800" cy="2060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marL="444500" indent="-444500" algn="l">
              <a:spcBef>
                <a:spcPts val="4200"/>
              </a:spcBef>
              <a:buSzPct val="75000"/>
              <a:buChar char="•"/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メンバーに説明しやすくなった</a:t>
            </a:r>
          </a:p>
        </p:txBody>
      </p:sp>
      <p:sp>
        <p:nvSpPr>
          <p:cNvPr id="473" name="Shape 473"/>
          <p:cNvSpPr/>
          <p:nvPr/>
        </p:nvSpPr>
        <p:spPr>
          <a:xfrm>
            <a:off x="952500" y="5167337"/>
            <a:ext cx="11099800" cy="2060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marL="444500" indent="-444500" algn="l">
              <a:spcBef>
                <a:spcPts val="4200"/>
              </a:spcBef>
              <a:buSzPct val="75000"/>
              <a:buChar char="•"/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困ったときの判断がしやすくなった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感想</a:t>
            </a:r>
          </a:p>
        </p:txBody>
      </p:sp>
      <p:sp>
        <p:nvSpPr>
          <p:cNvPr id="476" name="Shape 476"/>
          <p:cNvSpPr/>
          <p:nvPr>
            <p:ph type="body" sz="quarter" idx="1"/>
          </p:nvPr>
        </p:nvSpPr>
        <p:spPr>
          <a:xfrm>
            <a:off x="952500" y="2603500"/>
            <a:ext cx="11099800" cy="2060526"/>
          </a:xfrm>
          <a:prstGeom prst="rect">
            <a:avLst/>
          </a:prstGeom>
        </p:spPr>
        <p:txBody>
          <a:bodyPr/>
          <a:lstStyle/>
          <a:p>
            <a:pPr/>
            <a:r>
              <a:t>スクラム開発の理解が深まった</a:t>
            </a:r>
          </a:p>
        </p:txBody>
      </p:sp>
      <p:sp>
        <p:nvSpPr>
          <p:cNvPr id="477" name="Shape 477"/>
          <p:cNvSpPr/>
          <p:nvPr/>
        </p:nvSpPr>
        <p:spPr>
          <a:xfrm>
            <a:off x="952500" y="3846537"/>
            <a:ext cx="11099800" cy="2060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marL="444500" indent="-444500" algn="l">
              <a:spcBef>
                <a:spcPts val="4200"/>
              </a:spcBef>
              <a:buSzPct val="75000"/>
              <a:buChar char="•"/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メンバーに説明しやすくなった</a:t>
            </a:r>
          </a:p>
        </p:txBody>
      </p:sp>
      <p:sp>
        <p:nvSpPr>
          <p:cNvPr id="478" name="Shape 478"/>
          <p:cNvSpPr/>
          <p:nvPr/>
        </p:nvSpPr>
        <p:spPr>
          <a:xfrm>
            <a:off x="952500" y="5167337"/>
            <a:ext cx="11099800" cy="2060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marL="444500" indent="-444500" algn="l">
              <a:spcBef>
                <a:spcPts val="4200"/>
              </a:spcBef>
              <a:buSzPct val="75000"/>
              <a:buChar char="•"/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困ったときの判断がしやすくなった</a:t>
            </a:r>
          </a:p>
        </p:txBody>
      </p:sp>
      <p:sp>
        <p:nvSpPr>
          <p:cNvPr id="479" name="Shape 479"/>
          <p:cNvSpPr/>
          <p:nvPr/>
        </p:nvSpPr>
        <p:spPr>
          <a:xfrm>
            <a:off x="925165" y="7150100"/>
            <a:ext cx="11366550" cy="1270000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80" name="Shape 480"/>
          <p:cNvSpPr/>
          <p:nvPr/>
        </p:nvSpPr>
        <p:spPr>
          <a:xfrm>
            <a:off x="4464049" y="7505700"/>
            <a:ext cx="46863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有意義な研修だった！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感想</a:t>
            </a:r>
          </a:p>
        </p:txBody>
      </p:sp>
      <p:sp>
        <p:nvSpPr>
          <p:cNvPr id="483" name="Shape 483"/>
          <p:cNvSpPr/>
          <p:nvPr>
            <p:ph type="body" sz="quarter" idx="1"/>
          </p:nvPr>
        </p:nvSpPr>
        <p:spPr>
          <a:xfrm>
            <a:off x="952500" y="2603500"/>
            <a:ext cx="11099800" cy="2060526"/>
          </a:xfrm>
          <a:prstGeom prst="rect">
            <a:avLst/>
          </a:prstGeom>
        </p:spPr>
        <p:txBody>
          <a:bodyPr/>
          <a:lstStyle/>
          <a:p>
            <a:pPr/>
            <a:r>
              <a:t>スクラム開発の理解が深まった</a:t>
            </a:r>
          </a:p>
        </p:txBody>
      </p:sp>
      <p:sp>
        <p:nvSpPr>
          <p:cNvPr id="484" name="Shape 484"/>
          <p:cNvSpPr/>
          <p:nvPr/>
        </p:nvSpPr>
        <p:spPr>
          <a:xfrm>
            <a:off x="952500" y="3846537"/>
            <a:ext cx="11099800" cy="2060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marL="444500" indent="-444500" algn="l">
              <a:spcBef>
                <a:spcPts val="4200"/>
              </a:spcBef>
              <a:buSzPct val="75000"/>
              <a:buChar char="•"/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メンバーに説明しやすくなった</a:t>
            </a:r>
          </a:p>
        </p:txBody>
      </p:sp>
      <p:sp>
        <p:nvSpPr>
          <p:cNvPr id="485" name="Shape 485"/>
          <p:cNvSpPr/>
          <p:nvPr/>
        </p:nvSpPr>
        <p:spPr>
          <a:xfrm>
            <a:off x="952500" y="5167337"/>
            <a:ext cx="11099800" cy="2060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marL="444500" indent="-444500" algn="l">
              <a:spcBef>
                <a:spcPts val="4200"/>
              </a:spcBef>
              <a:buSzPct val="75000"/>
              <a:buChar char="•"/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困ったときの判断がしやすくなった</a:t>
            </a:r>
          </a:p>
        </p:txBody>
      </p:sp>
      <p:sp>
        <p:nvSpPr>
          <p:cNvPr id="486" name="Shape 486"/>
          <p:cNvSpPr/>
          <p:nvPr/>
        </p:nvSpPr>
        <p:spPr>
          <a:xfrm>
            <a:off x="925165" y="7150100"/>
            <a:ext cx="11366550" cy="1270000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87" name="Shape 487"/>
          <p:cNvSpPr/>
          <p:nvPr/>
        </p:nvSpPr>
        <p:spPr>
          <a:xfrm>
            <a:off x="4464049" y="7505700"/>
            <a:ext cx="46863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有意義な研修だった！</a:t>
            </a:r>
          </a:p>
        </p:txBody>
      </p:sp>
      <p:sp>
        <p:nvSpPr>
          <p:cNvPr id="488" name="Shape 488"/>
          <p:cNvSpPr/>
          <p:nvPr/>
        </p:nvSpPr>
        <p:spPr>
          <a:xfrm>
            <a:off x="1215186" y="7505700"/>
            <a:ext cx="3183028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(少々高いけど)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これから研修に</a:t>
            </a:r>
          </a:p>
          <a:p>
            <a:pPr/>
            <a:r>
              <a:t>臨む方に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sz="7840"/>
            </a:lvl1pPr>
          </a:lstStyle>
          <a:p>
            <a:pPr/>
            <a:r>
              <a:t>これから研修に臨む方に</a:t>
            </a:r>
          </a:p>
        </p:txBody>
      </p:sp>
      <p:sp>
        <p:nvSpPr>
          <p:cNvPr id="493" name="Shape 4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コーチに「</a:t>
            </a:r>
            <a:r>
              <a:rPr>
                <a:solidFill>
                  <a:srgbClr val="FF2600"/>
                </a:solidFill>
              </a:rPr>
              <a:t>質問</a:t>
            </a:r>
            <a:r>
              <a:t>」を積極的にしましょう！</a:t>
            </a:r>
            <a:br/>
            <a:r>
              <a:t>（わからないことは強い人に聞こう！）</a:t>
            </a:r>
          </a:p>
          <a:p>
            <a:pPr/>
            <a:r>
              <a:t>自分の</a:t>
            </a:r>
            <a:r>
              <a:rPr>
                <a:solidFill>
                  <a:srgbClr val="FF2600"/>
                </a:solidFill>
              </a:rPr>
              <a:t>現場に置き換えて</a:t>
            </a:r>
            <a:r>
              <a:t>考えてみましょう！</a:t>
            </a:r>
            <a:br/>
            <a:r>
              <a:t>（ただ話を聴く、のでなく、</a:t>
            </a:r>
            <a:br/>
            <a:r>
              <a:t>「自分の現場で起こったらどうする？」と</a:t>
            </a:r>
            <a:br/>
            <a:r>
              <a:t>考えながら臨むと、得るものが多くなりそうです）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37463">
              <a:defRPr sz="7360"/>
            </a:pPr>
            <a:r>
              <a:t>ご静聴</a:t>
            </a:r>
          </a:p>
          <a:p>
            <a:pPr defTabSz="537463">
              <a:defRPr sz="7360"/>
            </a:pPr>
            <a:r>
              <a:t>ありがとうございました！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これ、何？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xfrm>
            <a:off x="588640" y="2609850"/>
            <a:ext cx="11827520" cy="6286500"/>
          </a:xfrm>
          <a:prstGeom prst="rect">
            <a:avLst/>
          </a:prstGeom>
        </p:spPr>
        <p:txBody>
          <a:bodyPr/>
          <a:lstStyle/>
          <a:p>
            <a:pPr/>
            <a:r>
              <a:t>研修を通して、スクラムの基礎を理解できる</a:t>
            </a:r>
          </a:p>
          <a:p>
            <a:pPr/>
            <a:r>
              <a:t>簡単に言うと、</a:t>
            </a:r>
            <a:br/>
            <a:r>
              <a:rPr>
                <a:solidFill>
                  <a:srgbClr val="FF2600"/>
                </a:solidFill>
              </a:rPr>
              <a:t>現場を改善したいというモチベーションがある方</a:t>
            </a:r>
            <a:r>
              <a:t>が、</a:t>
            </a:r>
            <a:br/>
            <a:r>
              <a:t>改善する上でのヒントをたくさん得られる研修</a:t>
            </a:r>
            <a:br/>
            <a:r>
              <a:t>（と思っています）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これ、何？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今回の講師はKen Rubin氏</a:t>
            </a:r>
            <a:br/>
            <a:r>
              <a:t>(エッセンシャルスクラム著)</a:t>
            </a:r>
          </a:p>
          <a:p>
            <a:pPr/>
            <a:r>
              <a:t>プロの通訳の方が日英同時通訳をしてくださるので、英語ダメな方でも大丈夫です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アジェンダ</a:t>
            </a:r>
          </a:p>
        </p:txBody>
      </p:sp>
      <p:sp>
        <p:nvSpPr>
          <p:cNvPr id="156" name="Shape 156"/>
          <p:cNvSpPr/>
          <p:nvPr/>
        </p:nvSpPr>
        <p:spPr>
          <a:xfrm>
            <a:off x="870966" y="3568700"/>
            <a:ext cx="10760574" cy="261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・</a:t>
            </a:r>
            <a:r>
              <a:t>これ、何？</a:t>
            </a:r>
            <a:endParaRPr>
              <a:solidFill>
                <a:srgbClr val="FF2600"/>
              </a:solidFill>
            </a:endParaRPr>
          </a:p>
          <a:p>
            <a:pPr algn="l"/>
            <a:r>
              <a:t>・</a:t>
            </a:r>
            <a:r>
              <a:rPr>
                <a:solidFill>
                  <a:srgbClr val="FF2600"/>
                </a:solidFill>
              </a:rPr>
              <a:t>どんなことをやるの？</a:t>
            </a:r>
          </a:p>
          <a:p>
            <a:pPr algn="l"/>
            <a:r>
              <a:t>・学んだことの紹介</a:t>
            </a:r>
          </a:p>
          <a:p>
            <a:pPr algn="l"/>
            <a:r>
              <a:t>・感想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