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457200" indent="-457200">
              <a:defRPr sz="3800">
                <a:solidFill>
                  <a:srgbClr val="FFFFFF"/>
                </a:solidFill>
              </a:defRPr>
            </a:lvl1pPr>
            <a:lvl2pPr marL="914400" indent="-457200">
              <a:defRPr sz="3800">
                <a:solidFill>
                  <a:srgbClr val="FFFFFF"/>
                </a:solidFill>
              </a:defRPr>
            </a:lvl2pPr>
            <a:lvl3pPr marL="1371600" indent="-457200">
              <a:defRPr sz="3800">
                <a:solidFill>
                  <a:srgbClr val="FFFFFF"/>
                </a:solidFill>
              </a:defRPr>
            </a:lvl3pPr>
            <a:lvl4pPr marL="1828800" indent="-457200">
              <a:defRPr sz="3800">
                <a:solidFill>
                  <a:srgbClr val="FFFFFF"/>
                </a:solidFill>
              </a:defRPr>
            </a:lvl4pPr>
            <a:lvl5pPr marL="2286000" indent="-457200">
              <a:defRPr sz="3800">
                <a:solidFill>
                  <a:srgbClr val="FFFFFF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 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88709" y="9251950"/>
            <a:ext cx="414682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198" y="6728525"/>
            <a:ext cx="3963562" cy="294244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43991">
              <a:defRPr sz="6080"/>
            </a:pPr>
            <a:r>
              <a:t>Hadoop Streamingを使って</a:t>
            </a:r>
          </a:p>
          <a:p>
            <a:pPr defTabSz="443991">
              <a:defRPr sz="6080"/>
            </a:pPr>
            <a:r>
              <a:t>お好きな言語でMap☆Reduce!</a:t>
            </a:r>
          </a:p>
        </p:txBody>
      </p:sp>
      <p:sp>
        <p:nvSpPr>
          <p:cNvPr id="130" name="Shape 130"/>
          <p:cNvSpPr/>
          <p:nvPr>
            <p:ph type="subTitle" sz="quarter" idx="1"/>
          </p:nvPr>
        </p:nvSpPr>
        <p:spPr>
          <a:xfrm>
            <a:off x="1270000" y="8246554"/>
            <a:ext cx="10464800" cy="1130301"/>
          </a:xfrm>
          <a:prstGeom prst="rect">
            <a:avLst/>
          </a:prstGeom>
        </p:spPr>
        <p:txBody>
          <a:bodyPr/>
          <a:lstStyle/>
          <a:p>
            <a:pPr/>
            <a:r>
              <a:t>田地　将也</a:t>
            </a:r>
          </a:p>
        </p:txBody>
      </p:sp>
      <p:sp>
        <p:nvSpPr>
          <p:cNvPr id="131" name="Shape 131"/>
          <p:cNvSpPr/>
          <p:nvPr/>
        </p:nvSpPr>
        <p:spPr>
          <a:xfrm>
            <a:off x="4230573" y="6957959"/>
            <a:ext cx="4543654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2016/05/19 LT資料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895117" y="2229119"/>
            <a:ext cx="11214566" cy="5784072"/>
          </a:xfrm>
          <a:prstGeom prst="rect">
            <a:avLst/>
          </a:prstGeom>
        </p:spPr>
        <p:txBody>
          <a:bodyPr/>
          <a:lstStyle/>
          <a:p>
            <a:pPr defTabSz="368045">
              <a:defRPr sz="5040"/>
            </a:pPr>
            <a:r>
              <a:t>本LTでは、</a:t>
            </a:r>
          </a:p>
          <a:p>
            <a:pPr defTabSz="368045">
              <a:defRPr sz="5040"/>
            </a:pPr>
            <a:r>
              <a:t>Hadoop Streamingは</a:t>
            </a:r>
          </a:p>
          <a:p>
            <a:pPr defTabSz="368045">
              <a:defRPr sz="5040" u="sng">
                <a:solidFill>
                  <a:srgbClr val="FF40FF"/>
                </a:solidFill>
              </a:defRPr>
            </a:pPr>
            <a:r>
              <a:t>色んな言語でMap/Reduce書けるよ、</a:t>
            </a:r>
          </a:p>
          <a:p>
            <a:pPr defTabSz="368045">
              <a:defRPr sz="5040"/>
            </a:pPr>
            <a:r>
              <a:t>という様子をご紹介し、</a:t>
            </a:r>
          </a:p>
          <a:p>
            <a:pPr defTabSz="368045">
              <a:defRPr sz="5040"/>
            </a:pPr>
            <a:r>
              <a:rPr>
                <a:solidFill>
                  <a:srgbClr val="FF40FF"/>
                </a:solidFill>
              </a:rPr>
              <a:t>Hadoop ｺﾜｸﾅｲﾖ-</a:t>
            </a:r>
            <a:r>
              <a:t> という感覚を持っていただけることを目的とします。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6240"/>
            </a:pPr>
            <a:r>
              <a:t>今回取り扱う</a:t>
            </a:r>
          </a:p>
          <a:p>
            <a:pPr defTabSz="455675">
              <a:defRPr sz="6240"/>
            </a:pPr>
            <a:r>
              <a:t>サンプル(Hello World)</a:t>
            </a:r>
          </a:p>
          <a:p>
            <a:pPr defTabSz="455675">
              <a:defRPr sz="6240"/>
            </a:pPr>
            <a:r>
              <a:t>について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HadoopのHello World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「ワードカウント」が</a:t>
            </a:r>
            <a:br/>
            <a:r>
              <a:t>Hadoopでのハロワにあたります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WordCout</a:t>
            </a:r>
          </a:p>
        </p:txBody>
      </p:sp>
      <p:sp>
        <p:nvSpPr>
          <p:cNvPr id="163" name="Shape 163"/>
          <p:cNvSpPr/>
          <p:nvPr/>
        </p:nvSpPr>
        <p:spPr>
          <a:xfrm>
            <a:off x="574654" y="2823633"/>
            <a:ext cx="1597968" cy="1986807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aaa</a:t>
            </a:r>
          </a:p>
          <a:p>
            <a:pPr>
              <a:defRPr sz="2400"/>
            </a:pPr>
            <a:r>
              <a:t>bbb</a:t>
            </a:r>
          </a:p>
          <a:p>
            <a:pPr>
              <a:defRPr sz="2400"/>
            </a:pPr>
            <a:r>
              <a:t>ccc</a:t>
            </a:r>
          </a:p>
        </p:txBody>
      </p:sp>
      <p:sp>
        <p:nvSpPr>
          <p:cNvPr id="164" name="Shape 164"/>
          <p:cNvSpPr/>
          <p:nvPr/>
        </p:nvSpPr>
        <p:spPr>
          <a:xfrm>
            <a:off x="574654" y="5179483"/>
            <a:ext cx="1597968" cy="1986807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aaa</a:t>
            </a:r>
          </a:p>
          <a:p>
            <a:pPr>
              <a:defRPr sz="2400"/>
            </a:pPr>
            <a:r>
              <a:t>bbb</a:t>
            </a:r>
          </a:p>
          <a:p>
            <a:pPr>
              <a:defRPr sz="2400"/>
            </a:pPr>
            <a:r>
              <a:t>ddd</a:t>
            </a:r>
          </a:p>
        </p:txBody>
      </p:sp>
      <p:sp>
        <p:nvSpPr>
          <p:cNvPr id="165" name="Shape 165"/>
          <p:cNvSpPr/>
          <p:nvPr/>
        </p:nvSpPr>
        <p:spPr>
          <a:xfrm>
            <a:off x="574654" y="7535333"/>
            <a:ext cx="1597968" cy="198680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bbb</a:t>
            </a:r>
          </a:p>
          <a:p>
            <a:pPr>
              <a:defRPr sz="2400"/>
            </a:pPr>
            <a:r>
              <a:t>ccc</a:t>
            </a:r>
          </a:p>
          <a:p>
            <a:pPr>
              <a:defRPr sz="2400"/>
            </a:pPr>
            <a:r>
              <a:t>ddd</a:t>
            </a:r>
          </a:p>
        </p:txBody>
      </p:sp>
      <p:sp>
        <p:nvSpPr>
          <p:cNvPr id="166" name="Shape 166"/>
          <p:cNvSpPr/>
          <p:nvPr/>
        </p:nvSpPr>
        <p:spPr>
          <a:xfrm>
            <a:off x="2675815" y="3182036"/>
            <a:ext cx="4990307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4" y="0"/>
                </a:moveTo>
                <a:cubicBezTo>
                  <a:pt x="1222" y="0"/>
                  <a:pt x="1099" y="484"/>
                  <a:pt x="1099" y="1080"/>
                </a:cubicBezTo>
                <a:lnTo>
                  <a:pt x="1099" y="8640"/>
                </a:lnTo>
                <a:lnTo>
                  <a:pt x="0" y="10800"/>
                </a:lnTo>
                <a:lnTo>
                  <a:pt x="1099" y="12960"/>
                </a:lnTo>
                <a:lnTo>
                  <a:pt x="1099" y="20520"/>
                </a:lnTo>
                <a:cubicBezTo>
                  <a:pt x="1099" y="21116"/>
                  <a:pt x="1222" y="21600"/>
                  <a:pt x="1374" y="21600"/>
                </a:cubicBezTo>
                <a:lnTo>
                  <a:pt x="21325" y="21600"/>
                </a:lnTo>
                <a:cubicBezTo>
                  <a:pt x="21477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477" y="0"/>
                  <a:pt x="21325" y="0"/>
                </a:cubicBezTo>
                <a:lnTo>
                  <a:pt x="1374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入力ファイルたち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WordCout</a:t>
            </a:r>
          </a:p>
        </p:txBody>
      </p:sp>
      <p:sp>
        <p:nvSpPr>
          <p:cNvPr id="169" name="Shape 169"/>
          <p:cNvSpPr/>
          <p:nvPr/>
        </p:nvSpPr>
        <p:spPr>
          <a:xfrm>
            <a:off x="574654" y="2823633"/>
            <a:ext cx="1597968" cy="1986807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aaa</a:t>
            </a:r>
          </a:p>
          <a:p>
            <a:pPr>
              <a:defRPr sz="2400"/>
            </a:pPr>
            <a:r>
              <a:t>bbb</a:t>
            </a:r>
          </a:p>
          <a:p>
            <a:pPr>
              <a:defRPr sz="2400"/>
            </a:pPr>
            <a:r>
              <a:t>ccc</a:t>
            </a:r>
          </a:p>
        </p:txBody>
      </p:sp>
      <p:sp>
        <p:nvSpPr>
          <p:cNvPr id="170" name="Shape 170"/>
          <p:cNvSpPr/>
          <p:nvPr/>
        </p:nvSpPr>
        <p:spPr>
          <a:xfrm>
            <a:off x="574654" y="5179483"/>
            <a:ext cx="1597968" cy="1986807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aaa</a:t>
            </a:r>
          </a:p>
          <a:p>
            <a:pPr>
              <a:defRPr sz="2400"/>
            </a:pPr>
            <a:r>
              <a:t>bbb</a:t>
            </a:r>
          </a:p>
          <a:p>
            <a:pPr>
              <a:defRPr sz="2400"/>
            </a:pPr>
            <a:r>
              <a:t>ddd</a:t>
            </a:r>
          </a:p>
        </p:txBody>
      </p:sp>
      <p:sp>
        <p:nvSpPr>
          <p:cNvPr id="171" name="Shape 171"/>
          <p:cNvSpPr/>
          <p:nvPr/>
        </p:nvSpPr>
        <p:spPr>
          <a:xfrm>
            <a:off x="574654" y="7535333"/>
            <a:ext cx="1597968" cy="198680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bbb</a:t>
            </a:r>
          </a:p>
          <a:p>
            <a:pPr>
              <a:defRPr sz="2400"/>
            </a:pPr>
            <a:r>
              <a:t>ccc</a:t>
            </a:r>
          </a:p>
          <a:p>
            <a:pPr>
              <a:defRPr sz="2400"/>
            </a:pPr>
            <a:r>
              <a:t>ddd</a:t>
            </a:r>
          </a:p>
        </p:txBody>
      </p:sp>
      <p:sp>
        <p:nvSpPr>
          <p:cNvPr id="172" name="Shape 172"/>
          <p:cNvSpPr/>
          <p:nvPr/>
        </p:nvSpPr>
        <p:spPr>
          <a:xfrm>
            <a:off x="2924154" y="3182036"/>
            <a:ext cx="2295873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Map</a:t>
            </a:r>
          </a:p>
        </p:txBody>
      </p:sp>
      <p:sp>
        <p:nvSpPr>
          <p:cNvPr id="173" name="Shape 173"/>
          <p:cNvSpPr/>
          <p:nvPr/>
        </p:nvSpPr>
        <p:spPr>
          <a:xfrm>
            <a:off x="7660658" y="3182036"/>
            <a:ext cx="2295874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Reduce</a:t>
            </a:r>
          </a:p>
        </p:txBody>
      </p:sp>
      <p:sp>
        <p:nvSpPr>
          <p:cNvPr id="174" name="Shape 174"/>
          <p:cNvSpPr/>
          <p:nvPr/>
        </p:nvSpPr>
        <p:spPr>
          <a:xfrm>
            <a:off x="2962254" y="5537886"/>
            <a:ext cx="2295873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Map</a:t>
            </a:r>
          </a:p>
        </p:txBody>
      </p:sp>
      <p:sp>
        <p:nvSpPr>
          <p:cNvPr id="175" name="Shape 175"/>
          <p:cNvSpPr/>
          <p:nvPr/>
        </p:nvSpPr>
        <p:spPr>
          <a:xfrm>
            <a:off x="2962254" y="7893736"/>
            <a:ext cx="2295873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Map</a:t>
            </a:r>
          </a:p>
        </p:txBody>
      </p:sp>
      <p:sp>
        <p:nvSpPr>
          <p:cNvPr id="176" name="Shape 176"/>
          <p:cNvSpPr/>
          <p:nvPr/>
        </p:nvSpPr>
        <p:spPr>
          <a:xfrm>
            <a:off x="7660658" y="5537886"/>
            <a:ext cx="2295874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Reduce</a:t>
            </a:r>
          </a:p>
        </p:txBody>
      </p:sp>
      <p:sp>
        <p:nvSpPr>
          <p:cNvPr id="177" name="Shape 177"/>
          <p:cNvSpPr/>
          <p:nvPr/>
        </p:nvSpPr>
        <p:spPr>
          <a:xfrm>
            <a:off x="7660658" y="7893736"/>
            <a:ext cx="2295874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Reduce</a:t>
            </a:r>
          </a:p>
        </p:txBody>
      </p:sp>
      <p:sp>
        <p:nvSpPr>
          <p:cNvPr id="178" name="Shape 178"/>
          <p:cNvSpPr/>
          <p:nvPr/>
        </p:nvSpPr>
        <p:spPr>
          <a:xfrm>
            <a:off x="5824392" y="5537886"/>
            <a:ext cx="1270001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shuffle</a:t>
            </a:r>
          </a:p>
        </p:txBody>
      </p:sp>
      <p:sp>
        <p:nvSpPr>
          <p:cNvPr id="179" name="Shape 179"/>
          <p:cNvSpPr/>
          <p:nvPr/>
        </p:nvSpPr>
        <p:spPr>
          <a:xfrm>
            <a:off x="2217883" y="3945249"/>
            <a:ext cx="661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0" name="Shape 180"/>
          <p:cNvSpPr/>
          <p:nvPr/>
        </p:nvSpPr>
        <p:spPr>
          <a:xfrm flipV="1">
            <a:off x="5237086" y="6852615"/>
            <a:ext cx="595452" cy="18125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1" name="Shape 181"/>
          <p:cNvSpPr/>
          <p:nvPr/>
        </p:nvSpPr>
        <p:spPr>
          <a:xfrm>
            <a:off x="5282569" y="3990146"/>
            <a:ext cx="518412" cy="16077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2" name="Shape 182"/>
          <p:cNvSpPr/>
          <p:nvPr/>
        </p:nvSpPr>
        <p:spPr>
          <a:xfrm>
            <a:off x="5303388" y="6225261"/>
            <a:ext cx="4757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3" name="Shape 183"/>
          <p:cNvSpPr/>
          <p:nvPr/>
        </p:nvSpPr>
        <p:spPr>
          <a:xfrm flipV="1">
            <a:off x="7091944" y="3993005"/>
            <a:ext cx="434633" cy="15951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4" name="Shape 184"/>
          <p:cNvSpPr/>
          <p:nvPr/>
        </p:nvSpPr>
        <p:spPr>
          <a:xfrm>
            <a:off x="7150854" y="6225261"/>
            <a:ext cx="4757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5" name="Shape 185"/>
          <p:cNvSpPr/>
          <p:nvPr/>
        </p:nvSpPr>
        <p:spPr>
          <a:xfrm>
            <a:off x="7100837" y="6805359"/>
            <a:ext cx="538747" cy="19143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6" name="Shape 186"/>
          <p:cNvSpPr/>
          <p:nvPr/>
        </p:nvSpPr>
        <p:spPr>
          <a:xfrm>
            <a:off x="2236933" y="6172886"/>
            <a:ext cx="661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" name="Shape 187"/>
          <p:cNvSpPr/>
          <p:nvPr/>
        </p:nvSpPr>
        <p:spPr>
          <a:xfrm>
            <a:off x="2217883" y="8528736"/>
            <a:ext cx="661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8" name="Shape 188"/>
          <p:cNvSpPr/>
          <p:nvPr/>
        </p:nvSpPr>
        <p:spPr>
          <a:xfrm>
            <a:off x="10317032" y="3310249"/>
            <a:ext cx="2442766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807" y="0"/>
                </a:moveTo>
                <a:cubicBezTo>
                  <a:pt x="2497" y="0"/>
                  <a:pt x="2246" y="484"/>
                  <a:pt x="2246" y="1080"/>
                </a:cubicBezTo>
                <a:lnTo>
                  <a:pt x="2246" y="8640"/>
                </a:lnTo>
                <a:lnTo>
                  <a:pt x="0" y="10800"/>
                </a:lnTo>
                <a:lnTo>
                  <a:pt x="2246" y="12960"/>
                </a:lnTo>
                <a:lnTo>
                  <a:pt x="2246" y="20520"/>
                </a:lnTo>
                <a:cubicBezTo>
                  <a:pt x="2246" y="21116"/>
                  <a:pt x="2497" y="21600"/>
                  <a:pt x="2807" y="21600"/>
                </a:cubicBezTo>
                <a:lnTo>
                  <a:pt x="21039" y="21600"/>
                </a:lnTo>
                <a:cubicBezTo>
                  <a:pt x="21349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349" y="0"/>
                  <a:pt x="21039" y="0"/>
                </a:cubicBezTo>
                <a:lnTo>
                  <a:pt x="280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ごにょごにょ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WordCout</a:t>
            </a:r>
          </a:p>
        </p:txBody>
      </p:sp>
      <p:sp>
        <p:nvSpPr>
          <p:cNvPr id="191" name="Shape 191"/>
          <p:cNvSpPr/>
          <p:nvPr/>
        </p:nvSpPr>
        <p:spPr>
          <a:xfrm>
            <a:off x="574654" y="2823633"/>
            <a:ext cx="1597968" cy="1986807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aaa</a:t>
            </a:r>
          </a:p>
          <a:p>
            <a:pPr>
              <a:defRPr sz="2400"/>
            </a:pPr>
            <a:r>
              <a:t>bbb</a:t>
            </a:r>
          </a:p>
          <a:p>
            <a:pPr>
              <a:defRPr sz="2400"/>
            </a:pPr>
            <a:r>
              <a:t>ccc</a:t>
            </a:r>
          </a:p>
        </p:txBody>
      </p:sp>
      <p:sp>
        <p:nvSpPr>
          <p:cNvPr id="192" name="Shape 192"/>
          <p:cNvSpPr/>
          <p:nvPr/>
        </p:nvSpPr>
        <p:spPr>
          <a:xfrm>
            <a:off x="574654" y="5179483"/>
            <a:ext cx="1597968" cy="1986807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aaa</a:t>
            </a:r>
          </a:p>
          <a:p>
            <a:pPr>
              <a:defRPr sz="2400"/>
            </a:pPr>
            <a:r>
              <a:t>bbb</a:t>
            </a:r>
          </a:p>
          <a:p>
            <a:pPr>
              <a:defRPr sz="2400"/>
            </a:pPr>
            <a:r>
              <a:t>ddd</a:t>
            </a:r>
          </a:p>
        </p:txBody>
      </p:sp>
      <p:sp>
        <p:nvSpPr>
          <p:cNvPr id="193" name="Shape 193"/>
          <p:cNvSpPr/>
          <p:nvPr/>
        </p:nvSpPr>
        <p:spPr>
          <a:xfrm>
            <a:off x="574654" y="7535333"/>
            <a:ext cx="1597968" cy="198680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bbb</a:t>
            </a:r>
          </a:p>
          <a:p>
            <a:pPr>
              <a:defRPr sz="2400"/>
            </a:pPr>
            <a:r>
              <a:t>ccc</a:t>
            </a:r>
          </a:p>
          <a:p>
            <a:pPr>
              <a:defRPr sz="2400"/>
            </a:pPr>
            <a:r>
              <a:t>ddd</a:t>
            </a:r>
          </a:p>
        </p:txBody>
      </p:sp>
      <p:sp>
        <p:nvSpPr>
          <p:cNvPr id="194" name="Shape 194"/>
          <p:cNvSpPr/>
          <p:nvPr/>
        </p:nvSpPr>
        <p:spPr>
          <a:xfrm>
            <a:off x="2924154" y="3182036"/>
            <a:ext cx="2295873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Map</a:t>
            </a:r>
          </a:p>
        </p:txBody>
      </p:sp>
      <p:sp>
        <p:nvSpPr>
          <p:cNvPr id="195" name="Shape 195"/>
          <p:cNvSpPr/>
          <p:nvPr/>
        </p:nvSpPr>
        <p:spPr>
          <a:xfrm>
            <a:off x="7660658" y="3182036"/>
            <a:ext cx="2295874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Reduce</a:t>
            </a:r>
          </a:p>
        </p:txBody>
      </p:sp>
      <p:sp>
        <p:nvSpPr>
          <p:cNvPr id="196" name="Shape 196"/>
          <p:cNvSpPr/>
          <p:nvPr/>
        </p:nvSpPr>
        <p:spPr>
          <a:xfrm>
            <a:off x="2962254" y="5537886"/>
            <a:ext cx="2295873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Map</a:t>
            </a:r>
          </a:p>
        </p:txBody>
      </p:sp>
      <p:sp>
        <p:nvSpPr>
          <p:cNvPr id="197" name="Shape 197"/>
          <p:cNvSpPr/>
          <p:nvPr/>
        </p:nvSpPr>
        <p:spPr>
          <a:xfrm>
            <a:off x="2962254" y="7893736"/>
            <a:ext cx="2295873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Map</a:t>
            </a:r>
          </a:p>
        </p:txBody>
      </p:sp>
      <p:sp>
        <p:nvSpPr>
          <p:cNvPr id="198" name="Shape 198"/>
          <p:cNvSpPr/>
          <p:nvPr/>
        </p:nvSpPr>
        <p:spPr>
          <a:xfrm>
            <a:off x="7660658" y="5537886"/>
            <a:ext cx="2295874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Reduce</a:t>
            </a:r>
          </a:p>
        </p:txBody>
      </p:sp>
      <p:sp>
        <p:nvSpPr>
          <p:cNvPr id="199" name="Shape 199"/>
          <p:cNvSpPr/>
          <p:nvPr/>
        </p:nvSpPr>
        <p:spPr>
          <a:xfrm>
            <a:off x="7660658" y="7893736"/>
            <a:ext cx="2295874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Reduce</a:t>
            </a:r>
          </a:p>
        </p:txBody>
      </p:sp>
      <p:sp>
        <p:nvSpPr>
          <p:cNvPr id="200" name="Shape 200"/>
          <p:cNvSpPr/>
          <p:nvPr/>
        </p:nvSpPr>
        <p:spPr>
          <a:xfrm>
            <a:off x="5824392" y="5537886"/>
            <a:ext cx="1270001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shuffle</a:t>
            </a:r>
          </a:p>
        </p:txBody>
      </p:sp>
      <p:sp>
        <p:nvSpPr>
          <p:cNvPr id="201" name="Shape 201"/>
          <p:cNvSpPr/>
          <p:nvPr/>
        </p:nvSpPr>
        <p:spPr>
          <a:xfrm>
            <a:off x="2217883" y="3945249"/>
            <a:ext cx="661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2" name="Shape 202"/>
          <p:cNvSpPr/>
          <p:nvPr/>
        </p:nvSpPr>
        <p:spPr>
          <a:xfrm flipV="1">
            <a:off x="5237086" y="6852615"/>
            <a:ext cx="595452" cy="18125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3" name="Shape 203"/>
          <p:cNvSpPr/>
          <p:nvPr/>
        </p:nvSpPr>
        <p:spPr>
          <a:xfrm>
            <a:off x="10832178" y="2828209"/>
            <a:ext cx="1597968" cy="1986807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aaa 2</a:t>
            </a:r>
          </a:p>
          <a:p>
            <a:pPr>
              <a:defRPr sz="2400"/>
            </a:pPr>
            <a:r>
              <a:t>bbb 3</a:t>
            </a:r>
          </a:p>
        </p:txBody>
      </p:sp>
      <p:sp>
        <p:nvSpPr>
          <p:cNvPr id="204" name="Shape 204"/>
          <p:cNvSpPr/>
          <p:nvPr/>
        </p:nvSpPr>
        <p:spPr>
          <a:xfrm>
            <a:off x="10832178" y="5236435"/>
            <a:ext cx="1597968" cy="198680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ccc 2</a:t>
            </a:r>
          </a:p>
        </p:txBody>
      </p:sp>
      <p:sp>
        <p:nvSpPr>
          <p:cNvPr id="205" name="Shape 205"/>
          <p:cNvSpPr/>
          <p:nvPr/>
        </p:nvSpPr>
        <p:spPr>
          <a:xfrm>
            <a:off x="10832178" y="7530756"/>
            <a:ext cx="1597968" cy="1986807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ddd 2</a:t>
            </a:r>
          </a:p>
        </p:txBody>
      </p:sp>
      <p:sp>
        <p:nvSpPr>
          <p:cNvPr id="206" name="Shape 206"/>
          <p:cNvSpPr/>
          <p:nvPr/>
        </p:nvSpPr>
        <p:spPr>
          <a:xfrm>
            <a:off x="5282569" y="3990146"/>
            <a:ext cx="518412" cy="16077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7" name="Shape 207"/>
          <p:cNvSpPr/>
          <p:nvPr/>
        </p:nvSpPr>
        <p:spPr>
          <a:xfrm>
            <a:off x="5303388" y="6225261"/>
            <a:ext cx="4757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8" name="Shape 208"/>
          <p:cNvSpPr/>
          <p:nvPr/>
        </p:nvSpPr>
        <p:spPr>
          <a:xfrm flipV="1">
            <a:off x="7091944" y="3993005"/>
            <a:ext cx="434633" cy="15951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9" name="Shape 209"/>
          <p:cNvSpPr/>
          <p:nvPr/>
        </p:nvSpPr>
        <p:spPr>
          <a:xfrm>
            <a:off x="7150854" y="6225261"/>
            <a:ext cx="4757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0" name="Shape 210"/>
          <p:cNvSpPr/>
          <p:nvPr/>
        </p:nvSpPr>
        <p:spPr>
          <a:xfrm>
            <a:off x="7100837" y="6805359"/>
            <a:ext cx="538747" cy="19143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1" name="Shape 211"/>
          <p:cNvSpPr/>
          <p:nvPr/>
        </p:nvSpPr>
        <p:spPr>
          <a:xfrm>
            <a:off x="2236933" y="6172886"/>
            <a:ext cx="661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2" name="Shape 212"/>
          <p:cNvSpPr/>
          <p:nvPr/>
        </p:nvSpPr>
        <p:spPr>
          <a:xfrm>
            <a:off x="2217883" y="8528736"/>
            <a:ext cx="661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3" name="Shape 213"/>
          <p:cNvSpPr/>
          <p:nvPr/>
        </p:nvSpPr>
        <p:spPr>
          <a:xfrm>
            <a:off x="10063850" y="3875346"/>
            <a:ext cx="661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4" name="Shape 214"/>
          <p:cNvSpPr/>
          <p:nvPr/>
        </p:nvSpPr>
        <p:spPr>
          <a:xfrm>
            <a:off x="10063850" y="6229837"/>
            <a:ext cx="661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5" name="Shape 215"/>
          <p:cNvSpPr/>
          <p:nvPr/>
        </p:nvSpPr>
        <p:spPr>
          <a:xfrm>
            <a:off x="10063850" y="8589696"/>
            <a:ext cx="661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WordCout</a:t>
            </a:r>
          </a:p>
        </p:txBody>
      </p:sp>
      <p:sp>
        <p:nvSpPr>
          <p:cNvPr id="218" name="Shape 218"/>
          <p:cNvSpPr/>
          <p:nvPr/>
        </p:nvSpPr>
        <p:spPr>
          <a:xfrm>
            <a:off x="574654" y="2823633"/>
            <a:ext cx="1597968" cy="1986807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aaa</a:t>
            </a:r>
          </a:p>
          <a:p>
            <a:pPr>
              <a:defRPr sz="2400"/>
            </a:pPr>
            <a:r>
              <a:t>bbb</a:t>
            </a:r>
          </a:p>
          <a:p>
            <a:pPr>
              <a:defRPr sz="2400"/>
            </a:pPr>
            <a:r>
              <a:t>ccc</a:t>
            </a:r>
          </a:p>
        </p:txBody>
      </p:sp>
      <p:sp>
        <p:nvSpPr>
          <p:cNvPr id="219" name="Shape 219"/>
          <p:cNvSpPr/>
          <p:nvPr/>
        </p:nvSpPr>
        <p:spPr>
          <a:xfrm>
            <a:off x="574654" y="5179483"/>
            <a:ext cx="1597968" cy="1986807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aaa</a:t>
            </a:r>
          </a:p>
          <a:p>
            <a:pPr>
              <a:defRPr sz="2400"/>
            </a:pPr>
            <a:r>
              <a:t>bbb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ddd</a:t>
            </a:r>
          </a:p>
        </p:txBody>
      </p:sp>
      <p:sp>
        <p:nvSpPr>
          <p:cNvPr id="220" name="Shape 220"/>
          <p:cNvSpPr/>
          <p:nvPr/>
        </p:nvSpPr>
        <p:spPr>
          <a:xfrm>
            <a:off x="574654" y="7535333"/>
            <a:ext cx="1597968" cy="198680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bbb</a:t>
            </a:r>
          </a:p>
          <a:p>
            <a:pPr>
              <a:defRPr sz="2400"/>
            </a:pPr>
            <a:r>
              <a:t>ccc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ddd</a:t>
            </a:r>
          </a:p>
        </p:txBody>
      </p:sp>
      <p:sp>
        <p:nvSpPr>
          <p:cNvPr id="221" name="Shape 221"/>
          <p:cNvSpPr/>
          <p:nvPr/>
        </p:nvSpPr>
        <p:spPr>
          <a:xfrm>
            <a:off x="2924154" y="3182036"/>
            <a:ext cx="2295873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Map</a:t>
            </a:r>
          </a:p>
        </p:txBody>
      </p:sp>
      <p:sp>
        <p:nvSpPr>
          <p:cNvPr id="222" name="Shape 222"/>
          <p:cNvSpPr/>
          <p:nvPr/>
        </p:nvSpPr>
        <p:spPr>
          <a:xfrm>
            <a:off x="7660658" y="3182036"/>
            <a:ext cx="2295874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Reduce</a:t>
            </a:r>
          </a:p>
        </p:txBody>
      </p:sp>
      <p:sp>
        <p:nvSpPr>
          <p:cNvPr id="223" name="Shape 223"/>
          <p:cNvSpPr/>
          <p:nvPr/>
        </p:nvSpPr>
        <p:spPr>
          <a:xfrm>
            <a:off x="2962254" y="5537886"/>
            <a:ext cx="2295873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Map</a:t>
            </a:r>
          </a:p>
        </p:txBody>
      </p:sp>
      <p:sp>
        <p:nvSpPr>
          <p:cNvPr id="224" name="Shape 224"/>
          <p:cNvSpPr/>
          <p:nvPr/>
        </p:nvSpPr>
        <p:spPr>
          <a:xfrm>
            <a:off x="2962254" y="7893736"/>
            <a:ext cx="2295873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Map</a:t>
            </a:r>
          </a:p>
        </p:txBody>
      </p:sp>
      <p:sp>
        <p:nvSpPr>
          <p:cNvPr id="225" name="Shape 225"/>
          <p:cNvSpPr/>
          <p:nvPr/>
        </p:nvSpPr>
        <p:spPr>
          <a:xfrm>
            <a:off x="7660658" y="5537886"/>
            <a:ext cx="2295874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Reduce</a:t>
            </a:r>
          </a:p>
        </p:txBody>
      </p:sp>
      <p:sp>
        <p:nvSpPr>
          <p:cNvPr id="226" name="Shape 226"/>
          <p:cNvSpPr/>
          <p:nvPr/>
        </p:nvSpPr>
        <p:spPr>
          <a:xfrm>
            <a:off x="7660658" y="7893736"/>
            <a:ext cx="2295874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Reduce</a:t>
            </a:r>
          </a:p>
        </p:txBody>
      </p:sp>
      <p:sp>
        <p:nvSpPr>
          <p:cNvPr id="227" name="Shape 227"/>
          <p:cNvSpPr/>
          <p:nvPr/>
        </p:nvSpPr>
        <p:spPr>
          <a:xfrm>
            <a:off x="5824392" y="5537886"/>
            <a:ext cx="1270001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shuffle</a:t>
            </a:r>
          </a:p>
        </p:txBody>
      </p:sp>
      <p:sp>
        <p:nvSpPr>
          <p:cNvPr id="228" name="Shape 228"/>
          <p:cNvSpPr/>
          <p:nvPr/>
        </p:nvSpPr>
        <p:spPr>
          <a:xfrm>
            <a:off x="2217883" y="3945249"/>
            <a:ext cx="661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9" name="Shape 229"/>
          <p:cNvSpPr/>
          <p:nvPr/>
        </p:nvSpPr>
        <p:spPr>
          <a:xfrm flipV="1">
            <a:off x="5237086" y="6852615"/>
            <a:ext cx="595452" cy="18125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0" name="Shape 230"/>
          <p:cNvSpPr/>
          <p:nvPr/>
        </p:nvSpPr>
        <p:spPr>
          <a:xfrm>
            <a:off x="10832178" y="2828209"/>
            <a:ext cx="1597968" cy="1986807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aaa 2</a:t>
            </a:r>
          </a:p>
          <a:p>
            <a:pPr>
              <a:defRPr sz="2400"/>
            </a:pPr>
            <a:r>
              <a:t>bbb 3</a:t>
            </a:r>
          </a:p>
        </p:txBody>
      </p:sp>
      <p:sp>
        <p:nvSpPr>
          <p:cNvPr id="231" name="Shape 231"/>
          <p:cNvSpPr/>
          <p:nvPr/>
        </p:nvSpPr>
        <p:spPr>
          <a:xfrm>
            <a:off x="10832178" y="5236435"/>
            <a:ext cx="1597968" cy="198680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ccc 2</a:t>
            </a:r>
          </a:p>
        </p:txBody>
      </p:sp>
      <p:sp>
        <p:nvSpPr>
          <p:cNvPr id="232" name="Shape 232"/>
          <p:cNvSpPr/>
          <p:nvPr/>
        </p:nvSpPr>
        <p:spPr>
          <a:xfrm>
            <a:off x="10832178" y="7530756"/>
            <a:ext cx="1597968" cy="1986807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2600"/>
                </a:solidFill>
              </a:defRPr>
            </a:lvl1pPr>
          </a:lstStyle>
          <a:p>
            <a:pPr/>
            <a:r>
              <a:t>ddd 2</a:t>
            </a:r>
          </a:p>
        </p:txBody>
      </p:sp>
      <p:sp>
        <p:nvSpPr>
          <p:cNvPr id="233" name="Shape 233"/>
          <p:cNvSpPr/>
          <p:nvPr/>
        </p:nvSpPr>
        <p:spPr>
          <a:xfrm>
            <a:off x="5282569" y="3990146"/>
            <a:ext cx="518412" cy="16077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4" name="Shape 234"/>
          <p:cNvSpPr/>
          <p:nvPr/>
        </p:nvSpPr>
        <p:spPr>
          <a:xfrm>
            <a:off x="5303388" y="6225261"/>
            <a:ext cx="4757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5" name="Shape 235"/>
          <p:cNvSpPr/>
          <p:nvPr/>
        </p:nvSpPr>
        <p:spPr>
          <a:xfrm flipV="1">
            <a:off x="7091944" y="3993005"/>
            <a:ext cx="434633" cy="15951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6" name="Shape 236"/>
          <p:cNvSpPr/>
          <p:nvPr/>
        </p:nvSpPr>
        <p:spPr>
          <a:xfrm>
            <a:off x="7150854" y="6225261"/>
            <a:ext cx="4757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7" name="Shape 237"/>
          <p:cNvSpPr/>
          <p:nvPr/>
        </p:nvSpPr>
        <p:spPr>
          <a:xfrm>
            <a:off x="7100837" y="6805359"/>
            <a:ext cx="538747" cy="19143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8" name="Shape 238"/>
          <p:cNvSpPr/>
          <p:nvPr/>
        </p:nvSpPr>
        <p:spPr>
          <a:xfrm>
            <a:off x="2236933" y="6172886"/>
            <a:ext cx="661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9" name="Shape 239"/>
          <p:cNvSpPr/>
          <p:nvPr/>
        </p:nvSpPr>
        <p:spPr>
          <a:xfrm>
            <a:off x="2217883" y="8528736"/>
            <a:ext cx="661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0" name="Shape 240"/>
          <p:cNvSpPr/>
          <p:nvPr/>
        </p:nvSpPr>
        <p:spPr>
          <a:xfrm>
            <a:off x="10063850" y="3875346"/>
            <a:ext cx="661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1" name="Shape 241"/>
          <p:cNvSpPr/>
          <p:nvPr/>
        </p:nvSpPr>
        <p:spPr>
          <a:xfrm>
            <a:off x="10063850" y="6229837"/>
            <a:ext cx="661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2" name="Shape 242"/>
          <p:cNvSpPr/>
          <p:nvPr/>
        </p:nvSpPr>
        <p:spPr>
          <a:xfrm>
            <a:off x="10063850" y="8589696"/>
            <a:ext cx="661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3" name="Shape 243"/>
          <p:cNvSpPr/>
          <p:nvPr/>
        </p:nvSpPr>
        <p:spPr>
          <a:xfrm>
            <a:off x="9454547" y="1319495"/>
            <a:ext cx="3411142" cy="1866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02" y="0"/>
                </a:moveTo>
                <a:cubicBezTo>
                  <a:pt x="180" y="0"/>
                  <a:pt x="0" y="329"/>
                  <a:pt x="0" y="735"/>
                </a:cubicBezTo>
                <a:lnTo>
                  <a:pt x="0" y="13965"/>
                </a:lnTo>
                <a:cubicBezTo>
                  <a:pt x="0" y="14371"/>
                  <a:pt x="180" y="14700"/>
                  <a:pt x="402" y="14700"/>
                </a:cubicBezTo>
                <a:lnTo>
                  <a:pt x="14860" y="14700"/>
                </a:lnTo>
                <a:lnTo>
                  <a:pt x="15664" y="21600"/>
                </a:lnTo>
                <a:lnTo>
                  <a:pt x="16468" y="14700"/>
                </a:lnTo>
                <a:lnTo>
                  <a:pt x="21198" y="14700"/>
                </a:lnTo>
                <a:cubicBezTo>
                  <a:pt x="21420" y="14700"/>
                  <a:pt x="21600" y="14371"/>
                  <a:pt x="21600" y="13965"/>
                </a:cubicBezTo>
                <a:lnTo>
                  <a:pt x="21600" y="735"/>
                </a:lnTo>
                <a:cubicBezTo>
                  <a:pt x="21600" y="329"/>
                  <a:pt x="21420" y="0"/>
                  <a:pt x="21198" y="0"/>
                </a:cubicBezTo>
                <a:lnTo>
                  <a:pt x="402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ワードの出現回数を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カウントする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WordCout</a:t>
            </a:r>
          </a:p>
        </p:txBody>
      </p:sp>
      <p:sp>
        <p:nvSpPr>
          <p:cNvPr id="246" name="Shape 246"/>
          <p:cNvSpPr/>
          <p:nvPr/>
        </p:nvSpPr>
        <p:spPr>
          <a:xfrm>
            <a:off x="574654" y="2823633"/>
            <a:ext cx="1597968" cy="1986807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aaa</a:t>
            </a:r>
          </a:p>
          <a:p>
            <a:pPr>
              <a:defRPr sz="2400"/>
            </a:pPr>
            <a:r>
              <a:t>bbb</a:t>
            </a:r>
          </a:p>
          <a:p>
            <a:pPr>
              <a:defRPr sz="2400"/>
            </a:pPr>
            <a:r>
              <a:t>ccc</a:t>
            </a:r>
          </a:p>
        </p:txBody>
      </p:sp>
      <p:sp>
        <p:nvSpPr>
          <p:cNvPr id="247" name="Shape 247"/>
          <p:cNvSpPr/>
          <p:nvPr/>
        </p:nvSpPr>
        <p:spPr>
          <a:xfrm>
            <a:off x="574654" y="5179483"/>
            <a:ext cx="1597968" cy="1986807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aaa</a:t>
            </a:r>
          </a:p>
          <a:p>
            <a:pPr>
              <a:defRPr sz="2400"/>
            </a:pPr>
            <a:r>
              <a:t>bbb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ddd</a:t>
            </a:r>
          </a:p>
        </p:txBody>
      </p:sp>
      <p:sp>
        <p:nvSpPr>
          <p:cNvPr id="248" name="Shape 248"/>
          <p:cNvSpPr/>
          <p:nvPr/>
        </p:nvSpPr>
        <p:spPr>
          <a:xfrm>
            <a:off x="574654" y="7535333"/>
            <a:ext cx="1597968" cy="198680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bbb</a:t>
            </a:r>
          </a:p>
          <a:p>
            <a:pPr>
              <a:defRPr sz="2400"/>
            </a:pPr>
            <a:r>
              <a:t>ccc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ddd</a:t>
            </a:r>
          </a:p>
        </p:txBody>
      </p:sp>
      <p:sp>
        <p:nvSpPr>
          <p:cNvPr id="249" name="Shape 249"/>
          <p:cNvSpPr/>
          <p:nvPr/>
        </p:nvSpPr>
        <p:spPr>
          <a:xfrm>
            <a:off x="2924154" y="3182036"/>
            <a:ext cx="2295873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Map</a:t>
            </a:r>
          </a:p>
        </p:txBody>
      </p:sp>
      <p:sp>
        <p:nvSpPr>
          <p:cNvPr id="250" name="Shape 250"/>
          <p:cNvSpPr/>
          <p:nvPr/>
        </p:nvSpPr>
        <p:spPr>
          <a:xfrm>
            <a:off x="7660658" y="3182036"/>
            <a:ext cx="2295874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Reduce</a:t>
            </a:r>
          </a:p>
        </p:txBody>
      </p:sp>
      <p:sp>
        <p:nvSpPr>
          <p:cNvPr id="251" name="Shape 251"/>
          <p:cNvSpPr/>
          <p:nvPr/>
        </p:nvSpPr>
        <p:spPr>
          <a:xfrm>
            <a:off x="2962254" y="5537886"/>
            <a:ext cx="2295873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Map</a:t>
            </a:r>
          </a:p>
        </p:txBody>
      </p:sp>
      <p:sp>
        <p:nvSpPr>
          <p:cNvPr id="252" name="Shape 252"/>
          <p:cNvSpPr/>
          <p:nvPr/>
        </p:nvSpPr>
        <p:spPr>
          <a:xfrm>
            <a:off x="2962254" y="7893736"/>
            <a:ext cx="2295873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Map</a:t>
            </a:r>
          </a:p>
        </p:txBody>
      </p:sp>
      <p:sp>
        <p:nvSpPr>
          <p:cNvPr id="253" name="Shape 253"/>
          <p:cNvSpPr/>
          <p:nvPr/>
        </p:nvSpPr>
        <p:spPr>
          <a:xfrm>
            <a:off x="7660658" y="5537886"/>
            <a:ext cx="2295874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Reduce</a:t>
            </a:r>
          </a:p>
        </p:txBody>
      </p:sp>
      <p:sp>
        <p:nvSpPr>
          <p:cNvPr id="254" name="Shape 254"/>
          <p:cNvSpPr/>
          <p:nvPr/>
        </p:nvSpPr>
        <p:spPr>
          <a:xfrm>
            <a:off x="7660658" y="7893736"/>
            <a:ext cx="2295874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Reduce</a:t>
            </a:r>
          </a:p>
        </p:txBody>
      </p:sp>
      <p:sp>
        <p:nvSpPr>
          <p:cNvPr id="255" name="Shape 255"/>
          <p:cNvSpPr/>
          <p:nvPr/>
        </p:nvSpPr>
        <p:spPr>
          <a:xfrm>
            <a:off x="5824392" y="5537886"/>
            <a:ext cx="1270001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shuffle</a:t>
            </a:r>
          </a:p>
        </p:txBody>
      </p:sp>
      <p:sp>
        <p:nvSpPr>
          <p:cNvPr id="256" name="Shape 256"/>
          <p:cNvSpPr/>
          <p:nvPr/>
        </p:nvSpPr>
        <p:spPr>
          <a:xfrm>
            <a:off x="2217883" y="3945249"/>
            <a:ext cx="661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7" name="Shape 257"/>
          <p:cNvSpPr/>
          <p:nvPr/>
        </p:nvSpPr>
        <p:spPr>
          <a:xfrm flipV="1">
            <a:off x="5237086" y="6852615"/>
            <a:ext cx="595452" cy="18125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8" name="Shape 258"/>
          <p:cNvSpPr/>
          <p:nvPr/>
        </p:nvSpPr>
        <p:spPr>
          <a:xfrm>
            <a:off x="10832178" y="2828209"/>
            <a:ext cx="1597968" cy="1986807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aaa 2</a:t>
            </a:r>
          </a:p>
          <a:p>
            <a:pPr>
              <a:defRPr sz="2400"/>
            </a:pPr>
            <a:r>
              <a:t>bbb 3</a:t>
            </a:r>
          </a:p>
        </p:txBody>
      </p:sp>
      <p:sp>
        <p:nvSpPr>
          <p:cNvPr id="259" name="Shape 259"/>
          <p:cNvSpPr/>
          <p:nvPr/>
        </p:nvSpPr>
        <p:spPr>
          <a:xfrm>
            <a:off x="10832178" y="5236435"/>
            <a:ext cx="1597968" cy="198680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ccc 2</a:t>
            </a:r>
          </a:p>
        </p:txBody>
      </p:sp>
      <p:sp>
        <p:nvSpPr>
          <p:cNvPr id="260" name="Shape 260"/>
          <p:cNvSpPr/>
          <p:nvPr/>
        </p:nvSpPr>
        <p:spPr>
          <a:xfrm>
            <a:off x="10832178" y="7530756"/>
            <a:ext cx="1597968" cy="1986807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2600"/>
                </a:solidFill>
              </a:defRPr>
            </a:lvl1pPr>
          </a:lstStyle>
          <a:p>
            <a:pPr/>
            <a:r>
              <a:t>ddd 2</a:t>
            </a:r>
          </a:p>
        </p:txBody>
      </p:sp>
      <p:sp>
        <p:nvSpPr>
          <p:cNvPr id="261" name="Shape 261"/>
          <p:cNvSpPr/>
          <p:nvPr/>
        </p:nvSpPr>
        <p:spPr>
          <a:xfrm>
            <a:off x="5282569" y="3990146"/>
            <a:ext cx="518412" cy="16077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2" name="Shape 262"/>
          <p:cNvSpPr/>
          <p:nvPr/>
        </p:nvSpPr>
        <p:spPr>
          <a:xfrm>
            <a:off x="5303388" y="6225261"/>
            <a:ext cx="4757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3" name="Shape 263"/>
          <p:cNvSpPr/>
          <p:nvPr/>
        </p:nvSpPr>
        <p:spPr>
          <a:xfrm flipV="1">
            <a:off x="7091944" y="3993005"/>
            <a:ext cx="434633" cy="15951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4" name="Shape 264"/>
          <p:cNvSpPr/>
          <p:nvPr/>
        </p:nvSpPr>
        <p:spPr>
          <a:xfrm>
            <a:off x="7150854" y="6225261"/>
            <a:ext cx="4757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5" name="Shape 265"/>
          <p:cNvSpPr/>
          <p:nvPr/>
        </p:nvSpPr>
        <p:spPr>
          <a:xfrm>
            <a:off x="7100837" y="6805359"/>
            <a:ext cx="538747" cy="19143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6" name="Shape 266"/>
          <p:cNvSpPr/>
          <p:nvPr/>
        </p:nvSpPr>
        <p:spPr>
          <a:xfrm>
            <a:off x="2236933" y="6172886"/>
            <a:ext cx="661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7" name="Shape 267"/>
          <p:cNvSpPr/>
          <p:nvPr/>
        </p:nvSpPr>
        <p:spPr>
          <a:xfrm>
            <a:off x="2217883" y="8528736"/>
            <a:ext cx="661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8" name="Shape 268"/>
          <p:cNvSpPr/>
          <p:nvPr/>
        </p:nvSpPr>
        <p:spPr>
          <a:xfrm>
            <a:off x="10063850" y="3875346"/>
            <a:ext cx="661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9" name="Shape 269"/>
          <p:cNvSpPr/>
          <p:nvPr/>
        </p:nvSpPr>
        <p:spPr>
          <a:xfrm>
            <a:off x="10063850" y="6229837"/>
            <a:ext cx="661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0" name="Shape 270"/>
          <p:cNvSpPr/>
          <p:nvPr/>
        </p:nvSpPr>
        <p:spPr>
          <a:xfrm>
            <a:off x="10063850" y="8589696"/>
            <a:ext cx="661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1" name="Shape 271"/>
          <p:cNvSpPr/>
          <p:nvPr/>
        </p:nvSpPr>
        <p:spPr>
          <a:xfrm>
            <a:off x="3778244" y="6479959"/>
            <a:ext cx="5448312" cy="198680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この、Map / Reduce処理を担う、「Mapper」と「Reducer」を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色々な言語で書くことができます！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書いてみた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body" idx="1"/>
          </p:nvPr>
        </p:nvSpPr>
        <p:spPr>
          <a:xfrm>
            <a:off x="254346" y="3895948"/>
            <a:ext cx="10410489" cy="5169198"/>
          </a:xfrm>
          <a:prstGeom prst="rect">
            <a:avLst/>
          </a:prstGeom>
        </p:spPr>
        <p:txBody>
          <a:bodyPr/>
          <a:lstStyle/>
          <a:p>
            <a:pPr marL="260604" indent="-260604" defTabSz="332993">
              <a:spcBef>
                <a:spcPts val="2300"/>
              </a:spcBef>
              <a:defRPr sz="2166">
                <a:solidFill>
                  <a:srgbClr val="000000"/>
                </a:solidFill>
              </a:defRPr>
            </a:pPr>
            <a:r>
              <a:t>氏名：田地 将也(@otajisan)</a:t>
            </a:r>
          </a:p>
          <a:p>
            <a:pPr marL="260604" indent="-260604" defTabSz="332993">
              <a:spcBef>
                <a:spcPts val="2300"/>
              </a:spcBef>
              <a:defRPr sz="2166">
                <a:solidFill>
                  <a:srgbClr val="000000"/>
                </a:solidFill>
              </a:defRPr>
            </a:pPr>
            <a:r>
              <a:t>所属：某中小</a:t>
            </a:r>
            <a:r>
              <a:rPr>
                <a:solidFill>
                  <a:srgbClr val="FF2600"/>
                </a:solidFill>
              </a:rPr>
              <a:t>SIer</a:t>
            </a:r>
            <a:r>
              <a:t> -&gt; 某</a:t>
            </a:r>
            <a:r>
              <a:rPr>
                <a:solidFill>
                  <a:srgbClr val="FF2600"/>
                </a:solidFill>
              </a:rPr>
              <a:t>Web</a:t>
            </a:r>
            <a:r>
              <a:t>企業</a:t>
            </a:r>
          </a:p>
          <a:p>
            <a:pPr marL="260604" indent="-260604" defTabSz="332993">
              <a:spcBef>
                <a:spcPts val="2300"/>
              </a:spcBef>
              <a:defRPr sz="2166">
                <a:solidFill>
                  <a:srgbClr val="000000"/>
                </a:solidFill>
              </a:defRPr>
            </a:pPr>
            <a:r>
              <a:t>役職：エンジニア兼スクラムマスター</a:t>
            </a:r>
          </a:p>
          <a:p>
            <a:pPr marL="260604" indent="-260604" defTabSz="332993">
              <a:spcBef>
                <a:spcPts val="2300"/>
              </a:spcBef>
              <a:defRPr sz="2166">
                <a:solidFill>
                  <a:srgbClr val="000000"/>
                </a:solidFill>
              </a:defRPr>
            </a:pPr>
            <a:r>
              <a:t>趣味：酒、バンド、スノボー、モンハン</a:t>
            </a:r>
          </a:p>
          <a:p>
            <a:pPr marL="260604" indent="-260604" defTabSz="332993">
              <a:spcBef>
                <a:spcPts val="2300"/>
              </a:spcBef>
              <a:defRPr sz="2166">
                <a:solidFill>
                  <a:srgbClr val="000000"/>
                </a:solidFill>
              </a:defRPr>
            </a:pPr>
            <a:r>
              <a:t>よく使う言語：PHP, Perl, JavaScript</a:t>
            </a:r>
          </a:p>
          <a:p>
            <a:pPr marL="260604" indent="-260604" defTabSz="332993">
              <a:spcBef>
                <a:spcPts val="2300"/>
              </a:spcBef>
              <a:defRPr sz="2166">
                <a:solidFill>
                  <a:srgbClr val="000000"/>
                </a:solidFill>
              </a:defRPr>
            </a:pPr>
            <a:r>
              <a:t>「アジャイルひよこくらぶ」というコミュニティの幹事メンバーやってます</a:t>
            </a:r>
          </a:p>
          <a:p>
            <a:pPr marL="260604" indent="-260604" defTabSz="332993">
              <a:spcBef>
                <a:spcPts val="2300"/>
              </a:spcBef>
              <a:defRPr sz="2166">
                <a:solidFill>
                  <a:srgbClr val="FF2600"/>
                </a:solidFill>
              </a:defRPr>
            </a:pPr>
            <a:r>
              <a:t>最近ハマっていること！：スクラムによる現場改善、</a:t>
            </a:r>
            <a:br/>
            <a:r>
              <a:t>　　　　　　　　　　　　Python x Hadoop Streaming x Deep Learning</a:t>
            </a:r>
          </a:p>
        </p:txBody>
      </p:sp>
      <p:sp>
        <p:nvSpPr>
          <p:cNvPr id="134" name="Shape 134"/>
          <p:cNvSpPr/>
          <p:nvPr>
            <p:ph type="title"/>
          </p:nvPr>
        </p:nvSpPr>
        <p:spPr>
          <a:xfrm>
            <a:off x="558800" y="406400"/>
            <a:ext cx="3283744" cy="1181249"/>
          </a:xfrm>
          <a:prstGeom prst="rect">
            <a:avLst/>
          </a:prstGeom>
        </p:spPr>
        <p:txBody>
          <a:bodyPr/>
          <a:lstStyle>
            <a:lvl1pPr defTabSz="455675">
              <a:defRPr sz="6240">
                <a:solidFill>
                  <a:srgbClr val="000000"/>
                </a:solidFill>
              </a:defRPr>
            </a:lvl1pPr>
          </a:lstStyle>
          <a:p>
            <a:pPr/>
            <a:r>
              <a:t>自己紹介</a:t>
            </a:r>
          </a:p>
        </p:txBody>
      </p:sp>
      <p:pic>
        <p:nvPicPr>
          <p:cNvPr id="13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1190" y="558800"/>
            <a:ext cx="7594601" cy="401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WordCountMapper.py</a:t>
            </a:r>
          </a:p>
        </p:txBody>
      </p:sp>
      <p:pic>
        <p:nvPicPr>
          <p:cNvPr id="27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5736" y="2597150"/>
            <a:ext cx="8033328" cy="63119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WordCountMapper.py</a:t>
            </a:r>
          </a:p>
        </p:txBody>
      </p:sp>
      <p:pic>
        <p:nvPicPr>
          <p:cNvPr id="28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5736" y="2597150"/>
            <a:ext cx="8033328" cy="63119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282" name="Shape 282"/>
          <p:cNvSpPr/>
          <p:nvPr/>
        </p:nvSpPr>
        <p:spPr>
          <a:xfrm>
            <a:off x="8695266" y="7289800"/>
            <a:ext cx="413901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57" y="0"/>
                </a:moveTo>
                <a:cubicBezTo>
                  <a:pt x="1474" y="0"/>
                  <a:pt x="1326" y="484"/>
                  <a:pt x="1326" y="1080"/>
                </a:cubicBezTo>
                <a:lnTo>
                  <a:pt x="1326" y="8640"/>
                </a:lnTo>
                <a:lnTo>
                  <a:pt x="0" y="10800"/>
                </a:lnTo>
                <a:lnTo>
                  <a:pt x="1326" y="12960"/>
                </a:lnTo>
                <a:lnTo>
                  <a:pt x="1326" y="20520"/>
                </a:lnTo>
                <a:cubicBezTo>
                  <a:pt x="1326" y="21116"/>
                  <a:pt x="1474" y="21600"/>
                  <a:pt x="1657" y="21600"/>
                </a:cubicBezTo>
                <a:lnTo>
                  <a:pt x="21269" y="21600"/>
                </a:lnTo>
                <a:cubicBezTo>
                  <a:pt x="21452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452" y="0"/>
                  <a:pt x="21269" y="0"/>
                </a:cubicBezTo>
                <a:lnTo>
                  <a:pt x="1657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ここで標準入力を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受け付けて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WordCountMapper.py</a:t>
            </a:r>
          </a:p>
        </p:txBody>
      </p:sp>
      <p:pic>
        <p:nvPicPr>
          <p:cNvPr id="28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5736" y="2597150"/>
            <a:ext cx="8033328" cy="63119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286" name="Shape 286"/>
          <p:cNvSpPr/>
          <p:nvPr/>
        </p:nvSpPr>
        <p:spPr>
          <a:xfrm>
            <a:off x="8695266" y="7289800"/>
            <a:ext cx="413901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57" y="0"/>
                </a:moveTo>
                <a:cubicBezTo>
                  <a:pt x="1474" y="0"/>
                  <a:pt x="1326" y="484"/>
                  <a:pt x="1326" y="1080"/>
                </a:cubicBezTo>
                <a:lnTo>
                  <a:pt x="1326" y="8640"/>
                </a:lnTo>
                <a:lnTo>
                  <a:pt x="0" y="10800"/>
                </a:lnTo>
                <a:lnTo>
                  <a:pt x="1326" y="12960"/>
                </a:lnTo>
                <a:lnTo>
                  <a:pt x="1326" y="20520"/>
                </a:lnTo>
                <a:cubicBezTo>
                  <a:pt x="1326" y="21116"/>
                  <a:pt x="1474" y="21600"/>
                  <a:pt x="1657" y="21600"/>
                </a:cubicBezTo>
                <a:lnTo>
                  <a:pt x="21269" y="21600"/>
                </a:lnTo>
                <a:cubicBezTo>
                  <a:pt x="21452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452" y="0"/>
                  <a:pt x="21269" y="0"/>
                </a:cubicBezTo>
                <a:lnTo>
                  <a:pt x="1657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ここで標準入力を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受け付けて</a:t>
            </a:r>
          </a:p>
        </p:txBody>
      </p:sp>
      <p:sp>
        <p:nvSpPr>
          <p:cNvPr id="287" name="Shape 287"/>
          <p:cNvSpPr/>
          <p:nvPr/>
        </p:nvSpPr>
        <p:spPr>
          <a:xfrm>
            <a:off x="8913151" y="3201061"/>
            <a:ext cx="3997326" cy="3050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3" y="0"/>
                </a:moveTo>
                <a:cubicBezTo>
                  <a:pt x="154" y="0"/>
                  <a:pt x="0" y="201"/>
                  <a:pt x="0" y="450"/>
                </a:cubicBezTo>
                <a:lnTo>
                  <a:pt x="0" y="17410"/>
                </a:lnTo>
                <a:cubicBezTo>
                  <a:pt x="0" y="17659"/>
                  <a:pt x="154" y="17860"/>
                  <a:pt x="343" y="17860"/>
                </a:cubicBezTo>
                <a:lnTo>
                  <a:pt x="2436" y="17860"/>
                </a:lnTo>
                <a:lnTo>
                  <a:pt x="3122" y="21600"/>
                </a:lnTo>
                <a:lnTo>
                  <a:pt x="3809" y="17860"/>
                </a:lnTo>
                <a:lnTo>
                  <a:pt x="21257" y="17860"/>
                </a:lnTo>
                <a:cubicBezTo>
                  <a:pt x="21446" y="17860"/>
                  <a:pt x="21600" y="17659"/>
                  <a:pt x="21600" y="17410"/>
                </a:cubicBezTo>
                <a:lnTo>
                  <a:pt x="21600" y="450"/>
                </a:lnTo>
                <a:cubicBezTo>
                  <a:pt x="21600" y="201"/>
                  <a:pt x="21446" y="0"/>
                  <a:pt x="21257" y="0"/>
                </a:cubicBezTo>
                <a:lnTo>
                  <a:pt x="343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該当行の文字列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(例えばaaa)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と、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1という数値を出力する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WordCountReducer.py</a:t>
            </a:r>
          </a:p>
        </p:txBody>
      </p:sp>
      <p:pic>
        <p:nvPicPr>
          <p:cNvPr id="29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6349" y="2133825"/>
            <a:ext cx="7336368" cy="72385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WordCountReducer.py</a:t>
            </a:r>
          </a:p>
        </p:txBody>
      </p:sp>
      <p:pic>
        <p:nvPicPr>
          <p:cNvPr id="29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6349" y="2133825"/>
            <a:ext cx="7336368" cy="72385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294" name="Shape 294"/>
          <p:cNvSpPr/>
          <p:nvPr/>
        </p:nvSpPr>
        <p:spPr>
          <a:xfrm>
            <a:off x="5647266" y="8262209"/>
            <a:ext cx="4808539" cy="1229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6" y="0"/>
                </a:moveTo>
                <a:cubicBezTo>
                  <a:pt x="1269" y="0"/>
                  <a:pt x="1141" y="500"/>
                  <a:pt x="1141" y="1116"/>
                </a:cubicBezTo>
                <a:lnTo>
                  <a:pt x="1141" y="8927"/>
                </a:lnTo>
                <a:lnTo>
                  <a:pt x="0" y="11159"/>
                </a:lnTo>
                <a:lnTo>
                  <a:pt x="1141" y="13391"/>
                </a:lnTo>
                <a:lnTo>
                  <a:pt x="1141" y="20484"/>
                </a:lnTo>
                <a:cubicBezTo>
                  <a:pt x="1141" y="21100"/>
                  <a:pt x="1269" y="21600"/>
                  <a:pt x="1426" y="21600"/>
                </a:cubicBezTo>
                <a:lnTo>
                  <a:pt x="21315" y="21600"/>
                </a:lnTo>
                <a:cubicBezTo>
                  <a:pt x="21472" y="21600"/>
                  <a:pt x="21600" y="21100"/>
                  <a:pt x="21600" y="20484"/>
                </a:cubicBezTo>
                <a:lnTo>
                  <a:pt x="21600" y="1116"/>
                </a:lnTo>
                <a:cubicBezTo>
                  <a:pt x="21600" y="500"/>
                  <a:pt x="21472" y="0"/>
                  <a:pt x="21315" y="0"/>
                </a:cubicBezTo>
                <a:lnTo>
                  <a:pt x="1426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ここでMapperからの入力を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受け付けて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WordCountReducer.py</a:t>
            </a:r>
          </a:p>
        </p:txBody>
      </p:sp>
      <p:pic>
        <p:nvPicPr>
          <p:cNvPr id="29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6349" y="2133825"/>
            <a:ext cx="7336368" cy="72385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298" name="Shape 298"/>
          <p:cNvSpPr/>
          <p:nvPr/>
        </p:nvSpPr>
        <p:spPr>
          <a:xfrm>
            <a:off x="5647266" y="8262209"/>
            <a:ext cx="4808539" cy="1229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6" y="0"/>
                </a:moveTo>
                <a:cubicBezTo>
                  <a:pt x="1269" y="0"/>
                  <a:pt x="1141" y="500"/>
                  <a:pt x="1141" y="1116"/>
                </a:cubicBezTo>
                <a:lnTo>
                  <a:pt x="1141" y="8927"/>
                </a:lnTo>
                <a:lnTo>
                  <a:pt x="0" y="11159"/>
                </a:lnTo>
                <a:lnTo>
                  <a:pt x="1141" y="13391"/>
                </a:lnTo>
                <a:lnTo>
                  <a:pt x="1141" y="20484"/>
                </a:lnTo>
                <a:cubicBezTo>
                  <a:pt x="1141" y="21100"/>
                  <a:pt x="1269" y="21600"/>
                  <a:pt x="1426" y="21600"/>
                </a:cubicBezTo>
                <a:lnTo>
                  <a:pt x="21315" y="21600"/>
                </a:lnTo>
                <a:cubicBezTo>
                  <a:pt x="21472" y="21600"/>
                  <a:pt x="21600" y="21100"/>
                  <a:pt x="21600" y="20484"/>
                </a:cubicBezTo>
                <a:lnTo>
                  <a:pt x="21600" y="1116"/>
                </a:lnTo>
                <a:cubicBezTo>
                  <a:pt x="21600" y="500"/>
                  <a:pt x="21472" y="0"/>
                  <a:pt x="21315" y="0"/>
                </a:cubicBezTo>
                <a:lnTo>
                  <a:pt x="1426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ここでMapperからの入力を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受け付けて</a:t>
            </a:r>
          </a:p>
        </p:txBody>
      </p:sp>
      <p:sp>
        <p:nvSpPr>
          <p:cNvPr id="299" name="Shape 299"/>
          <p:cNvSpPr/>
          <p:nvPr/>
        </p:nvSpPr>
        <p:spPr>
          <a:xfrm>
            <a:off x="7843970" y="5657585"/>
            <a:ext cx="5024835" cy="1996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95" y="0"/>
                </a:moveTo>
                <a:cubicBezTo>
                  <a:pt x="2144" y="0"/>
                  <a:pt x="2022" y="308"/>
                  <a:pt x="2022" y="687"/>
                </a:cubicBezTo>
                <a:lnTo>
                  <a:pt x="2022" y="12956"/>
                </a:lnTo>
                <a:lnTo>
                  <a:pt x="0" y="14334"/>
                </a:lnTo>
                <a:lnTo>
                  <a:pt x="2022" y="15708"/>
                </a:lnTo>
                <a:lnTo>
                  <a:pt x="2022" y="20913"/>
                </a:lnTo>
                <a:cubicBezTo>
                  <a:pt x="2022" y="21292"/>
                  <a:pt x="2144" y="21600"/>
                  <a:pt x="2295" y="21600"/>
                </a:cubicBezTo>
                <a:lnTo>
                  <a:pt x="21327" y="21600"/>
                </a:lnTo>
                <a:cubicBezTo>
                  <a:pt x="21478" y="21600"/>
                  <a:pt x="21600" y="21292"/>
                  <a:pt x="21600" y="20913"/>
                </a:cubicBezTo>
                <a:lnTo>
                  <a:pt x="21600" y="687"/>
                </a:lnTo>
                <a:cubicBezTo>
                  <a:pt x="21600" y="308"/>
                  <a:pt x="21478" y="0"/>
                  <a:pt x="21327" y="0"/>
                </a:cubicBezTo>
                <a:lnTo>
                  <a:pt x="2295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渡ってきた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key: aaa value: 1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といった文字列を、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key毎にvalueを加算する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実行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3201">
              <a:defRPr sz="6480"/>
            </a:pPr>
            <a:r>
              <a:t>コマンドが長〜いので</a:t>
            </a:r>
          </a:p>
          <a:p>
            <a:pPr defTabSz="473201">
              <a:defRPr sz="6480"/>
            </a:pPr>
            <a:r>
              <a:t>シェルとか作るといいです</a:t>
            </a:r>
          </a:p>
        </p:txBody>
      </p:sp>
      <p:pic>
        <p:nvPicPr>
          <p:cNvPr id="30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350" y="2729312"/>
            <a:ext cx="12484100" cy="672491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/>
            <a:r>
              <a:t>作成したMapper/Reducerはこのへんに指定</a:t>
            </a:r>
          </a:p>
        </p:txBody>
      </p:sp>
      <p:pic>
        <p:nvPicPr>
          <p:cNvPr id="30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" y="2703543"/>
            <a:ext cx="12560300" cy="679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結果</a:t>
            </a:r>
          </a:p>
        </p:txBody>
      </p:sp>
      <p:pic>
        <p:nvPicPr>
          <p:cNvPr id="31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916" y="2679700"/>
            <a:ext cx="11666791" cy="299438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311" name="Shape 311"/>
          <p:cNvSpPr/>
          <p:nvPr/>
        </p:nvSpPr>
        <p:spPr>
          <a:xfrm>
            <a:off x="7511048" y="2230953"/>
            <a:ext cx="4112029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ファイルが出力されて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3201">
              <a:defRPr sz="6480"/>
            </a:pPr>
            <a:r>
              <a:t>皆さん、</a:t>
            </a:r>
          </a:p>
          <a:p>
            <a:pPr defTabSz="473201">
              <a:defRPr sz="6480"/>
            </a:pPr>
            <a:r>
              <a:t>Hadoop使ってますか？</a:t>
            </a:r>
          </a:p>
        </p:txBody>
      </p:sp>
      <p:pic>
        <p:nvPicPr>
          <p:cNvPr id="13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5900" y="2971800"/>
            <a:ext cx="7493000" cy="556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結果</a:t>
            </a:r>
          </a:p>
        </p:txBody>
      </p:sp>
      <p:pic>
        <p:nvPicPr>
          <p:cNvPr id="31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916" y="2679700"/>
            <a:ext cx="11666791" cy="299438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31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9516" y="5925057"/>
            <a:ext cx="5418922" cy="260467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316" name="Shape 316"/>
          <p:cNvSpPr/>
          <p:nvPr/>
        </p:nvSpPr>
        <p:spPr>
          <a:xfrm>
            <a:off x="3926495" y="7511611"/>
            <a:ext cx="4112030" cy="1270001"/>
          </a:xfrm>
          <a:prstGeom prst="roundRect">
            <a:avLst>
              <a:gd name="adj" fmla="val 15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中身を見ると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結果</a:t>
            </a:r>
          </a:p>
        </p:txBody>
      </p:sp>
      <p:pic>
        <p:nvPicPr>
          <p:cNvPr id="31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916" y="2679700"/>
            <a:ext cx="11666791" cy="299438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32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9516" y="5925057"/>
            <a:ext cx="5418922" cy="260467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321" name="Shape 321"/>
          <p:cNvSpPr/>
          <p:nvPr/>
        </p:nvSpPr>
        <p:spPr>
          <a:xfrm>
            <a:off x="6595533" y="5884333"/>
            <a:ext cx="5897232" cy="2686124"/>
          </a:xfrm>
          <a:prstGeom prst="roundRect">
            <a:avLst>
              <a:gd name="adj" fmla="val 15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正常にワードカウント</a:t>
            </a:r>
          </a:p>
          <a:p>
            <a:pPr>
              <a:defRPr sz="4000">
                <a:solidFill>
                  <a:srgbClr val="FFFFFF"/>
                </a:solidFill>
              </a:defRPr>
            </a:pPr>
            <a:r>
              <a:t>されました！</a:t>
            </a:r>
          </a:p>
        </p:txBody>
      </p:sp>
      <p:sp>
        <p:nvSpPr>
          <p:cNvPr id="322" name="Shape 322"/>
          <p:cNvSpPr/>
          <p:nvPr/>
        </p:nvSpPr>
        <p:spPr>
          <a:xfrm>
            <a:off x="819383" y="6458643"/>
            <a:ext cx="2527394" cy="2127493"/>
          </a:xfrm>
          <a:prstGeom prst="rect">
            <a:avLst/>
          </a:prstGeom>
          <a:ln w="139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WordCountMapper.php</a:t>
            </a:r>
          </a:p>
        </p:txBody>
      </p:sp>
      <p:pic>
        <p:nvPicPr>
          <p:cNvPr id="32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5126" y="2926272"/>
            <a:ext cx="8494548" cy="565365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WordCountMapper.php</a:t>
            </a:r>
          </a:p>
        </p:txBody>
      </p:sp>
      <p:pic>
        <p:nvPicPr>
          <p:cNvPr id="33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5126" y="2926272"/>
            <a:ext cx="8494548" cy="565365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331" name="Shape 331"/>
          <p:cNvSpPr/>
          <p:nvPr/>
        </p:nvSpPr>
        <p:spPr>
          <a:xfrm>
            <a:off x="5630333" y="7425266"/>
            <a:ext cx="413901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57" y="0"/>
                </a:moveTo>
                <a:cubicBezTo>
                  <a:pt x="1474" y="0"/>
                  <a:pt x="1326" y="484"/>
                  <a:pt x="1326" y="1080"/>
                </a:cubicBezTo>
                <a:lnTo>
                  <a:pt x="1326" y="8640"/>
                </a:lnTo>
                <a:lnTo>
                  <a:pt x="0" y="10800"/>
                </a:lnTo>
                <a:lnTo>
                  <a:pt x="1326" y="12960"/>
                </a:lnTo>
                <a:lnTo>
                  <a:pt x="1326" y="20520"/>
                </a:lnTo>
                <a:cubicBezTo>
                  <a:pt x="1326" y="21116"/>
                  <a:pt x="1474" y="21600"/>
                  <a:pt x="1657" y="21600"/>
                </a:cubicBezTo>
                <a:lnTo>
                  <a:pt x="21269" y="21600"/>
                </a:lnTo>
                <a:cubicBezTo>
                  <a:pt x="21452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452" y="0"/>
                  <a:pt x="21269" y="0"/>
                </a:cubicBezTo>
                <a:lnTo>
                  <a:pt x="1657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ここで標準入力を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受け付けて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WordCountMapper.php</a:t>
            </a:r>
          </a:p>
        </p:txBody>
      </p:sp>
      <p:pic>
        <p:nvPicPr>
          <p:cNvPr id="33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5126" y="2926272"/>
            <a:ext cx="8494548" cy="565365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335" name="Shape 335"/>
          <p:cNvSpPr/>
          <p:nvPr/>
        </p:nvSpPr>
        <p:spPr>
          <a:xfrm>
            <a:off x="5630333" y="7425266"/>
            <a:ext cx="413901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57" y="0"/>
                </a:moveTo>
                <a:cubicBezTo>
                  <a:pt x="1474" y="0"/>
                  <a:pt x="1326" y="484"/>
                  <a:pt x="1326" y="1080"/>
                </a:cubicBezTo>
                <a:lnTo>
                  <a:pt x="1326" y="8640"/>
                </a:lnTo>
                <a:lnTo>
                  <a:pt x="0" y="10800"/>
                </a:lnTo>
                <a:lnTo>
                  <a:pt x="1326" y="12960"/>
                </a:lnTo>
                <a:lnTo>
                  <a:pt x="1326" y="20520"/>
                </a:lnTo>
                <a:cubicBezTo>
                  <a:pt x="1326" y="21116"/>
                  <a:pt x="1474" y="21600"/>
                  <a:pt x="1657" y="21600"/>
                </a:cubicBezTo>
                <a:lnTo>
                  <a:pt x="21269" y="21600"/>
                </a:lnTo>
                <a:cubicBezTo>
                  <a:pt x="21452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452" y="0"/>
                  <a:pt x="21269" y="0"/>
                </a:cubicBezTo>
                <a:lnTo>
                  <a:pt x="1657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ここで標準入力を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受け付けて</a:t>
            </a:r>
          </a:p>
        </p:txBody>
      </p:sp>
      <p:sp>
        <p:nvSpPr>
          <p:cNvPr id="336" name="Shape 336"/>
          <p:cNvSpPr/>
          <p:nvPr/>
        </p:nvSpPr>
        <p:spPr>
          <a:xfrm>
            <a:off x="8898466" y="3937000"/>
            <a:ext cx="3885011" cy="1810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53" y="0"/>
                </a:moveTo>
                <a:cubicBezTo>
                  <a:pt x="158" y="0"/>
                  <a:pt x="0" y="339"/>
                  <a:pt x="0" y="757"/>
                </a:cubicBezTo>
                <a:lnTo>
                  <a:pt x="0" y="14391"/>
                </a:lnTo>
                <a:cubicBezTo>
                  <a:pt x="0" y="14809"/>
                  <a:pt x="158" y="15148"/>
                  <a:pt x="353" y="15148"/>
                </a:cubicBezTo>
                <a:lnTo>
                  <a:pt x="3049" y="15148"/>
                </a:lnTo>
                <a:lnTo>
                  <a:pt x="3756" y="21600"/>
                </a:lnTo>
                <a:lnTo>
                  <a:pt x="4462" y="15148"/>
                </a:lnTo>
                <a:lnTo>
                  <a:pt x="21247" y="15148"/>
                </a:lnTo>
                <a:cubicBezTo>
                  <a:pt x="21442" y="15148"/>
                  <a:pt x="21600" y="14809"/>
                  <a:pt x="21600" y="14391"/>
                </a:cubicBezTo>
                <a:lnTo>
                  <a:pt x="21600" y="757"/>
                </a:lnTo>
                <a:cubicBezTo>
                  <a:pt x="21600" y="339"/>
                  <a:pt x="21442" y="0"/>
                  <a:pt x="21247" y="0"/>
                </a:cubicBezTo>
                <a:lnTo>
                  <a:pt x="353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該当行を出力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WordCountReducer.php</a:t>
            </a:r>
          </a:p>
        </p:txBody>
      </p:sp>
      <p:pic>
        <p:nvPicPr>
          <p:cNvPr id="33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416" y="2327928"/>
            <a:ext cx="6737736" cy="685034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WordCountReducer.php</a:t>
            </a:r>
          </a:p>
        </p:txBody>
      </p:sp>
      <p:pic>
        <p:nvPicPr>
          <p:cNvPr id="3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416" y="2327928"/>
            <a:ext cx="6737736" cy="685034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343" name="Shape 343"/>
          <p:cNvSpPr/>
          <p:nvPr/>
        </p:nvSpPr>
        <p:spPr>
          <a:xfrm>
            <a:off x="3716866" y="8245276"/>
            <a:ext cx="4808539" cy="1229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6" y="0"/>
                </a:moveTo>
                <a:cubicBezTo>
                  <a:pt x="1269" y="0"/>
                  <a:pt x="1141" y="500"/>
                  <a:pt x="1141" y="1116"/>
                </a:cubicBezTo>
                <a:lnTo>
                  <a:pt x="1141" y="8927"/>
                </a:lnTo>
                <a:lnTo>
                  <a:pt x="0" y="11159"/>
                </a:lnTo>
                <a:lnTo>
                  <a:pt x="1141" y="13391"/>
                </a:lnTo>
                <a:lnTo>
                  <a:pt x="1141" y="20484"/>
                </a:lnTo>
                <a:cubicBezTo>
                  <a:pt x="1141" y="21100"/>
                  <a:pt x="1269" y="21600"/>
                  <a:pt x="1426" y="21600"/>
                </a:cubicBezTo>
                <a:lnTo>
                  <a:pt x="21315" y="21600"/>
                </a:lnTo>
                <a:cubicBezTo>
                  <a:pt x="21472" y="21600"/>
                  <a:pt x="21600" y="21100"/>
                  <a:pt x="21600" y="20484"/>
                </a:cubicBezTo>
                <a:lnTo>
                  <a:pt x="21600" y="1116"/>
                </a:lnTo>
                <a:cubicBezTo>
                  <a:pt x="21600" y="500"/>
                  <a:pt x="21472" y="0"/>
                  <a:pt x="21315" y="0"/>
                </a:cubicBezTo>
                <a:lnTo>
                  <a:pt x="1426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ここでMapperからの入力を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受け付けて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WordCountReducer.php</a:t>
            </a:r>
          </a:p>
        </p:txBody>
      </p:sp>
      <p:pic>
        <p:nvPicPr>
          <p:cNvPr id="34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416" y="2327928"/>
            <a:ext cx="6737736" cy="685034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347" name="Shape 347"/>
          <p:cNvSpPr/>
          <p:nvPr/>
        </p:nvSpPr>
        <p:spPr>
          <a:xfrm>
            <a:off x="3716866" y="8245276"/>
            <a:ext cx="4808539" cy="1229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6" y="0"/>
                </a:moveTo>
                <a:cubicBezTo>
                  <a:pt x="1269" y="0"/>
                  <a:pt x="1141" y="500"/>
                  <a:pt x="1141" y="1116"/>
                </a:cubicBezTo>
                <a:lnTo>
                  <a:pt x="1141" y="8927"/>
                </a:lnTo>
                <a:lnTo>
                  <a:pt x="0" y="11159"/>
                </a:lnTo>
                <a:lnTo>
                  <a:pt x="1141" y="13391"/>
                </a:lnTo>
                <a:lnTo>
                  <a:pt x="1141" y="20484"/>
                </a:lnTo>
                <a:cubicBezTo>
                  <a:pt x="1141" y="21100"/>
                  <a:pt x="1269" y="21600"/>
                  <a:pt x="1426" y="21600"/>
                </a:cubicBezTo>
                <a:lnTo>
                  <a:pt x="21315" y="21600"/>
                </a:lnTo>
                <a:cubicBezTo>
                  <a:pt x="21472" y="21600"/>
                  <a:pt x="21600" y="21100"/>
                  <a:pt x="21600" y="20484"/>
                </a:cubicBezTo>
                <a:lnTo>
                  <a:pt x="21600" y="1116"/>
                </a:lnTo>
                <a:cubicBezTo>
                  <a:pt x="21600" y="500"/>
                  <a:pt x="21472" y="0"/>
                  <a:pt x="21315" y="0"/>
                </a:cubicBezTo>
                <a:lnTo>
                  <a:pt x="1426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ここでMapperからの入力を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受け付けて</a:t>
            </a:r>
          </a:p>
        </p:txBody>
      </p:sp>
      <p:sp>
        <p:nvSpPr>
          <p:cNvPr id="348" name="Shape 348"/>
          <p:cNvSpPr/>
          <p:nvPr/>
        </p:nvSpPr>
        <p:spPr>
          <a:xfrm>
            <a:off x="7081970" y="4426247"/>
            <a:ext cx="5024835" cy="1996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95" y="0"/>
                </a:moveTo>
                <a:cubicBezTo>
                  <a:pt x="2144" y="0"/>
                  <a:pt x="2022" y="308"/>
                  <a:pt x="2022" y="687"/>
                </a:cubicBezTo>
                <a:lnTo>
                  <a:pt x="2022" y="12956"/>
                </a:lnTo>
                <a:lnTo>
                  <a:pt x="0" y="14334"/>
                </a:lnTo>
                <a:lnTo>
                  <a:pt x="2022" y="15708"/>
                </a:lnTo>
                <a:lnTo>
                  <a:pt x="2022" y="20913"/>
                </a:lnTo>
                <a:cubicBezTo>
                  <a:pt x="2022" y="21292"/>
                  <a:pt x="2144" y="21600"/>
                  <a:pt x="2295" y="21600"/>
                </a:cubicBezTo>
                <a:lnTo>
                  <a:pt x="21327" y="21600"/>
                </a:lnTo>
                <a:cubicBezTo>
                  <a:pt x="21478" y="21600"/>
                  <a:pt x="21600" y="21292"/>
                  <a:pt x="21600" y="20913"/>
                </a:cubicBezTo>
                <a:lnTo>
                  <a:pt x="21600" y="687"/>
                </a:lnTo>
                <a:cubicBezTo>
                  <a:pt x="21600" y="308"/>
                  <a:pt x="21478" y="0"/>
                  <a:pt x="21327" y="0"/>
                </a:cubicBezTo>
                <a:lnTo>
                  <a:pt x="2295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渡ってきた文字列毎に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単語数を加算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結果は一緒なので割愛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Hadoopとは？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Hadoopはデータを複数のサーバに分散し、</a:t>
            </a:r>
            <a:br/>
            <a:r>
              <a:t>並列して処理するミドルウェア</a:t>
            </a:r>
          </a:p>
          <a:p>
            <a:pPr/>
            <a:r>
              <a:t>要は、1台で捌き切れないような大量のデータを、</a:t>
            </a:r>
            <a:br/>
            <a:r>
              <a:t>並列バッチ処理で効率よく捌けるソリューション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WordCountMapper.pl</a:t>
            </a:r>
          </a:p>
        </p:txBody>
      </p:sp>
      <p:sp>
        <p:nvSpPr>
          <p:cNvPr id="355" name="Shape 355"/>
          <p:cNvSpPr/>
          <p:nvPr/>
        </p:nvSpPr>
        <p:spPr>
          <a:xfrm>
            <a:off x="3283254" y="4597400"/>
            <a:ext cx="6438292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もはやMapperなんか要らん！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3201">
              <a:defRPr sz="6480"/>
            </a:pPr>
            <a:r>
              <a:t>-mapperに/bin/catを</a:t>
            </a:r>
          </a:p>
          <a:p>
            <a:pPr defTabSz="473201">
              <a:defRPr sz="6480"/>
            </a:pPr>
            <a:r>
              <a:t>指定すればおｋ</a:t>
            </a:r>
          </a:p>
        </p:txBody>
      </p:sp>
      <p:pic>
        <p:nvPicPr>
          <p:cNvPr id="35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770" y="2728383"/>
            <a:ext cx="12359260" cy="652167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WordCountReducer.pl</a:t>
            </a:r>
          </a:p>
        </p:txBody>
      </p:sp>
      <p:pic>
        <p:nvPicPr>
          <p:cNvPr id="36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00" y="3022600"/>
            <a:ext cx="7089676" cy="622741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WordCountReducer.pl</a:t>
            </a:r>
          </a:p>
        </p:txBody>
      </p:sp>
      <p:pic>
        <p:nvPicPr>
          <p:cNvPr id="36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00" y="3022600"/>
            <a:ext cx="7089676" cy="622741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365" name="Shape 365"/>
          <p:cNvSpPr/>
          <p:nvPr/>
        </p:nvSpPr>
        <p:spPr>
          <a:xfrm>
            <a:off x="6104466" y="3283810"/>
            <a:ext cx="4554539" cy="1768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1" y="0"/>
                </a:moveTo>
                <a:cubicBezTo>
                  <a:pt x="135" y="0"/>
                  <a:pt x="0" y="347"/>
                  <a:pt x="0" y="776"/>
                </a:cubicBezTo>
                <a:lnTo>
                  <a:pt x="0" y="14240"/>
                </a:lnTo>
                <a:cubicBezTo>
                  <a:pt x="0" y="14668"/>
                  <a:pt x="135" y="15016"/>
                  <a:pt x="301" y="15016"/>
                </a:cubicBezTo>
                <a:lnTo>
                  <a:pt x="2146" y="15016"/>
                </a:lnTo>
                <a:lnTo>
                  <a:pt x="2748" y="21600"/>
                </a:lnTo>
                <a:lnTo>
                  <a:pt x="3348" y="15016"/>
                </a:lnTo>
                <a:lnTo>
                  <a:pt x="21299" y="15016"/>
                </a:lnTo>
                <a:cubicBezTo>
                  <a:pt x="21465" y="15016"/>
                  <a:pt x="21600" y="14668"/>
                  <a:pt x="21600" y="14240"/>
                </a:cubicBezTo>
                <a:lnTo>
                  <a:pt x="21600" y="776"/>
                </a:lnTo>
                <a:cubicBezTo>
                  <a:pt x="21600" y="347"/>
                  <a:pt x="21465" y="0"/>
                  <a:pt x="21299" y="0"/>
                </a:cubicBezTo>
                <a:lnTo>
                  <a:pt x="301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ここでMapperからの入力を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受け付けて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WordCountReducer.pl</a:t>
            </a:r>
          </a:p>
        </p:txBody>
      </p:sp>
      <p:pic>
        <p:nvPicPr>
          <p:cNvPr id="36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00" y="3022600"/>
            <a:ext cx="7089676" cy="622741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369" name="Shape 369"/>
          <p:cNvSpPr/>
          <p:nvPr/>
        </p:nvSpPr>
        <p:spPr>
          <a:xfrm>
            <a:off x="6104466" y="3283810"/>
            <a:ext cx="4554539" cy="1768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1" y="0"/>
                </a:moveTo>
                <a:cubicBezTo>
                  <a:pt x="135" y="0"/>
                  <a:pt x="0" y="347"/>
                  <a:pt x="0" y="776"/>
                </a:cubicBezTo>
                <a:lnTo>
                  <a:pt x="0" y="14240"/>
                </a:lnTo>
                <a:cubicBezTo>
                  <a:pt x="0" y="14668"/>
                  <a:pt x="135" y="15016"/>
                  <a:pt x="301" y="15016"/>
                </a:cubicBezTo>
                <a:lnTo>
                  <a:pt x="2146" y="15016"/>
                </a:lnTo>
                <a:lnTo>
                  <a:pt x="2748" y="21600"/>
                </a:lnTo>
                <a:lnTo>
                  <a:pt x="3348" y="15016"/>
                </a:lnTo>
                <a:lnTo>
                  <a:pt x="21299" y="15016"/>
                </a:lnTo>
                <a:cubicBezTo>
                  <a:pt x="21465" y="15016"/>
                  <a:pt x="21600" y="14668"/>
                  <a:pt x="21600" y="14240"/>
                </a:cubicBezTo>
                <a:lnTo>
                  <a:pt x="21600" y="776"/>
                </a:lnTo>
                <a:cubicBezTo>
                  <a:pt x="21600" y="347"/>
                  <a:pt x="21465" y="0"/>
                  <a:pt x="21299" y="0"/>
                </a:cubicBezTo>
                <a:lnTo>
                  <a:pt x="301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ここでMapperからの入力を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受け付けて</a:t>
            </a:r>
          </a:p>
        </p:txBody>
      </p:sp>
      <p:sp>
        <p:nvSpPr>
          <p:cNvPr id="370" name="Shape 370"/>
          <p:cNvSpPr/>
          <p:nvPr/>
        </p:nvSpPr>
        <p:spPr>
          <a:xfrm>
            <a:off x="5390858" y="5732197"/>
            <a:ext cx="5194698" cy="1996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26" y="0"/>
                </a:moveTo>
                <a:cubicBezTo>
                  <a:pt x="2780" y="0"/>
                  <a:pt x="2662" y="308"/>
                  <a:pt x="2662" y="687"/>
                </a:cubicBezTo>
                <a:lnTo>
                  <a:pt x="2662" y="8722"/>
                </a:lnTo>
                <a:lnTo>
                  <a:pt x="0" y="10100"/>
                </a:lnTo>
                <a:lnTo>
                  <a:pt x="2662" y="11474"/>
                </a:lnTo>
                <a:lnTo>
                  <a:pt x="2662" y="20913"/>
                </a:lnTo>
                <a:cubicBezTo>
                  <a:pt x="2662" y="21292"/>
                  <a:pt x="2780" y="21600"/>
                  <a:pt x="2926" y="21600"/>
                </a:cubicBezTo>
                <a:lnTo>
                  <a:pt x="21336" y="21600"/>
                </a:lnTo>
                <a:cubicBezTo>
                  <a:pt x="21482" y="21600"/>
                  <a:pt x="21600" y="21292"/>
                  <a:pt x="21600" y="20913"/>
                </a:cubicBezTo>
                <a:lnTo>
                  <a:pt x="21600" y="687"/>
                </a:lnTo>
                <a:cubicBezTo>
                  <a:pt x="21600" y="308"/>
                  <a:pt x="21482" y="0"/>
                  <a:pt x="21336" y="0"/>
                </a:cubicBezTo>
                <a:lnTo>
                  <a:pt x="2926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渡ってきた文字列毎に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単語数を加算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まとめ</a:t>
            </a:r>
          </a:p>
        </p:txBody>
      </p:sp>
      <p:sp>
        <p:nvSpPr>
          <p:cNvPr id="373" name="Shape 3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Hadoop Streamingを使えば、</a:t>
            </a:r>
            <a:br/>
            <a:r>
              <a:t>色んな言語でMap/Reduceを書ける</a:t>
            </a:r>
            <a:br/>
            <a:r>
              <a:t>(jsとかもできるらしい)</a:t>
            </a:r>
          </a:p>
          <a:p>
            <a:pPr/>
            <a:r>
              <a:t>お好きな言語で快適なHadoopライフを！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Hadoopって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なんか難しそう</a:t>
            </a:r>
          </a:p>
          <a:p>
            <a:pPr/>
            <a:r>
              <a:t>なんとなく敬遠</a:t>
            </a:r>
          </a:p>
          <a:p>
            <a:pPr/>
            <a:r>
              <a:t>Javaかよ！</a:t>
            </a:r>
          </a:p>
          <a:p>
            <a:pPr marL="0" indent="0">
              <a:buSzTx/>
              <a:buNone/>
            </a:pPr>
            <a:r>
              <a:t>みたいな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そんなあなたに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Hadoop</a:t>
            </a:r>
          </a:p>
          <a:p>
            <a:pPr/>
            <a:r>
              <a:t>Streaming！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Hadoop Streamingとは？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HadoopのMap/Reduce処理は</a:t>
            </a:r>
            <a:br/>
            <a:r>
              <a:t>基本的にJavaで書く</a:t>
            </a:r>
          </a:p>
          <a:p>
            <a:pPr/>
            <a:r>
              <a:t>Hadoopに標準で組み込まれている</a:t>
            </a:r>
            <a:br/>
            <a:r>
              <a:t>「Hadoop Streaming」という機能を使うと、</a:t>
            </a:r>
            <a:br/>
            <a:r>
              <a:rPr u="sng">
                <a:solidFill>
                  <a:srgbClr val="FF2600"/>
                </a:solidFill>
              </a:rPr>
              <a:t>Unixの標準入出力を受け付けることができる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6240"/>
            </a:pPr>
            <a:r>
              <a:t>つまり、</a:t>
            </a:r>
          </a:p>
          <a:p>
            <a:pPr defTabSz="455675">
              <a:defRPr sz="6240"/>
            </a:pPr>
            <a:r>
              <a:t>好きな言語で</a:t>
            </a:r>
          </a:p>
          <a:p>
            <a:pPr defTabSz="455675">
              <a:defRPr sz="6240"/>
            </a:pPr>
            <a:r>
              <a:t>Map/Reduceを書ける！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