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5804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Shape 10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Shape 1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Shape 1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itoria.usp.br/?page_id=14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58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Admissão Docente (Professor Titular)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552575" y="2222650"/>
            <a:ext cx="2998799" cy="26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processos é composto pelos seguintes processos: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Solicitação de Cargos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Edital de Concurso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Inscrição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Concurso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Convocação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Nomeação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Perícia Médica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Posse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</a:p>
        </p:txBody>
      </p:sp>
      <p:sp>
        <p:nvSpPr>
          <p:cNvPr id="86" name="Shape 86"/>
          <p:cNvSpPr/>
          <p:nvPr/>
        </p:nvSpPr>
        <p:spPr>
          <a:xfrm>
            <a:off x="1718300" y="2241235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</p:txBody>
      </p:sp>
      <p:sp>
        <p:nvSpPr>
          <p:cNvPr id="87" name="Shape 87"/>
          <p:cNvSpPr/>
          <p:nvPr/>
        </p:nvSpPr>
        <p:spPr>
          <a:xfrm>
            <a:off x="1718300" y="2670144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CAA</a:t>
            </a:r>
          </a:p>
        </p:txBody>
      </p:sp>
      <p:sp>
        <p:nvSpPr>
          <p:cNvPr id="88" name="Shape 88"/>
          <p:cNvSpPr/>
          <p:nvPr/>
        </p:nvSpPr>
        <p:spPr>
          <a:xfrm>
            <a:off x="1718300" y="3956871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SVPUBL-01</a:t>
            </a:r>
          </a:p>
        </p:txBody>
      </p:sp>
      <p:sp>
        <p:nvSpPr>
          <p:cNvPr id="89" name="Shape 89"/>
          <p:cNvSpPr/>
          <p:nvPr/>
        </p:nvSpPr>
        <p:spPr>
          <a:xfrm>
            <a:off x="1718300" y="4814689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SVCOAUD-01</a:t>
            </a:r>
          </a:p>
        </p:txBody>
      </p:sp>
      <p:sp>
        <p:nvSpPr>
          <p:cNvPr id="90" name="Shape 90"/>
          <p:cNvSpPr/>
          <p:nvPr/>
        </p:nvSpPr>
        <p:spPr>
          <a:xfrm>
            <a:off x="1718300" y="3527962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</a:t>
            </a:r>
          </a:p>
        </p:txBody>
      </p:sp>
      <p:sp>
        <p:nvSpPr>
          <p:cNvPr id="91" name="Shape 91"/>
          <p:cNvSpPr/>
          <p:nvPr/>
        </p:nvSpPr>
        <p:spPr>
          <a:xfrm>
            <a:off x="1718300" y="1812326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SVAC-01</a:t>
            </a:r>
          </a:p>
        </p:txBody>
      </p:sp>
      <p:sp>
        <p:nvSpPr>
          <p:cNvPr id="92" name="Shape 92"/>
          <p:cNvSpPr/>
          <p:nvPr/>
        </p:nvSpPr>
        <p:spPr>
          <a:xfrm>
            <a:off x="1718300" y="5672505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PGUSP</a:t>
            </a:r>
          </a:p>
        </p:txBody>
      </p:sp>
      <p:sp>
        <p:nvSpPr>
          <p:cNvPr id="93" name="Shape 93"/>
          <p:cNvSpPr/>
          <p:nvPr/>
        </p:nvSpPr>
        <p:spPr>
          <a:xfrm>
            <a:off x="1718300" y="5243598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CERT</a:t>
            </a:r>
          </a:p>
        </p:txBody>
      </p:sp>
      <p:sp>
        <p:nvSpPr>
          <p:cNvPr id="94" name="Shape 94"/>
          <p:cNvSpPr/>
          <p:nvPr/>
        </p:nvSpPr>
        <p:spPr>
          <a:xfrm>
            <a:off x="1718300" y="4385780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DRH-01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4316710" y="4068896"/>
            <a:ext cx="813126" cy="614250"/>
            <a:chOff x="587387" y="1556942"/>
            <a:chExt cx="947699" cy="797521"/>
          </a:xfrm>
        </p:grpSpPr>
        <p:grpSp>
          <p:nvGrpSpPr>
            <p:cNvPr id="96" name="Shape 96"/>
            <p:cNvGrpSpPr/>
            <p:nvPr/>
          </p:nvGrpSpPr>
          <p:grpSpPr>
            <a:xfrm>
              <a:off x="935289" y="1556942"/>
              <a:ext cx="252016" cy="520377"/>
              <a:chOff x="1419050" y="4121944"/>
              <a:chExt cx="442913" cy="914549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8" name="Shape 98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Shape 99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Shape 102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3" name="Shape 103"/>
            <p:cNvSpPr/>
            <p:nvPr/>
          </p:nvSpPr>
          <p:spPr>
            <a:xfrm>
              <a:off x="587387" y="2100664"/>
              <a:ext cx="947699" cy="253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Candidato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4479002" y="997423"/>
            <a:ext cx="488544" cy="614250"/>
            <a:chOff x="776547" y="1556942"/>
            <a:chExt cx="569399" cy="797521"/>
          </a:xfrm>
        </p:grpSpPr>
        <p:grpSp>
          <p:nvGrpSpPr>
            <p:cNvPr id="105" name="Shape 105"/>
            <p:cNvGrpSpPr/>
            <p:nvPr/>
          </p:nvGrpSpPr>
          <p:grpSpPr>
            <a:xfrm>
              <a:off x="935289" y="1556942"/>
              <a:ext cx="252016" cy="520377"/>
              <a:chOff x="1419050" y="4121944"/>
              <a:chExt cx="442913" cy="91454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7" name="Shape 107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Shape 108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Shape 109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Shape 110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Shape 111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2" name="Shape 112"/>
            <p:cNvSpPr/>
            <p:nvPr/>
          </p:nvSpPr>
          <p:spPr>
            <a:xfrm>
              <a:off x="776547" y="2100664"/>
              <a:ext cx="569399" cy="253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TCSP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4221075" y="2239741"/>
            <a:ext cx="1004400" cy="594202"/>
            <a:chOff x="4372355" y="4056772"/>
            <a:chExt cx="1004400" cy="594202"/>
          </a:xfrm>
        </p:grpSpPr>
        <p:grpSp>
          <p:nvGrpSpPr>
            <p:cNvPr id="114" name="Shape 114"/>
            <p:cNvGrpSpPr/>
            <p:nvPr/>
          </p:nvGrpSpPr>
          <p:grpSpPr>
            <a:xfrm>
              <a:off x="4766423" y="4056772"/>
              <a:ext cx="216229" cy="400754"/>
              <a:chOff x="1419050" y="4121944"/>
              <a:chExt cx="442913" cy="914549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" name="Shape 116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Shape 117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Shape 118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Shape 119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Shape 120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1" name="Shape 121"/>
            <p:cNvSpPr/>
            <p:nvPr/>
          </p:nvSpPr>
          <p:spPr>
            <a:xfrm>
              <a:off x="4372355" y="4458975"/>
              <a:ext cx="10044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 Marte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4436787" y="3461929"/>
            <a:ext cx="572971" cy="585947"/>
            <a:chOff x="6599100" y="2399825"/>
            <a:chExt cx="667799" cy="760774"/>
          </a:xfrm>
        </p:grpSpPr>
        <p:grpSp>
          <p:nvGrpSpPr>
            <p:cNvPr id="123" name="Shape 123"/>
            <p:cNvGrpSpPr/>
            <p:nvPr/>
          </p:nvGrpSpPr>
          <p:grpSpPr>
            <a:xfrm>
              <a:off x="6806992" y="2399825"/>
              <a:ext cx="252016" cy="520377"/>
              <a:chOff x="1419050" y="4121944"/>
              <a:chExt cx="442913" cy="914549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" name="Shape 125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Shape 126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Shape 127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Shape 128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Shape 129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" name="Shape 130"/>
            <p:cNvSpPr/>
            <p:nvPr/>
          </p:nvSpPr>
          <p:spPr>
            <a:xfrm>
              <a:off x="6599100" y="2914300"/>
              <a:ext cx="667799" cy="246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DPME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4472181" y="2854965"/>
            <a:ext cx="502186" cy="585941"/>
            <a:chOff x="6022644" y="537439"/>
            <a:chExt cx="585299" cy="760765"/>
          </a:xfrm>
        </p:grpSpPr>
        <p:grpSp>
          <p:nvGrpSpPr>
            <p:cNvPr id="132" name="Shape 132"/>
            <p:cNvGrpSpPr/>
            <p:nvPr/>
          </p:nvGrpSpPr>
          <p:grpSpPr>
            <a:xfrm>
              <a:off x="6193717" y="537439"/>
              <a:ext cx="252016" cy="520377"/>
              <a:chOff x="1419050" y="4121944"/>
              <a:chExt cx="442913" cy="914549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" name="Shape 134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Shape 135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Shape 136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Shape 137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Shape 138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9" name="Shape 139"/>
            <p:cNvSpPr/>
            <p:nvPr/>
          </p:nvSpPr>
          <p:spPr>
            <a:xfrm>
              <a:off x="6022644" y="1051904"/>
              <a:ext cx="585299" cy="246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DOSP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4050075" y="4704169"/>
            <a:ext cx="1346399" cy="598930"/>
            <a:chOff x="4278675" y="3300094"/>
            <a:chExt cx="1346399" cy="598930"/>
          </a:xfrm>
        </p:grpSpPr>
        <p:grpSp>
          <p:nvGrpSpPr>
            <p:cNvPr id="141" name="Shape 141"/>
            <p:cNvGrpSpPr/>
            <p:nvPr/>
          </p:nvGrpSpPr>
          <p:grpSpPr>
            <a:xfrm>
              <a:off x="4843786" y="3300094"/>
              <a:ext cx="216229" cy="400754"/>
              <a:chOff x="1419050" y="4121944"/>
              <a:chExt cx="442913" cy="914549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3" name="Shape 143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Shape 144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Shape 145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Shape 146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Shape 147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8" name="Shape 148"/>
            <p:cNvSpPr/>
            <p:nvPr/>
          </p:nvSpPr>
          <p:spPr>
            <a:xfrm>
              <a:off x="4278675" y="3696525"/>
              <a:ext cx="1346399" cy="20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de Inscrição</a:t>
              </a:r>
            </a:p>
          </p:txBody>
        </p:sp>
      </p:grpSp>
      <p:cxnSp>
        <p:nvCxnSpPr>
          <p:cNvPr id="149" name="Shape 149"/>
          <p:cNvCxnSpPr>
            <a:stCxn id="86" idx="1"/>
            <a:endCxn id="87" idx="1"/>
          </p:cNvCxnSpPr>
          <p:nvPr/>
        </p:nvCxnSpPr>
        <p:spPr>
          <a:xfrm>
            <a:off x="1718300" y="2421235"/>
            <a:ext cx="600" cy="429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Shape 150"/>
          <p:cNvCxnSpPr>
            <a:endCxn id="87" idx="1"/>
          </p:cNvCxnSpPr>
          <p:nvPr/>
        </p:nvCxnSpPr>
        <p:spPr>
          <a:xfrm rot="-5400000">
            <a:off x="1503500" y="3064344"/>
            <a:ext cx="429000" cy="600"/>
          </a:xfrm>
          <a:prstGeom prst="curvedConnector3">
            <a:avLst>
              <a:gd name="adj1" fmla="val 2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Shape 151"/>
          <p:cNvCxnSpPr>
            <a:stCxn id="90" idx="1"/>
            <a:endCxn id="88" idx="1"/>
          </p:cNvCxnSpPr>
          <p:nvPr/>
        </p:nvCxnSpPr>
        <p:spPr>
          <a:xfrm>
            <a:off x="1718300" y="3707962"/>
            <a:ext cx="600" cy="429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Shape 152"/>
          <p:cNvCxnSpPr>
            <a:stCxn id="94" idx="1"/>
            <a:endCxn id="88" idx="1"/>
          </p:cNvCxnSpPr>
          <p:nvPr/>
        </p:nvCxnSpPr>
        <p:spPr>
          <a:xfrm rot="10800000" flipH="1">
            <a:off x="1718300" y="4136780"/>
            <a:ext cx="600" cy="429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Shape 153"/>
          <p:cNvCxnSpPr>
            <a:stCxn id="86" idx="1"/>
            <a:endCxn id="89" idx="1"/>
          </p:cNvCxnSpPr>
          <p:nvPr/>
        </p:nvCxnSpPr>
        <p:spPr>
          <a:xfrm>
            <a:off x="1718300" y="2421235"/>
            <a:ext cx="600" cy="2573399"/>
          </a:xfrm>
          <a:prstGeom prst="curvedConnector3">
            <a:avLst>
              <a:gd name="adj1" fmla="val -1317791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Shape 154"/>
          <p:cNvCxnSpPr>
            <a:stCxn id="86" idx="1"/>
            <a:endCxn id="91" idx="1"/>
          </p:cNvCxnSpPr>
          <p:nvPr/>
        </p:nvCxnSpPr>
        <p:spPr>
          <a:xfrm rot="10800000" flipH="1">
            <a:off x="1718300" y="1992235"/>
            <a:ext cx="600" cy="429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>
            <a:stCxn id="93" idx="1"/>
            <a:endCxn id="89" idx="1"/>
          </p:cNvCxnSpPr>
          <p:nvPr/>
        </p:nvCxnSpPr>
        <p:spPr>
          <a:xfrm rot="10800000" flipH="1">
            <a:off x="1718300" y="4994598"/>
            <a:ext cx="600" cy="429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Shape 156"/>
          <p:cNvCxnSpPr>
            <a:stCxn id="92" idx="1"/>
            <a:endCxn id="89" idx="1"/>
          </p:cNvCxnSpPr>
          <p:nvPr/>
        </p:nvCxnSpPr>
        <p:spPr>
          <a:xfrm rot="10800000" flipH="1">
            <a:off x="1718300" y="4994805"/>
            <a:ext cx="600" cy="857700"/>
          </a:xfrm>
          <a:prstGeom prst="curvedConnector3">
            <a:avLst>
              <a:gd name="adj1" fmla="val -640708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Shape 157"/>
          <p:cNvCxnSpPr>
            <a:stCxn id="89" idx="1"/>
            <a:endCxn id="94" idx="1"/>
          </p:cNvCxnSpPr>
          <p:nvPr/>
        </p:nvCxnSpPr>
        <p:spPr>
          <a:xfrm rot="10800000" flipH="1">
            <a:off x="1718300" y="4565689"/>
            <a:ext cx="600" cy="429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Shape 158"/>
          <p:cNvCxnSpPr>
            <a:stCxn id="90" idx="3"/>
            <a:endCxn id="121" idx="1"/>
          </p:cNvCxnSpPr>
          <p:nvPr/>
        </p:nvCxnSpPr>
        <p:spPr>
          <a:xfrm rot="10800000" flipH="1">
            <a:off x="2946800" y="2738062"/>
            <a:ext cx="1274400" cy="9699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Shape 159"/>
          <p:cNvCxnSpPr>
            <a:stCxn id="88" idx="3"/>
            <a:endCxn id="139" idx="1"/>
          </p:cNvCxnSpPr>
          <p:nvPr/>
        </p:nvCxnSpPr>
        <p:spPr>
          <a:xfrm rot="10800000" flipH="1">
            <a:off x="2946800" y="3346071"/>
            <a:ext cx="1525499" cy="7908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>
            <a:stCxn id="86" idx="3"/>
            <a:endCxn id="121" idx="1"/>
          </p:cNvCxnSpPr>
          <p:nvPr/>
        </p:nvCxnSpPr>
        <p:spPr>
          <a:xfrm>
            <a:off x="2946800" y="2421235"/>
            <a:ext cx="1274400" cy="3168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Shape 161"/>
          <p:cNvCxnSpPr>
            <a:stCxn id="86" idx="3"/>
            <a:endCxn id="139" idx="1"/>
          </p:cNvCxnSpPr>
          <p:nvPr/>
        </p:nvCxnSpPr>
        <p:spPr>
          <a:xfrm>
            <a:off x="2946800" y="2421235"/>
            <a:ext cx="1525499" cy="924899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Shape 162"/>
          <p:cNvCxnSpPr>
            <a:stCxn id="86" idx="3"/>
            <a:endCxn id="148" idx="1"/>
          </p:cNvCxnSpPr>
          <p:nvPr/>
        </p:nvCxnSpPr>
        <p:spPr>
          <a:xfrm>
            <a:off x="2946800" y="2421235"/>
            <a:ext cx="1103400" cy="2780699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Shape 163"/>
          <p:cNvCxnSpPr>
            <a:stCxn id="148" idx="1"/>
            <a:endCxn id="103" idx="1"/>
          </p:cNvCxnSpPr>
          <p:nvPr/>
        </p:nvCxnSpPr>
        <p:spPr>
          <a:xfrm rot="10800000" flipH="1">
            <a:off x="4050075" y="4585350"/>
            <a:ext cx="266700" cy="616500"/>
          </a:xfrm>
          <a:prstGeom prst="curvedConnector3">
            <a:avLst>
              <a:gd name="adj1" fmla="val -892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Shape 164"/>
          <p:cNvCxnSpPr>
            <a:stCxn id="86" idx="3"/>
            <a:endCxn id="103" idx="1"/>
          </p:cNvCxnSpPr>
          <p:nvPr/>
        </p:nvCxnSpPr>
        <p:spPr>
          <a:xfrm>
            <a:off x="2946800" y="2421235"/>
            <a:ext cx="1369800" cy="2164199"/>
          </a:xfrm>
          <a:prstGeom prst="curved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Shape 165"/>
          <p:cNvCxnSpPr>
            <a:stCxn id="139" idx="1"/>
            <a:endCxn id="130" idx="1"/>
          </p:cNvCxnSpPr>
          <p:nvPr/>
        </p:nvCxnSpPr>
        <p:spPr>
          <a:xfrm flipH="1">
            <a:off x="4436781" y="3346056"/>
            <a:ext cx="35400" cy="606900"/>
          </a:xfrm>
          <a:prstGeom prst="curvedConnector3">
            <a:avLst>
              <a:gd name="adj1" fmla="val 7726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Shape 166"/>
          <p:cNvCxnSpPr>
            <a:stCxn id="86" idx="3"/>
            <a:endCxn id="130" idx="1"/>
          </p:cNvCxnSpPr>
          <p:nvPr/>
        </p:nvCxnSpPr>
        <p:spPr>
          <a:xfrm>
            <a:off x="2946800" y="2421235"/>
            <a:ext cx="1490100" cy="15318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Shape 167"/>
          <p:cNvCxnSpPr>
            <a:stCxn id="103" idx="1"/>
            <a:endCxn id="130" idx="1"/>
          </p:cNvCxnSpPr>
          <p:nvPr/>
        </p:nvCxnSpPr>
        <p:spPr>
          <a:xfrm rot="10800000" flipH="1">
            <a:off x="4316710" y="3953009"/>
            <a:ext cx="120000" cy="632400"/>
          </a:xfrm>
          <a:prstGeom prst="curvedConnector3">
            <a:avLst>
              <a:gd name="adj1" fmla="val -1984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Shape 168"/>
          <p:cNvCxnSpPr>
            <a:stCxn id="86" idx="3"/>
            <a:endCxn id="112" idx="1"/>
          </p:cNvCxnSpPr>
          <p:nvPr/>
        </p:nvCxnSpPr>
        <p:spPr>
          <a:xfrm rot="10800000" flipH="1">
            <a:off x="2946800" y="1514035"/>
            <a:ext cx="1532100" cy="907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Shape 169"/>
          <p:cNvSpPr/>
          <p:nvPr/>
        </p:nvSpPr>
        <p:spPr>
          <a:xfrm>
            <a:off x="5552575" y="5008948"/>
            <a:ext cx="2674800" cy="10142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qualquer momento, este processo pode ser suspenso ou cancelado sob judice.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Nesses casos, uma OCORRÊNCIA deve ser registrada pela Unidade com sua data e justificativa.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775" y="6236000"/>
            <a:ext cx="4121400" cy="5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SVAC-01 - USP: </a:t>
            </a: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 de Acumulação de Cargos e Funções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SVPUBL-01: </a:t>
            </a: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 de Publicação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SVCOAUD-01: </a:t>
            </a: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Serviço de Contratos Autárquicos e Docentes</a:t>
            </a:r>
          </a:p>
        </p:txBody>
      </p:sp>
      <p:sp>
        <p:nvSpPr>
          <p:cNvPr id="171" name="Shape 171"/>
          <p:cNvSpPr/>
          <p:nvPr/>
        </p:nvSpPr>
        <p:spPr>
          <a:xfrm>
            <a:off x="1718300" y="3099052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SG</a:t>
            </a:r>
          </a:p>
        </p:txBody>
      </p:sp>
      <p:cxnSp>
        <p:nvCxnSpPr>
          <p:cNvPr id="172" name="Shape 172"/>
          <p:cNvCxnSpPr>
            <a:stCxn id="90" idx="1"/>
            <a:endCxn id="171" idx="1"/>
          </p:cNvCxnSpPr>
          <p:nvPr/>
        </p:nvCxnSpPr>
        <p:spPr>
          <a:xfrm rot="10800000" flipH="1">
            <a:off x="1718300" y="3278962"/>
            <a:ext cx="600" cy="429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3" name="Shape 173"/>
          <p:cNvGrpSpPr/>
          <p:nvPr/>
        </p:nvGrpSpPr>
        <p:grpSpPr>
          <a:xfrm>
            <a:off x="4615159" y="5994554"/>
            <a:ext cx="216229" cy="400754"/>
            <a:chOff x="1419050" y="4121944"/>
            <a:chExt cx="442913" cy="914549"/>
          </a:xfrm>
        </p:grpSpPr>
        <p:sp>
          <p:nvSpPr>
            <p:cNvPr id="174" name="Shape 174"/>
            <p:cNvSpPr/>
            <p:nvPr/>
          </p:nvSpPr>
          <p:spPr>
            <a:xfrm>
              <a:off x="1476200" y="4121944"/>
              <a:ext cx="300000" cy="3000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DA25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633362" y="4436269"/>
              <a:ext cx="900" cy="314400"/>
            </a:xfrm>
            <a:prstGeom prst="straightConnector1">
              <a:avLst/>
            </a:prstGeom>
            <a:noFill/>
            <a:ln w="19050" cap="flat" cmpd="sng">
              <a:solidFill>
                <a:srgbClr val="DA25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1419050" y="4507705"/>
              <a:ext cx="214200" cy="900"/>
            </a:xfrm>
            <a:prstGeom prst="straightConnector1">
              <a:avLst/>
            </a:prstGeom>
            <a:noFill/>
            <a:ln w="19050" cap="flat" cmpd="sng">
              <a:solidFill>
                <a:srgbClr val="DA25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Shape 177"/>
            <p:cNvCxnSpPr/>
            <p:nvPr/>
          </p:nvCxnSpPr>
          <p:spPr>
            <a:xfrm flipH="1">
              <a:off x="1633364" y="4507705"/>
              <a:ext cx="228600" cy="900"/>
            </a:xfrm>
            <a:prstGeom prst="straightConnector1">
              <a:avLst/>
            </a:prstGeom>
            <a:noFill/>
            <a:ln w="19050" cap="flat" cmpd="sng">
              <a:solidFill>
                <a:srgbClr val="DA25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Shape 178"/>
            <p:cNvCxnSpPr/>
            <p:nvPr/>
          </p:nvCxnSpPr>
          <p:spPr>
            <a:xfrm flipH="1">
              <a:off x="1462062" y="4750594"/>
              <a:ext cx="171300" cy="285899"/>
            </a:xfrm>
            <a:prstGeom prst="straightConnector1">
              <a:avLst/>
            </a:prstGeom>
            <a:noFill/>
            <a:ln w="19050" cap="flat" cmpd="sng">
              <a:solidFill>
                <a:srgbClr val="DA25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1633362" y="4750594"/>
              <a:ext cx="185698" cy="285899"/>
            </a:xfrm>
            <a:prstGeom prst="straightConnector1">
              <a:avLst/>
            </a:prstGeom>
            <a:noFill/>
            <a:ln w="19050" cap="flat" cmpd="sng">
              <a:solidFill>
                <a:srgbClr val="DA251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0" name="Shape 180"/>
          <p:cNvSpPr/>
          <p:nvPr/>
        </p:nvSpPr>
        <p:spPr>
          <a:xfrm>
            <a:off x="4234575" y="6416330"/>
            <a:ext cx="977400" cy="19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Sistema Zeus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4167225" y="5324121"/>
            <a:ext cx="1112100" cy="649412"/>
            <a:chOff x="4371975" y="4760312"/>
            <a:chExt cx="1112100" cy="649412"/>
          </a:xfrm>
        </p:grpSpPr>
        <p:grpSp>
          <p:nvGrpSpPr>
            <p:cNvPr id="182" name="Shape 182"/>
            <p:cNvGrpSpPr/>
            <p:nvPr/>
          </p:nvGrpSpPr>
          <p:grpSpPr>
            <a:xfrm>
              <a:off x="4819836" y="4760312"/>
              <a:ext cx="216229" cy="400754"/>
              <a:chOff x="1419050" y="4121944"/>
              <a:chExt cx="442913" cy="914549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4" name="Shape 184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Shape 185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Shape 186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Shape 187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Shape 188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9" name="Shape 189"/>
            <p:cNvSpPr/>
            <p:nvPr/>
          </p:nvSpPr>
          <p:spPr>
            <a:xfrm>
              <a:off x="4371975" y="5162525"/>
              <a:ext cx="1112100" cy="24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 Proteus</a:t>
              </a:r>
            </a:p>
          </p:txBody>
        </p:sp>
      </p:grpSp>
      <p:cxnSp>
        <p:nvCxnSpPr>
          <p:cNvPr id="190" name="Shape 190"/>
          <p:cNvCxnSpPr>
            <a:stCxn id="90" idx="3"/>
            <a:endCxn id="180" idx="1"/>
          </p:cNvCxnSpPr>
          <p:nvPr/>
        </p:nvCxnSpPr>
        <p:spPr>
          <a:xfrm>
            <a:off x="2946800" y="3707962"/>
            <a:ext cx="1287900" cy="28044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Shape 191"/>
          <p:cNvCxnSpPr>
            <a:stCxn id="90" idx="3"/>
            <a:endCxn id="189" idx="1"/>
          </p:cNvCxnSpPr>
          <p:nvPr/>
        </p:nvCxnSpPr>
        <p:spPr>
          <a:xfrm>
            <a:off x="2946800" y="3707962"/>
            <a:ext cx="1220400" cy="21420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Shape 192"/>
          <p:cNvGrpSpPr/>
          <p:nvPr/>
        </p:nvGrpSpPr>
        <p:grpSpPr>
          <a:xfrm>
            <a:off x="4221075" y="1632695"/>
            <a:ext cx="1004400" cy="586024"/>
            <a:chOff x="4345223" y="754924"/>
            <a:chExt cx="1004400" cy="586024"/>
          </a:xfrm>
        </p:grpSpPr>
        <p:grpSp>
          <p:nvGrpSpPr>
            <p:cNvPr id="193" name="Shape 193"/>
            <p:cNvGrpSpPr/>
            <p:nvPr/>
          </p:nvGrpSpPr>
          <p:grpSpPr>
            <a:xfrm>
              <a:off x="4739307" y="754924"/>
              <a:ext cx="216229" cy="400754"/>
              <a:chOff x="1419050" y="4121944"/>
              <a:chExt cx="442913" cy="914549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" name="Shape 195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Shape 196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Shape 197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Shape 198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Shape 199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0" name="Shape 200"/>
            <p:cNvSpPr/>
            <p:nvPr/>
          </p:nvSpPr>
          <p:spPr>
            <a:xfrm>
              <a:off x="4345223" y="1151350"/>
              <a:ext cx="1004400" cy="189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7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do eSocial</a:t>
              </a:r>
            </a:p>
          </p:txBody>
        </p:sp>
      </p:grpSp>
      <p:cxnSp>
        <p:nvCxnSpPr>
          <p:cNvPr id="201" name="Shape 201"/>
          <p:cNvCxnSpPr>
            <a:stCxn id="86" idx="3"/>
            <a:endCxn id="200" idx="1"/>
          </p:cNvCxnSpPr>
          <p:nvPr/>
        </p:nvCxnSpPr>
        <p:spPr>
          <a:xfrm rot="10800000" flipH="1">
            <a:off x="2946800" y="2123935"/>
            <a:ext cx="1274400" cy="2973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stCxn id="171" idx="1"/>
            <a:endCxn id="86" idx="1"/>
          </p:cNvCxnSpPr>
          <p:nvPr/>
        </p:nvCxnSpPr>
        <p:spPr>
          <a:xfrm rot="10800000" flipH="1">
            <a:off x="1718300" y="2421352"/>
            <a:ext cx="600" cy="857700"/>
          </a:xfrm>
          <a:prstGeom prst="curvedConnector3">
            <a:avLst>
              <a:gd name="adj1" fmla="val -672958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stCxn id="88" idx="1"/>
            <a:endCxn id="171" idx="1"/>
          </p:cNvCxnSpPr>
          <p:nvPr/>
        </p:nvCxnSpPr>
        <p:spPr>
          <a:xfrm rot="10800000" flipH="1">
            <a:off x="1718300" y="3279171"/>
            <a:ext cx="600" cy="857700"/>
          </a:xfrm>
          <a:prstGeom prst="curvedConnector3">
            <a:avLst>
              <a:gd name="adj1" fmla="val -65683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Shape 204"/>
          <p:cNvSpPr txBox="1"/>
          <p:nvPr/>
        </p:nvSpPr>
        <p:spPr>
          <a:xfrm>
            <a:off x="6996125" y="6416325"/>
            <a:ext cx="2065199" cy="31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Versão de JAN-2017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/>
        </p:nvSpPr>
        <p:spPr>
          <a:xfrm>
            <a:off x="3819701" y="3875175"/>
            <a:ext cx="16692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(ACAD)</a:t>
            </a:r>
          </a:p>
        </p:txBody>
      </p:sp>
      <p:grpSp>
        <p:nvGrpSpPr>
          <p:cNvPr id="706" name="Shape 706"/>
          <p:cNvGrpSpPr/>
          <p:nvPr/>
        </p:nvGrpSpPr>
        <p:grpSpPr>
          <a:xfrm>
            <a:off x="7924136" y="3843772"/>
            <a:ext cx="585417" cy="760837"/>
            <a:chOff x="6022644" y="537287"/>
            <a:chExt cx="585417" cy="760837"/>
          </a:xfrm>
        </p:grpSpPr>
        <p:grpSp>
          <p:nvGrpSpPr>
            <p:cNvPr id="707" name="Shape 707"/>
            <p:cNvGrpSpPr/>
            <p:nvPr/>
          </p:nvGrpSpPr>
          <p:grpSpPr>
            <a:xfrm>
              <a:off x="6193663" y="537287"/>
              <a:ext cx="252000" cy="520259"/>
              <a:chOff x="1419050" y="4121944"/>
              <a:chExt cx="442913" cy="914400"/>
            </a:xfrm>
          </p:grpSpPr>
          <p:sp>
            <p:nvSpPr>
              <p:cNvPr id="708" name="Shape 708"/>
              <p:cNvSpPr/>
              <p:nvPr/>
            </p:nvSpPr>
            <p:spPr>
              <a:xfrm>
                <a:off x="1476200" y="4121944"/>
                <a:ext cx="300038" cy="30003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9" name="Shape 709"/>
              <p:cNvCxnSpPr/>
              <p:nvPr/>
            </p:nvCxnSpPr>
            <p:spPr>
              <a:xfrm>
                <a:off x="1633362" y="4436269"/>
                <a:ext cx="953" cy="31432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Shape 710"/>
              <p:cNvCxnSpPr/>
              <p:nvPr/>
            </p:nvCxnSpPr>
            <p:spPr>
              <a:xfrm>
                <a:off x="1419050" y="4507705"/>
                <a:ext cx="214312" cy="95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Shape 711"/>
              <p:cNvCxnSpPr/>
              <p:nvPr/>
            </p:nvCxnSpPr>
            <p:spPr>
              <a:xfrm flipH="1">
                <a:off x="1633364" y="4507705"/>
                <a:ext cx="228600" cy="95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Shape 712"/>
              <p:cNvCxnSpPr/>
              <p:nvPr/>
            </p:nvCxnSpPr>
            <p:spPr>
              <a:xfrm flipH="1">
                <a:off x="1461913" y="4750594"/>
                <a:ext cx="171449" cy="28575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Shape 713"/>
              <p:cNvCxnSpPr/>
              <p:nvPr/>
            </p:nvCxnSpPr>
            <p:spPr>
              <a:xfrm>
                <a:off x="1633362" y="4750594"/>
                <a:ext cx="185738" cy="28575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4" name="Shape 714"/>
            <p:cNvSpPr/>
            <p:nvPr/>
          </p:nvSpPr>
          <p:spPr>
            <a:xfrm>
              <a:off x="6022644" y="1051904"/>
              <a:ext cx="585417" cy="246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DOSP</a:t>
              </a:r>
            </a:p>
          </p:txBody>
        </p:sp>
      </p:grpSp>
      <p:cxnSp>
        <p:nvCxnSpPr>
          <p:cNvPr id="715" name="Shape 715"/>
          <p:cNvCxnSpPr/>
          <p:nvPr/>
        </p:nvCxnSpPr>
        <p:spPr>
          <a:xfrm>
            <a:off x="5488953" y="3913958"/>
            <a:ext cx="2529749" cy="25399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16" name="Shape 716"/>
          <p:cNvSpPr/>
          <p:nvPr/>
        </p:nvSpPr>
        <p:spPr>
          <a:xfrm>
            <a:off x="5484592" y="2690750"/>
            <a:ext cx="2757900" cy="7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publica a aprovação das inscrições e da comissão julgadora: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Arial"/>
              <a:buChar char="•"/>
            </a:pPr>
            <a:r>
              <a:rPr lang="pt-BR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Edital das Inscrições Aprovadas e da Comissão Julgadora do Concurso</a:t>
            </a:r>
          </a:p>
        </p:txBody>
      </p:sp>
      <p:cxnSp>
        <p:nvCxnSpPr>
          <p:cNvPr id="717" name="Shape 717"/>
          <p:cNvCxnSpPr>
            <a:stCxn id="718" idx="2"/>
            <a:endCxn id="718" idx="4"/>
          </p:cNvCxnSpPr>
          <p:nvPr/>
        </p:nvCxnSpPr>
        <p:spPr>
          <a:xfrm>
            <a:off x="3819692" y="4055037"/>
            <a:ext cx="30600" cy="174000"/>
          </a:xfrm>
          <a:prstGeom prst="bentConnector4">
            <a:avLst>
              <a:gd name="adj1" fmla="val -4747360"/>
              <a:gd name="adj2" fmla="val 23694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719" name="Shape 719"/>
          <p:cNvGrpSpPr/>
          <p:nvPr/>
        </p:nvGrpSpPr>
        <p:grpSpPr>
          <a:xfrm>
            <a:off x="1824101" y="1612953"/>
            <a:ext cx="947699" cy="903869"/>
            <a:chOff x="1346981" y="5229198"/>
            <a:chExt cx="947699" cy="903869"/>
          </a:xfrm>
        </p:grpSpPr>
        <p:grpSp>
          <p:nvGrpSpPr>
            <p:cNvPr id="720" name="Shape 720"/>
            <p:cNvGrpSpPr/>
            <p:nvPr/>
          </p:nvGrpSpPr>
          <p:grpSpPr>
            <a:xfrm>
              <a:off x="1346981" y="5229198"/>
              <a:ext cx="947699" cy="903869"/>
              <a:chOff x="587383" y="1556791"/>
              <a:chExt cx="947699" cy="903869"/>
            </a:xfrm>
          </p:grpSpPr>
          <p:grpSp>
            <p:nvGrpSpPr>
              <p:cNvPr id="721" name="Shape 721"/>
              <p:cNvGrpSpPr/>
              <p:nvPr/>
            </p:nvGrpSpPr>
            <p:grpSpPr>
              <a:xfrm>
                <a:off x="935234" y="1556791"/>
                <a:ext cx="252000" cy="520259"/>
                <a:chOff x="1419050" y="4121944"/>
                <a:chExt cx="442913" cy="914400"/>
              </a:xfrm>
            </p:grpSpPr>
            <p:sp>
              <p:nvSpPr>
                <p:cNvPr id="722" name="Shape 722"/>
                <p:cNvSpPr/>
                <p:nvPr/>
              </p:nvSpPr>
              <p:spPr>
                <a:xfrm>
                  <a:off x="1476200" y="4121944"/>
                  <a:ext cx="300038" cy="30003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23" name="Shape 723"/>
                <p:cNvCxnSpPr/>
                <p:nvPr/>
              </p:nvCxnSpPr>
              <p:spPr>
                <a:xfrm>
                  <a:off x="1633362" y="4436269"/>
                  <a:ext cx="953" cy="31432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Shape 724"/>
                <p:cNvCxnSpPr/>
                <p:nvPr/>
              </p:nvCxnSpPr>
              <p:spPr>
                <a:xfrm>
                  <a:off x="1419050" y="4507705"/>
                  <a:ext cx="214312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Shape 725"/>
                <p:cNvCxnSpPr/>
                <p:nvPr/>
              </p:nvCxnSpPr>
              <p:spPr>
                <a:xfrm flipH="1">
                  <a:off x="1633364" y="4507705"/>
                  <a:ext cx="228600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Shape 726"/>
                <p:cNvCxnSpPr/>
                <p:nvPr/>
              </p:nvCxnSpPr>
              <p:spPr>
                <a:xfrm flipH="1">
                  <a:off x="1461913" y="4750594"/>
                  <a:ext cx="171449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7" name="Shape 727"/>
                <p:cNvCxnSpPr/>
                <p:nvPr/>
              </p:nvCxnSpPr>
              <p:spPr>
                <a:xfrm>
                  <a:off x="1633362" y="4750594"/>
                  <a:ext cx="185738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28" name="Shape 728"/>
              <p:cNvSpPr/>
              <p:nvPr/>
            </p:nvSpPr>
            <p:spPr>
              <a:xfrm>
                <a:off x="587383" y="2100660"/>
                <a:ext cx="947699" cy="35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pt-BR" sz="100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Site de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pt-BR" sz="100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Inscrição</a:t>
                </a:r>
              </a:p>
            </p:txBody>
          </p:sp>
        </p:grpSp>
        <p:sp>
          <p:nvSpPr>
            <p:cNvPr id="729" name="Shape 729"/>
            <p:cNvSpPr/>
            <p:nvPr/>
          </p:nvSpPr>
          <p:spPr>
            <a:xfrm>
              <a:off x="1628978" y="5406837"/>
              <a:ext cx="378674" cy="110394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0" name="Shape 730"/>
          <p:cNvSpPr/>
          <p:nvPr/>
        </p:nvSpPr>
        <p:spPr>
          <a:xfrm>
            <a:off x="3841383" y="3875169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5294553" y="4125458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Shape 732"/>
          <p:cNvCxnSpPr>
            <a:stCxn id="728" idx="2"/>
          </p:cNvCxnSpPr>
          <p:nvPr/>
        </p:nvCxnSpPr>
        <p:spPr>
          <a:xfrm rot="-5400000" flipH="1">
            <a:off x="2018351" y="2796423"/>
            <a:ext cx="877200" cy="318000"/>
          </a:xfrm>
          <a:prstGeom prst="curvedConnector4">
            <a:avLst>
              <a:gd name="adj1" fmla="val 34825"/>
              <a:gd name="adj2" fmla="val 174872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cxnSp>
        <p:nvCxnSpPr>
          <p:cNvPr id="733" name="Shape 733"/>
          <p:cNvCxnSpPr>
            <a:stCxn id="731" idx="6"/>
          </p:cNvCxnSpPr>
          <p:nvPr/>
        </p:nvCxnSpPr>
        <p:spPr>
          <a:xfrm>
            <a:off x="5488953" y="4180658"/>
            <a:ext cx="25299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34" name="Shape 734"/>
          <p:cNvSpPr/>
          <p:nvPr/>
        </p:nvSpPr>
        <p:spPr>
          <a:xfrm>
            <a:off x="5483178" y="4604600"/>
            <a:ext cx="1424700" cy="93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publica a homologação do relatório final do concurso: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da Publicação da homologação do relatório final</a:t>
            </a:r>
          </a:p>
        </p:txBody>
      </p:sp>
      <p:grpSp>
        <p:nvGrpSpPr>
          <p:cNvPr id="735" name="Shape 735"/>
          <p:cNvGrpSpPr/>
          <p:nvPr/>
        </p:nvGrpSpPr>
        <p:grpSpPr>
          <a:xfrm>
            <a:off x="178475" y="4847075"/>
            <a:ext cx="2437441" cy="610800"/>
            <a:chOff x="1122475" y="4542275"/>
            <a:chExt cx="2437441" cy="610800"/>
          </a:xfrm>
        </p:grpSpPr>
        <p:sp>
          <p:nvSpPr>
            <p:cNvPr id="736" name="Shape 736"/>
            <p:cNvSpPr/>
            <p:nvPr/>
          </p:nvSpPr>
          <p:spPr>
            <a:xfrm>
              <a:off x="1122475" y="4542275"/>
              <a:ext cx="1897499" cy="61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Unidade realiza o Concurso:</a:t>
              </a:r>
            </a:p>
            <a:p>
              <a:pPr marL="171450" marR="0" lvl="0" indent="-17145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Checklist de requisitos formais</a:t>
              </a:r>
            </a:p>
          </p:txBody>
        </p:sp>
        <p:grpSp>
          <p:nvGrpSpPr>
            <p:cNvPr id="737" name="Shape 737"/>
            <p:cNvGrpSpPr/>
            <p:nvPr/>
          </p:nvGrpSpPr>
          <p:grpSpPr>
            <a:xfrm>
              <a:off x="3019916" y="4581490"/>
              <a:ext cx="540000" cy="532371"/>
              <a:chOff x="377472" y="2087705"/>
              <a:chExt cx="540000" cy="532371"/>
            </a:xfrm>
          </p:grpSpPr>
          <p:pic>
            <p:nvPicPr>
              <p:cNvPr id="738" name="Shape 738" descr="https://upload.wikimedia.org/wikipedia/commons/thumb/6/68/Enso.svg/779px-Enso.svg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7472" y="2087705"/>
                <a:ext cx="540000" cy="5323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9" name="Shape 739"/>
              <p:cNvSpPr/>
              <p:nvPr/>
            </p:nvSpPr>
            <p:spPr>
              <a:xfrm>
                <a:off x="438122" y="2169225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pt-BR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</a:p>
            </p:txBody>
          </p:sp>
        </p:grpSp>
      </p:grpSp>
      <p:grpSp>
        <p:nvGrpSpPr>
          <p:cNvPr id="740" name="Shape 740"/>
          <p:cNvGrpSpPr/>
          <p:nvPr/>
        </p:nvGrpSpPr>
        <p:grpSpPr>
          <a:xfrm>
            <a:off x="6192228" y="3486104"/>
            <a:ext cx="540000" cy="532371"/>
            <a:chOff x="377472" y="2087705"/>
            <a:chExt cx="540000" cy="532371"/>
          </a:xfrm>
        </p:grpSpPr>
        <p:pic>
          <p:nvPicPr>
            <p:cNvPr id="741" name="Shape 741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Shape 742"/>
            <p:cNvSpPr/>
            <p:nvPr/>
          </p:nvSpPr>
          <p:spPr>
            <a:xfrm>
              <a:off x="438122" y="2169225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743" name="Shape 743"/>
          <p:cNvSpPr/>
          <p:nvPr/>
        </p:nvSpPr>
        <p:spPr>
          <a:xfrm>
            <a:off x="4388042" y="1353975"/>
            <a:ext cx="2208899" cy="71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anexa a publicação: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Arial"/>
              <a:buChar char="•"/>
            </a:pPr>
            <a:r>
              <a:rPr lang="pt-BR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 das Inscrições Aprovadas e da Comissão Julgadora do Concurso</a:t>
            </a:r>
          </a:p>
        </p:txBody>
      </p:sp>
      <p:grpSp>
        <p:nvGrpSpPr>
          <p:cNvPr id="744" name="Shape 744"/>
          <p:cNvGrpSpPr/>
          <p:nvPr/>
        </p:nvGrpSpPr>
        <p:grpSpPr>
          <a:xfrm>
            <a:off x="4481909" y="2098753"/>
            <a:ext cx="540000" cy="532499"/>
            <a:chOff x="377473" y="2087705"/>
            <a:chExt cx="540000" cy="532499"/>
          </a:xfrm>
        </p:grpSpPr>
        <p:pic>
          <p:nvPicPr>
            <p:cNvPr id="745" name="Shape 745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Shape 746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5631074" y="4074030"/>
            <a:ext cx="540000" cy="532371"/>
            <a:chOff x="377472" y="2087705"/>
            <a:chExt cx="540000" cy="532371"/>
          </a:xfrm>
        </p:grpSpPr>
        <p:pic>
          <p:nvPicPr>
            <p:cNvPr id="748" name="Shape 74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9" name="Shape 749"/>
            <p:cNvSpPr/>
            <p:nvPr/>
          </p:nvSpPr>
          <p:spPr>
            <a:xfrm>
              <a:off x="438122" y="2169225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</a:p>
          </p:txBody>
        </p:sp>
      </p:grpSp>
      <p:sp>
        <p:nvSpPr>
          <p:cNvPr id="750" name="Shape 750"/>
          <p:cNvSpPr txBox="1"/>
          <p:nvPr/>
        </p:nvSpPr>
        <p:spPr>
          <a:xfrm>
            <a:off x="6666792" y="3508051"/>
            <a:ext cx="1382999" cy="4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INSCRIÇÕES APROVADAS E COMISSÃO JULGADORA ENVIADAS PARA PUBLICAÇÃO</a:t>
            </a:r>
          </a:p>
        </p:txBody>
      </p:sp>
      <p:grpSp>
        <p:nvGrpSpPr>
          <p:cNvPr id="751" name="Shape 751"/>
          <p:cNvGrpSpPr/>
          <p:nvPr/>
        </p:nvGrpSpPr>
        <p:grpSpPr>
          <a:xfrm>
            <a:off x="178475" y="3127797"/>
            <a:ext cx="2437441" cy="532501"/>
            <a:chOff x="1122475" y="2348870"/>
            <a:chExt cx="2437441" cy="532501"/>
          </a:xfrm>
        </p:grpSpPr>
        <p:grpSp>
          <p:nvGrpSpPr>
            <p:cNvPr id="752" name="Shape 752"/>
            <p:cNvGrpSpPr/>
            <p:nvPr/>
          </p:nvGrpSpPr>
          <p:grpSpPr>
            <a:xfrm>
              <a:off x="3019916" y="2348870"/>
              <a:ext cx="540000" cy="532499"/>
              <a:chOff x="377473" y="2087705"/>
              <a:chExt cx="540000" cy="532499"/>
            </a:xfrm>
          </p:grpSpPr>
          <p:pic>
            <p:nvPicPr>
              <p:cNvPr id="753" name="Shape 753" descr="https://upload.wikimedia.org/wikipedia/commons/thumb/6/68/Enso.svg/779px-Enso.svg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7473" y="2087705"/>
                <a:ext cx="540000" cy="532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4" name="Shape 754"/>
              <p:cNvSpPr/>
              <p:nvPr/>
            </p:nvSpPr>
            <p:spPr>
              <a:xfrm>
                <a:off x="438122" y="2169305"/>
                <a:ext cx="418799" cy="36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pt-BR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</a:p>
            </p:txBody>
          </p:sp>
        </p:grpSp>
        <p:sp>
          <p:nvSpPr>
            <p:cNvPr id="755" name="Shape 755"/>
            <p:cNvSpPr txBox="1"/>
            <p:nvPr/>
          </p:nvSpPr>
          <p:spPr>
            <a:xfrm>
              <a:off x="1122475" y="2348872"/>
              <a:ext cx="1897499" cy="532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05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Unidade realiza o Concurso:</a:t>
              </a:r>
            </a:p>
            <a:p>
              <a:pPr marL="171450" marR="0" lvl="0" indent="-17145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pt-BR" sz="1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Cronograma de atividades do concurso</a:t>
              </a:r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178475" y="3648700"/>
            <a:ext cx="2437441" cy="610798"/>
            <a:chOff x="1122475" y="2879196"/>
            <a:chExt cx="2437441" cy="610798"/>
          </a:xfrm>
        </p:grpSpPr>
        <p:grpSp>
          <p:nvGrpSpPr>
            <p:cNvPr id="757" name="Shape 757"/>
            <p:cNvGrpSpPr/>
            <p:nvPr/>
          </p:nvGrpSpPr>
          <p:grpSpPr>
            <a:xfrm>
              <a:off x="3019916" y="2918337"/>
              <a:ext cx="540000" cy="532499"/>
              <a:chOff x="377473" y="2087705"/>
              <a:chExt cx="540000" cy="532499"/>
            </a:xfrm>
          </p:grpSpPr>
          <p:pic>
            <p:nvPicPr>
              <p:cNvPr id="758" name="Shape 758" descr="https://upload.wikimedia.org/wikipedia/commons/thumb/6/68/Enso.svg/779px-Enso.svg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7473" y="2087705"/>
                <a:ext cx="540000" cy="532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9" name="Shape 759"/>
              <p:cNvSpPr/>
              <p:nvPr/>
            </p:nvSpPr>
            <p:spPr>
              <a:xfrm>
                <a:off x="438122" y="2169225"/>
                <a:ext cx="418799" cy="36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pt-BR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</a:p>
            </p:txBody>
          </p:sp>
        </p:grpSp>
        <p:sp>
          <p:nvSpPr>
            <p:cNvPr id="760" name="Shape 760"/>
            <p:cNvSpPr txBox="1"/>
            <p:nvPr/>
          </p:nvSpPr>
          <p:spPr>
            <a:xfrm>
              <a:off x="1122475" y="2879196"/>
              <a:ext cx="1897499" cy="6107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Unidade realiza o Concurso:</a:t>
              </a:r>
            </a:p>
            <a:p>
              <a:pPr marL="171450" marR="0" lvl="0" indent="-17145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pt-B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Quadro geral de notas</a:t>
              </a:r>
            </a:p>
          </p:txBody>
        </p:sp>
      </p:grpSp>
      <p:cxnSp>
        <p:nvCxnSpPr>
          <p:cNvPr id="761" name="Shape 761"/>
          <p:cNvCxnSpPr>
            <a:stCxn id="728" idx="2"/>
            <a:endCxn id="758" idx="3"/>
          </p:cNvCxnSpPr>
          <p:nvPr/>
        </p:nvCxnSpPr>
        <p:spPr>
          <a:xfrm rot="-5400000" flipH="1">
            <a:off x="1738301" y="3076473"/>
            <a:ext cx="1437300" cy="318000"/>
          </a:xfrm>
          <a:prstGeom prst="curvedConnector4">
            <a:avLst>
              <a:gd name="adj1" fmla="val 40737"/>
              <a:gd name="adj2" fmla="val 174872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762" name="Shape 762"/>
          <p:cNvSpPr txBox="1"/>
          <p:nvPr/>
        </p:nvSpPr>
        <p:spPr>
          <a:xfrm>
            <a:off x="2374121" y="4458400"/>
            <a:ext cx="1477799" cy="14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5"/>
            </a:pPr>
            <a:r>
              <a:rPr lang="pt-BR" sz="6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CRONOGRAMAS DE ATIVIDADES DISPONIBILIZADOS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5"/>
            </a:pPr>
            <a:r>
              <a:rPr lang="pt-BR" sz="6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QUADRO GERAL DE NOTAS DISPONIBILIZADO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5"/>
            </a:pPr>
            <a:r>
              <a:rPr lang="pt-BR" sz="6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RELATÓRIO FINAL DISPONIBILIZADO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5"/>
            </a:pPr>
            <a:r>
              <a:rPr lang="pt-BR" sz="600" b="1" i="0" u="none" strike="noStrike" cap="none" dirty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VERIFICAÇÃO DOS REQUISITOS FORMAIS DISPONIBILIZADO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6799942" y="4179175"/>
            <a:ext cx="1250100" cy="40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HOMOLOGAÇÃO DO RELATÓRIO FINAL ENVIADO PARA PUBLICAÇÃO</a:t>
            </a:r>
          </a:p>
        </p:txBody>
      </p:sp>
      <p:cxnSp>
        <p:nvCxnSpPr>
          <p:cNvPr id="764" name="Shape 764"/>
          <p:cNvCxnSpPr>
            <a:stCxn id="765" idx="4"/>
            <a:endCxn id="705" idx="2"/>
          </p:cNvCxnSpPr>
          <p:nvPr/>
        </p:nvCxnSpPr>
        <p:spPr>
          <a:xfrm rot="-5400000" flipH="1">
            <a:off x="4451733" y="4033119"/>
            <a:ext cx="600" cy="404700"/>
          </a:xfrm>
          <a:prstGeom prst="bentConnector3">
            <a:avLst>
              <a:gd name="adj1" fmla="val 111255145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66" name="Shape 766"/>
          <p:cNvSpPr/>
          <p:nvPr/>
        </p:nvSpPr>
        <p:spPr>
          <a:xfrm>
            <a:off x="3755950" y="5320950"/>
            <a:ext cx="1669200" cy="103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Anexa Publicação da Homologação do Relatório Final: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 da homologação do relatório final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4175950" y="4762855"/>
            <a:ext cx="540000" cy="532499"/>
            <a:chOff x="377473" y="2087705"/>
            <a:chExt cx="540000" cy="532499"/>
          </a:xfrm>
        </p:grpSpPr>
        <p:pic>
          <p:nvPicPr>
            <p:cNvPr id="768" name="Shape 76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9" name="Shape 769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</a:p>
          </p:txBody>
        </p:sp>
      </p:grpSp>
      <p:sp>
        <p:nvSpPr>
          <p:cNvPr id="770" name="Shape 770"/>
          <p:cNvSpPr txBox="1"/>
          <p:nvPr/>
        </p:nvSpPr>
        <p:spPr>
          <a:xfrm>
            <a:off x="4675867" y="4247887"/>
            <a:ext cx="8952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HOMOLOGAÇÃO DO RELATÓRIO FINAL PUBLICADA</a:t>
            </a:r>
          </a:p>
        </p:txBody>
      </p:sp>
      <p:sp>
        <p:nvSpPr>
          <p:cNvPr id="771" name="Shape 771"/>
          <p:cNvSpPr/>
          <p:nvPr/>
        </p:nvSpPr>
        <p:spPr>
          <a:xfrm>
            <a:off x="8018703" y="4125458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5294553" y="3858758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8018703" y="3884158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3819692" y="3880887"/>
            <a:ext cx="60900" cy="3482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4" name="Shape 774"/>
          <p:cNvGrpSpPr/>
          <p:nvPr/>
        </p:nvGrpSpPr>
        <p:grpSpPr>
          <a:xfrm>
            <a:off x="178475" y="4247874"/>
            <a:ext cx="2437441" cy="610800"/>
            <a:chOff x="1122475" y="3464610"/>
            <a:chExt cx="2437441" cy="610800"/>
          </a:xfrm>
        </p:grpSpPr>
        <p:grpSp>
          <p:nvGrpSpPr>
            <p:cNvPr id="775" name="Shape 775"/>
            <p:cNvGrpSpPr/>
            <p:nvPr/>
          </p:nvGrpSpPr>
          <p:grpSpPr>
            <a:xfrm>
              <a:off x="3019916" y="3503770"/>
              <a:ext cx="540000" cy="532499"/>
              <a:chOff x="377473" y="2087705"/>
              <a:chExt cx="540000" cy="532499"/>
            </a:xfrm>
          </p:grpSpPr>
          <p:pic>
            <p:nvPicPr>
              <p:cNvPr id="776" name="Shape 776" descr="https://upload.wikimedia.org/wikipedia/commons/thumb/6/68/Enso.svg/779px-Enso.svg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7473" y="2087705"/>
                <a:ext cx="540000" cy="532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7" name="Shape 777"/>
              <p:cNvSpPr/>
              <p:nvPr/>
            </p:nvSpPr>
            <p:spPr>
              <a:xfrm>
                <a:off x="438122" y="2169225"/>
                <a:ext cx="418799" cy="36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pt-BR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</a:p>
            </p:txBody>
          </p:sp>
        </p:grpSp>
        <p:sp>
          <p:nvSpPr>
            <p:cNvPr id="778" name="Shape 778"/>
            <p:cNvSpPr txBox="1"/>
            <p:nvPr/>
          </p:nvSpPr>
          <p:spPr>
            <a:xfrm>
              <a:off x="1122475" y="3464610"/>
              <a:ext cx="1897499" cy="610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Unidade realiza o Concurso:</a:t>
              </a:r>
            </a:p>
            <a:p>
              <a:pPr marL="171450" marR="0" lvl="0" indent="-17145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pt-B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Relatório final da comissão julgadora (Relatório e Ata)</a:t>
              </a:r>
            </a:p>
          </p:txBody>
        </p:sp>
      </p:grpSp>
      <p:sp>
        <p:nvSpPr>
          <p:cNvPr id="779" name="Shape 779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Concurso</a:t>
            </a:r>
          </a:p>
        </p:txBody>
      </p:sp>
      <p:sp>
        <p:nvSpPr>
          <p:cNvPr id="780" name="Shape 780"/>
          <p:cNvSpPr/>
          <p:nvPr/>
        </p:nvSpPr>
        <p:spPr>
          <a:xfrm>
            <a:off x="6405292" y="5849550"/>
            <a:ext cx="2039399" cy="7143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mesma forma que nos outros processos, as publicações podem ter suas retificações. </a:t>
            </a:r>
          </a:p>
        </p:txBody>
      </p:sp>
      <p:sp>
        <p:nvSpPr>
          <p:cNvPr id="781" name="Shape 781"/>
          <p:cNvSpPr/>
          <p:nvPr/>
        </p:nvSpPr>
        <p:spPr>
          <a:xfrm>
            <a:off x="6597750" y="4038000"/>
            <a:ext cx="980575" cy="1807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6042" y="6311"/>
                  <a:pt x="17677" y="23307"/>
                  <a:pt x="36254" y="37877"/>
                </a:cubicBezTo>
                <a:cubicBezTo>
                  <a:pt x="54828" y="52446"/>
                  <a:pt x="97635" y="73724"/>
                  <a:pt x="111451" y="87411"/>
                </a:cubicBezTo>
                <a:cubicBezTo>
                  <a:pt x="125265" y="101098"/>
                  <a:pt x="117864" y="114568"/>
                  <a:pt x="119149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6147850" y="4443975"/>
            <a:ext cx="1421099" cy="14040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8800" y="3593"/>
                  <a:pt x="34281" y="7501"/>
                  <a:pt x="52814" y="21569"/>
                </a:cubicBezTo>
                <a:cubicBezTo>
                  <a:pt x="71344" y="35635"/>
                  <a:pt x="99989" y="67997"/>
                  <a:pt x="111188" y="84402"/>
                </a:cubicBezTo>
                <a:cubicBezTo>
                  <a:pt x="122385" y="100806"/>
                  <a:pt x="118530" y="114066"/>
                  <a:pt x="119999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 txBox="1"/>
          <p:nvPr/>
        </p:nvSpPr>
        <p:spPr>
          <a:xfrm>
            <a:off x="8241131" y="3344664"/>
            <a:ext cx="8738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CONVOCAÇÃO PARA PROVAS ENVIADA PARA PUBLICAÇÃO</a:t>
            </a:r>
          </a:p>
        </p:txBody>
      </p:sp>
      <p:cxnSp>
        <p:nvCxnSpPr>
          <p:cNvPr id="784" name="Shape 784"/>
          <p:cNvCxnSpPr>
            <a:stCxn id="772" idx="0"/>
            <a:endCxn id="708" idx="0"/>
          </p:cNvCxnSpPr>
          <p:nvPr/>
        </p:nvCxnSpPr>
        <p:spPr>
          <a:xfrm rot="-5400000">
            <a:off x="6794853" y="2440658"/>
            <a:ext cx="15000" cy="2821200"/>
          </a:xfrm>
          <a:prstGeom prst="bentConnector3">
            <a:avLst>
              <a:gd name="adj1" fmla="val 924391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785" name="Shape 785"/>
          <p:cNvGrpSpPr/>
          <p:nvPr/>
        </p:nvGrpSpPr>
        <p:grpSpPr>
          <a:xfrm>
            <a:off x="5782795" y="2045637"/>
            <a:ext cx="540000" cy="532499"/>
            <a:chOff x="377473" y="2087705"/>
            <a:chExt cx="540000" cy="532499"/>
          </a:xfrm>
        </p:grpSpPr>
        <p:pic>
          <p:nvPicPr>
            <p:cNvPr id="786" name="Shape 78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7" name="Shape 787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sp>
        <p:nvSpPr>
          <p:cNvPr id="788" name="Shape 788"/>
          <p:cNvSpPr/>
          <p:nvPr/>
        </p:nvSpPr>
        <p:spPr>
          <a:xfrm>
            <a:off x="6176394" y="1613095"/>
            <a:ext cx="2208899" cy="7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publica os convocados para a prova: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Arial"/>
              <a:buChar char="•"/>
            </a:pPr>
            <a:r>
              <a:rPr lang="pt-BR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Edital da Convocação dos Inscritos para Realização das Provas</a:t>
            </a:r>
          </a:p>
        </p:txBody>
      </p:sp>
      <p:grpSp>
        <p:nvGrpSpPr>
          <p:cNvPr id="789" name="Shape 789"/>
          <p:cNvGrpSpPr/>
          <p:nvPr/>
        </p:nvGrpSpPr>
        <p:grpSpPr>
          <a:xfrm>
            <a:off x="3867170" y="2098742"/>
            <a:ext cx="540000" cy="532499"/>
            <a:chOff x="377473" y="2087705"/>
            <a:chExt cx="540000" cy="532499"/>
          </a:xfrm>
        </p:grpSpPr>
        <p:pic>
          <p:nvPicPr>
            <p:cNvPr id="790" name="Shape 79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Shape 791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sp>
        <p:nvSpPr>
          <p:cNvPr id="792" name="Shape 792"/>
          <p:cNvSpPr/>
          <p:nvPr/>
        </p:nvSpPr>
        <p:spPr>
          <a:xfrm>
            <a:off x="2393133" y="1353975"/>
            <a:ext cx="1986000" cy="7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anexa a publicação:</a:t>
            </a:r>
          </a:p>
          <a:p>
            <a:pPr marL="171450" marR="0" lvl="0" indent="-171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776"/>
              <a:buFont typeface="Arial"/>
              <a:buChar char="•"/>
            </a:pPr>
            <a:r>
              <a:rPr lang="pt-BR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 de Convocação dos Inscritos para Realização das Provas</a:t>
            </a:r>
          </a:p>
        </p:txBody>
      </p:sp>
      <p:cxnSp>
        <p:nvCxnSpPr>
          <p:cNvPr id="793" name="Shape 793"/>
          <p:cNvCxnSpPr>
            <a:stCxn id="705" idx="0"/>
          </p:cNvCxnSpPr>
          <p:nvPr/>
        </p:nvCxnSpPr>
        <p:spPr>
          <a:xfrm rot="5400000">
            <a:off x="4451651" y="3673125"/>
            <a:ext cx="600" cy="404700"/>
          </a:xfrm>
          <a:prstGeom prst="bentConnector3">
            <a:avLst>
              <a:gd name="adj1" fmla="val -229375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765" name="Shape 765"/>
          <p:cNvSpPr/>
          <p:nvPr/>
        </p:nvSpPr>
        <p:spPr>
          <a:xfrm>
            <a:off x="4146183" y="3875169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 txBox="1"/>
          <p:nvPr/>
        </p:nvSpPr>
        <p:spPr>
          <a:xfrm>
            <a:off x="2958063" y="3305951"/>
            <a:ext cx="1312799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2.  INSCRIÇÕES APROVADAS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E COMISSÃO JULGADORA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PUBLICADAS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4.  CONVOCAÇÃO PARA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PROVAS PUBLICADA</a:t>
            </a:r>
          </a:p>
        </p:txBody>
      </p:sp>
      <p:sp>
        <p:nvSpPr>
          <p:cNvPr id="795" name="Shape 795"/>
          <p:cNvSpPr/>
          <p:nvPr/>
        </p:nvSpPr>
        <p:spPr>
          <a:xfrm>
            <a:off x="6286325" y="2518275"/>
            <a:ext cx="1341025" cy="33371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8798" y="6376"/>
                  <a:pt x="33612" y="22724"/>
                  <a:pt x="52799" y="38260"/>
                </a:cubicBezTo>
                <a:cubicBezTo>
                  <a:pt x="71985" y="53796"/>
                  <a:pt x="104586" y="79592"/>
                  <a:pt x="115118" y="93216"/>
                </a:cubicBezTo>
                <a:cubicBezTo>
                  <a:pt x="125648" y="106839"/>
                  <a:pt x="115839" y="115535"/>
                  <a:pt x="115984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/>
        </p:nvSpPr>
        <p:spPr>
          <a:xfrm>
            <a:off x="2562100" y="4217150"/>
            <a:ext cx="4036499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(ADM)</a:t>
            </a:r>
          </a:p>
        </p:txBody>
      </p:sp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Convocação</a:t>
            </a:r>
          </a:p>
        </p:txBody>
      </p:sp>
      <p:grpSp>
        <p:nvGrpSpPr>
          <p:cNvPr id="802" name="Shape 802"/>
          <p:cNvGrpSpPr/>
          <p:nvPr/>
        </p:nvGrpSpPr>
        <p:grpSpPr>
          <a:xfrm>
            <a:off x="8324840" y="3764802"/>
            <a:ext cx="585417" cy="760837"/>
            <a:chOff x="6022644" y="537287"/>
            <a:chExt cx="585417" cy="760837"/>
          </a:xfrm>
        </p:grpSpPr>
        <p:grpSp>
          <p:nvGrpSpPr>
            <p:cNvPr id="803" name="Shape 803"/>
            <p:cNvGrpSpPr/>
            <p:nvPr/>
          </p:nvGrpSpPr>
          <p:grpSpPr>
            <a:xfrm>
              <a:off x="6193663" y="537287"/>
              <a:ext cx="252000" cy="520259"/>
              <a:chOff x="1419050" y="4121944"/>
              <a:chExt cx="442913" cy="914400"/>
            </a:xfrm>
          </p:grpSpPr>
          <p:sp>
            <p:nvSpPr>
              <p:cNvPr id="804" name="Shape 804"/>
              <p:cNvSpPr/>
              <p:nvPr/>
            </p:nvSpPr>
            <p:spPr>
              <a:xfrm>
                <a:off x="1476200" y="4121944"/>
                <a:ext cx="300038" cy="30003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05" name="Shape 805"/>
              <p:cNvCxnSpPr/>
              <p:nvPr/>
            </p:nvCxnSpPr>
            <p:spPr>
              <a:xfrm>
                <a:off x="1633362" y="4436269"/>
                <a:ext cx="953" cy="31432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Shape 806"/>
              <p:cNvCxnSpPr/>
              <p:nvPr/>
            </p:nvCxnSpPr>
            <p:spPr>
              <a:xfrm>
                <a:off x="1419050" y="4507705"/>
                <a:ext cx="214312" cy="95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Shape 807"/>
              <p:cNvCxnSpPr/>
              <p:nvPr/>
            </p:nvCxnSpPr>
            <p:spPr>
              <a:xfrm flipH="1">
                <a:off x="1633364" y="4507705"/>
                <a:ext cx="228600" cy="95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Shape 808"/>
              <p:cNvCxnSpPr/>
              <p:nvPr/>
            </p:nvCxnSpPr>
            <p:spPr>
              <a:xfrm flipH="1">
                <a:off x="1461913" y="4750594"/>
                <a:ext cx="171449" cy="28575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Shape 809"/>
              <p:cNvCxnSpPr/>
              <p:nvPr/>
            </p:nvCxnSpPr>
            <p:spPr>
              <a:xfrm>
                <a:off x="1633362" y="4750594"/>
                <a:ext cx="185738" cy="28575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10" name="Shape 810"/>
            <p:cNvSpPr/>
            <p:nvPr/>
          </p:nvSpPr>
          <p:spPr>
            <a:xfrm>
              <a:off x="6022644" y="1051904"/>
              <a:ext cx="585417" cy="246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DOSP</a:t>
              </a:r>
            </a:p>
          </p:txBody>
        </p:sp>
      </p:grpSp>
      <p:cxnSp>
        <p:nvCxnSpPr>
          <p:cNvPr id="811" name="Shape 811"/>
          <p:cNvCxnSpPr>
            <a:endCxn id="810" idx="1"/>
          </p:cNvCxnSpPr>
          <p:nvPr/>
        </p:nvCxnSpPr>
        <p:spPr>
          <a:xfrm>
            <a:off x="6579140" y="4395330"/>
            <a:ext cx="1745700" cy="72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2" name="Shape 812"/>
          <p:cNvSpPr/>
          <p:nvPr/>
        </p:nvSpPr>
        <p:spPr>
          <a:xfrm>
            <a:off x="6851125" y="4775975"/>
            <a:ext cx="1449000" cy="122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publica no DOSP a convocação para nomeação do(s) indicado(s):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Edital de convocação dos indicados para nomeação</a:t>
            </a:r>
          </a:p>
        </p:txBody>
      </p:sp>
      <p:grpSp>
        <p:nvGrpSpPr>
          <p:cNvPr id="813" name="Shape 813"/>
          <p:cNvGrpSpPr/>
          <p:nvPr/>
        </p:nvGrpSpPr>
        <p:grpSpPr>
          <a:xfrm>
            <a:off x="6826422" y="4241432"/>
            <a:ext cx="540000" cy="532371"/>
            <a:chOff x="377472" y="2087705"/>
            <a:chExt cx="540000" cy="532371"/>
          </a:xfrm>
        </p:grpSpPr>
        <p:pic>
          <p:nvPicPr>
            <p:cNvPr id="814" name="Shape 81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Shape 815"/>
            <p:cNvSpPr/>
            <p:nvPr/>
          </p:nvSpPr>
          <p:spPr>
            <a:xfrm>
              <a:off x="438122" y="2169225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816" name="Shape 816"/>
          <p:cNvSpPr txBox="1"/>
          <p:nvPr/>
        </p:nvSpPr>
        <p:spPr>
          <a:xfrm>
            <a:off x="7253150" y="3831476"/>
            <a:ext cx="1170599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CONVOCAÇÃO DOS INDICADOS PARA NOMEAÇÃO ENVIADAS PARA PUBLICAÇÃO</a:t>
            </a:r>
          </a:p>
        </p:txBody>
      </p:sp>
      <p:cxnSp>
        <p:nvCxnSpPr>
          <p:cNvPr id="817" name="Shape 817"/>
          <p:cNvCxnSpPr>
            <a:stCxn id="818" idx="0"/>
            <a:endCxn id="819" idx="0"/>
          </p:cNvCxnSpPr>
          <p:nvPr/>
        </p:nvCxnSpPr>
        <p:spPr>
          <a:xfrm rot="5400000">
            <a:off x="6284789" y="4024992"/>
            <a:ext cx="600" cy="381000"/>
          </a:xfrm>
          <a:prstGeom prst="bentConnector3">
            <a:avLst>
              <a:gd name="adj1" fmla="val -103032031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820" name="Shape 820"/>
          <p:cNvGrpSpPr/>
          <p:nvPr/>
        </p:nvGrpSpPr>
        <p:grpSpPr>
          <a:xfrm>
            <a:off x="5990050" y="3134678"/>
            <a:ext cx="540000" cy="532499"/>
            <a:chOff x="377473" y="2087705"/>
            <a:chExt cx="540000" cy="532499"/>
          </a:xfrm>
        </p:grpSpPr>
        <p:pic>
          <p:nvPicPr>
            <p:cNvPr id="821" name="Shape 821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2" name="Shape 822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823" name="Shape 823"/>
          <p:cNvSpPr/>
          <p:nvPr/>
        </p:nvSpPr>
        <p:spPr>
          <a:xfrm>
            <a:off x="5339625" y="2250225"/>
            <a:ext cx="1969799" cy="90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anexa publicação da convocação para nomeação do(s) indicado(s):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 de convocação dos indicados para nomeação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5031987" y="3627778"/>
            <a:ext cx="1022400" cy="5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PUBLICAÇÃO DA CONVOCAÇÃO DOS INDICADOS PARA NOMEAÇÃO ANEXADA</a:t>
            </a:r>
          </a:p>
        </p:txBody>
      </p:sp>
      <p:sp>
        <p:nvSpPr>
          <p:cNvPr id="819" name="Shape 819"/>
          <p:cNvSpPr/>
          <p:nvPr/>
        </p:nvSpPr>
        <p:spPr>
          <a:xfrm>
            <a:off x="5991089" y="421519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6372089" y="421519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562090" y="421519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7409400" y="2385775"/>
            <a:ext cx="1449000" cy="9002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mesma forma que nos outros processos, as publicações podem ter suas retificações. </a:t>
            </a:r>
          </a:p>
        </p:txBody>
      </p:sp>
      <p:sp>
        <p:nvSpPr>
          <p:cNvPr id="827" name="Shape 827"/>
          <p:cNvSpPr/>
          <p:nvPr/>
        </p:nvSpPr>
        <p:spPr>
          <a:xfrm>
            <a:off x="7169125" y="3272550"/>
            <a:ext cx="951225" cy="9615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506" y="106319"/>
                  <a:pt x="20134" y="50186"/>
                  <a:pt x="39050" y="37915"/>
                </a:cubicBezTo>
                <a:cubicBezTo>
                  <a:pt x="57964" y="25642"/>
                  <a:pt x="100566" y="52682"/>
                  <a:pt x="113484" y="46364"/>
                </a:cubicBezTo>
                <a:cubicBezTo>
                  <a:pt x="126399" y="40043"/>
                  <a:pt x="116038" y="7724"/>
                  <a:pt x="116549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28" name="Shape 828"/>
          <p:cNvGrpSpPr/>
          <p:nvPr/>
        </p:nvGrpSpPr>
        <p:grpSpPr>
          <a:xfrm>
            <a:off x="276826" y="3724883"/>
            <a:ext cx="947699" cy="797521"/>
            <a:chOff x="716326" y="3565006"/>
            <a:chExt cx="947699" cy="797521"/>
          </a:xfrm>
        </p:grpSpPr>
        <p:grpSp>
          <p:nvGrpSpPr>
            <p:cNvPr id="829" name="Shape 829"/>
            <p:cNvGrpSpPr/>
            <p:nvPr/>
          </p:nvGrpSpPr>
          <p:grpSpPr>
            <a:xfrm>
              <a:off x="716326" y="3565006"/>
              <a:ext cx="947699" cy="797521"/>
              <a:chOff x="587387" y="1556942"/>
              <a:chExt cx="947699" cy="797521"/>
            </a:xfrm>
          </p:grpSpPr>
          <p:grpSp>
            <p:nvGrpSpPr>
              <p:cNvPr id="830" name="Shape 830"/>
              <p:cNvGrpSpPr/>
              <p:nvPr/>
            </p:nvGrpSpPr>
            <p:grpSpPr>
              <a:xfrm>
                <a:off x="935289" y="1556942"/>
                <a:ext cx="252016" cy="520377"/>
                <a:chOff x="1419050" y="4121944"/>
                <a:chExt cx="442913" cy="914549"/>
              </a:xfrm>
            </p:grpSpPr>
            <p:sp>
              <p:nvSpPr>
                <p:cNvPr id="831" name="Shape 831"/>
                <p:cNvSpPr/>
                <p:nvPr/>
              </p:nvSpPr>
              <p:spPr>
                <a:xfrm>
                  <a:off x="1476200" y="4121944"/>
                  <a:ext cx="300000" cy="3000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32" name="Shape 832"/>
                <p:cNvCxnSpPr/>
                <p:nvPr/>
              </p:nvCxnSpPr>
              <p:spPr>
                <a:xfrm>
                  <a:off x="1633362" y="4436269"/>
                  <a:ext cx="900" cy="3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Shape 833"/>
                <p:cNvCxnSpPr/>
                <p:nvPr/>
              </p:nvCxnSpPr>
              <p:spPr>
                <a:xfrm>
                  <a:off x="1419050" y="4507705"/>
                  <a:ext cx="214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4" name="Shape 834"/>
                <p:cNvCxnSpPr/>
                <p:nvPr/>
              </p:nvCxnSpPr>
              <p:spPr>
                <a:xfrm flipH="1">
                  <a:off x="1633364" y="4507705"/>
                  <a:ext cx="2286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5" name="Shape 835"/>
                <p:cNvCxnSpPr/>
                <p:nvPr/>
              </p:nvCxnSpPr>
              <p:spPr>
                <a:xfrm flipH="1">
                  <a:off x="1462062" y="4750594"/>
                  <a:ext cx="171300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6" name="Shape 836"/>
                <p:cNvCxnSpPr/>
                <p:nvPr/>
              </p:nvCxnSpPr>
              <p:spPr>
                <a:xfrm>
                  <a:off x="1633362" y="4750594"/>
                  <a:ext cx="185698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37" name="Shape 837"/>
              <p:cNvSpPr/>
              <p:nvPr/>
            </p:nvSpPr>
            <p:spPr>
              <a:xfrm>
                <a:off x="587387" y="2100664"/>
                <a:ext cx="947699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5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Candidato</a:t>
                </a:r>
              </a:p>
            </p:txBody>
          </p:sp>
        </p:grpSp>
        <p:sp>
          <p:nvSpPr>
            <p:cNvPr id="838" name="Shape 838"/>
            <p:cNvSpPr/>
            <p:nvPr/>
          </p:nvSpPr>
          <p:spPr>
            <a:xfrm>
              <a:off x="998319" y="3732350"/>
              <a:ext cx="378600" cy="11040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9" name="Shape 839"/>
          <p:cNvSpPr/>
          <p:nvPr/>
        </p:nvSpPr>
        <p:spPr>
          <a:xfrm>
            <a:off x="925751" y="1108201"/>
            <a:ext cx="3147299" cy="287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fornece os documentos solicitados para a nomeação: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Procuração para Atender à Convocação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CPF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Declaração de Antecedentes Civil e Criminal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Comprovante de Residência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de Pesquisa (possivelmente será substituído pelo Projeto Acadêmico do Docente pela </a:t>
            </a:r>
            <a:r>
              <a:rPr lang="pt-BR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Nova Comissão Permanente de Avaliação (CPA) – 2ª versão de agosto 2016)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Currículo Lattes Atualizado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Declarações de acumulação de cargo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 de que é aposentado em órgão público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Declaração de intenção de  desligamento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Declaração de RDIDP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Declaração, passada pela autoridade competente, onde constem os horários correspondentes às atividades do docente em RTC e RTP</a:t>
            </a:r>
          </a:p>
        </p:txBody>
      </p:sp>
      <p:cxnSp>
        <p:nvCxnSpPr>
          <p:cNvPr id="840" name="Shape 840"/>
          <p:cNvCxnSpPr>
            <a:stCxn id="837" idx="3"/>
            <a:endCxn id="825" idx="2"/>
          </p:cNvCxnSpPr>
          <p:nvPr/>
        </p:nvCxnSpPr>
        <p:spPr>
          <a:xfrm>
            <a:off x="1224526" y="4395504"/>
            <a:ext cx="1337699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841" name="Shape 841"/>
          <p:cNvGrpSpPr/>
          <p:nvPr/>
        </p:nvGrpSpPr>
        <p:grpSpPr>
          <a:xfrm>
            <a:off x="1335582" y="3942023"/>
            <a:ext cx="540000" cy="532499"/>
            <a:chOff x="377473" y="2087705"/>
            <a:chExt cx="540000" cy="532499"/>
          </a:xfrm>
        </p:grpSpPr>
        <p:pic>
          <p:nvPicPr>
            <p:cNvPr id="842" name="Shape 842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3" name="Shape 843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sp>
        <p:nvSpPr>
          <p:cNvPr id="844" name="Shape 844"/>
          <p:cNvSpPr txBox="1"/>
          <p:nvPr/>
        </p:nvSpPr>
        <p:spPr>
          <a:xfrm>
            <a:off x="1539700" y="4386746"/>
            <a:ext cx="1022399" cy="3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DOCUMENTOS PARA NOMEAÇÃO ENVIADOS</a:t>
            </a:r>
          </a:p>
        </p:txBody>
      </p:sp>
      <p:grpSp>
        <p:nvGrpSpPr>
          <p:cNvPr id="845" name="Shape 845"/>
          <p:cNvGrpSpPr/>
          <p:nvPr/>
        </p:nvGrpSpPr>
        <p:grpSpPr>
          <a:xfrm>
            <a:off x="3811384" y="4902660"/>
            <a:ext cx="821398" cy="934918"/>
            <a:chOff x="1373275" y="4903706"/>
            <a:chExt cx="821398" cy="934918"/>
          </a:xfrm>
        </p:grpSpPr>
        <p:grpSp>
          <p:nvGrpSpPr>
            <p:cNvPr id="846" name="Shape 846"/>
            <p:cNvGrpSpPr/>
            <p:nvPr/>
          </p:nvGrpSpPr>
          <p:grpSpPr>
            <a:xfrm>
              <a:off x="1657967" y="4903706"/>
              <a:ext cx="252016" cy="520377"/>
              <a:chOff x="1419050" y="4121944"/>
              <a:chExt cx="442913" cy="914549"/>
            </a:xfrm>
          </p:grpSpPr>
          <p:sp>
            <p:nvSpPr>
              <p:cNvPr id="847" name="Shape 847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8" name="Shape 848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Shape 849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Shape 850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Shape 851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Shape 852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53" name="Shape 853"/>
            <p:cNvSpPr/>
            <p:nvPr/>
          </p:nvSpPr>
          <p:spPr>
            <a:xfrm>
              <a:off x="1373275" y="5447425"/>
              <a:ext cx="821398" cy="391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do eSocial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1594675" y="5071050"/>
              <a:ext cx="378598" cy="11040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5" name="Shape 855"/>
          <p:cNvSpPr txBox="1"/>
          <p:nvPr/>
        </p:nvSpPr>
        <p:spPr>
          <a:xfrm>
            <a:off x="5578475" y="4537042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NÚMERO USP CRIADO</a:t>
            </a:r>
          </a:p>
        </p:txBody>
      </p:sp>
      <p:cxnSp>
        <p:nvCxnSpPr>
          <p:cNvPr id="856" name="Shape 856"/>
          <p:cNvCxnSpPr>
            <a:stCxn id="857" idx="4"/>
            <a:endCxn id="858" idx="4"/>
          </p:cNvCxnSpPr>
          <p:nvPr/>
        </p:nvCxnSpPr>
        <p:spPr>
          <a:xfrm rot="-5400000" flipH="1">
            <a:off x="5355839" y="4399542"/>
            <a:ext cx="600" cy="351900"/>
          </a:xfrm>
          <a:prstGeom prst="bentConnector3">
            <a:avLst>
              <a:gd name="adj1" fmla="val 154238803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7" name="Shape 857"/>
          <p:cNvSpPr/>
          <p:nvPr/>
        </p:nvSpPr>
        <p:spPr>
          <a:xfrm>
            <a:off x="5076689" y="421519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5428671" y="421519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9" name="Shape 859"/>
          <p:cNvGrpSpPr/>
          <p:nvPr/>
        </p:nvGrpSpPr>
        <p:grpSpPr>
          <a:xfrm>
            <a:off x="5094275" y="5374037"/>
            <a:ext cx="540000" cy="532499"/>
            <a:chOff x="377473" y="2087705"/>
            <a:chExt cx="540000" cy="532499"/>
          </a:xfrm>
        </p:grpSpPr>
        <p:pic>
          <p:nvPicPr>
            <p:cNvPr id="860" name="Shape 86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1" name="Shape 861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862" name="Shape 862"/>
          <p:cNvSpPr/>
          <p:nvPr/>
        </p:nvSpPr>
        <p:spPr>
          <a:xfrm>
            <a:off x="4541675" y="5877825"/>
            <a:ext cx="1690800" cy="6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cria nro USP e senha única de acesso ao Candidato e informa quaisquer pendências existentes no eSocial</a:t>
            </a:r>
          </a:p>
        </p:txBody>
      </p:sp>
      <p:grpSp>
        <p:nvGrpSpPr>
          <p:cNvPr id="863" name="Shape 863"/>
          <p:cNvGrpSpPr/>
          <p:nvPr/>
        </p:nvGrpSpPr>
        <p:grpSpPr>
          <a:xfrm>
            <a:off x="6079526" y="4938196"/>
            <a:ext cx="763500" cy="881971"/>
            <a:chOff x="1549426" y="1909444"/>
            <a:chExt cx="763500" cy="881971"/>
          </a:xfrm>
        </p:grpSpPr>
        <p:grpSp>
          <p:nvGrpSpPr>
            <p:cNvPr id="864" name="Shape 864"/>
            <p:cNvGrpSpPr/>
            <p:nvPr/>
          </p:nvGrpSpPr>
          <p:grpSpPr>
            <a:xfrm>
              <a:off x="1805168" y="1909444"/>
              <a:ext cx="252016" cy="520377"/>
              <a:chOff x="1419050" y="4121944"/>
              <a:chExt cx="442913" cy="914549"/>
            </a:xfrm>
          </p:grpSpPr>
          <p:sp>
            <p:nvSpPr>
              <p:cNvPr id="865" name="Shape 865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6" name="Shape 866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Shape 867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Shape 868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Shape 869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Shape 870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1" name="Shape 871"/>
            <p:cNvSpPr/>
            <p:nvPr/>
          </p:nvSpPr>
          <p:spPr>
            <a:xfrm>
              <a:off x="1549426" y="2431416"/>
              <a:ext cx="763500" cy="359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SistemaMarte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1827676" y="2115925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3" name="Shape 873"/>
          <p:cNvCxnSpPr>
            <a:stCxn id="871" idx="1"/>
            <a:endCxn id="860" idx="3"/>
          </p:cNvCxnSpPr>
          <p:nvPr/>
        </p:nvCxnSpPr>
        <p:spPr>
          <a:xfrm flipH="1">
            <a:off x="5634326" y="5640167"/>
            <a:ext cx="4452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cxnSp>
        <p:nvCxnSpPr>
          <p:cNvPr id="874" name="Shape 874"/>
          <p:cNvCxnSpPr>
            <a:stCxn id="875" idx="4"/>
            <a:endCxn id="876" idx="4"/>
          </p:cNvCxnSpPr>
          <p:nvPr/>
        </p:nvCxnSpPr>
        <p:spPr>
          <a:xfrm rot="-5400000" flipH="1">
            <a:off x="2993640" y="4399542"/>
            <a:ext cx="600" cy="351900"/>
          </a:xfrm>
          <a:prstGeom prst="bentConnector3">
            <a:avLst>
              <a:gd name="adj1" fmla="val 15220547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877" name="Shape 877"/>
          <p:cNvGrpSpPr/>
          <p:nvPr/>
        </p:nvGrpSpPr>
        <p:grpSpPr>
          <a:xfrm>
            <a:off x="2723949" y="5374037"/>
            <a:ext cx="540000" cy="532499"/>
            <a:chOff x="377473" y="2087705"/>
            <a:chExt cx="540000" cy="532499"/>
          </a:xfrm>
        </p:grpSpPr>
        <p:pic>
          <p:nvPicPr>
            <p:cNvPr id="878" name="Shape 87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9" name="Shape 879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sp>
        <p:nvSpPr>
          <p:cNvPr id="880" name="Shape 880"/>
          <p:cNvSpPr/>
          <p:nvPr/>
        </p:nvSpPr>
        <p:spPr>
          <a:xfrm>
            <a:off x="2264203" y="5861775"/>
            <a:ext cx="1501799" cy="7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consulta eSocial e registra quaisquer pendências existentes: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Pendências no eSocial</a:t>
            </a:r>
          </a:p>
        </p:txBody>
      </p:sp>
      <p:cxnSp>
        <p:nvCxnSpPr>
          <p:cNvPr id="881" name="Shape 881"/>
          <p:cNvCxnSpPr>
            <a:stCxn id="878" idx="3"/>
            <a:endCxn id="853" idx="1"/>
          </p:cNvCxnSpPr>
          <p:nvPr/>
        </p:nvCxnSpPr>
        <p:spPr>
          <a:xfrm>
            <a:off x="3263949" y="5640287"/>
            <a:ext cx="547500" cy="1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875" name="Shape 875"/>
          <p:cNvSpPr/>
          <p:nvPr/>
        </p:nvSpPr>
        <p:spPr>
          <a:xfrm>
            <a:off x="2714490" y="421519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3066471" y="421519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Shape 882"/>
          <p:cNvSpPr txBox="1"/>
          <p:nvPr/>
        </p:nvSpPr>
        <p:spPr>
          <a:xfrm>
            <a:off x="3216275" y="4537050"/>
            <a:ext cx="821400" cy="3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1ª VERIFICAÇÃO DE PENDÊNCIAS NO ESOCIAL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/>
        </p:nvSpPr>
        <p:spPr>
          <a:xfrm>
            <a:off x="3754907" y="3100602"/>
            <a:ext cx="853799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(ADM)</a:t>
            </a:r>
          </a:p>
        </p:txBody>
      </p:sp>
      <p:sp>
        <p:nvSpPr>
          <p:cNvPr id="888" name="Shape 888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49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Nomeação (Parte 1)</a:t>
            </a:r>
          </a:p>
        </p:txBody>
      </p:sp>
      <p:cxnSp>
        <p:nvCxnSpPr>
          <p:cNvPr id="889" name="Shape 889"/>
          <p:cNvCxnSpPr>
            <a:stCxn id="890" idx="4"/>
            <a:endCxn id="891" idx="4"/>
          </p:cNvCxnSpPr>
          <p:nvPr/>
        </p:nvCxnSpPr>
        <p:spPr>
          <a:xfrm rot="5400000">
            <a:off x="4036012" y="3294694"/>
            <a:ext cx="600" cy="328500"/>
          </a:xfrm>
          <a:prstGeom prst="bentConnector3">
            <a:avLst>
              <a:gd name="adj1" fmla="val 267113348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91" name="Shape 891"/>
          <p:cNvSpPr/>
          <p:nvPr/>
        </p:nvSpPr>
        <p:spPr>
          <a:xfrm>
            <a:off x="3768412" y="309864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4375482" y="3348292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3" name="Shape 893"/>
          <p:cNvGrpSpPr/>
          <p:nvPr/>
        </p:nvGrpSpPr>
        <p:grpSpPr>
          <a:xfrm>
            <a:off x="4092487" y="3479020"/>
            <a:ext cx="3746699" cy="584100"/>
            <a:chOff x="4602075" y="5871317"/>
            <a:chExt cx="3746699" cy="584100"/>
          </a:xfrm>
        </p:grpSpPr>
        <p:sp>
          <p:nvSpPr>
            <p:cNvPr id="894" name="Shape 894"/>
            <p:cNvSpPr/>
            <p:nvPr/>
          </p:nvSpPr>
          <p:spPr>
            <a:xfrm>
              <a:off x="5142075" y="5871317"/>
              <a:ext cx="3206699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Unidade desenvolve escala de horários com verificação de consistência de hora final de acordo com o regimento</a:t>
              </a:r>
            </a:p>
          </p:txBody>
        </p:sp>
        <p:grpSp>
          <p:nvGrpSpPr>
            <p:cNvPr id="895" name="Shape 895"/>
            <p:cNvGrpSpPr/>
            <p:nvPr/>
          </p:nvGrpSpPr>
          <p:grpSpPr>
            <a:xfrm>
              <a:off x="4602075" y="5897117"/>
              <a:ext cx="540000" cy="532499"/>
              <a:chOff x="377473" y="2087705"/>
              <a:chExt cx="540000" cy="532499"/>
            </a:xfrm>
          </p:grpSpPr>
          <p:pic>
            <p:nvPicPr>
              <p:cNvPr id="896" name="Shape 896" descr="https://upload.wikimedia.org/wikipedia/commons/thumb/6/68/Enso.svg/779px-Enso.svg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7473" y="2087705"/>
                <a:ext cx="540000" cy="532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7" name="Shape 897"/>
              <p:cNvSpPr/>
              <p:nvPr/>
            </p:nvSpPr>
            <p:spPr>
              <a:xfrm>
                <a:off x="438122" y="2169225"/>
                <a:ext cx="418799" cy="36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pt-BR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</p:grpSp>
      <p:cxnSp>
        <p:nvCxnSpPr>
          <p:cNvPr id="898" name="Shape 898"/>
          <p:cNvCxnSpPr/>
          <p:nvPr/>
        </p:nvCxnSpPr>
        <p:spPr>
          <a:xfrm rot="10800000" flipH="1">
            <a:off x="5723523" y="3460714"/>
            <a:ext cx="2049000" cy="1380299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dashDot"/>
            <a:round/>
            <a:headEnd type="none" w="med" len="med"/>
            <a:tailEnd type="triangle" w="lg" len="lg"/>
          </a:ln>
        </p:spPr>
      </p:cxnSp>
      <p:sp>
        <p:nvSpPr>
          <p:cNvPr id="899" name="Shape 899"/>
          <p:cNvSpPr/>
          <p:nvPr/>
        </p:nvSpPr>
        <p:spPr>
          <a:xfrm>
            <a:off x="6328269" y="5238128"/>
            <a:ext cx="1847699" cy="63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identifica a necessidade de realizar a análise de acumulação de cargos junto ao DRH: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análise de acúmulo de cargo</a:t>
            </a:r>
          </a:p>
        </p:txBody>
      </p:sp>
      <p:grpSp>
        <p:nvGrpSpPr>
          <p:cNvPr id="900" name="Shape 900"/>
          <p:cNvGrpSpPr/>
          <p:nvPr/>
        </p:nvGrpSpPr>
        <p:grpSpPr>
          <a:xfrm>
            <a:off x="6970944" y="4721202"/>
            <a:ext cx="540000" cy="532499"/>
            <a:chOff x="377473" y="2087705"/>
            <a:chExt cx="540000" cy="532499"/>
          </a:xfrm>
        </p:grpSpPr>
        <p:pic>
          <p:nvPicPr>
            <p:cNvPr id="901" name="Shape 901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2" name="Shape 902"/>
            <p:cNvSpPr/>
            <p:nvPr/>
          </p:nvSpPr>
          <p:spPr>
            <a:xfrm>
              <a:off x="425560" y="2220876"/>
              <a:ext cx="4853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\\1</a:t>
              </a:r>
            </a:p>
          </p:txBody>
        </p:sp>
      </p:grpSp>
      <p:sp>
        <p:nvSpPr>
          <p:cNvPr id="903" name="Shape 903"/>
          <p:cNvSpPr/>
          <p:nvPr/>
        </p:nvSpPr>
        <p:spPr>
          <a:xfrm>
            <a:off x="4395851" y="3102250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7315200" y="3100602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SVAC-01</a:t>
            </a:r>
          </a:p>
        </p:txBody>
      </p:sp>
      <p:sp>
        <p:nvSpPr>
          <p:cNvPr id="890" name="Shape 890"/>
          <p:cNvSpPr/>
          <p:nvPr/>
        </p:nvSpPr>
        <p:spPr>
          <a:xfrm>
            <a:off x="4097062" y="309864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5" name="Shape 905"/>
          <p:cNvGrpSpPr/>
          <p:nvPr/>
        </p:nvGrpSpPr>
        <p:grpSpPr>
          <a:xfrm>
            <a:off x="4092486" y="3980254"/>
            <a:ext cx="3747836" cy="587995"/>
            <a:chOff x="4602075" y="5355601"/>
            <a:chExt cx="3747836" cy="587995"/>
          </a:xfrm>
        </p:grpSpPr>
        <p:sp>
          <p:nvSpPr>
            <p:cNvPr id="906" name="Shape 906"/>
            <p:cNvSpPr/>
            <p:nvPr/>
          </p:nvSpPr>
          <p:spPr>
            <a:xfrm>
              <a:off x="5102712" y="5355601"/>
              <a:ext cx="3247199" cy="532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Unidade obtém manifestação de aprovação pelo conselho do departamento e pela Congregação/CTA: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pt-B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Parecer sobre o Plano de Pesquisa pela Congregação</a:t>
              </a:r>
            </a:p>
          </p:txBody>
        </p:sp>
        <p:grpSp>
          <p:nvGrpSpPr>
            <p:cNvPr id="907" name="Shape 907"/>
            <p:cNvGrpSpPr/>
            <p:nvPr/>
          </p:nvGrpSpPr>
          <p:grpSpPr>
            <a:xfrm>
              <a:off x="4602075" y="5411097"/>
              <a:ext cx="540000" cy="532499"/>
              <a:chOff x="377473" y="2087705"/>
              <a:chExt cx="540000" cy="532499"/>
            </a:xfrm>
          </p:grpSpPr>
          <p:pic>
            <p:nvPicPr>
              <p:cNvPr id="908" name="Shape 908" descr="https://upload.wikimedia.org/wikipedia/commons/thumb/6/68/Enso.svg/779px-Enso.svg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7473" y="2087705"/>
                <a:ext cx="540000" cy="532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9" name="Shape 909"/>
              <p:cNvSpPr/>
              <p:nvPr/>
            </p:nvSpPr>
            <p:spPr>
              <a:xfrm>
                <a:off x="438122" y="2169225"/>
                <a:ext cx="418799" cy="36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Calibri"/>
                  <a:buNone/>
                </a:pPr>
                <a:r>
                  <a:rPr lang="pt-BR" sz="18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</p:grpSp>
      <p:grpSp>
        <p:nvGrpSpPr>
          <p:cNvPr id="910" name="Shape 910"/>
          <p:cNvGrpSpPr/>
          <p:nvPr/>
        </p:nvGrpSpPr>
        <p:grpSpPr>
          <a:xfrm>
            <a:off x="4092486" y="4574764"/>
            <a:ext cx="1631036" cy="532499"/>
            <a:chOff x="4602075" y="4814420"/>
            <a:chExt cx="1631036" cy="532499"/>
          </a:xfrm>
        </p:grpSpPr>
        <p:grpSp>
          <p:nvGrpSpPr>
            <p:cNvPr id="911" name="Shape 911"/>
            <p:cNvGrpSpPr/>
            <p:nvPr/>
          </p:nvGrpSpPr>
          <p:grpSpPr>
            <a:xfrm>
              <a:off x="4602075" y="4814420"/>
              <a:ext cx="540000" cy="532499"/>
              <a:chOff x="377473" y="2087705"/>
              <a:chExt cx="540000" cy="532499"/>
            </a:xfrm>
          </p:grpSpPr>
          <p:pic>
            <p:nvPicPr>
              <p:cNvPr id="912" name="Shape 912" descr="https://upload.wikimedia.org/wikipedia/commons/thumb/6/68/Enso.svg/779px-Enso.svg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7473" y="2087705"/>
                <a:ext cx="540000" cy="532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3" name="Shape 913"/>
              <p:cNvSpPr/>
              <p:nvPr/>
            </p:nvSpPr>
            <p:spPr>
              <a:xfrm>
                <a:off x="438122" y="2169225"/>
                <a:ext cx="418799" cy="369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25000"/>
                  <a:buFont typeface="Calibri"/>
                  <a:buNone/>
                </a:pPr>
                <a:r>
                  <a:rPr lang="pt-BR" sz="1800" b="1" i="0" u="none" strike="noStrike" cap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sp>
          <p:nvSpPr>
            <p:cNvPr id="914" name="Shape 914"/>
            <p:cNvSpPr/>
            <p:nvPr/>
          </p:nvSpPr>
          <p:spPr>
            <a:xfrm>
              <a:off x="5102712" y="4885069"/>
              <a:ext cx="11304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Unidade analisa documentos</a:t>
              </a:r>
            </a:p>
          </p:txBody>
        </p:sp>
      </p:grpSp>
      <p:sp>
        <p:nvSpPr>
          <p:cNvPr id="915" name="Shape 915"/>
          <p:cNvSpPr txBox="1"/>
          <p:nvPr/>
        </p:nvSpPr>
        <p:spPr>
          <a:xfrm>
            <a:off x="2256575" y="3648453"/>
            <a:ext cx="1500000" cy="9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2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DOCUMENTOS PARA NOMEAÇÃO ANALISADOS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2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PLANO DE PESQUISA APROVADA PELA CONGREGAÇÃO / CTA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2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ESCALA DE HORÁRIO DISPONIBILIZADA</a:t>
            </a:r>
          </a:p>
        </p:txBody>
      </p:sp>
      <p:cxnSp>
        <p:nvCxnSpPr>
          <p:cNvPr id="916" name="Shape 916"/>
          <p:cNvCxnSpPr>
            <a:stCxn id="891" idx="2"/>
          </p:cNvCxnSpPr>
          <p:nvPr/>
        </p:nvCxnSpPr>
        <p:spPr>
          <a:xfrm flipH="1">
            <a:off x="2001112" y="3278644"/>
            <a:ext cx="1767300" cy="21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17" name="Shape 917"/>
          <p:cNvSpPr/>
          <p:nvPr/>
        </p:nvSpPr>
        <p:spPr>
          <a:xfrm>
            <a:off x="2963493" y="1916832"/>
            <a:ext cx="1277999" cy="90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encaminha para a Reitoria o ofício de solicitação de nomeação</a:t>
            </a:r>
          </a:p>
        </p:txBody>
      </p:sp>
      <p:grpSp>
        <p:nvGrpSpPr>
          <p:cNvPr id="918" name="Shape 918"/>
          <p:cNvGrpSpPr/>
          <p:nvPr/>
        </p:nvGrpSpPr>
        <p:grpSpPr>
          <a:xfrm>
            <a:off x="2963509" y="2815790"/>
            <a:ext cx="540000" cy="532499"/>
            <a:chOff x="377473" y="2087705"/>
            <a:chExt cx="540000" cy="532499"/>
          </a:xfrm>
        </p:grpSpPr>
        <p:pic>
          <p:nvPicPr>
            <p:cNvPr id="919" name="Shape 91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0" name="Shape 920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sp>
        <p:nvSpPr>
          <p:cNvPr id="921" name="Shape 921"/>
          <p:cNvSpPr/>
          <p:nvPr/>
        </p:nvSpPr>
        <p:spPr>
          <a:xfrm>
            <a:off x="817260" y="3100602"/>
            <a:ext cx="11838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SVCOAUD-01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1994300" y="2745272"/>
            <a:ext cx="1022399" cy="49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OFÍCIO DE SOLICITAÇÃO DE NOMEAÇÃO ENCAMINHADA</a:t>
            </a:r>
          </a:p>
        </p:txBody>
      </p:sp>
      <p:grpSp>
        <p:nvGrpSpPr>
          <p:cNvPr id="923" name="Shape 923"/>
          <p:cNvGrpSpPr/>
          <p:nvPr/>
        </p:nvGrpSpPr>
        <p:grpSpPr>
          <a:xfrm>
            <a:off x="1931076" y="5019561"/>
            <a:ext cx="947699" cy="797521"/>
            <a:chOff x="716326" y="3565006"/>
            <a:chExt cx="947699" cy="797521"/>
          </a:xfrm>
        </p:grpSpPr>
        <p:grpSp>
          <p:nvGrpSpPr>
            <p:cNvPr id="924" name="Shape 924"/>
            <p:cNvGrpSpPr/>
            <p:nvPr/>
          </p:nvGrpSpPr>
          <p:grpSpPr>
            <a:xfrm>
              <a:off x="716326" y="3565006"/>
              <a:ext cx="947699" cy="797521"/>
              <a:chOff x="587387" y="1556942"/>
              <a:chExt cx="947699" cy="797521"/>
            </a:xfrm>
          </p:grpSpPr>
          <p:grpSp>
            <p:nvGrpSpPr>
              <p:cNvPr id="925" name="Shape 925"/>
              <p:cNvGrpSpPr/>
              <p:nvPr/>
            </p:nvGrpSpPr>
            <p:grpSpPr>
              <a:xfrm>
                <a:off x="935289" y="1556942"/>
                <a:ext cx="252016" cy="520377"/>
                <a:chOff x="1419050" y="4121944"/>
                <a:chExt cx="442913" cy="914549"/>
              </a:xfrm>
            </p:grpSpPr>
            <p:sp>
              <p:nvSpPr>
                <p:cNvPr id="926" name="Shape 926"/>
                <p:cNvSpPr/>
                <p:nvPr/>
              </p:nvSpPr>
              <p:spPr>
                <a:xfrm>
                  <a:off x="1476200" y="4121944"/>
                  <a:ext cx="300000" cy="3000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927" name="Shape 927"/>
                <p:cNvCxnSpPr/>
                <p:nvPr/>
              </p:nvCxnSpPr>
              <p:spPr>
                <a:xfrm>
                  <a:off x="1633362" y="4436269"/>
                  <a:ext cx="900" cy="3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Shape 928"/>
                <p:cNvCxnSpPr/>
                <p:nvPr/>
              </p:nvCxnSpPr>
              <p:spPr>
                <a:xfrm>
                  <a:off x="1419050" y="4507705"/>
                  <a:ext cx="214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Shape 929"/>
                <p:cNvCxnSpPr/>
                <p:nvPr/>
              </p:nvCxnSpPr>
              <p:spPr>
                <a:xfrm flipH="1">
                  <a:off x="1633364" y="4507705"/>
                  <a:ext cx="2286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Shape 930"/>
                <p:cNvCxnSpPr/>
                <p:nvPr/>
              </p:nvCxnSpPr>
              <p:spPr>
                <a:xfrm flipH="1">
                  <a:off x="1462062" y="4750594"/>
                  <a:ext cx="171300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Shape 931"/>
                <p:cNvCxnSpPr/>
                <p:nvPr/>
              </p:nvCxnSpPr>
              <p:spPr>
                <a:xfrm>
                  <a:off x="1633362" y="4750594"/>
                  <a:ext cx="185698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32" name="Shape 932"/>
              <p:cNvSpPr/>
              <p:nvPr/>
            </p:nvSpPr>
            <p:spPr>
              <a:xfrm>
                <a:off x="587387" y="2100664"/>
                <a:ext cx="947699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5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Candidato</a:t>
                </a:r>
              </a:p>
            </p:txBody>
          </p:sp>
        </p:grpSp>
        <p:sp>
          <p:nvSpPr>
            <p:cNvPr id="933" name="Shape 933"/>
            <p:cNvSpPr/>
            <p:nvPr/>
          </p:nvSpPr>
          <p:spPr>
            <a:xfrm>
              <a:off x="998319" y="3732350"/>
              <a:ext cx="378600" cy="11040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4" name="Shape 934"/>
          <p:cNvCxnSpPr>
            <a:stCxn id="912" idx="2"/>
            <a:endCxn id="932" idx="3"/>
          </p:cNvCxnSpPr>
          <p:nvPr/>
        </p:nvCxnSpPr>
        <p:spPr>
          <a:xfrm rot="5400000">
            <a:off x="3329136" y="4656814"/>
            <a:ext cx="582900" cy="14838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dashDot"/>
            <a:round/>
            <a:headEnd type="none" w="med" len="med"/>
            <a:tailEnd type="triangle" w="lg" len="lg"/>
          </a:ln>
        </p:spPr>
      </p:cxnSp>
      <p:sp>
        <p:nvSpPr>
          <p:cNvPr id="935" name="Shape 935"/>
          <p:cNvSpPr/>
          <p:nvPr/>
        </p:nvSpPr>
        <p:spPr>
          <a:xfrm>
            <a:off x="4752771" y="5441071"/>
            <a:ext cx="1500000" cy="7973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Candidato é informado sobre quaisquer pendências de documentos e pendências no eSocial</a:t>
            </a:r>
          </a:p>
        </p:txBody>
      </p:sp>
      <p:sp>
        <p:nvSpPr>
          <p:cNvPr id="936" name="Shape 936"/>
          <p:cNvSpPr/>
          <p:nvPr/>
        </p:nvSpPr>
        <p:spPr>
          <a:xfrm>
            <a:off x="3355475" y="5714828"/>
            <a:ext cx="1412224" cy="4980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10683" y="19804"/>
                  <a:pt x="50135" y="109134"/>
                  <a:pt x="64109" y="118849"/>
                </a:cubicBezTo>
                <a:cubicBezTo>
                  <a:pt x="78081" y="128558"/>
                  <a:pt x="74520" y="74181"/>
                  <a:pt x="83835" y="58262"/>
                </a:cubicBezTo>
                <a:cubicBezTo>
                  <a:pt x="93150" y="42336"/>
                  <a:pt x="113971" y="29128"/>
                  <a:pt x="119999" y="23303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Shape 941"/>
          <p:cNvGrpSpPr/>
          <p:nvPr/>
        </p:nvGrpSpPr>
        <p:grpSpPr>
          <a:xfrm>
            <a:off x="4023866" y="4170382"/>
            <a:ext cx="1240083" cy="1152480"/>
            <a:chOff x="4023866" y="4170382"/>
            <a:chExt cx="1240083" cy="1152480"/>
          </a:xfrm>
        </p:grpSpPr>
        <p:sp>
          <p:nvSpPr>
            <p:cNvPr id="942" name="Shape 942"/>
            <p:cNvSpPr/>
            <p:nvPr/>
          </p:nvSpPr>
          <p:spPr>
            <a:xfrm>
              <a:off x="4032450" y="4175125"/>
              <a:ext cx="1231499" cy="11430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SVCOAUD-01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4023866" y="4180542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4023866" y="4962862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055105" y="4170382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055105" y="4952703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4745312" y="4175462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4704585" y="4957782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4364312" y="4175462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50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Nomeação (Parte 2)</a:t>
            </a:r>
          </a:p>
        </p:txBody>
      </p:sp>
      <p:grpSp>
        <p:nvGrpSpPr>
          <p:cNvPr id="951" name="Shape 951"/>
          <p:cNvGrpSpPr/>
          <p:nvPr/>
        </p:nvGrpSpPr>
        <p:grpSpPr>
          <a:xfrm>
            <a:off x="598319" y="4458894"/>
            <a:ext cx="548221" cy="532499"/>
            <a:chOff x="377473" y="2087705"/>
            <a:chExt cx="548221" cy="532499"/>
          </a:xfrm>
        </p:grpSpPr>
        <p:pic>
          <p:nvPicPr>
            <p:cNvPr id="952" name="Shape 952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3" name="Shape 953"/>
            <p:cNvSpPr/>
            <p:nvPr/>
          </p:nvSpPr>
          <p:spPr>
            <a:xfrm>
              <a:off x="397395" y="2169224"/>
              <a:ext cx="5283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1b</a:t>
              </a:r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1279277" y="4957768"/>
            <a:ext cx="915862" cy="359999"/>
            <a:chOff x="5275198" y="5949280"/>
            <a:chExt cx="914400" cy="359999"/>
          </a:xfrm>
        </p:grpSpPr>
        <p:sp>
          <p:nvSpPr>
            <p:cNvPr id="955" name="Shape 955"/>
            <p:cNvSpPr/>
            <p:nvPr/>
          </p:nvSpPr>
          <p:spPr>
            <a:xfrm>
              <a:off x="5275198" y="5949280"/>
              <a:ext cx="914400" cy="35999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PGUSP</a:t>
              </a:r>
            </a:p>
          </p:txBody>
        </p:sp>
        <p:sp>
          <p:nvSpPr>
            <p:cNvPr id="956" name="Shape 956"/>
            <p:cNvSpPr/>
            <p:nvPr/>
          </p:nvSpPr>
          <p:spPr>
            <a:xfrm>
              <a:off x="5290057" y="5949280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5973605" y="5949280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8" name="Shape 958"/>
          <p:cNvSpPr/>
          <p:nvPr/>
        </p:nvSpPr>
        <p:spPr>
          <a:xfrm>
            <a:off x="1835696" y="5527875"/>
            <a:ext cx="1969799" cy="41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 encaminhar o processo à PGUSP para análise jurídica formal</a:t>
            </a:r>
          </a:p>
        </p:txBody>
      </p:sp>
      <p:cxnSp>
        <p:nvCxnSpPr>
          <p:cNvPr id="959" name="Shape 959"/>
          <p:cNvCxnSpPr>
            <a:endCxn id="957" idx="6"/>
          </p:cNvCxnSpPr>
          <p:nvPr/>
        </p:nvCxnSpPr>
        <p:spPr>
          <a:xfrm rot="10800000">
            <a:off x="2186133" y="5137768"/>
            <a:ext cx="1837800" cy="5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960" name="Shape 960"/>
          <p:cNvGrpSpPr/>
          <p:nvPr/>
        </p:nvGrpSpPr>
        <p:grpSpPr>
          <a:xfrm>
            <a:off x="1279239" y="4175463"/>
            <a:ext cx="915901" cy="359999"/>
            <a:chOff x="4067944" y="5949280"/>
            <a:chExt cx="915901" cy="359999"/>
          </a:xfrm>
        </p:grpSpPr>
        <p:sp>
          <p:nvSpPr>
            <p:cNvPr id="961" name="Shape 961"/>
            <p:cNvSpPr/>
            <p:nvPr/>
          </p:nvSpPr>
          <p:spPr>
            <a:xfrm>
              <a:off x="4069446" y="5949280"/>
              <a:ext cx="914400" cy="359999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CERT</a:t>
              </a:r>
            </a:p>
          </p:txBody>
        </p:sp>
        <p:sp>
          <p:nvSpPr>
            <p:cNvPr id="962" name="Shape 962"/>
            <p:cNvSpPr/>
            <p:nvPr/>
          </p:nvSpPr>
          <p:spPr>
            <a:xfrm>
              <a:off x="4067944" y="5949280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4771771" y="5949280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4" name="Shape 964"/>
          <p:cNvCxnSpPr>
            <a:endCxn id="963" idx="6"/>
          </p:cNvCxnSpPr>
          <p:nvPr/>
        </p:nvCxnSpPr>
        <p:spPr>
          <a:xfrm rot="10800000">
            <a:off x="2190066" y="4355463"/>
            <a:ext cx="1833900" cy="5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sp>
        <p:nvSpPr>
          <p:cNvPr id="965" name="Shape 965"/>
          <p:cNvSpPr/>
          <p:nvPr/>
        </p:nvSpPr>
        <p:spPr>
          <a:xfrm>
            <a:off x="1331640" y="3403117"/>
            <a:ext cx="1969798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 encaminha para a CERT o ofício de solicitação de nomeação para preliminar manifestação</a:t>
            </a:r>
          </a:p>
        </p:txBody>
      </p:sp>
      <p:grpSp>
        <p:nvGrpSpPr>
          <p:cNvPr id="966" name="Shape 966"/>
          <p:cNvGrpSpPr/>
          <p:nvPr/>
        </p:nvGrpSpPr>
        <p:grpSpPr>
          <a:xfrm>
            <a:off x="2693774" y="3901530"/>
            <a:ext cx="540000" cy="532499"/>
            <a:chOff x="377473" y="2087705"/>
            <a:chExt cx="540000" cy="532499"/>
          </a:xfrm>
        </p:grpSpPr>
        <p:pic>
          <p:nvPicPr>
            <p:cNvPr id="967" name="Shape 967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8" name="Shape 968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1a</a:t>
              </a:r>
            </a:p>
          </p:txBody>
        </p:sp>
      </p:grpSp>
      <p:sp>
        <p:nvSpPr>
          <p:cNvPr id="969" name="Shape 969"/>
          <p:cNvSpPr/>
          <p:nvPr/>
        </p:nvSpPr>
        <p:spPr>
          <a:xfrm>
            <a:off x="1800275" y="1619075"/>
            <a:ext cx="1612500" cy="15611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candidato à vaga for externo à USP</a:t>
            </a:r>
            <a:b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b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houver mudança de Departamento e/ou alteração de Regime de Trabalho do Docente Indicado para a vaga de Professor Titular.</a:t>
            </a:r>
          </a:p>
        </p:txBody>
      </p:sp>
      <p:sp>
        <p:nvSpPr>
          <p:cNvPr id="970" name="Shape 970"/>
          <p:cNvSpPr/>
          <p:nvPr/>
        </p:nvSpPr>
        <p:spPr>
          <a:xfrm>
            <a:off x="3253600" y="3358050"/>
            <a:ext cx="1109499" cy="7722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4065" y="116627"/>
                  <a:pt x="34564" y="110952"/>
                  <a:pt x="44547" y="95544"/>
                </a:cubicBezTo>
                <a:cubicBezTo>
                  <a:pt x="54529" y="80137"/>
                  <a:pt x="47318" y="43487"/>
                  <a:pt x="59894" y="27563"/>
                </a:cubicBezTo>
                <a:cubicBezTo>
                  <a:pt x="72467" y="11639"/>
                  <a:pt x="109981" y="4591"/>
                  <a:pt x="119999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71" name="Shape 971"/>
          <p:cNvCxnSpPr>
            <a:stCxn id="962" idx="2"/>
            <a:endCxn id="955" idx="1"/>
          </p:cNvCxnSpPr>
          <p:nvPr/>
        </p:nvCxnSpPr>
        <p:spPr>
          <a:xfrm>
            <a:off x="1279239" y="4355463"/>
            <a:ext cx="600" cy="782400"/>
          </a:xfrm>
          <a:prstGeom prst="bentConnector3">
            <a:avLst>
              <a:gd name="adj1" fmla="val -38100167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972" name="Shape 972"/>
          <p:cNvGrpSpPr/>
          <p:nvPr/>
        </p:nvGrpSpPr>
        <p:grpSpPr>
          <a:xfrm>
            <a:off x="2517132" y="5030194"/>
            <a:ext cx="540000" cy="532499"/>
            <a:chOff x="377473" y="2087705"/>
            <a:chExt cx="540000" cy="532499"/>
          </a:xfrm>
        </p:grpSpPr>
        <p:pic>
          <p:nvPicPr>
            <p:cNvPr id="973" name="Shape 973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4" name="Shape 974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975" name="Shape 975"/>
          <p:cNvSpPr/>
          <p:nvPr/>
        </p:nvSpPr>
        <p:spPr>
          <a:xfrm>
            <a:off x="107504" y="3832217"/>
            <a:ext cx="994872" cy="676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 realiza sua manifestação preliminar sobre a nomeação</a:t>
            </a:r>
          </a:p>
        </p:txBody>
      </p:sp>
      <p:cxnSp>
        <p:nvCxnSpPr>
          <p:cNvPr id="976" name="Shape 976"/>
          <p:cNvCxnSpPr>
            <a:stCxn id="955" idx="2"/>
          </p:cNvCxnSpPr>
          <p:nvPr/>
        </p:nvCxnSpPr>
        <p:spPr>
          <a:xfrm rot="-5400000" flipH="1">
            <a:off x="2929709" y="4125268"/>
            <a:ext cx="5100" cy="2390100"/>
          </a:xfrm>
          <a:prstGeom prst="bentConnector3">
            <a:avLst>
              <a:gd name="adj1" fmla="val 1615693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77" name="Shape 977"/>
          <p:cNvSpPr/>
          <p:nvPr/>
        </p:nvSpPr>
        <p:spPr>
          <a:xfrm>
            <a:off x="1691680" y="6156150"/>
            <a:ext cx="1667100" cy="25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PGUSP encaminha à Reitoria a sua análise jurídica formal</a:t>
            </a:r>
          </a:p>
        </p:txBody>
      </p:sp>
      <p:grpSp>
        <p:nvGrpSpPr>
          <p:cNvPr id="978" name="Shape 978"/>
          <p:cNvGrpSpPr/>
          <p:nvPr/>
        </p:nvGrpSpPr>
        <p:grpSpPr>
          <a:xfrm>
            <a:off x="3347864" y="6007908"/>
            <a:ext cx="540000" cy="532499"/>
            <a:chOff x="377473" y="2087705"/>
            <a:chExt cx="540000" cy="532499"/>
          </a:xfrm>
        </p:grpSpPr>
        <p:pic>
          <p:nvPicPr>
            <p:cNvPr id="979" name="Shape 97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0" name="Shape 980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sp>
        <p:nvSpPr>
          <p:cNvPr id="981" name="Shape 981"/>
          <p:cNvSpPr/>
          <p:nvPr/>
        </p:nvSpPr>
        <p:spPr>
          <a:xfrm>
            <a:off x="7568350" y="4168342"/>
            <a:ext cx="8622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DRH-01</a:t>
            </a:r>
          </a:p>
        </p:txBody>
      </p:sp>
      <p:cxnSp>
        <p:nvCxnSpPr>
          <p:cNvPr id="982" name="Shape 982"/>
          <p:cNvCxnSpPr>
            <a:endCxn id="981" idx="1"/>
          </p:cNvCxnSpPr>
          <p:nvPr/>
        </p:nvCxnSpPr>
        <p:spPr>
          <a:xfrm rot="10800000" flipH="1">
            <a:off x="5262250" y="4348342"/>
            <a:ext cx="2306100" cy="21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83" name="Shape 983"/>
          <p:cNvSpPr/>
          <p:nvPr/>
        </p:nvSpPr>
        <p:spPr>
          <a:xfrm>
            <a:off x="5796135" y="4725144"/>
            <a:ext cx="3266767" cy="553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</a:t>
            </a:r>
            <a:r>
              <a:rPr lang="pt-BR" sz="9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 a Portaria de Nomeação e encaminhar para a Diretoria - DRH-01 para colher a assinatura do Reitor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Portaria de Nomeação</a:t>
            </a:r>
          </a:p>
        </p:txBody>
      </p:sp>
      <p:grpSp>
        <p:nvGrpSpPr>
          <p:cNvPr id="984" name="Shape 984"/>
          <p:cNvGrpSpPr/>
          <p:nvPr/>
        </p:nvGrpSpPr>
        <p:grpSpPr>
          <a:xfrm>
            <a:off x="5868143" y="4234143"/>
            <a:ext cx="540000" cy="532499"/>
            <a:chOff x="377473" y="2087705"/>
            <a:chExt cx="540000" cy="532499"/>
          </a:xfrm>
        </p:grpSpPr>
        <p:pic>
          <p:nvPicPr>
            <p:cNvPr id="985" name="Shape 985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6" name="Shape 986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cxnSp>
        <p:nvCxnSpPr>
          <p:cNvPr id="987" name="Shape 987"/>
          <p:cNvCxnSpPr>
            <a:stCxn id="981" idx="0"/>
          </p:cNvCxnSpPr>
          <p:nvPr/>
        </p:nvCxnSpPr>
        <p:spPr>
          <a:xfrm rot="-5400000">
            <a:off x="7333900" y="3498592"/>
            <a:ext cx="1335300" cy="4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88" name="Shape 988"/>
          <p:cNvSpPr/>
          <p:nvPr/>
        </p:nvSpPr>
        <p:spPr>
          <a:xfrm>
            <a:off x="5737475" y="3207664"/>
            <a:ext cx="1786199" cy="79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Diretoria - DRH-01 encaminha a Portaria de Nomeação Assinada pelo Reitor para publicação.</a:t>
            </a:r>
          </a:p>
          <a:p>
            <a:pPr marL="457200" marR="0" lvl="0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Portaria de Nomeação Assinada</a:t>
            </a:r>
          </a:p>
        </p:txBody>
      </p:sp>
      <p:grpSp>
        <p:nvGrpSpPr>
          <p:cNvPr id="989" name="Shape 989"/>
          <p:cNvGrpSpPr/>
          <p:nvPr/>
        </p:nvGrpSpPr>
        <p:grpSpPr>
          <a:xfrm>
            <a:off x="7527603" y="3328640"/>
            <a:ext cx="540000" cy="532499"/>
            <a:chOff x="377473" y="2087705"/>
            <a:chExt cx="540000" cy="532499"/>
          </a:xfrm>
        </p:grpSpPr>
        <p:pic>
          <p:nvPicPr>
            <p:cNvPr id="990" name="Shape 99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1" name="Shape 991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992" name="Shape 992"/>
          <p:cNvSpPr/>
          <p:nvPr/>
        </p:nvSpPr>
        <p:spPr>
          <a:xfrm>
            <a:off x="6363587" y="1384823"/>
            <a:ext cx="992399" cy="50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SVPUBL-01 publica portaria de nomeação</a:t>
            </a:r>
          </a:p>
        </p:txBody>
      </p:sp>
      <p:sp>
        <p:nvSpPr>
          <p:cNvPr id="993" name="Shape 993"/>
          <p:cNvSpPr/>
          <p:nvPr/>
        </p:nvSpPr>
        <p:spPr>
          <a:xfrm>
            <a:off x="7389407" y="2472999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SVPUBL-01</a:t>
            </a:r>
          </a:p>
        </p:txBody>
      </p:sp>
      <p:cxnSp>
        <p:nvCxnSpPr>
          <p:cNvPr id="994" name="Shape 994"/>
          <p:cNvCxnSpPr>
            <a:stCxn id="993" idx="1"/>
          </p:cNvCxnSpPr>
          <p:nvPr/>
        </p:nvCxnSpPr>
        <p:spPr>
          <a:xfrm rot="10800000" flipH="1">
            <a:off x="7389407" y="2471799"/>
            <a:ext cx="123900" cy="181200"/>
          </a:xfrm>
          <a:prstGeom prst="bentConnector4">
            <a:avLst>
              <a:gd name="adj1" fmla="val -473191"/>
              <a:gd name="adj2" fmla="val 231418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995" name="Shape 995"/>
          <p:cNvCxnSpPr/>
          <p:nvPr/>
        </p:nvCxnSpPr>
        <p:spPr>
          <a:xfrm rot="10800000" flipH="1">
            <a:off x="5818046" y="2147868"/>
            <a:ext cx="562199" cy="51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grpSp>
        <p:nvGrpSpPr>
          <p:cNvPr id="996" name="Shape 996"/>
          <p:cNvGrpSpPr/>
          <p:nvPr/>
        </p:nvGrpSpPr>
        <p:grpSpPr>
          <a:xfrm>
            <a:off x="5232746" y="1511614"/>
            <a:ext cx="585299" cy="760754"/>
            <a:chOff x="6338817" y="1767589"/>
            <a:chExt cx="585299" cy="760754"/>
          </a:xfrm>
        </p:grpSpPr>
        <p:grpSp>
          <p:nvGrpSpPr>
            <p:cNvPr id="997" name="Shape 997"/>
            <p:cNvGrpSpPr/>
            <p:nvPr/>
          </p:nvGrpSpPr>
          <p:grpSpPr>
            <a:xfrm>
              <a:off x="6338817" y="1767589"/>
              <a:ext cx="585299" cy="760754"/>
              <a:chOff x="6022644" y="537439"/>
              <a:chExt cx="585299" cy="760754"/>
            </a:xfrm>
          </p:grpSpPr>
          <p:grpSp>
            <p:nvGrpSpPr>
              <p:cNvPr id="998" name="Shape 998"/>
              <p:cNvGrpSpPr/>
              <p:nvPr/>
            </p:nvGrpSpPr>
            <p:grpSpPr>
              <a:xfrm>
                <a:off x="6193717" y="537439"/>
                <a:ext cx="252016" cy="520377"/>
                <a:chOff x="1419050" y="4121944"/>
                <a:chExt cx="442913" cy="914549"/>
              </a:xfrm>
            </p:grpSpPr>
            <p:sp>
              <p:nvSpPr>
                <p:cNvPr id="999" name="Shape 999"/>
                <p:cNvSpPr/>
                <p:nvPr/>
              </p:nvSpPr>
              <p:spPr>
                <a:xfrm>
                  <a:off x="1476200" y="4121944"/>
                  <a:ext cx="300000" cy="3000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00" name="Shape 1000"/>
                <p:cNvCxnSpPr/>
                <p:nvPr/>
              </p:nvCxnSpPr>
              <p:spPr>
                <a:xfrm>
                  <a:off x="1633362" y="4436269"/>
                  <a:ext cx="900" cy="3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1" name="Shape 1001"/>
                <p:cNvCxnSpPr/>
                <p:nvPr/>
              </p:nvCxnSpPr>
              <p:spPr>
                <a:xfrm>
                  <a:off x="1419050" y="4507705"/>
                  <a:ext cx="214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Shape 1002"/>
                <p:cNvCxnSpPr/>
                <p:nvPr/>
              </p:nvCxnSpPr>
              <p:spPr>
                <a:xfrm flipH="1">
                  <a:off x="1633364" y="4507705"/>
                  <a:ext cx="2286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Shape 1003"/>
                <p:cNvCxnSpPr/>
                <p:nvPr/>
              </p:nvCxnSpPr>
              <p:spPr>
                <a:xfrm flipH="1">
                  <a:off x="1462062" y="4750594"/>
                  <a:ext cx="171300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4" name="Shape 1004"/>
                <p:cNvCxnSpPr/>
                <p:nvPr/>
              </p:nvCxnSpPr>
              <p:spPr>
                <a:xfrm>
                  <a:off x="1633362" y="4750594"/>
                  <a:ext cx="185698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05" name="Shape 1005"/>
              <p:cNvSpPr/>
              <p:nvPr/>
            </p:nvSpPr>
            <p:spPr>
              <a:xfrm>
                <a:off x="6022644" y="1059394"/>
                <a:ext cx="585299" cy="238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0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DOSP</a:t>
                </a:r>
              </a:p>
            </p:txBody>
          </p:sp>
        </p:grpSp>
        <p:sp>
          <p:nvSpPr>
            <p:cNvPr id="1006" name="Shape 1006"/>
            <p:cNvSpPr/>
            <p:nvPr/>
          </p:nvSpPr>
          <p:spPr>
            <a:xfrm>
              <a:off x="6645595" y="1884566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7" name="Shape 1007"/>
          <p:cNvSpPr/>
          <p:nvPr/>
        </p:nvSpPr>
        <p:spPr>
          <a:xfrm>
            <a:off x="7415652" y="2471793"/>
            <a:ext cx="195600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5396296" y="2447741"/>
            <a:ext cx="992399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SVPUBL-01 anexa</a:t>
            </a:r>
            <a:r>
              <a:rPr lang="pt-BR" sz="9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</a:t>
            </a:r>
          </a:p>
        </p:txBody>
      </p:sp>
      <p:grpSp>
        <p:nvGrpSpPr>
          <p:cNvPr id="1009" name="Shape 1009"/>
          <p:cNvGrpSpPr/>
          <p:nvPr/>
        </p:nvGrpSpPr>
        <p:grpSpPr>
          <a:xfrm>
            <a:off x="6380161" y="2437727"/>
            <a:ext cx="540000" cy="532499"/>
            <a:chOff x="377473" y="2087705"/>
            <a:chExt cx="540000" cy="532499"/>
          </a:xfrm>
        </p:grpSpPr>
        <p:pic>
          <p:nvPicPr>
            <p:cNvPr id="1010" name="Shape 101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Shape 1011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</p:grpSp>
      <p:grpSp>
        <p:nvGrpSpPr>
          <p:cNvPr id="1012" name="Shape 1012"/>
          <p:cNvGrpSpPr/>
          <p:nvPr/>
        </p:nvGrpSpPr>
        <p:grpSpPr>
          <a:xfrm>
            <a:off x="6380161" y="1881523"/>
            <a:ext cx="540000" cy="532499"/>
            <a:chOff x="377473" y="2087705"/>
            <a:chExt cx="540000" cy="532499"/>
          </a:xfrm>
        </p:grpSpPr>
        <p:pic>
          <p:nvPicPr>
            <p:cNvPr id="1013" name="Shape 1013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4" name="Shape 1014"/>
            <p:cNvSpPr/>
            <p:nvPr/>
          </p:nvSpPr>
          <p:spPr>
            <a:xfrm>
              <a:off x="509895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</p:grpSp>
      <p:sp>
        <p:nvSpPr>
          <p:cNvPr id="1015" name="Shape 1015"/>
          <p:cNvSpPr/>
          <p:nvPr/>
        </p:nvSpPr>
        <p:spPr>
          <a:xfrm>
            <a:off x="3916175" y="1317650"/>
            <a:ext cx="1129799" cy="10056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publicação, SVCOAUD-01 e Unidade são avisados desse fato.</a:t>
            </a:r>
          </a:p>
        </p:txBody>
      </p:sp>
      <p:sp>
        <p:nvSpPr>
          <p:cNvPr id="1016" name="Shape 1016"/>
          <p:cNvSpPr/>
          <p:nvPr/>
        </p:nvSpPr>
        <p:spPr>
          <a:xfrm>
            <a:off x="4882900" y="2293325"/>
            <a:ext cx="1558125" cy="263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4364" y="19981"/>
                  <a:pt x="9858" y="116584"/>
                  <a:pt x="26196" y="119920"/>
                </a:cubicBezTo>
                <a:cubicBezTo>
                  <a:pt x="42533" y="123244"/>
                  <a:pt x="82395" y="22474"/>
                  <a:pt x="98029" y="19981"/>
                </a:cubicBezTo>
                <a:cubicBezTo>
                  <a:pt x="113661" y="17476"/>
                  <a:pt x="116337" y="90774"/>
                  <a:pt x="120000" y="104937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6380148" y="546300"/>
            <a:ext cx="1786199" cy="5997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processo ocorre após Unidade encaminhar o ofício de solicitação de nomeação</a:t>
            </a:r>
          </a:p>
        </p:txBody>
      </p:sp>
      <p:cxnSp>
        <p:nvCxnSpPr>
          <p:cNvPr id="1018" name="Shape 1018"/>
          <p:cNvCxnSpPr>
            <a:stCxn id="947" idx="0"/>
            <a:endCxn id="949" idx="0"/>
          </p:cNvCxnSpPr>
          <p:nvPr/>
        </p:nvCxnSpPr>
        <p:spPr>
          <a:xfrm rot="5400000">
            <a:off x="4658012" y="3985262"/>
            <a:ext cx="600" cy="381000"/>
          </a:xfrm>
          <a:prstGeom prst="bentConnector3">
            <a:avLst>
              <a:gd name="adj1" fmla="val -9641048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019" name="Shape 1019"/>
          <p:cNvGrpSpPr/>
          <p:nvPr/>
        </p:nvGrpSpPr>
        <p:grpSpPr>
          <a:xfrm>
            <a:off x="4373025" y="3162755"/>
            <a:ext cx="540000" cy="532499"/>
            <a:chOff x="377473" y="2087705"/>
            <a:chExt cx="540000" cy="532499"/>
          </a:xfrm>
        </p:grpSpPr>
        <p:pic>
          <p:nvPicPr>
            <p:cNvPr id="1020" name="Shape 102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1" name="Shape 1021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1022" name="Shape 1022"/>
          <p:cNvSpPr/>
          <p:nvPr/>
        </p:nvSpPr>
        <p:spPr>
          <a:xfrm>
            <a:off x="4204898" y="2494275"/>
            <a:ext cx="915899" cy="63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 analisa o processo para nomeação</a:t>
            </a:r>
          </a:p>
        </p:txBody>
      </p:sp>
      <p:sp>
        <p:nvSpPr>
          <p:cNvPr id="1023" name="Shape 1023"/>
          <p:cNvSpPr/>
          <p:nvPr/>
        </p:nvSpPr>
        <p:spPr>
          <a:xfrm>
            <a:off x="3440825" y="2565850"/>
            <a:ext cx="934100" cy="780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11645" y="2421"/>
                  <a:pt x="58227" y="1510"/>
                  <a:pt x="69872" y="14543"/>
                </a:cubicBezTo>
                <a:cubicBezTo>
                  <a:pt x="81518" y="27571"/>
                  <a:pt x="61515" y="60605"/>
                  <a:pt x="69872" y="78181"/>
                </a:cubicBezTo>
                <a:cubicBezTo>
                  <a:pt x="78226" y="95757"/>
                  <a:pt x="111643" y="113030"/>
                  <a:pt x="120000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2982500" y="3381700"/>
            <a:ext cx="1380600" cy="1719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5758" y="110232"/>
                  <a:pt x="55465" y="82592"/>
                  <a:pt x="69641" y="65206"/>
                </a:cubicBezTo>
                <a:cubicBezTo>
                  <a:pt x="83817" y="47821"/>
                  <a:pt x="76662" y="26549"/>
                  <a:pt x="85056" y="15682"/>
                </a:cubicBezTo>
                <a:cubicBezTo>
                  <a:pt x="93448" y="4813"/>
                  <a:pt x="114174" y="2612"/>
                  <a:pt x="120000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 txBox="1"/>
          <p:nvPr/>
        </p:nvSpPr>
        <p:spPr>
          <a:xfrm>
            <a:off x="2191475" y="4350373"/>
            <a:ext cx="8048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MANIFESTAÇÃO SOLICITADA À CERT</a:t>
            </a:r>
          </a:p>
        </p:txBody>
      </p:sp>
      <p:sp>
        <p:nvSpPr>
          <p:cNvPr id="1026" name="Shape 1026"/>
          <p:cNvSpPr txBox="1"/>
          <p:nvPr/>
        </p:nvSpPr>
        <p:spPr>
          <a:xfrm>
            <a:off x="251519" y="5157232"/>
            <a:ext cx="1047000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CERT REALIZOU SUA MANIFESTAÇÃO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2191475" y="4736626"/>
            <a:ext cx="1478100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PROCESSO ENCAMINHADO PARA ANÁLISE JURÍDICA FORMAL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2961300" y="5278900"/>
            <a:ext cx="11297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ANÁLISE JURÍDICA FORMAL REALIZADA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6046228" y="4005103"/>
            <a:ext cx="1478100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PORTARIA DE NOMEAÇÃO ENCAMINHADA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8067600" y="2829400"/>
            <a:ext cx="811199" cy="50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PUBLICAÇÃO DA PORTARIA DE NOMEAÇÃO SOLICITADA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7111150" y="1771475"/>
            <a:ext cx="1969799" cy="78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7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PUBLICANDO PORTARIA DE NOMEAÇÃO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rabicPeriod" startAt="7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PORTARIA DE NOMEAÇÃO PUBLICADA</a:t>
            </a:r>
          </a:p>
        </p:txBody>
      </p:sp>
      <p:cxnSp>
        <p:nvCxnSpPr>
          <p:cNvPr id="1032" name="Shape 1032"/>
          <p:cNvCxnSpPr>
            <a:endCxn id="946" idx="4"/>
          </p:cNvCxnSpPr>
          <p:nvPr/>
        </p:nvCxnSpPr>
        <p:spPr>
          <a:xfrm rot="-5400000">
            <a:off x="4656855" y="5807553"/>
            <a:ext cx="996600" cy="69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3" name="Shape 1033"/>
          <p:cNvSpPr/>
          <p:nvPr/>
        </p:nvSpPr>
        <p:spPr>
          <a:xfrm>
            <a:off x="5552637" y="5726646"/>
            <a:ext cx="2349146" cy="5826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SVAC gera ato decisório com o parecer referente à acumulação remunerada de cargos / funções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694591" y="6309319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SVAC-01</a:t>
            </a:r>
          </a:p>
        </p:txBody>
      </p:sp>
      <p:grpSp>
        <p:nvGrpSpPr>
          <p:cNvPr id="1035" name="Shape 1035"/>
          <p:cNvGrpSpPr/>
          <p:nvPr/>
        </p:nvGrpSpPr>
        <p:grpSpPr>
          <a:xfrm>
            <a:off x="5019152" y="5717348"/>
            <a:ext cx="540000" cy="532499"/>
            <a:chOff x="377473" y="2087705"/>
            <a:chExt cx="540000" cy="532499"/>
          </a:xfrm>
        </p:grpSpPr>
        <p:pic>
          <p:nvPicPr>
            <p:cNvPr id="1036" name="Shape 103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7" name="Shape 1037"/>
            <p:cNvSpPr/>
            <p:nvPr/>
          </p:nvSpPr>
          <p:spPr>
            <a:xfrm>
              <a:off x="425560" y="2220876"/>
              <a:ext cx="4853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\\2</a:t>
              </a:r>
            </a:p>
          </p:txBody>
        </p:sp>
      </p:grpSp>
      <p:sp>
        <p:nvSpPr>
          <p:cNvPr id="1038" name="Shape 1038"/>
          <p:cNvSpPr txBox="1"/>
          <p:nvPr/>
        </p:nvSpPr>
        <p:spPr>
          <a:xfrm>
            <a:off x="5206917" y="5328503"/>
            <a:ext cx="263204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ATO DECISÓRIO SOBRE ACUMULAÇÃO REMUNERADA DE CARGOS / FUNÇÕES GERADA</a:t>
            </a:r>
          </a:p>
        </p:txBody>
      </p:sp>
      <p:sp>
        <p:nvSpPr>
          <p:cNvPr id="1039" name="Shape 1039"/>
          <p:cNvSpPr/>
          <p:nvPr/>
        </p:nvSpPr>
        <p:spPr>
          <a:xfrm>
            <a:off x="7273249" y="6156150"/>
            <a:ext cx="1786199" cy="5997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\\1 ocorreu na parte 1, então o passo 4 ocorrerá somente se \\2 tiver ocorrido.</a:t>
            </a:r>
          </a:p>
        </p:txBody>
      </p:sp>
      <p:sp>
        <p:nvSpPr>
          <p:cNvPr id="1040" name="Shape 1040"/>
          <p:cNvSpPr/>
          <p:nvPr/>
        </p:nvSpPr>
        <p:spPr>
          <a:xfrm>
            <a:off x="6415228" y="4553212"/>
            <a:ext cx="1967549" cy="1567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3456" y="3357"/>
                  <a:pt x="20153" y="-1993"/>
                  <a:pt x="37392" y="6574"/>
                </a:cubicBezTo>
                <a:cubicBezTo>
                  <a:pt x="54631" y="15142"/>
                  <a:pt x="86891" y="34766"/>
                  <a:pt x="103433" y="51406"/>
                </a:cubicBezTo>
                <a:cubicBezTo>
                  <a:pt x="119975" y="68047"/>
                  <a:pt x="111173" y="95699"/>
                  <a:pt x="120000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5475803" y="5605839"/>
            <a:ext cx="2854650" cy="503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5876"/>
                </a:moveTo>
                <a:cubicBezTo>
                  <a:pt x="12134" y="-28428"/>
                  <a:pt x="40423" y="13973"/>
                  <a:pt x="56752" y="10835"/>
                </a:cubicBezTo>
                <a:cubicBezTo>
                  <a:pt x="73081" y="7697"/>
                  <a:pt x="87435" y="-1137"/>
                  <a:pt x="97975" y="17056"/>
                </a:cubicBezTo>
                <a:cubicBezTo>
                  <a:pt x="108516" y="35251"/>
                  <a:pt x="114226" y="108259"/>
                  <a:pt x="120000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Perícia Médica</a:t>
            </a:r>
          </a:p>
        </p:txBody>
      </p:sp>
      <p:grpSp>
        <p:nvGrpSpPr>
          <p:cNvPr id="1047" name="Shape 1047"/>
          <p:cNvGrpSpPr/>
          <p:nvPr/>
        </p:nvGrpSpPr>
        <p:grpSpPr>
          <a:xfrm>
            <a:off x="1600558" y="3726373"/>
            <a:ext cx="914400" cy="366652"/>
            <a:chOff x="4069446" y="4043055"/>
            <a:chExt cx="914400" cy="366652"/>
          </a:xfrm>
        </p:grpSpPr>
        <p:sp>
          <p:nvSpPr>
            <p:cNvPr id="1048" name="Shape 1048"/>
            <p:cNvSpPr/>
            <p:nvPr/>
          </p:nvSpPr>
          <p:spPr>
            <a:xfrm>
              <a:off x="4069446" y="4043055"/>
              <a:ext cx="914400" cy="36004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Unidade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(ADM)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774850" y="4049667"/>
              <a:ext cx="206895" cy="36004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079094" y="4049667"/>
              <a:ext cx="206895" cy="36004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1" name="Shape 1051"/>
          <p:cNvCxnSpPr>
            <a:stCxn id="1049" idx="6"/>
          </p:cNvCxnSpPr>
          <p:nvPr/>
        </p:nvCxnSpPr>
        <p:spPr>
          <a:xfrm rot="10800000" flipH="1">
            <a:off x="2512856" y="3912105"/>
            <a:ext cx="2326500" cy="9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2" name="Shape 1052"/>
          <p:cNvSpPr/>
          <p:nvPr/>
        </p:nvSpPr>
        <p:spPr>
          <a:xfrm>
            <a:off x="2823390" y="2919791"/>
            <a:ext cx="1277999" cy="57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requisita perícia médica de ingresso ao DPME</a:t>
            </a:r>
          </a:p>
        </p:txBody>
      </p:sp>
      <p:grpSp>
        <p:nvGrpSpPr>
          <p:cNvPr id="1053" name="Shape 1053"/>
          <p:cNvGrpSpPr/>
          <p:nvPr/>
        </p:nvGrpSpPr>
        <p:grpSpPr>
          <a:xfrm>
            <a:off x="7365716" y="3263725"/>
            <a:ext cx="585417" cy="760837"/>
            <a:chOff x="6711110" y="5805264"/>
            <a:chExt cx="585417" cy="760837"/>
          </a:xfrm>
        </p:grpSpPr>
        <p:grpSp>
          <p:nvGrpSpPr>
            <p:cNvPr id="1054" name="Shape 1054"/>
            <p:cNvGrpSpPr/>
            <p:nvPr/>
          </p:nvGrpSpPr>
          <p:grpSpPr>
            <a:xfrm>
              <a:off x="6711110" y="5805264"/>
              <a:ext cx="585417" cy="760837"/>
              <a:chOff x="6022644" y="537287"/>
              <a:chExt cx="585417" cy="760837"/>
            </a:xfrm>
          </p:grpSpPr>
          <p:grpSp>
            <p:nvGrpSpPr>
              <p:cNvPr id="1055" name="Shape 1055"/>
              <p:cNvGrpSpPr/>
              <p:nvPr/>
            </p:nvGrpSpPr>
            <p:grpSpPr>
              <a:xfrm>
                <a:off x="6193663" y="537287"/>
                <a:ext cx="252000" cy="520259"/>
                <a:chOff x="1419050" y="4121944"/>
                <a:chExt cx="442913" cy="914400"/>
              </a:xfrm>
            </p:grpSpPr>
            <p:sp>
              <p:nvSpPr>
                <p:cNvPr id="1056" name="Shape 1056"/>
                <p:cNvSpPr/>
                <p:nvPr/>
              </p:nvSpPr>
              <p:spPr>
                <a:xfrm>
                  <a:off x="1476200" y="4121944"/>
                  <a:ext cx="300038" cy="30003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57" name="Shape 1057"/>
                <p:cNvCxnSpPr/>
                <p:nvPr/>
              </p:nvCxnSpPr>
              <p:spPr>
                <a:xfrm>
                  <a:off x="1633362" y="4436269"/>
                  <a:ext cx="953" cy="31432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8" name="Shape 1058"/>
                <p:cNvCxnSpPr/>
                <p:nvPr/>
              </p:nvCxnSpPr>
              <p:spPr>
                <a:xfrm>
                  <a:off x="1419050" y="4507705"/>
                  <a:ext cx="214312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9" name="Shape 1059"/>
                <p:cNvCxnSpPr/>
                <p:nvPr/>
              </p:nvCxnSpPr>
              <p:spPr>
                <a:xfrm flipH="1">
                  <a:off x="1633364" y="4507705"/>
                  <a:ext cx="228600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0" name="Shape 1060"/>
                <p:cNvCxnSpPr/>
                <p:nvPr/>
              </p:nvCxnSpPr>
              <p:spPr>
                <a:xfrm flipH="1">
                  <a:off x="1461913" y="4750594"/>
                  <a:ext cx="171449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1" name="Shape 1061"/>
                <p:cNvCxnSpPr/>
                <p:nvPr/>
              </p:nvCxnSpPr>
              <p:spPr>
                <a:xfrm>
                  <a:off x="1633362" y="4750594"/>
                  <a:ext cx="185738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62" name="Shape 1062"/>
              <p:cNvSpPr/>
              <p:nvPr/>
            </p:nvSpPr>
            <p:spPr>
              <a:xfrm>
                <a:off x="6022644" y="1051904"/>
                <a:ext cx="58541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0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DOSP</a:t>
                </a:r>
              </a:p>
            </p:txBody>
          </p:sp>
        </p:grpSp>
        <p:sp>
          <p:nvSpPr>
            <p:cNvPr id="1063" name="Shape 1063"/>
            <p:cNvSpPr/>
            <p:nvPr/>
          </p:nvSpPr>
          <p:spPr>
            <a:xfrm>
              <a:off x="6814481" y="5958692"/>
              <a:ext cx="378674" cy="110394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4" name="Shape 1064"/>
          <p:cNvCxnSpPr>
            <a:endCxn id="1062" idx="1"/>
          </p:cNvCxnSpPr>
          <p:nvPr/>
        </p:nvCxnSpPr>
        <p:spPr>
          <a:xfrm rot="10800000" flipH="1">
            <a:off x="5507216" y="3901453"/>
            <a:ext cx="1858500" cy="105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1065" name="Shape 1065"/>
          <p:cNvSpPr/>
          <p:nvPr/>
        </p:nvSpPr>
        <p:spPr>
          <a:xfrm>
            <a:off x="5915076" y="2951234"/>
            <a:ext cx="1054499" cy="90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DPME publica certificado de sanidade e capacidade  física - CSCF</a:t>
            </a:r>
          </a:p>
        </p:txBody>
      </p:sp>
      <p:grpSp>
        <p:nvGrpSpPr>
          <p:cNvPr id="1066" name="Shape 1066"/>
          <p:cNvGrpSpPr/>
          <p:nvPr/>
        </p:nvGrpSpPr>
        <p:grpSpPr>
          <a:xfrm>
            <a:off x="4699363" y="4813046"/>
            <a:ext cx="947694" cy="797789"/>
            <a:chOff x="1346985" y="5229198"/>
            <a:chExt cx="947694" cy="797789"/>
          </a:xfrm>
        </p:grpSpPr>
        <p:grpSp>
          <p:nvGrpSpPr>
            <p:cNvPr id="1067" name="Shape 1067"/>
            <p:cNvGrpSpPr/>
            <p:nvPr/>
          </p:nvGrpSpPr>
          <p:grpSpPr>
            <a:xfrm>
              <a:off x="1346985" y="5229198"/>
              <a:ext cx="947694" cy="797789"/>
              <a:chOff x="587387" y="1556791"/>
              <a:chExt cx="947694" cy="797789"/>
            </a:xfrm>
          </p:grpSpPr>
          <p:grpSp>
            <p:nvGrpSpPr>
              <p:cNvPr id="1068" name="Shape 1068"/>
              <p:cNvGrpSpPr/>
              <p:nvPr/>
            </p:nvGrpSpPr>
            <p:grpSpPr>
              <a:xfrm>
                <a:off x="935234" y="1556791"/>
                <a:ext cx="252000" cy="520259"/>
                <a:chOff x="1419050" y="4121944"/>
                <a:chExt cx="442913" cy="914400"/>
              </a:xfrm>
            </p:grpSpPr>
            <p:sp>
              <p:nvSpPr>
                <p:cNvPr id="1069" name="Shape 1069"/>
                <p:cNvSpPr/>
                <p:nvPr/>
              </p:nvSpPr>
              <p:spPr>
                <a:xfrm>
                  <a:off x="1476200" y="4121944"/>
                  <a:ext cx="300038" cy="30003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70" name="Shape 1070"/>
                <p:cNvCxnSpPr/>
                <p:nvPr/>
              </p:nvCxnSpPr>
              <p:spPr>
                <a:xfrm>
                  <a:off x="1633362" y="4436269"/>
                  <a:ext cx="953" cy="31432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Shape 1071"/>
                <p:cNvCxnSpPr/>
                <p:nvPr/>
              </p:nvCxnSpPr>
              <p:spPr>
                <a:xfrm>
                  <a:off x="1419050" y="4507705"/>
                  <a:ext cx="214312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2" name="Shape 1072"/>
                <p:cNvCxnSpPr/>
                <p:nvPr/>
              </p:nvCxnSpPr>
              <p:spPr>
                <a:xfrm flipH="1">
                  <a:off x="1633364" y="4507705"/>
                  <a:ext cx="228600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3" name="Shape 1073"/>
                <p:cNvCxnSpPr/>
                <p:nvPr/>
              </p:nvCxnSpPr>
              <p:spPr>
                <a:xfrm flipH="1">
                  <a:off x="1461913" y="4750594"/>
                  <a:ext cx="171449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4" name="Shape 1074"/>
                <p:cNvCxnSpPr/>
                <p:nvPr/>
              </p:nvCxnSpPr>
              <p:spPr>
                <a:xfrm>
                  <a:off x="1633362" y="4750594"/>
                  <a:ext cx="185738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75" name="Shape 1075"/>
              <p:cNvSpPr/>
              <p:nvPr/>
            </p:nvSpPr>
            <p:spPr>
              <a:xfrm>
                <a:off x="587387" y="2100664"/>
                <a:ext cx="94769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5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Candidato</a:t>
                </a:r>
              </a:p>
            </p:txBody>
          </p:sp>
        </p:grpSp>
        <p:sp>
          <p:nvSpPr>
            <p:cNvPr id="1076" name="Shape 1076"/>
            <p:cNvSpPr/>
            <p:nvPr/>
          </p:nvSpPr>
          <p:spPr>
            <a:xfrm>
              <a:off x="1628978" y="5406837"/>
              <a:ext cx="378674" cy="110394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7" name="Shape 1077"/>
          <p:cNvSpPr/>
          <p:nvPr/>
        </p:nvSpPr>
        <p:spPr>
          <a:xfrm>
            <a:off x="5238460" y="4074005"/>
            <a:ext cx="1048799" cy="57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DPME realiza perícia médica no Candidato</a:t>
            </a:r>
          </a:p>
        </p:txBody>
      </p:sp>
      <p:cxnSp>
        <p:nvCxnSpPr>
          <p:cNvPr id="1078" name="Shape 1078"/>
          <p:cNvCxnSpPr>
            <a:endCxn id="1069" idx="0"/>
          </p:cNvCxnSpPr>
          <p:nvPr/>
        </p:nvCxnSpPr>
        <p:spPr>
          <a:xfrm rot="5400000">
            <a:off x="4780181" y="4420046"/>
            <a:ext cx="777900" cy="8100"/>
          </a:xfrm>
          <a:prstGeom prst="curvedConnector3">
            <a:avLst>
              <a:gd name="adj1" fmla="val 50012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grpSp>
        <p:nvGrpSpPr>
          <p:cNvPr id="1079" name="Shape 1079"/>
          <p:cNvGrpSpPr/>
          <p:nvPr/>
        </p:nvGrpSpPr>
        <p:grpSpPr>
          <a:xfrm>
            <a:off x="3192409" y="3496993"/>
            <a:ext cx="540000" cy="532371"/>
            <a:chOff x="377472" y="2087705"/>
            <a:chExt cx="540000" cy="532371"/>
          </a:xfrm>
        </p:grpSpPr>
        <p:pic>
          <p:nvPicPr>
            <p:cNvPr id="1080" name="Shape 108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1" name="Shape 1081"/>
            <p:cNvSpPr/>
            <p:nvPr/>
          </p:nvSpPr>
          <p:spPr>
            <a:xfrm>
              <a:off x="438122" y="2169225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cxnSp>
        <p:nvCxnSpPr>
          <p:cNvPr id="1082" name="Shape 1082"/>
          <p:cNvCxnSpPr>
            <a:stCxn id="1050" idx="0"/>
            <a:endCxn id="1048" idx="0"/>
          </p:cNvCxnSpPr>
          <p:nvPr/>
        </p:nvCxnSpPr>
        <p:spPr>
          <a:xfrm rot="-5400000">
            <a:off x="1882403" y="3557635"/>
            <a:ext cx="6600" cy="344100"/>
          </a:xfrm>
          <a:prstGeom prst="bentConnector3">
            <a:avLst>
              <a:gd name="adj1" fmla="val 10924029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083" name="Shape 1083"/>
          <p:cNvGrpSpPr/>
          <p:nvPr/>
        </p:nvGrpSpPr>
        <p:grpSpPr>
          <a:xfrm>
            <a:off x="1615710" y="2538193"/>
            <a:ext cx="540000" cy="532499"/>
            <a:chOff x="377473" y="2087705"/>
            <a:chExt cx="540000" cy="532499"/>
          </a:xfrm>
        </p:grpSpPr>
        <p:pic>
          <p:nvPicPr>
            <p:cNvPr id="1084" name="Shape 108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5" name="Shape 1085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1086" name="Shape 1086"/>
          <p:cNvSpPr txBox="1"/>
          <p:nvPr/>
        </p:nvSpPr>
        <p:spPr>
          <a:xfrm>
            <a:off x="1519000" y="1909825"/>
            <a:ext cx="1600199" cy="67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anexa o certificado de sanidade e capacidade  física - CSCF</a:t>
            </a:r>
          </a:p>
        </p:txBody>
      </p:sp>
      <p:sp>
        <p:nvSpPr>
          <p:cNvPr id="1087" name="Shape 1087"/>
          <p:cNvSpPr txBox="1"/>
          <p:nvPr/>
        </p:nvSpPr>
        <p:spPr>
          <a:xfrm>
            <a:off x="4058000" y="3449150"/>
            <a:ext cx="811199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PERÍCIA MÉDICA REQUISITADA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2155700" y="3342150"/>
            <a:ext cx="667799" cy="29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CSCF ANEXADO</a:t>
            </a:r>
          </a:p>
        </p:txBody>
      </p:sp>
      <p:sp>
        <p:nvSpPr>
          <p:cNvPr id="1089" name="Shape 1089"/>
          <p:cNvSpPr/>
          <p:nvPr/>
        </p:nvSpPr>
        <p:spPr>
          <a:xfrm>
            <a:off x="6643300" y="4969550"/>
            <a:ext cx="1148099" cy="7778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Estes dois passos estão fora do escopo dos processos de Admissão Docente.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Shape 1090"/>
          <p:cNvSpPr/>
          <p:nvPr/>
        </p:nvSpPr>
        <p:spPr>
          <a:xfrm>
            <a:off x="5805650" y="4658700"/>
            <a:ext cx="886799" cy="600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10666" y="12210"/>
                  <a:pt x="59732" y="53579"/>
                  <a:pt x="64002" y="73282"/>
                </a:cubicBezTo>
                <a:cubicBezTo>
                  <a:pt x="68267" y="92980"/>
                  <a:pt x="16268" y="111893"/>
                  <a:pt x="25602" y="118200"/>
                </a:cubicBezTo>
                <a:cubicBezTo>
                  <a:pt x="34932" y="124503"/>
                  <a:pt x="104265" y="112287"/>
                  <a:pt x="120000" y="111108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6408557" y="3523600"/>
            <a:ext cx="831398" cy="1702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096" y="0"/>
                </a:moveTo>
                <a:cubicBezTo>
                  <a:pt x="58325" y="6943"/>
                  <a:pt x="126592" y="27498"/>
                  <a:pt x="119484" y="41666"/>
                </a:cubicBezTo>
                <a:cubicBezTo>
                  <a:pt x="112371" y="55832"/>
                  <a:pt x="18222" y="71943"/>
                  <a:pt x="3431" y="84999"/>
                </a:cubicBezTo>
                <a:cubicBezTo>
                  <a:pt x="-11359" y="98053"/>
                  <a:pt x="26185" y="114166"/>
                  <a:pt x="30739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4057200" y="1412775"/>
            <a:ext cx="1600199" cy="12561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momento, é enviado um e-mail ao Candidato solicitando o envio dos documentos necessários para a realização da posse, bem como a </a:t>
            </a: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em que deve comparecer à Unidade para realizar a posse</a:t>
            </a: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093" name="Shape 1093"/>
          <p:cNvSpPr/>
          <p:nvPr/>
        </p:nvSpPr>
        <p:spPr>
          <a:xfrm>
            <a:off x="2149450" y="2034775"/>
            <a:ext cx="1863224" cy="7183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111207" y="10996"/>
                  <a:pt x="75037" y="49112"/>
                  <a:pt x="67247" y="65997"/>
                </a:cubicBezTo>
                <a:cubicBezTo>
                  <a:pt x="59456" y="82877"/>
                  <a:pt x="84466" y="92294"/>
                  <a:pt x="73258" y="101298"/>
                </a:cubicBezTo>
                <a:cubicBezTo>
                  <a:pt x="62050" y="110298"/>
                  <a:pt x="12209" y="116880"/>
                  <a:pt x="0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94" name="Shape 1094"/>
          <p:cNvGrpSpPr/>
          <p:nvPr/>
        </p:nvGrpSpPr>
        <p:grpSpPr>
          <a:xfrm>
            <a:off x="4839310" y="3274404"/>
            <a:ext cx="667799" cy="760774"/>
            <a:chOff x="6599100" y="2399825"/>
            <a:chExt cx="667799" cy="760774"/>
          </a:xfrm>
        </p:grpSpPr>
        <p:grpSp>
          <p:nvGrpSpPr>
            <p:cNvPr id="1095" name="Shape 1095"/>
            <p:cNvGrpSpPr/>
            <p:nvPr/>
          </p:nvGrpSpPr>
          <p:grpSpPr>
            <a:xfrm>
              <a:off x="6806992" y="2399825"/>
              <a:ext cx="252016" cy="520377"/>
              <a:chOff x="1419050" y="4121944"/>
              <a:chExt cx="442913" cy="914549"/>
            </a:xfrm>
          </p:grpSpPr>
          <p:sp>
            <p:nvSpPr>
              <p:cNvPr id="1096" name="Shape 1096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7" name="Shape 1097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Shape 1098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Shape 1099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Shape 1100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Shape 1101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2" name="Shape 1102"/>
            <p:cNvSpPr/>
            <p:nvPr/>
          </p:nvSpPr>
          <p:spPr>
            <a:xfrm>
              <a:off x="6599100" y="2914300"/>
              <a:ext cx="667799" cy="246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DPME</a:t>
              </a: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6743700" y="2553102"/>
              <a:ext cx="378600" cy="11040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4" name="Shape 1104"/>
          <p:cNvSpPr/>
          <p:nvPr/>
        </p:nvSpPr>
        <p:spPr>
          <a:xfrm>
            <a:off x="2823500" y="5033769"/>
            <a:ext cx="1048799" cy="9797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Perícia Médica não é realizada quando o nomeado já é docente da USP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302401" y="4038000"/>
            <a:ext cx="254020" cy="103508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7945" y="0"/>
                </a:moveTo>
                <a:cubicBezTo>
                  <a:pt x="64982" y="9534"/>
                  <a:pt x="-4123" y="44100"/>
                  <a:pt x="204" y="57247"/>
                </a:cubicBezTo>
                <a:cubicBezTo>
                  <a:pt x="4510" y="70394"/>
                  <a:pt x="142681" y="109613"/>
                  <a:pt x="116767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06" name="Shape 1106"/>
          <p:cNvGrpSpPr/>
          <p:nvPr/>
        </p:nvGrpSpPr>
        <p:grpSpPr>
          <a:xfrm>
            <a:off x="1503953" y="5771909"/>
            <a:ext cx="763500" cy="881971"/>
            <a:chOff x="1549426" y="1909444"/>
            <a:chExt cx="763500" cy="881971"/>
          </a:xfrm>
        </p:grpSpPr>
        <p:grpSp>
          <p:nvGrpSpPr>
            <p:cNvPr id="1107" name="Shape 1107"/>
            <p:cNvGrpSpPr/>
            <p:nvPr/>
          </p:nvGrpSpPr>
          <p:grpSpPr>
            <a:xfrm>
              <a:off x="1805168" y="1909444"/>
              <a:ext cx="252016" cy="520377"/>
              <a:chOff x="1419050" y="4121944"/>
              <a:chExt cx="442913" cy="914549"/>
            </a:xfrm>
          </p:grpSpPr>
          <p:sp>
            <p:nvSpPr>
              <p:cNvPr id="1108" name="Shape 1108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9" name="Shape 1109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Shape 1110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Shape 1111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Shape 1112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Shape 1113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14" name="Shape 1114"/>
            <p:cNvSpPr/>
            <p:nvPr/>
          </p:nvSpPr>
          <p:spPr>
            <a:xfrm>
              <a:off x="1549426" y="2431416"/>
              <a:ext cx="763500" cy="359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SistemaMarte</a:t>
              </a: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827676" y="2115925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6" name="Shape 1116"/>
          <p:cNvCxnSpPr>
            <a:stCxn id="1050" idx="4"/>
            <a:endCxn id="1048" idx="2"/>
          </p:cNvCxnSpPr>
          <p:nvPr/>
        </p:nvCxnSpPr>
        <p:spPr>
          <a:xfrm rot="-5400000">
            <a:off x="1882403" y="3917675"/>
            <a:ext cx="6600" cy="344100"/>
          </a:xfrm>
          <a:prstGeom prst="bentConnector3">
            <a:avLst>
              <a:gd name="adj1" fmla="val -12148576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117" name="Shape 1117"/>
          <p:cNvGrpSpPr/>
          <p:nvPr/>
        </p:nvGrpSpPr>
        <p:grpSpPr>
          <a:xfrm>
            <a:off x="1615703" y="4768708"/>
            <a:ext cx="540000" cy="532499"/>
            <a:chOff x="377473" y="2087705"/>
            <a:chExt cx="540000" cy="532499"/>
          </a:xfrm>
        </p:grpSpPr>
        <p:pic>
          <p:nvPicPr>
            <p:cNvPr id="1118" name="Shape 111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9" name="Shape 1119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cxnSp>
        <p:nvCxnSpPr>
          <p:cNvPr id="1120" name="Shape 1120"/>
          <p:cNvCxnSpPr>
            <a:stCxn id="1118" idx="2"/>
            <a:endCxn id="1108" idx="0"/>
          </p:cNvCxnSpPr>
          <p:nvPr/>
        </p:nvCxnSpPr>
        <p:spPr>
          <a:xfrm rot="5400000">
            <a:off x="1646303" y="5532507"/>
            <a:ext cx="470700" cy="8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1121" name="Shape 1121"/>
          <p:cNvSpPr txBox="1"/>
          <p:nvPr/>
        </p:nvSpPr>
        <p:spPr>
          <a:xfrm>
            <a:off x="179511" y="4581128"/>
            <a:ext cx="1456183" cy="9078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obtém o próximo número sequencial associado ao número USP do Candidato</a:t>
            </a:r>
          </a:p>
        </p:txBody>
      </p:sp>
      <p:sp>
        <p:nvSpPr>
          <p:cNvPr id="1122" name="Shape 1122"/>
          <p:cNvSpPr/>
          <p:nvPr/>
        </p:nvSpPr>
        <p:spPr>
          <a:xfrm>
            <a:off x="467543" y="5545526"/>
            <a:ext cx="1148099" cy="792861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5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 qual momento este número será utilizado?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/>
        </p:nvSpPr>
        <p:spPr>
          <a:xfrm>
            <a:off x="3322925" y="3906775"/>
            <a:ext cx="25530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(ADM)</a:t>
            </a:r>
          </a:p>
        </p:txBody>
      </p:sp>
      <p:sp>
        <p:nvSpPr>
          <p:cNvPr id="1128" name="Shape 1128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Posse</a:t>
            </a:r>
          </a:p>
        </p:txBody>
      </p:sp>
      <p:grpSp>
        <p:nvGrpSpPr>
          <p:cNvPr id="1129" name="Shape 1129"/>
          <p:cNvGrpSpPr/>
          <p:nvPr/>
        </p:nvGrpSpPr>
        <p:grpSpPr>
          <a:xfrm>
            <a:off x="311231" y="3652074"/>
            <a:ext cx="947694" cy="797789"/>
            <a:chOff x="1346985" y="5229198"/>
            <a:chExt cx="947694" cy="797789"/>
          </a:xfrm>
        </p:grpSpPr>
        <p:grpSp>
          <p:nvGrpSpPr>
            <p:cNvPr id="1130" name="Shape 1130"/>
            <p:cNvGrpSpPr/>
            <p:nvPr/>
          </p:nvGrpSpPr>
          <p:grpSpPr>
            <a:xfrm>
              <a:off x="1346985" y="5229198"/>
              <a:ext cx="947694" cy="797789"/>
              <a:chOff x="587387" y="1556791"/>
              <a:chExt cx="947694" cy="797789"/>
            </a:xfrm>
          </p:grpSpPr>
          <p:grpSp>
            <p:nvGrpSpPr>
              <p:cNvPr id="1131" name="Shape 1131"/>
              <p:cNvGrpSpPr/>
              <p:nvPr/>
            </p:nvGrpSpPr>
            <p:grpSpPr>
              <a:xfrm>
                <a:off x="935234" y="1556791"/>
                <a:ext cx="252000" cy="520259"/>
                <a:chOff x="1419050" y="4121944"/>
                <a:chExt cx="442913" cy="914400"/>
              </a:xfrm>
            </p:grpSpPr>
            <p:sp>
              <p:nvSpPr>
                <p:cNvPr id="1132" name="Shape 1132"/>
                <p:cNvSpPr/>
                <p:nvPr/>
              </p:nvSpPr>
              <p:spPr>
                <a:xfrm>
                  <a:off x="1476200" y="4121944"/>
                  <a:ext cx="300038" cy="30003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33" name="Shape 1133"/>
                <p:cNvCxnSpPr/>
                <p:nvPr/>
              </p:nvCxnSpPr>
              <p:spPr>
                <a:xfrm>
                  <a:off x="1633362" y="4436269"/>
                  <a:ext cx="953" cy="31432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4" name="Shape 1134"/>
                <p:cNvCxnSpPr/>
                <p:nvPr/>
              </p:nvCxnSpPr>
              <p:spPr>
                <a:xfrm>
                  <a:off x="1419050" y="4507705"/>
                  <a:ext cx="214312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5" name="Shape 1135"/>
                <p:cNvCxnSpPr/>
                <p:nvPr/>
              </p:nvCxnSpPr>
              <p:spPr>
                <a:xfrm flipH="1">
                  <a:off x="1633364" y="4507705"/>
                  <a:ext cx="228600" cy="95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6" name="Shape 1136"/>
                <p:cNvCxnSpPr/>
                <p:nvPr/>
              </p:nvCxnSpPr>
              <p:spPr>
                <a:xfrm flipH="1">
                  <a:off x="1461913" y="4750594"/>
                  <a:ext cx="171449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7" name="Shape 1137"/>
                <p:cNvCxnSpPr/>
                <p:nvPr/>
              </p:nvCxnSpPr>
              <p:spPr>
                <a:xfrm>
                  <a:off x="1633362" y="4750594"/>
                  <a:ext cx="185738" cy="28575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38" name="Shape 1138"/>
              <p:cNvSpPr/>
              <p:nvPr/>
            </p:nvSpPr>
            <p:spPr>
              <a:xfrm>
                <a:off x="587387" y="2100664"/>
                <a:ext cx="947694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5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Candidato</a:t>
                </a:r>
              </a:p>
            </p:txBody>
          </p:sp>
        </p:grpSp>
        <p:sp>
          <p:nvSpPr>
            <p:cNvPr id="1139" name="Shape 1139"/>
            <p:cNvSpPr/>
            <p:nvPr/>
          </p:nvSpPr>
          <p:spPr>
            <a:xfrm>
              <a:off x="1628978" y="5406837"/>
              <a:ext cx="378674" cy="110394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0" name="Shape 1140"/>
          <p:cNvSpPr/>
          <p:nvPr/>
        </p:nvSpPr>
        <p:spPr>
          <a:xfrm>
            <a:off x="3332610" y="391338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4114757" y="2330525"/>
            <a:ext cx="861299" cy="60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realiza a posse do Candidato</a:t>
            </a:r>
          </a:p>
        </p:txBody>
      </p:sp>
      <p:cxnSp>
        <p:nvCxnSpPr>
          <p:cNvPr id="1142" name="Shape 1142"/>
          <p:cNvCxnSpPr>
            <a:stCxn id="1140" idx="0"/>
            <a:endCxn id="1140" idx="2"/>
          </p:cNvCxnSpPr>
          <p:nvPr/>
        </p:nvCxnSpPr>
        <p:spPr>
          <a:xfrm rot="5400000">
            <a:off x="3294360" y="3951632"/>
            <a:ext cx="180000" cy="103500"/>
          </a:xfrm>
          <a:prstGeom prst="bentConnector4">
            <a:avLst>
              <a:gd name="adj1" fmla="val -132292"/>
              <a:gd name="adj2" fmla="val 769719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143" name="Shape 1143"/>
          <p:cNvGrpSpPr/>
          <p:nvPr/>
        </p:nvGrpSpPr>
        <p:grpSpPr>
          <a:xfrm>
            <a:off x="2203040" y="3618133"/>
            <a:ext cx="540000" cy="532371"/>
            <a:chOff x="377472" y="2087705"/>
            <a:chExt cx="540000" cy="532371"/>
          </a:xfrm>
        </p:grpSpPr>
        <p:pic>
          <p:nvPicPr>
            <p:cNvPr id="1144" name="Shape 114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5" name="Shape 1145"/>
            <p:cNvSpPr/>
            <p:nvPr/>
          </p:nvSpPr>
          <p:spPr>
            <a:xfrm>
              <a:off x="438122" y="2169225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cxnSp>
        <p:nvCxnSpPr>
          <p:cNvPr id="1146" name="Shape 1146"/>
          <p:cNvCxnSpPr>
            <a:stCxn id="1138" idx="2"/>
          </p:cNvCxnSpPr>
          <p:nvPr/>
        </p:nvCxnSpPr>
        <p:spPr>
          <a:xfrm rot="-5400000" flipH="1">
            <a:off x="1587278" y="3647663"/>
            <a:ext cx="948600" cy="25530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none" w="med" len="med"/>
            <a:tailEnd type="stealth" w="lg" len="lg"/>
          </a:ln>
        </p:spPr>
      </p:cxnSp>
      <p:sp>
        <p:nvSpPr>
          <p:cNvPr id="1147" name="Shape 1147"/>
          <p:cNvSpPr/>
          <p:nvPr/>
        </p:nvSpPr>
        <p:spPr>
          <a:xfrm>
            <a:off x="1348498" y="2863300"/>
            <a:ext cx="2261399" cy="79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analisa os documentos enviados pelo Candidato e as pendências no eSocial; caso existam pendências,  informa ao Candidato a necessidade de sanar quaisquer irregularidades antes da posse</a:t>
            </a:r>
          </a:p>
        </p:txBody>
      </p:sp>
      <p:cxnSp>
        <p:nvCxnSpPr>
          <p:cNvPr id="1148" name="Shape 1148"/>
          <p:cNvCxnSpPr>
            <a:stCxn id="1132" idx="0"/>
          </p:cNvCxnSpPr>
          <p:nvPr/>
        </p:nvCxnSpPr>
        <p:spPr>
          <a:xfrm rot="-5400000" flipH="1">
            <a:off x="2176149" y="2252874"/>
            <a:ext cx="251700" cy="3050099"/>
          </a:xfrm>
          <a:prstGeom prst="bentConnector3">
            <a:avLst>
              <a:gd name="adj1" fmla="val -34969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49" name="Shape 1149"/>
          <p:cNvCxnSpPr>
            <a:stCxn id="1140" idx="4"/>
          </p:cNvCxnSpPr>
          <p:nvPr/>
        </p:nvCxnSpPr>
        <p:spPr>
          <a:xfrm rot="-5400000">
            <a:off x="3626760" y="4073132"/>
            <a:ext cx="9600" cy="390900"/>
          </a:xfrm>
          <a:prstGeom prst="bentConnector3">
            <a:avLst>
              <a:gd name="adj1" fmla="val -10433761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50" name="Shape 1150"/>
          <p:cNvSpPr/>
          <p:nvPr/>
        </p:nvSpPr>
        <p:spPr>
          <a:xfrm>
            <a:off x="6068030" y="2322792"/>
            <a:ext cx="1869900" cy="633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torna sem efeito o ato de provimento devido ao não comparecimento do Candidato para a posse</a:t>
            </a:r>
          </a:p>
        </p:txBody>
      </p:sp>
      <p:cxnSp>
        <p:nvCxnSpPr>
          <p:cNvPr id="1151" name="Shape 1151"/>
          <p:cNvCxnSpPr>
            <a:stCxn id="1152" idx="0"/>
            <a:endCxn id="1153" idx="0"/>
          </p:cNvCxnSpPr>
          <p:nvPr/>
        </p:nvCxnSpPr>
        <p:spPr>
          <a:xfrm rot="-5400000">
            <a:off x="5531760" y="3713132"/>
            <a:ext cx="9600" cy="390900"/>
          </a:xfrm>
          <a:prstGeom prst="bentConnector3">
            <a:avLst>
              <a:gd name="adj1" fmla="val 12320654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grpSp>
        <p:nvGrpSpPr>
          <p:cNvPr id="1154" name="Shape 1154"/>
          <p:cNvGrpSpPr/>
          <p:nvPr/>
        </p:nvGrpSpPr>
        <p:grpSpPr>
          <a:xfrm>
            <a:off x="5552383" y="2366935"/>
            <a:ext cx="540000" cy="532371"/>
            <a:chOff x="377472" y="2087705"/>
            <a:chExt cx="540000" cy="532371"/>
          </a:xfrm>
        </p:grpSpPr>
        <p:pic>
          <p:nvPicPr>
            <p:cNvPr id="1155" name="Shape 1155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6" name="Shape 1156"/>
            <p:cNvSpPr/>
            <p:nvPr/>
          </p:nvSpPr>
          <p:spPr>
            <a:xfrm>
              <a:off x="415679" y="2169225"/>
              <a:ext cx="4635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4b</a:t>
              </a:r>
            </a:p>
          </p:txBody>
        </p:sp>
      </p:grpSp>
      <p:grpSp>
        <p:nvGrpSpPr>
          <p:cNvPr id="1157" name="Shape 1157"/>
          <p:cNvGrpSpPr/>
          <p:nvPr/>
        </p:nvGrpSpPr>
        <p:grpSpPr>
          <a:xfrm>
            <a:off x="4965150" y="2366935"/>
            <a:ext cx="540000" cy="532499"/>
            <a:chOff x="377473" y="2087705"/>
            <a:chExt cx="540000" cy="532499"/>
          </a:xfrm>
        </p:grpSpPr>
        <p:pic>
          <p:nvPicPr>
            <p:cNvPr id="1158" name="Shape 115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9" name="Shape 1159"/>
            <p:cNvSpPr/>
            <p:nvPr/>
          </p:nvSpPr>
          <p:spPr>
            <a:xfrm>
              <a:off x="419687" y="2169225"/>
              <a:ext cx="4555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4a</a:t>
              </a:r>
            </a:p>
          </p:txBody>
        </p:sp>
      </p:grpSp>
      <p:cxnSp>
        <p:nvCxnSpPr>
          <p:cNvPr id="1160" name="Shape 1160"/>
          <p:cNvCxnSpPr>
            <a:stCxn id="1139" idx="6"/>
            <a:endCxn id="1144" idx="1"/>
          </p:cNvCxnSpPr>
          <p:nvPr/>
        </p:nvCxnSpPr>
        <p:spPr>
          <a:xfrm rot="10800000" flipH="1">
            <a:off x="971898" y="3884310"/>
            <a:ext cx="12312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none" w="med" len="med"/>
          </a:ln>
        </p:spPr>
      </p:cxnSp>
      <p:sp>
        <p:nvSpPr>
          <p:cNvPr id="1161" name="Shape 1161"/>
          <p:cNvSpPr/>
          <p:nvPr/>
        </p:nvSpPr>
        <p:spPr>
          <a:xfrm>
            <a:off x="2345258" y="1561325"/>
            <a:ext cx="2085899" cy="8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fornece os documentos exigidos para a posse: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Procuração para realizar a Posse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Requerimento de prorrogação da posse por 30 dias</a:t>
            </a:r>
          </a:p>
        </p:txBody>
      </p:sp>
      <p:grpSp>
        <p:nvGrpSpPr>
          <p:cNvPr id="1162" name="Shape 1162"/>
          <p:cNvGrpSpPr/>
          <p:nvPr/>
        </p:nvGrpSpPr>
        <p:grpSpPr>
          <a:xfrm>
            <a:off x="3098908" y="2330473"/>
            <a:ext cx="540000" cy="532371"/>
            <a:chOff x="377472" y="2087705"/>
            <a:chExt cx="540000" cy="532371"/>
          </a:xfrm>
        </p:grpSpPr>
        <p:pic>
          <p:nvPicPr>
            <p:cNvPr id="1163" name="Shape 1163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4" name="Shape 1164"/>
            <p:cNvSpPr/>
            <p:nvPr/>
          </p:nvSpPr>
          <p:spPr>
            <a:xfrm>
              <a:off x="438122" y="2169225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1165" name="Shape 1165"/>
          <p:cNvSpPr/>
          <p:nvPr/>
        </p:nvSpPr>
        <p:spPr>
          <a:xfrm>
            <a:off x="3233150" y="5633775"/>
            <a:ext cx="796799" cy="60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trata a posse</a:t>
            </a:r>
          </a:p>
        </p:txBody>
      </p:sp>
      <p:grpSp>
        <p:nvGrpSpPr>
          <p:cNvPr id="1166" name="Shape 1166"/>
          <p:cNvGrpSpPr/>
          <p:nvPr/>
        </p:nvGrpSpPr>
        <p:grpSpPr>
          <a:xfrm>
            <a:off x="3338099" y="5132319"/>
            <a:ext cx="540000" cy="532499"/>
            <a:chOff x="377473" y="2087705"/>
            <a:chExt cx="540000" cy="532499"/>
          </a:xfrm>
        </p:grpSpPr>
        <p:pic>
          <p:nvPicPr>
            <p:cNvPr id="1167" name="Shape 1167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8" name="Shape 1168"/>
            <p:cNvSpPr/>
            <p:nvPr/>
          </p:nvSpPr>
          <p:spPr>
            <a:xfrm>
              <a:off x="419687" y="2145575"/>
              <a:ext cx="455698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sp>
        <p:nvSpPr>
          <p:cNvPr id="1169" name="Shape 1169"/>
          <p:cNvSpPr/>
          <p:nvPr/>
        </p:nvSpPr>
        <p:spPr>
          <a:xfrm>
            <a:off x="4960175" y="1406450"/>
            <a:ext cx="1555649" cy="966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262" y="120000"/>
                </a:moveTo>
                <a:cubicBezTo>
                  <a:pt x="21407" y="108391"/>
                  <a:pt x="-8062" y="63168"/>
                  <a:pt x="2132" y="50361"/>
                </a:cubicBezTo>
                <a:cubicBezTo>
                  <a:pt x="12328" y="37551"/>
                  <a:pt x="66801" y="51546"/>
                  <a:pt x="86446" y="43155"/>
                </a:cubicBezTo>
                <a:cubicBezTo>
                  <a:pt x="106090" y="34761"/>
                  <a:pt x="114407" y="7190"/>
                  <a:pt x="120000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0" name="Shape 1170"/>
          <p:cNvSpPr/>
          <p:nvPr/>
        </p:nvSpPr>
        <p:spPr>
          <a:xfrm>
            <a:off x="5607748" y="1394625"/>
            <a:ext cx="943549" cy="988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5722" y="120000"/>
                </a:moveTo>
                <a:cubicBezTo>
                  <a:pt x="21620" y="111973"/>
                  <a:pt x="-5821" y="83707"/>
                  <a:pt x="1119" y="71843"/>
                </a:cubicBezTo>
                <a:cubicBezTo>
                  <a:pt x="8059" y="59980"/>
                  <a:pt x="47552" y="60790"/>
                  <a:pt x="67366" y="48817"/>
                </a:cubicBezTo>
                <a:cubicBezTo>
                  <a:pt x="87178" y="36841"/>
                  <a:pt x="111227" y="8135"/>
                  <a:pt x="120000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1" name="Shape 1171"/>
          <p:cNvSpPr txBox="1"/>
          <p:nvPr/>
        </p:nvSpPr>
        <p:spPr>
          <a:xfrm>
            <a:off x="3792123" y="3450600"/>
            <a:ext cx="811199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DOCUMENTOS ENVIADOS PARA A POSSE</a:t>
            </a:r>
          </a:p>
        </p:txBody>
      </p:sp>
      <p:sp>
        <p:nvSpPr>
          <p:cNvPr id="1172" name="Shape 1172"/>
          <p:cNvSpPr txBox="1"/>
          <p:nvPr/>
        </p:nvSpPr>
        <p:spPr>
          <a:xfrm>
            <a:off x="2496724" y="4095671"/>
            <a:ext cx="811199" cy="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DOCUMENTOS PARA A POSSE ANALISADOS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5565125" y="3203236"/>
            <a:ext cx="1184400" cy="60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lphaUcPeriod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POSSE REALIZADA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lphaUcPeriod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ATO DE PROVIMENTO SEM EFEITO</a:t>
            </a:r>
          </a:p>
        </p:txBody>
      </p:sp>
      <p:sp>
        <p:nvSpPr>
          <p:cNvPr id="1174" name="Shape 1174"/>
          <p:cNvSpPr/>
          <p:nvPr/>
        </p:nvSpPr>
        <p:spPr>
          <a:xfrm>
            <a:off x="3723566" y="3903710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5" name="Shape 1175"/>
          <p:cNvGrpSpPr/>
          <p:nvPr/>
        </p:nvGrpSpPr>
        <p:grpSpPr>
          <a:xfrm>
            <a:off x="6459010" y="4663631"/>
            <a:ext cx="821398" cy="934918"/>
            <a:chOff x="1373275" y="4903706"/>
            <a:chExt cx="821398" cy="934918"/>
          </a:xfrm>
        </p:grpSpPr>
        <p:grpSp>
          <p:nvGrpSpPr>
            <p:cNvPr id="1176" name="Shape 1176"/>
            <p:cNvGrpSpPr/>
            <p:nvPr/>
          </p:nvGrpSpPr>
          <p:grpSpPr>
            <a:xfrm>
              <a:off x="1657967" y="4903706"/>
              <a:ext cx="252016" cy="520377"/>
              <a:chOff x="1419050" y="4121944"/>
              <a:chExt cx="442913" cy="914549"/>
            </a:xfrm>
          </p:grpSpPr>
          <p:sp>
            <p:nvSpPr>
              <p:cNvPr id="1177" name="Shape 1177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8" name="Shape 1178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Shape 1179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Shape 1180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Shape 1181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Shape 1182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83" name="Shape 1183"/>
            <p:cNvSpPr/>
            <p:nvPr/>
          </p:nvSpPr>
          <p:spPr>
            <a:xfrm>
              <a:off x="1373275" y="5447425"/>
              <a:ext cx="821398" cy="391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do eSocial</a:t>
              </a: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594675" y="5071050"/>
              <a:ext cx="378598" cy="11040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85" name="Shape 1185"/>
          <p:cNvCxnSpPr>
            <a:stCxn id="1152" idx="4"/>
            <a:endCxn id="1153" idx="4"/>
          </p:cNvCxnSpPr>
          <p:nvPr/>
        </p:nvCxnSpPr>
        <p:spPr>
          <a:xfrm rot="-5400000">
            <a:off x="5531760" y="4073132"/>
            <a:ext cx="9600" cy="390900"/>
          </a:xfrm>
          <a:prstGeom prst="bentConnector3">
            <a:avLst>
              <a:gd name="adj1" fmla="val -10241585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186" name="Shape 1186"/>
          <p:cNvGrpSpPr/>
          <p:nvPr/>
        </p:nvGrpSpPr>
        <p:grpSpPr>
          <a:xfrm>
            <a:off x="5260500" y="5132319"/>
            <a:ext cx="540000" cy="532499"/>
            <a:chOff x="377473" y="2087705"/>
            <a:chExt cx="540000" cy="532499"/>
          </a:xfrm>
        </p:grpSpPr>
        <p:pic>
          <p:nvPicPr>
            <p:cNvPr id="1187" name="Shape 1187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8" name="Shape 1188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1189" name="Shape 1189"/>
          <p:cNvSpPr/>
          <p:nvPr/>
        </p:nvSpPr>
        <p:spPr>
          <a:xfrm>
            <a:off x="5204876" y="5633773"/>
            <a:ext cx="2391458" cy="9635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consulta eSocial e registra quaisquer pendências ainda existentes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Pendências no eSocial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não houver pendências, a Unidade informa ao eSocial as datas de Posse e de Exercício.</a:t>
            </a:r>
          </a:p>
        </p:txBody>
      </p:sp>
      <p:cxnSp>
        <p:nvCxnSpPr>
          <p:cNvPr id="1190" name="Shape 1190"/>
          <p:cNvCxnSpPr>
            <a:stCxn id="1187" idx="3"/>
            <a:endCxn id="1183" idx="1"/>
          </p:cNvCxnSpPr>
          <p:nvPr/>
        </p:nvCxnSpPr>
        <p:spPr>
          <a:xfrm>
            <a:off x="5800500" y="5398569"/>
            <a:ext cx="658500" cy="45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1152" name="Shape 1152"/>
          <p:cNvSpPr/>
          <p:nvPr/>
        </p:nvSpPr>
        <p:spPr>
          <a:xfrm>
            <a:off x="5237610" y="391338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5628566" y="3903710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Shape 1191"/>
          <p:cNvSpPr/>
          <p:nvPr/>
        </p:nvSpPr>
        <p:spPr>
          <a:xfrm>
            <a:off x="6563825" y="569874"/>
            <a:ext cx="2423399" cy="15473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dia da posse, a Unidade aguarda o Candidato comparecer para realizar o ato da posse. Nesse dia, duas situações podem ocorrer: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comparece e a Unidade realiza o  ato da posse.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não comparece à posse e a Unidade torna sem efeito o ato de provimento.</a:t>
            </a:r>
          </a:p>
        </p:txBody>
      </p:sp>
      <p:sp>
        <p:nvSpPr>
          <p:cNvPr id="1192" name="Shape 1192"/>
          <p:cNvSpPr txBox="1"/>
          <p:nvPr/>
        </p:nvSpPr>
        <p:spPr>
          <a:xfrm>
            <a:off x="5790837" y="4235937"/>
            <a:ext cx="821400" cy="3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2ª VERIFICAÇÃO DE PENDÊNCIAS NO ESOCIAL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/>
          <p:nvPr/>
        </p:nvSpPr>
        <p:spPr>
          <a:xfrm>
            <a:off x="3561471" y="4221650"/>
            <a:ext cx="19032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(ADM)</a:t>
            </a:r>
          </a:p>
        </p:txBody>
      </p:sp>
      <p:sp>
        <p:nvSpPr>
          <p:cNvPr id="1198" name="Shape 1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</a:t>
            </a:r>
          </a:p>
        </p:txBody>
      </p:sp>
      <p:sp>
        <p:nvSpPr>
          <p:cNvPr id="1199" name="Shape 1199"/>
          <p:cNvSpPr/>
          <p:nvPr/>
        </p:nvSpPr>
        <p:spPr>
          <a:xfrm>
            <a:off x="5255671" y="4228257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3797916" y="4228257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983195" y="1714490"/>
            <a:ext cx="1861500" cy="156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envia documentos para o exercício: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 de desligamento de outros órgão públicos ou particulares nos casos de RDIDP fornecido pelo docente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prorrogação do exercício</a:t>
            </a:r>
          </a:p>
        </p:txBody>
      </p:sp>
      <p:sp>
        <p:nvSpPr>
          <p:cNvPr id="1202" name="Shape 1202"/>
          <p:cNvSpPr/>
          <p:nvPr/>
        </p:nvSpPr>
        <p:spPr>
          <a:xfrm>
            <a:off x="3939680" y="5817975"/>
            <a:ext cx="1657199" cy="31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trata do exercício</a:t>
            </a:r>
          </a:p>
        </p:txBody>
      </p:sp>
      <p:grpSp>
        <p:nvGrpSpPr>
          <p:cNvPr id="1203" name="Shape 1203"/>
          <p:cNvGrpSpPr/>
          <p:nvPr/>
        </p:nvGrpSpPr>
        <p:grpSpPr>
          <a:xfrm>
            <a:off x="395536" y="4389428"/>
            <a:ext cx="947699" cy="797521"/>
            <a:chOff x="1346985" y="5229350"/>
            <a:chExt cx="947699" cy="797521"/>
          </a:xfrm>
        </p:grpSpPr>
        <p:grpSp>
          <p:nvGrpSpPr>
            <p:cNvPr id="1204" name="Shape 1204"/>
            <p:cNvGrpSpPr/>
            <p:nvPr/>
          </p:nvGrpSpPr>
          <p:grpSpPr>
            <a:xfrm>
              <a:off x="1346985" y="5229350"/>
              <a:ext cx="947699" cy="797521"/>
              <a:chOff x="587387" y="1556942"/>
              <a:chExt cx="947699" cy="797521"/>
            </a:xfrm>
          </p:grpSpPr>
          <p:grpSp>
            <p:nvGrpSpPr>
              <p:cNvPr id="1205" name="Shape 1205"/>
              <p:cNvGrpSpPr/>
              <p:nvPr/>
            </p:nvGrpSpPr>
            <p:grpSpPr>
              <a:xfrm>
                <a:off x="935289" y="1556942"/>
                <a:ext cx="252016" cy="520377"/>
                <a:chOff x="1419050" y="4121944"/>
                <a:chExt cx="442913" cy="914549"/>
              </a:xfrm>
            </p:grpSpPr>
            <p:sp>
              <p:nvSpPr>
                <p:cNvPr id="1206" name="Shape 1206"/>
                <p:cNvSpPr/>
                <p:nvPr/>
              </p:nvSpPr>
              <p:spPr>
                <a:xfrm>
                  <a:off x="1476200" y="4121944"/>
                  <a:ext cx="300000" cy="3000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07" name="Shape 1207"/>
                <p:cNvCxnSpPr/>
                <p:nvPr/>
              </p:nvCxnSpPr>
              <p:spPr>
                <a:xfrm>
                  <a:off x="1633362" y="4436269"/>
                  <a:ext cx="900" cy="3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8" name="Shape 1208"/>
                <p:cNvCxnSpPr/>
                <p:nvPr/>
              </p:nvCxnSpPr>
              <p:spPr>
                <a:xfrm>
                  <a:off x="1419050" y="4507705"/>
                  <a:ext cx="214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9" name="Shape 1209"/>
                <p:cNvCxnSpPr/>
                <p:nvPr/>
              </p:nvCxnSpPr>
              <p:spPr>
                <a:xfrm flipH="1">
                  <a:off x="1633364" y="4507705"/>
                  <a:ext cx="2286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0" name="Shape 1210"/>
                <p:cNvCxnSpPr/>
                <p:nvPr/>
              </p:nvCxnSpPr>
              <p:spPr>
                <a:xfrm flipH="1">
                  <a:off x="1462062" y="4750594"/>
                  <a:ext cx="171300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1" name="Shape 1211"/>
                <p:cNvCxnSpPr/>
                <p:nvPr/>
              </p:nvCxnSpPr>
              <p:spPr>
                <a:xfrm>
                  <a:off x="1633362" y="4750594"/>
                  <a:ext cx="185698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12" name="Shape 1212"/>
              <p:cNvSpPr/>
              <p:nvPr/>
            </p:nvSpPr>
            <p:spPr>
              <a:xfrm>
                <a:off x="587387" y="2100664"/>
                <a:ext cx="947699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5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Candidato</a:t>
                </a:r>
              </a:p>
            </p:txBody>
          </p:sp>
        </p:grpSp>
        <p:sp>
          <p:nvSpPr>
            <p:cNvPr id="1213" name="Shape 1213"/>
            <p:cNvSpPr/>
            <p:nvPr/>
          </p:nvSpPr>
          <p:spPr>
            <a:xfrm>
              <a:off x="1628978" y="5406837"/>
              <a:ext cx="378598" cy="11040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14" name="Shape 1214"/>
          <p:cNvCxnSpPr>
            <a:stCxn id="1212" idx="2"/>
          </p:cNvCxnSpPr>
          <p:nvPr/>
        </p:nvCxnSpPr>
        <p:spPr>
          <a:xfrm rot="-5400000" flipH="1">
            <a:off x="2475136" y="3581199"/>
            <a:ext cx="415200" cy="36267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cxnSp>
        <p:nvCxnSpPr>
          <p:cNvPr id="1215" name="Shape 1215"/>
          <p:cNvCxnSpPr>
            <a:stCxn id="1216" idx="4"/>
            <a:endCxn id="1217" idx="4"/>
          </p:cNvCxnSpPr>
          <p:nvPr/>
        </p:nvCxnSpPr>
        <p:spPr>
          <a:xfrm rot="-5400000" flipH="1">
            <a:off x="4775307" y="4358607"/>
            <a:ext cx="600" cy="459900"/>
          </a:xfrm>
          <a:prstGeom prst="bentConnector3">
            <a:avLst>
              <a:gd name="adj1" fmla="val 147994533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8" name="Shape 1218"/>
          <p:cNvSpPr/>
          <p:nvPr/>
        </p:nvSpPr>
        <p:spPr>
          <a:xfrm>
            <a:off x="7117938" y="4594562"/>
            <a:ext cx="1394699" cy="57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exonera o funcionário por não entrar em exercício</a:t>
            </a:r>
          </a:p>
        </p:txBody>
      </p:sp>
      <p:cxnSp>
        <p:nvCxnSpPr>
          <p:cNvPr id="1219" name="Shape 1219"/>
          <p:cNvCxnSpPr>
            <a:stCxn id="1199" idx="6"/>
            <a:endCxn id="1199" idx="4"/>
          </p:cNvCxnSpPr>
          <p:nvPr/>
        </p:nvCxnSpPr>
        <p:spPr>
          <a:xfrm flipH="1">
            <a:off x="5359171" y="4408257"/>
            <a:ext cx="103500" cy="180000"/>
          </a:xfrm>
          <a:prstGeom prst="bentConnector4">
            <a:avLst>
              <a:gd name="adj1" fmla="val -1251037"/>
              <a:gd name="adj2" fmla="val 23229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grpSp>
        <p:nvGrpSpPr>
          <p:cNvPr id="1220" name="Shape 1220"/>
          <p:cNvGrpSpPr/>
          <p:nvPr/>
        </p:nvGrpSpPr>
        <p:grpSpPr>
          <a:xfrm>
            <a:off x="4496017" y="5335836"/>
            <a:ext cx="540000" cy="532499"/>
            <a:chOff x="377473" y="2087705"/>
            <a:chExt cx="540000" cy="532499"/>
          </a:xfrm>
        </p:grpSpPr>
        <p:pic>
          <p:nvPicPr>
            <p:cNvPr id="1221" name="Shape 1221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2" name="Shape 1222"/>
            <p:cNvSpPr/>
            <p:nvPr/>
          </p:nvSpPr>
          <p:spPr>
            <a:xfrm>
              <a:off x="432602" y="2169225"/>
              <a:ext cx="455699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1223" name="Shape 1223"/>
          <p:cNvGrpSpPr/>
          <p:nvPr/>
        </p:nvGrpSpPr>
        <p:grpSpPr>
          <a:xfrm>
            <a:off x="4520999" y="1564842"/>
            <a:ext cx="569399" cy="797521"/>
            <a:chOff x="1536145" y="5229350"/>
            <a:chExt cx="569399" cy="797521"/>
          </a:xfrm>
        </p:grpSpPr>
        <p:grpSp>
          <p:nvGrpSpPr>
            <p:cNvPr id="1224" name="Shape 1224"/>
            <p:cNvGrpSpPr/>
            <p:nvPr/>
          </p:nvGrpSpPr>
          <p:grpSpPr>
            <a:xfrm>
              <a:off x="1536145" y="5229350"/>
              <a:ext cx="569399" cy="797521"/>
              <a:chOff x="776547" y="1556942"/>
              <a:chExt cx="569399" cy="797521"/>
            </a:xfrm>
          </p:grpSpPr>
          <p:grpSp>
            <p:nvGrpSpPr>
              <p:cNvPr id="1225" name="Shape 1225"/>
              <p:cNvGrpSpPr/>
              <p:nvPr/>
            </p:nvGrpSpPr>
            <p:grpSpPr>
              <a:xfrm>
                <a:off x="935289" y="1556942"/>
                <a:ext cx="252016" cy="520377"/>
                <a:chOff x="1419050" y="4121944"/>
                <a:chExt cx="442913" cy="914549"/>
              </a:xfrm>
            </p:grpSpPr>
            <p:sp>
              <p:nvSpPr>
                <p:cNvPr id="1226" name="Shape 1226"/>
                <p:cNvSpPr/>
                <p:nvPr/>
              </p:nvSpPr>
              <p:spPr>
                <a:xfrm>
                  <a:off x="1476200" y="4121944"/>
                  <a:ext cx="300000" cy="3000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7" name="Shape 1227"/>
                <p:cNvCxnSpPr/>
                <p:nvPr/>
              </p:nvCxnSpPr>
              <p:spPr>
                <a:xfrm>
                  <a:off x="1633362" y="4436269"/>
                  <a:ext cx="900" cy="3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8" name="Shape 1228"/>
                <p:cNvCxnSpPr/>
                <p:nvPr/>
              </p:nvCxnSpPr>
              <p:spPr>
                <a:xfrm>
                  <a:off x="1419050" y="4507705"/>
                  <a:ext cx="214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9" name="Shape 1229"/>
                <p:cNvCxnSpPr/>
                <p:nvPr/>
              </p:nvCxnSpPr>
              <p:spPr>
                <a:xfrm flipH="1">
                  <a:off x="1633364" y="4507705"/>
                  <a:ext cx="2286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0" name="Shape 1230"/>
                <p:cNvCxnSpPr/>
                <p:nvPr/>
              </p:nvCxnSpPr>
              <p:spPr>
                <a:xfrm flipH="1">
                  <a:off x="1462062" y="4750594"/>
                  <a:ext cx="171300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1" name="Shape 1231"/>
                <p:cNvCxnSpPr/>
                <p:nvPr/>
              </p:nvCxnSpPr>
              <p:spPr>
                <a:xfrm>
                  <a:off x="1633362" y="4750594"/>
                  <a:ext cx="185698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32" name="Shape 1232"/>
              <p:cNvSpPr/>
              <p:nvPr/>
            </p:nvSpPr>
            <p:spPr>
              <a:xfrm>
                <a:off x="776547" y="2100664"/>
                <a:ext cx="569399" cy="25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5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TCSP</a:t>
                </a:r>
              </a:p>
            </p:txBody>
          </p:sp>
        </p:grpSp>
        <p:sp>
          <p:nvSpPr>
            <p:cNvPr id="1233" name="Shape 1233"/>
            <p:cNvSpPr/>
            <p:nvPr/>
          </p:nvSpPr>
          <p:spPr>
            <a:xfrm>
              <a:off x="1628978" y="5406837"/>
              <a:ext cx="378598" cy="110400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4" name="Shape 1234"/>
          <p:cNvSpPr/>
          <p:nvPr/>
        </p:nvSpPr>
        <p:spPr>
          <a:xfrm>
            <a:off x="3347559" y="2758427"/>
            <a:ext cx="1184099" cy="797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registra o envio de documentos do concurso ao TCSP</a:t>
            </a:r>
          </a:p>
        </p:txBody>
      </p:sp>
      <p:grpSp>
        <p:nvGrpSpPr>
          <p:cNvPr id="1235" name="Shape 1235"/>
          <p:cNvGrpSpPr/>
          <p:nvPr/>
        </p:nvGrpSpPr>
        <p:grpSpPr>
          <a:xfrm>
            <a:off x="4535411" y="2890958"/>
            <a:ext cx="540000" cy="532499"/>
            <a:chOff x="377473" y="2087705"/>
            <a:chExt cx="540000" cy="532499"/>
          </a:xfrm>
        </p:grpSpPr>
        <p:pic>
          <p:nvPicPr>
            <p:cNvPr id="1236" name="Shape 123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7" name="Shape 1237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</p:grpSp>
      <p:grpSp>
        <p:nvGrpSpPr>
          <p:cNvPr id="1238" name="Shape 1238"/>
          <p:cNvGrpSpPr/>
          <p:nvPr/>
        </p:nvGrpSpPr>
        <p:grpSpPr>
          <a:xfrm>
            <a:off x="6614413" y="4616903"/>
            <a:ext cx="540000" cy="532499"/>
            <a:chOff x="377473" y="2087705"/>
            <a:chExt cx="540000" cy="532499"/>
          </a:xfrm>
        </p:grpSpPr>
        <p:pic>
          <p:nvPicPr>
            <p:cNvPr id="1239" name="Shape 123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0" name="Shape 1240"/>
            <p:cNvSpPr/>
            <p:nvPr/>
          </p:nvSpPr>
          <p:spPr>
            <a:xfrm>
              <a:off x="428595" y="2169225"/>
              <a:ext cx="463499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3b</a:t>
              </a:r>
            </a:p>
          </p:txBody>
        </p:sp>
      </p:grpSp>
      <p:grpSp>
        <p:nvGrpSpPr>
          <p:cNvPr id="1241" name="Shape 1241"/>
          <p:cNvGrpSpPr/>
          <p:nvPr/>
        </p:nvGrpSpPr>
        <p:grpSpPr>
          <a:xfrm>
            <a:off x="1056115" y="3211893"/>
            <a:ext cx="540000" cy="532499"/>
            <a:chOff x="377473" y="2087705"/>
            <a:chExt cx="540000" cy="532499"/>
          </a:xfrm>
        </p:grpSpPr>
        <p:pic>
          <p:nvPicPr>
            <p:cNvPr id="1242" name="Shape 1242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3" name="Shape 1243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1244" name="Shape 1244"/>
          <p:cNvSpPr/>
          <p:nvPr/>
        </p:nvSpPr>
        <p:spPr>
          <a:xfrm>
            <a:off x="7123095" y="4048232"/>
            <a:ext cx="1275900" cy="52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registra data da posse e exercício</a:t>
            </a:r>
          </a:p>
        </p:txBody>
      </p:sp>
      <p:grpSp>
        <p:nvGrpSpPr>
          <p:cNvPr id="1245" name="Shape 1245"/>
          <p:cNvGrpSpPr/>
          <p:nvPr/>
        </p:nvGrpSpPr>
        <p:grpSpPr>
          <a:xfrm>
            <a:off x="6614417" y="4067704"/>
            <a:ext cx="540000" cy="532499"/>
            <a:chOff x="377473" y="2087705"/>
            <a:chExt cx="540000" cy="532499"/>
          </a:xfrm>
        </p:grpSpPr>
        <p:pic>
          <p:nvPicPr>
            <p:cNvPr id="1246" name="Shape 124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7" name="Shape 1247"/>
            <p:cNvSpPr/>
            <p:nvPr/>
          </p:nvSpPr>
          <p:spPr>
            <a:xfrm>
              <a:off x="419687" y="2169225"/>
              <a:ext cx="455698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3a</a:t>
              </a:r>
            </a:p>
          </p:txBody>
        </p:sp>
      </p:grpSp>
      <p:cxnSp>
        <p:nvCxnSpPr>
          <p:cNvPr id="1248" name="Shape 1248"/>
          <p:cNvCxnSpPr>
            <a:stCxn id="1217" idx="0"/>
            <a:endCxn id="1216" idx="0"/>
          </p:cNvCxnSpPr>
          <p:nvPr/>
        </p:nvCxnSpPr>
        <p:spPr>
          <a:xfrm rot="5400000">
            <a:off x="4775191" y="3998607"/>
            <a:ext cx="600" cy="459900"/>
          </a:xfrm>
          <a:prstGeom prst="bentConnector3">
            <a:avLst>
              <a:gd name="adj1" fmla="val -149955469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49" name="Shape 1249"/>
          <p:cNvCxnSpPr>
            <a:stCxn id="1236" idx="0"/>
            <a:endCxn id="1232" idx="2"/>
          </p:cNvCxnSpPr>
          <p:nvPr/>
        </p:nvCxnSpPr>
        <p:spPr>
          <a:xfrm rot="-5400000">
            <a:off x="4541411" y="2626358"/>
            <a:ext cx="5286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none" w="med" len="med"/>
            <a:tailEnd type="stealth" w="lg" len="lg"/>
          </a:ln>
        </p:spPr>
      </p:cxnSp>
      <p:sp>
        <p:nvSpPr>
          <p:cNvPr id="1250" name="Shape 1250"/>
          <p:cNvSpPr txBox="1"/>
          <p:nvPr/>
        </p:nvSpPr>
        <p:spPr>
          <a:xfrm>
            <a:off x="2353092" y="3789039"/>
            <a:ext cx="1371581" cy="3093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PRORROGAÇÃO PARA EXERCÍCIO SOLICITADA</a:t>
            </a:r>
          </a:p>
        </p:txBody>
      </p:sp>
      <p:cxnSp>
        <p:nvCxnSpPr>
          <p:cNvPr id="1251" name="Shape 1251"/>
          <p:cNvCxnSpPr>
            <a:stCxn id="1206" idx="0"/>
          </p:cNvCxnSpPr>
          <p:nvPr/>
        </p:nvCxnSpPr>
        <p:spPr>
          <a:xfrm rot="-5400000">
            <a:off x="2186555" y="2903078"/>
            <a:ext cx="161100" cy="2811599"/>
          </a:xfrm>
          <a:prstGeom prst="bentConnector3">
            <a:avLst>
              <a:gd name="adj1" fmla="val 46718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2" name="Shape 1252"/>
          <p:cNvCxnSpPr/>
          <p:nvPr/>
        </p:nvCxnSpPr>
        <p:spPr>
          <a:xfrm rot="5400000" flipH="1">
            <a:off x="3531066" y="4446507"/>
            <a:ext cx="179999" cy="103499"/>
          </a:xfrm>
          <a:prstGeom prst="bentConnector4">
            <a:avLst>
              <a:gd name="adj1" fmla="val -132292"/>
              <a:gd name="adj2" fmla="val 139891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16" name="Shape 1216"/>
          <p:cNvSpPr/>
          <p:nvPr/>
        </p:nvSpPr>
        <p:spPr>
          <a:xfrm>
            <a:off x="4442157" y="4228257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4901941" y="4228257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Shape 1253"/>
          <p:cNvSpPr/>
          <p:nvPr/>
        </p:nvSpPr>
        <p:spPr>
          <a:xfrm>
            <a:off x="3569316" y="4228257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4" name="Shape 1254"/>
          <p:cNvGrpSpPr/>
          <p:nvPr/>
        </p:nvGrpSpPr>
        <p:grpSpPr>
          <a:xfrm>
            <a:off x="1785324" y="4347754"/>
            <a:ext cx="540000" cy="532499"/>
            <a:chOff x="377473" y="2087705"/>
            <a:chExt cx="540000" cy="532499"/>
          </a:xfrm>
        </p:grpSpPr>
        <p:pic>
          <p:nvPicPr>
            <p:cNvPr id="1255" name="Shape 1255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6" name="Shape 1256"/>
            <p:cNvSpPr/>
            <p:nvPr/>
          </p:nvSpPr>
          <p:spPr>
            <a:xfrm>
              <a:off x="432602" y="2169225"/>
              <a:ext cx="455699" cy="30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1257" name="Shape 1257"/>
          <p:cNvSpPr/>
          <p:nvPr/>
        </p:nvSpPr>
        <p:spPr>
          <a:xfrm>
            <a:off x="1705620" y="4829655"/>
            <a:ext cx="1657199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analisa solicitação de prorrogação do exercício</a:t>
            </a:r>
          </a:p>
        </p:txBody>
      </p:sp>
      <p:cxnSp>
        <p:nvCxnSpPr>
          <p:cNvPr id="1258" name="Shape 1258"/>
          <p:cNvCxnSpPr>
            <a:stCxn id="1213" idx="6"/>
            <a:endCxn id="1255" idx="1"/>
          </p:cNvCxnSpPr>
          <p:nvPr/>
        </p:nvCxnSpPr>
        <p:spPr>
          <a:xfrm rot="10800000" flipH="1">
            <a:off x="1056128" y="4614015"/>
            <a:ext cx="729299" cy="81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none" w="med" len="med"/>
          </a:ln>
        </p:spPr>
      </p:cxnSp>
      <p:sp>
        <p:nvSpPr>
          <p:cNvPr id="1259" name="Shape 1259"/>
          <p:cNvSpPr/>
          <p:nvPr/>
        </p:nvSpPr>
        <p:spPr>
          <a:xfrm>
            <a:off x="8059783" y="3159275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Shape 1260"/>
          <p:cNvSpPr txBox="1"/>
          <p:nvPr/>
        </p:nvSpPr>
        <p:spPr>
          <a:xfrm>
            <a:off x="2212504" y="4381951"/>
            <a:ext cx="1275900" cy="4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SOLICITAÇÃO PARA PRORROGAÇÃO DO EXERCÍCIO ANALISADA</a:t>
            </a:r>
          </a:p>
        </p:txBody>
      </p:sp>
      <p:sp>
        <p:nvSpPr>
          <p:cNvPr id="1261" name="Shape 1261"/>
          <p:cNvSpPr txBox="1"/>
          <p:nvPr/>
        </p:nvSpPr>
        <p:spPr>
          <a:xfrm>
            <a:off x="5121495" y="4812100"/>
            <a:ext cx="1447800" cy="5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lphaUcPeriod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FUNCIONÁRIO EM EXERCÍCIO</a:t>
            </a:r>
          </a:p>
          <a:p>
            <a:pPr marL="4572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AutoNum type="alphaUcPeriod"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FUNCIONÁRIO EXONERADO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3672816" y="3733880"/>
            <a:ext cx="823200" cy="4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DOCUMENTOS DO CONCURSO ENVIADOS AO TCSP</a:t>
            </a:r>
          </a:p>
        </p:txBody>
      </p:sp>
      <p:grpSp>
        <p:nvGrpSpPr>
          <p:cNvPr id="1263" name="Shape 1263"/>
          <p:cNvGrpSpPr/>
          <p:nvPr/>
        </p:nvGrpSpPr>
        <p:grpSpPr>
          <a:xfrm>
            <a:off x="7948762" y="908719"/>
            <a:ext cx="763500" cy="881969"/>
            <a:chOff x="6359475" y="5934958"/>
            <a:chExt cx="763500" cy="881969"/>
          </a:xfrm>
        </p:grpSpPr>
        <p:grpSp>
          <p:nvGrpSpPr>
            <p:cNvPr id="1264" name="Shape 1264"/>
            <p:cNvGrpSpPr/>
            <p:nvPr/>
          </p:nvGrpSpPr>
          <p:grpSpPr>
            <a:xfrm>
              <a:off x="6359475" y="5934958"/>
              <a:ext cx="763500" cy="881969"/>
              <a:chOff x="-7" y="5959293"/>
              <a:chExt cx="763500" cy="881969"/>
            </a:xfrm>
          </p:grpSpPr>
          <p:grpSp>
            <p:nvGrpSpPr>
              <p:cNvPr id="1265" name="Shape 1265"/>
              <p:cNvGrpSpPr/>
              <p:nvPr/>
            </p:nvGrpSpPr>
            <p:grpSpPr>
              <a:xfrm>
                <a:off x="255740" y="5959293"/>
                <a:ext cx="252016" cy="520377"/>
                <a:chOff x="1419050" y="4121944"/>
                <a:chExt cx="442913" cy="914549"/>
              </a:xfrm>
            </p:grpSpPr>
            <p:sp>
              <p:nvSpPr>
                <p:cNvPr id="1266" name="Shape 1266"/>
                <p:cNvSpPr/>
                <p:nvPr/>
              </p:nvSpPr>
              <p:spPr>
                <a:xfrm>
                  <a:off x="1476200" y="4121944"/>
                  <a:ext cx="300000" cy="3000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7" name="Shape 1267"/>
                <p:cNvCxnSpPr/>
                <p:nvPr/>
              </p:nvCxnSpPr>
              <p:spPr>
                <a:xfrm>
                  <a:off x="1633362" y="4436269"/>
                  <a:ext cx="900" cy="3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8" name="Shape 1268"/>
                <p:cNvCxnSpPr/>
                <p:nvPr/>
              </p:nvCxnSpPr>
              <p:spPr>
                <a:xfrm>
                  <a:off x="1419050" y="4507705"/>
                  <a:ext cx="214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9" name="Shape 1269"/>
                <p:cNvCxnSpPr/>
                <p:nvPr/>
              </p:nvCxnSpPr>
              <p:spPr>
                <a:xfrm flipH="1">
                  <a:off x="1633364" y="4507705"/>
                  <a:ext cx="2286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Shape 1270"/>
                <p:cNvCxnSpPr/>
                <p:nvPr/>
              </p:nvCxnSpPr>
              <p:spPr>
                <a:xfrm flipH="1">
                  <a:off x="1462062" y="4750594"/>
                  <a:ext cx="171300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Shape 1271"/>
                <p:cNvCxnSpPr/>
                <p:nvPr/>
              </p:nvCxnSpPr>
              <p:spPr>
                <a:xfrm>
                  <a:off x="1633362" y="4750594"/>
                  <a:ext cx="185698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72" name="Shape 1272"/>
              <p:cNvSpPr/>
              <p:nvPr/>
            </p:nvSpPr>
            <p:spPr>
              <a:xfrm>
                <a:off x="-7" y="6481264"/>
                <a:ext cx="763500" cy="359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0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SistemaMarte</a:t>
                </a:r>
              </a:p>
            </p:txBody>
          </p:sp>
        </p:grpSp>
        <p:sp>
          <p:nvSpPr>
            <p:cNvPr id="1273" name="Shape 1273"/>
            <p:cNvSpPr/>
            <p:nvPr/>
          </p:nvSpPr>
          <p:spPr>
            <a:xfrm>
              <a:off x="6797995" y="6293839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4" name="Shape 1274"/>
          <p:cNvCxnSpPr>
            <a:stCxn id="1212" idx="2"/>
            <a:endCxn id="1239" idx="2"/>
          </p:cNvCxnSpPr>
          <p:nvPr/>
        </p:nvCxnSpPr>
        <p:spPr>
          <a:xfrm rot="-5400000">
            <a:off x="3858136" y="2160699"/>
            <a:ext cx="37500" cy="6014999"/>
          </a:xfrm>
          <a:prstGeom prst="bentConnector3">
            <a:avLst>
              <a:gd name="adj1" fmla="val -3175396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none" w="med" len="med"/>
          </a:ln>
        </p:spPr>
      </p:cxnSp>
      <p:sp>
        <p:nvSpPr>
          <p:cNvPr id="1275" name="Shape 1275"/>
          <p:cNvSpPr/>
          <p:nvPr/>
        </p:nvSpPr>
        <p:spPr>
          <a:xfrm>
            <a:off x="7092398" y="3157127"/>
            <a:ext cx="1182633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SVCOAUD-01</a:t>
            </a:r>
          </a:p>
        </p:txBody>
      </p:sp>
      <p:cxnSp>
        <p:nvCxnSpPr>
          <p:cNvPr id="1276" name="Shape 1276"/>
          <p:cNvCxnSpPr>
            <a:stCxn id="1199" idx="0"/>
            <a:endCxn id="1275" idx="1"/>
          </p:cNvCxnSpPr>
          <p:nvPr/>
        </p:nvCxnSpPr>
        <p:spPr>
          <a:xfrm rot="-5400000">
            <a:off x="5780221" y="2916207"/>
            <a:ext cx="891000" cy="1733099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277" name="Shape 1277"/>
          <p:cNvGrpSpPr/>
          <p:nvPr/>
        </p:nvGrpSpPr>
        <p:grpSpPr>
          <a:xfrm>
            <a:off x="5348590" y="2890958"/>
            <a:ext cx="540000" cy="532499"/>
            <a:chOff x="377473" y="2087705"/>
            <a:chExt cx="540000" cy="532499"/>
          </a:xfrm>
        </p:grpSpPr>
        <p:pic>
          <p:nvPicPr>
            <p:cNvPr id="1278" name="Shape 127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9" name="Shape 1279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cxnSp>
        <p:nvCxnSpPr>
          <p:cNvPr id="1280" name="Shape 1280"/>
          <p:cNvCxnSpPr>
            <a:endCxn id="1272" idx="2"/>
          </p:cNvCxnSpPr>
          <p:nvPr/>
        </p:nvCxnSpPr>
        <p:spPr>
          <a:xfrm rot="-5400000">
            <a:off x="8083762" y="2036839"/>
            <a:ext cx="492900" cy="600"/>
          </a:xfrm>
          <a:prstGeom prst="curvedConnector3">
            <a:avLst>
              <a:gd name="adj1" fmla="val 49986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1281" name="Shape 1281"/>
          <p:cNvSpPr/>
          <p:nvPr/>
        </p:nvSpPr>
        <p:spPr>
          <a:xfrm>
            <a:off x="5308848" y="2052644"/>
            <a:ext cx="1461845" cy="8383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solicita ao SVCOAUD-01 a atualização da situação do Candidato no Sistema Marte</a:t>
            </a:r>
          </a:p>
        </p:txBody>
      </p:sp>
      <p:cxnSp>
        <p:nvCxnSpPr>
          <p:cNvPr id="1282" name="Shape 1282"/>
          <p:cNvCxnSpPr>
            <a:stCxn id="1259" idx="0"/>
            <a:endCxn id="1275" idx="3"/>
          </p:cNvCxnSpPr>
          <p:nvPr/>
        </p:nvCxnSpPr>
        <p:spPr>
          <a:xfrm rot="-5400000" flipH="1">
            <a:off x="8130133" y="3192425"/>
            <a:ext cx="177900" cy="111600"/>
          </a:xfrm>
          <a:prstGeom prst="bentConnector4">
            <a:avLst>
              <a:gd name="adj1" fmla="val -248953"/>
              <a:gd name="adj2" fmla="val 30497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1283" name="Shape 1283"/>
          <p:cNvGrpSpPr/>
          <p:nvPr/>
        </p:nvGrpSpPr>
        <p:grpSpPr>
          <a:xfrm>
            <a:off x="8059783" y="2283723"/>
            <a:ext cx="540000" cy="532499"/>
            <a:chOff x="377473" y="2087705"/>
            <a:chExt cx="540000" cy="532499"/>
          </a:xfrm>
        </p:grpSpPr>
        <p:pic>
          <p:nvPicPr>
            <p:cNvPr id="1284" name="Shape 128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5" name="Shape 1285"/>
            <p:cNvSpPr/>
            <p:nvPr/>
          </p:nvSpPr>
          <p:spPr>
            <a:xfrm>
              <a:off x="438122" y="2169225"/>
              <a:ext cx="418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1286" name="Shape 1286"/>
          <p:cNvSpPr/>
          <p:nvPr/>
        </p:nvSpPr>
        <p:spPr>
          <a:xfrm>
            <a:off x="6884385" y="2204864"/>
            <a:ext cx="1172253" cy="7263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 atualiza situação do Candidato no Sistema Marte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2463550" y="3481525"/>
            <a:ext cx="914400" cy="23165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ACAD</a:t>
            </a:r>
          </a:p>
        </p:txBody>
      </p:sp>
      <p:sp>
        <p:nvSpPr>
          <p:cNvPr id="210" name="Shape 210"/>
          <p:cNvSpPr/>
          <p:nvPr/>
        </p:nvSpPr>
        <p:spPr>
          <a:xfrm>
            <a:off x="4763512" y="3483637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CAA</a:t>
            </a:r>
          </a:p>
        </p:txBody>
      </p:sp>
      <p:sp>
        <p:nvSpPr>
          <p:cNvPr id="211" name="Shape 211"/>
          <p:cNvSpPr/>
          <p:nvPr/>
        </p:nvSpPr>
        <p:spPr>
          <a:xfrm>
            <a:off x="3441150" y="2060848"/>
            <a:ext cx="1425900" cy="104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solicita cargo(s) de Professor-Titular (novo / permanente) à CAA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pt-BR" sz="9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ou, após 3a,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realiza ações de correção da solicitação para atender à diligência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Shape 212"/>
          <p:cNvCxnSpPr>
            <a:stCxn id="210" idx="0"/>
          </p:cNvCxnSpPr>
          <p:nvPr/>
        </p:nvCxnSpPr>
        <p:spPr>
          <a:xfrm rot="-5400000">
            <a:off x="6079612" y="2601937"/>
            <a:ext cx="22800" cy="1740600"/>
          </a:xfrm>
          <a:prstGeom prst="bentConnector3">
            <a:avLst>
              <a:gd name="adj1" fmla="val 1143969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3380557" y="3661550"/>
            <a:ext cx="1361100" cy="3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14" name="Shape 214"/>
          <p:cNvSpPr/>
          <p:nvPr/>
        </p:nvSpPr>
        <p:spPr>
          <a:xfrm>
            <a:off x="6092825" y="2306650"/>
            <a:ext cx="1098300" cy="4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CAA comunica ao SG  a concessão de cargo(s)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122243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Cargo (Parte 1)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3545856" y="3230163"/>
            <a:ext cx="540000" cy="532499"/>
            <a:chOff x="377473" y="2087705"/>
            <a:chExt cx="540000" cy="532499"/>
          </a:xfrm>
        </p:grpSpPr>
        <p:pic>
          <p:nvPicPr>
            <p:cNvPr id="217" name="Shape 217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/>
            <p:nvPr/>
          </p:nvSpPr>
          <p:spPr>
            <a:xfrm>
              <a:off x="496631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219" name="Shape 219"/>
          <p:cNvSpPr/>
          <p:nvPr/>
        </p:nvSpPr>
        <p:spPr>
          <a:xfrm>
            <a:off x="2467389" y="3481550"/>
            <a:ext cx="3032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067658" y="3481550"/>
            <a:ext cx="3128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459626" y="3481553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026049" y="4308384"/>
            <a:ext cx="1642295" cy="7047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CAA analisa a solicitação e despacha: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Parecer do Relator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Decisão Final do CAA</a:t>
            </a:r>
          </a:p>
        </p:txBody>
      </p:sp>
      <p:cxnSp>
        <p:nvCxnSpPr>
          <p:cNvPr id="223" name="Shape 223"/>
          <p:cNvCxnSpPr>
            <a:stCxn id="221" idx="4"/>
            <a:endCxn id="221" idx="6"/>
          </p:cNvCxnSpPr>
          <p:nvPr/>
        </p:nvCxnSpPr>
        <p:spPr>
          <a:xfrm rot="-5400000">
            <a:off x="5524876" y="3699803"/>
            <a:ext cx="180000" cy="103500"/>
          </a:xfrm>
          <a:prstGeom prst="bentConnector4">
            <a:avLst>
              <a:gd name="adj1" fmla="val -372720"/>
              <a:gd name="adj2" fmla="val 33007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224" name="Shape 224"/>
          <p:cNvGrpSpPr/>
          <p:nvPr/>
        </p:nvGrpSpPr>
        <p:grpSpPr>
          <a:xfrm>
            <a:off x="5456643" y="4340082"/>
            <a:ext cx="540000" cy="532499"/>
            <a:chOff x="377473" y="2087705"/>
            <a:chExt cx="540000" cy="532499"/>
          </a:xfrm>
        </p:grpSpPr>
        <p:pic>
          <p:nvPicPr>
            <p:cNvPr id="225" name="Shape 225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Shape 226"/>
            <p:cNvSpPr/>
            <p:nvPr/>
          </p:nvSpPr>
          <p:spPr>
            <a:xfrm>
              <a:off x="496631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6120022" y="2782907"/>
            <a:ext cx="540000" cy="532499"/>
            <a:chOff x="377473" y="2087705"/>
            <a:chExt cx="540000" cy="532499"/>
          </a:xfrm>
        </p:grpSpPr>
        <p:pic>
          <p:nvPicPr>
            <p:cNvPr id="228" name="Shape 22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>
              <a:off x="424756" y="2169232"/>
              <a:ext cx="4688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3c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6378178" y="3460937"/>
            <a:ext cx="1166399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SG</a:t>
            </a:r>
          </a:p>
        </p:txBody>
      </p:sp>
      <p:sp>
        <p:nvSpPr>
          <p:cNvPr id="231" name="Shape 231"/>
          <p:cNvSpPr/>
          <p:nvPr/>
        </p:nvSpPr>
        <p:spPr>
          <a:xfrm>
            <a:off x="4947830" y="1666640"/>
            <a:ext cx="1098300" cy="8543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3a, 3b </a:t>
            </a: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3c ocorre imediatamente após a ocorrência de 3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131746" y="3331300"/>
            <a:ext cx="659999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EM ANÁLISE PELA CAA</a:t>
            </a:r>
          </a:p>
        </p:txBody>
      </p:sp>
      <p:sp>
        <p:nvSpPr>
          <p:cNvPr id="233" name="Shape 233"/>
          <p:cNvSpPr/>
          <p:nvPr/>
        </p:nvSpPr>
        <p:spPr>
          <a:xfrm>
            <a:off x="4334430" y="2531500"/>
            <a:ext cx="1177924" cy="16394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14527" y="108376"/>
                  <a:pt x="71808" y="67014"/>
                  <a:pt x="87171" y="50258"/>
                </a:cubicBezTo>
                <a:cubicBezTo>
                  <a:pt x="102531" y="33500"/>
                  <a:pt x="86697" y="27827"/>
                  <a:pt x="92170" y="19451"/>
                </a:cubicBezTo>
                <a:cubicBezTo>
                  <a:pt x="97641" y="11074"/>
                  <a:pt x="115359" y="3240"/>
                  <a:pt x="119999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7025967" y="3251165"/>
            <a:ext cx="659999" cy="20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697122" y="3655055"/>
            <a:ext cx="763500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EM CONSTRUÇÃO</a:t>
            </a:r>
          </a:p>
        </p:txBody>
      </p:sp>
      <p:cxnSp>
        <p:nvCxnSpPr>
          <p:cNvPr id="236" name="Shape 236"/>
          <p:cNvCxnSpPr>
            <a:stCxn id="210" idx="2"/>
          </p:cNvCxnSpPr>
          <p:nvPr/>
        </p:nvCxnSpPr>
        <p:spPr>
          <a:xfrm rot="5400000">
            <a:off x="3462112" y="3762037"/>
            <a:ext cx="1677000" cy="18402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cxnSp>
        <p:nvCxnSpPr>
          <p:cNvPr id="237" name="Shape 237"/>
          <p:cNvCxnSpPr>
            <a:stCxn id="219" idx="0"/>
            <a:endCxn id="219" idx="2"/>
          </p:cNvCxnSpPr>
          <p:nvPr/>
        </p:nvCxnSpPr>
        <p:spPr>
          <a:xfrm rot="5400000">
            <a:off x="2453289" y="3495800"/>
            <a:ext cx="180000" cy="151500"/>
          </a:xfrm>
          <a:prstGeom prst="bentConnector4">
            <a:avLst>
              <a:gd name="adj1" fmla="val -132292"/>
              <a:gd name="adj2" fmla="val 471798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238" name="Shape 238"/>
          <p:cNvGrpSpPr/>
          <p:nvPr/>
        </p:nvGrpSpPr>
        <p:grpSpPr>
          <a:xfrm>
            <a:off x="1486920" y="3164499"/>
            <a:ext cx="540000" cy="532498"/>
            <a:chOff x="267720" y="2631100"/>
            <a:chExt cx="540000" cy="532499"/>
          </a:xfrm>
        </p:grpSpPr>
        <p:pic>
          <p:nvPicPr>
            <p:cNvPr id="239" name="Shape 23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720" y="2631100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Shape 240"/>
            <p:cNvSpPr/>
            <p:nvPr/>
          </p:nvSpPr>
          <p:spPr>
            <a:xfrm>
              <a:off x="386820" y="2712700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241" name="Shape 241"/>
          <p:cNvSpPr/>
          <p:nvPr/>
        </p:nvSpPr>
        <p:spPr>
          <a:xfrm>
            <a:off x="1043608" y="1688431"/>
            <a:ext cx="2193509" cy="15245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cria solicitação de cargo(s) de Professor-Titular (novo / permanente):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Justificativa da Solicitação pelo Departamento / Área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da Unidade Aprovados pelo CAA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Comprovação da Aplicação de Critérios e da existência do Mérito Acadêmico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Aprovação da Solicitação pela Congregação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358925" y="3869794"/>
            <a:ext cx="620099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NÃO APROVADA</a:t>
            </a:r>
          </a:p>
        </p:txBody>
      </p:sp>
      <p:sp>
        <p:nvSpPr>
          <p:cNvPr id="243" name="Shape 243"/>
          <p:cNvSpPr/>
          <p:nvPr/>
        </p:nvSpPr>
        <p:spPr>
          <a:xfrm>
            <a:off x="3402230" y="4551425"/>
            <a:ext cx="1805100" cy="63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CAA comunica a Unidade a não aprovação da solicitação</a:t>
            </a:r>
          </a:p>
        </p:txBody>
      </p:sp>
      <p:sp>
        <p:nvSpPr>
          <p:cNvPr id="244" name="Shape 244"/>
          <p:cNvSpPr/>
          <p:nvPr/>
        </p:nvSpPr>
        <p:spPr>
          <a:xfrm>
            <a:off x="5540225" y="2531675"/>
            <a:ext cx="638675" cy="3837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6271"/>
                </a:moveTo>
                <a:cubicBezTo>
                  <a:pt x="110915" y="104553"/>
                  <a:pt x="84188" y="45440"/>
                  <a:pt x="65507" y="45980"/>
                </a:cubicBezTo>
                <a:cubicBezTo>
                  <a:pt x="46821" y="46511"/>
                  <a:pt x="18812" y="127144"/>
                  <a:pt x="7896" y="119484"/>
                </a:cubicBezTo>
                <a:cubicBezTo>
                  <a:pt x="-3020" y="111815"/>
                  <a:pt x="1315" y="19910"/>
                  <a:pt x="0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5" name="Shape 245"/>
          <p:cNvGrpSpPr/>
          <p:nvPr/>
        </p:nvGrpSpPr>
        <p:grpSpPr>
          <a:xfrm>
            <a:off x="7703688" y="997460"/>
            <a:ext cx="1300551" cy="953957"/>
            <a:chOff x="405298" y="5800619"/>
            <a:chExt cx="914400" cy="900299"/>
          </a:xfrm>
        </p:grpSpPr>
        <p:sp>
          <p:nvSpPr>
            <p:cNvPr id="246" name="Shape 246"/>
            <p:cNvSpPr/>
            <p:nvPr/>
          </p:nvSpPr>
          <p:spPr>
            <a:xfrm>
              <a:off x="405298" y="5800619"/>
              <a:ext cx="914400" cy="900299"/>
            </a:xfrm>
            <a:prstGeom prst="foldedCorner">
              <a:avLst>
                <a:gd name="adj" fmla="val 16667"/>
              </a:avLst>
            </a:prstGeom>
            <a:solidFill>
              <a:srgbClr val="FFE599"/>
            </a:solidFill>
            <a:ln w="9525" cap="flat" cmpd="sng">
              <a:solidFill>
                <a:srgbClr val="395E89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Note que o </a:t>
              </a:r>
              <a:r>
                <a:rPr lang="pt-BR" sz="9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ESTADO </a:t>
              </a:r>
              <a:r>
                <a:rPr lang="pt-BR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 Solicitação de Cargo é alterado sempre que ocorre uma comunicação: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Shape 247"/>
            <p:cNvCxnSpPr/>
            <p:nvPr/>
          </p:nvCxnSpPr>
          <p:spPr>
            <a:xfrm>
              <a:off x="690450" y="6565636"/>
              <a:ext cx="342900" cy="1200"/>
            </a:xfrm>
            <a:prstGeom prst="bentConnector3">
              <a:avLst>
                <a:gd name="adj1" fmla="val -21152"/>
              </a:avLst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248" name="Shape 248"/>
          <p:cNvSpPr/>
          <p:nvPr/>
        </p:nvSpPr>
        <p:spPr>
          <a:xfrm>
            <a:off x="5426255" y="2528700"/>
            <a:ext cx="429174" cy="1796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318" y="120000"/>
                </a:moveTo>
                <a:cubicBezTo>
                  <a:pt x="97135" y="111009"/>
                  <a:pt x="131177" y="80975"/>
                  <a:pt x="116225" y="66060"/>
                </a:cubicBezTo>
                <a:cubicBezTo>
                  <a:pt x="101273" y="51142"/>
                  <a:pt x="18335" y="41512"/>
                  <a:pt x="3606" y="30502"/>
                </a:cubicBezTo>
                <a:cubicBezTo>
                  <a:pt x="-11121" y="19491"/>
                  <a:pt x="23787" y="5083"/>
                  <a:pt x="27827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773826" y="3481553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hape 250"/>
          <p:cNvCxnSpPr>
            <a:stCxn id="249" idx="4"/>
          </p:cNvCxnSpPr>
          <p:nvPr/>
        </p:nvCxnSpPr>
        <p:spPr>
          <a:xfrm rot="5400000">
            <a:off x="3932026" y="3290153"/>
            <a:ext cx="393900" cy="14967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grpSp>
        <p:nvGrpSpPr>
          <p:cNvPr id="251" name="Shape 251"/>
          <p:cNvGrpSpPr/>
          <p:nvPr/>
        </p:nvGrpSpPr>
        <p:grpSpPr>
          <a:xfrm>
            <a:off x="5063550" y="5058630"/>
            <a:ext cx="540000" cy="532499"/>
            <a:chOff x="377473" y="2087705"/>
            <a:chExt cx="540000" cy="532499"/>
          </a:xfrm>
        </p:grpSpPr>
        <p:pic>
          <p:nvPicPr>
            <p:cNvPr id="252" name="Shape 252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Shape 253"/>
            <p:cNvSpPr/>
            <p:nvPr/>
          </p:nvSpPr>
          <p:spPr>
            <a:xfrm>
              <a:off x="425185" y="2169211"/>
              <a:ext cx="4836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3a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4005775" y="5557801"/>
            <a:ext cx="1805100" cy="240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CAA solicita Diligência a Unidade</a:t>
            </a:r>
          </a:p>
        </p:txBody>
      </p:sp>
      <p:sp>
        <p:nvSpPr>
          <p:cNvPr id="255" name="Shape 255"/>
          <p:cNvSpPr/>
          <p:nvPr/>
        </p:nvSpPr>
        <p:spPr>
          <a:xfrm>
            <a:off x="5312362" y="2529000"/>
            <a:ext cx="208599" cy="25106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3633" y="120000"/>
                </a:moveTo>
                <a:cubicBezTo>
                  <a:pt x="28604" y="108695"/>
                  <a:pt x="105719" y="69455"/>
                  <a:pt x="103461" y="52171"/>
                </a:cubicBezTo>
                <a:cubicBezTo>
                  <a:pt x="101188" y="34886"/>
                  <a:pt x="-2689" y="24988"/>
                  <a:pt x="57" y="16293"/>
                </a:cubicBezTo>
                <a:cubicBezTo>
                  <a:pt x="2804" y="7598"/>
                  <a:pt x="100009" y="2714"/>
                  <a:pt x="120000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3358925" y="5267862"/>
            <a:ext cx="763500" cy="24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EM DILIGÊNCIA</a:t>
            </a:r>
          </a:p>
        </p:txBody>
      </p:sp>
      <p:sp>
        <p:nvSpPr>
          <p:cNvPr id="257" name="Shape 257"/>
          <p:cNvSpPr/>
          <p:nvPr/>
        </p:nvSpPr>
        <p:spPr>
          <a:xfrm>
            <a:off x="3173625" y="405538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173625" y="5340560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3838784" y="4082907"/>
            <a:ext cx="540000" cy="532499"/>
            <a:chOff x="377473" y="2087705"/>
            <a:chExt cx="540000" cy="532499"/>
          </a:xfrm>
        </p:grpSpPr>
        <p:pic>
          <p:nvPicPr>
            <p:cNvPr id="260" name="Shape 26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Shape 261"/>
            <p:cNvSpPr/>
            <p:nvPr/>
          </p:nvSpPr>
          <p:spPr>
            <a:xfrm>
              <a:off x="425185" y="2169211"/>
              <a:ext cx="4836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3b</a:t>
              </a:r>
            </a:p>
          </p:txBody>
        </p:sp>
      </p:grpSp>
      <p:sp>
        <p:nvSpPr>
          <p:cNvPr id="262" name="Shape 262"/>
          <p:cNvSpPr/>
          <p:nvPr/>
        </p:nvSpPr>
        <p:spPr>
          <a:xfrm>
            <a:off x="2458058" y="3938750"/>
            <a:ext cx="3128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760950" y="3660400"/>
            <a:ext cx="623875" cy="1859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113445" y="117031"/>
                  <a:pt x="84286" y="110764"/>
                  <a:pt x="80684" y="102191"/>
                </a:cubicBezTo>
                <a:cubicBezTo>
                  <a:pt x="77077" y="93617"/>
                  <a:pt x="111806" y="82188"/>
                  <a:pt x="98375" y="68558"/>
                </a:cubicBezTo>
                <a:cubicBezTo>
                  <a:pt x="84940" y="54928"/>
                  <a:pt x="-3048" y="31838"/>
                  <a:pt x="81" y="20411"/>
                </a:cubicBezTo>
                <a:cubicBezTo>
                  <a:pt x="3212" y="8985"/>
                  <a:pt x="97654" y="3400"/>
                  <a:pt x="11717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461275" y="4138425"/>
            <a:ext cx="898600" cy="551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23855"/>
                </a:moveTo>
                <a:cubicBezTo>
                  <a:pt x="109523" y="19922"/>
                  <a:pt x="72389" y="-2801"/>
                  <a:pt x="57152" y="288"/>
                </a:cubicBezTo>
                <a:cubicBezTo>
                  <a:pt x="41915" y="3377"/>
                  <a:pt x="33699" y="27194"/>
                  <a:pt x="28577" y="42407"/>
                </a:cubicBezTo>
                <a:cubicBezTo>
                  <a:pt x="23453" y="57615"/>
                  <a:pt x="31171" y="78614"/>
                  <a:pt x="26411" y="91548"/>
                </a:cubicBezTo>
                <a:cubicBezTo>
                  <a:pt x="21647" y="104477"/>
                  <a:pt x="4400" y="115257"/>
                  <a:pt x="0" y="120000"/>
                </a:cubicBezTo>
              </a:path>
            </a:pathLst>
          </a:custGeom>
          <a:noFill/>
          <a:ln w="19050" cap="flat" cmpd="sng">
            <a:solidFill>
              <a:srgbClr val="B45F06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470725" y="3558532"/>
            <a:ext cx="899400" cy="15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82823"/>
                </a:moveTo>
                <a:cubicBezTo>
                  <a:pt x="4769" y="88714"/>
                  <a:pt x="19429" y="114955"/>
                  <a:pt x="28635" y="118248"/>
                </a:cubicBezTo>
                <a:cubicBezTo>
                  <a:pt x="37838" y="121520"/>
                  <a:pt x="47498" y="122175"/>
                  <a:pt x="55226" y="102499"/>
                </a:cubicBezTo>
                <a:cubicBezTo>
                  <a:pt x="62951" y="82804"/>
                  <a:pt x="64202" y="4177"/>
                  <a:pt x="75000" y="173"/>
                </a:cubicBezTo>
                <a:cubicBezTo>
                  <a:pt x="85793" y="-3831"/>
                  <a:pt x="112498" y="65400"/>
                  <a:pt x="120000" y="7845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456380" y="4502094"/>
            <a:ext cx="3128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Shape 267"/>
          <p:cNvCxnSpPr>
            <a:stCxn id="266" idx="2"/>
          </p:cNvCxnSpPr>
          <p:nvPr/>
        </p:nvCxnSpPr>
        <p:spPr>
          <a:xfrm>
            <a:off x="2456380" y="4682094"/>
            <a:ext cx="600" cy="304800"/>
          </a:xfrm>
          <a:prstGeom prst="bentConnector3">
            <a:avLst>
              <a:gd name="adj1" fmla="val -85621778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68" name="Shape 268"/>
          <p:cNvSpPr/>
          <p:nvPr/>
        </p:nvSpPr>
        <p:spPr>
          <a:xfrm>
            <a:off x="2456380" y="4806894"/>
            <a:ext cx="3128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Shape 269"/>
          <p:cNvGrpSpPr/>
          <p:nvPr/>
        </p:nvGrpSpPr>
        <p:grpSpPr>
          <a:xfrm>
            <a:off x="1494203" y="4531572"/>
            <a:ext cx="540000" cy="532499"/>
            <a:chOff x="377473" y="2087705"/>
            <a:chExt cx="540000" cy="532499"/>
          </a:xfrm>
        </p:grpSpPr>
        <p:pic>
          <p:nvPicPr>
            <p:cNvPr id="270" name="Shape 27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Shape 271"/>
            <p:cNvSpPr/>
            <p:nvPr/>
          </p:nvSpPr>
          <p:spPr>
            <a:xfrm>
              <a:off x="402162" y="2180284"/>
              <a:ext cx="5141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5a</a:t>
              </a:r>
            </a:p>
          </p:txBody>
        </p:sp>
      </p:grpSp>
      <p:sp>
        <p:nvSpPr>
          <p:cNvPr id="272" name="Shape 272"/>
          <p:cNvSpPr txBox="1"/>
          <p:nvPr/>
        </p:nvSpPr>
        <p:spPr>
          <a:xfrm>
            <a:off x="1579275" y="4988942"/>
            <a:ext cx="8901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NÃO APROVADA: FINALIZADA</a:t>
            </a:r>
          </a:p>
        </p:txBody>
      </p:sp>
      <p:sp>
        <p:nvSpPr>
          <p:cNvPr id="273" name="Shape 273"/>
          <p:cNvSpPr/>
          <p:nvPr/>
        </p:nvSpPr>
        <p:spPr>
          <a:xfrm>
            <a:off x="323528" y="4548801"/>
            <a:ext cx="1163392" cy="4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finaliza a solicitação não aprovada:</a:t>
            </a:r>
          </a:p>
        </p:txBody>
      </p:sp>
      <p:sp>
        <p:nvSpPr>
          <p:cNvPr id="274" name="Shape 274"/>
          <p:cNvSpPr/>
          <p:nvPr/>
        </p:nvSpPr>
        <p:spPr>
          <a:xfrm>
            <a:off x="6340185" y="3460937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122243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Cargo (Parte 2)</a:t>
            </a:r>
          </a:p>
        </p:txBody>
      </p:sp>
      <p:sp>
        <p:nvSpPr>
          <p:cNvPr id="280" name="Shape 280"/>
          <p:cNvSpPr/>
          <p:nvPr/>
        </p:nvSpPr>
        <p:spPr>
          <a:xfrm>
            <a:off x="5144464" y="2863924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</a:t>
            </a:r>
          </a:p>
        </p:txBody>
      </p:sp>
      <p:sp>
        <p:nvSpPr>
          <p:cNvPr id="281" name="Shape 281"/>
          <p:cNvSpPr/>
          <p:nvPr/>
        </p:nvSpPr>
        <p:spPr>
          <a:xfrm>
            <a:off x="6828917" y="5892592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SVPUBL-01</a:t>
            </a:r>
          </a:p>
        </p:txBody>
      </p:sp>
      <p:cxnSp>
        <p:nvCxnSpPr>
          <p:cNvPr id="282" name="Shape 282"/>
          <p:cNvCxnSpPr>
            <a:stCxn id="283" idx="0"/>
            <a:endCxn id="284" idx="0"/>
          </p:cNvCxnSpPr>
          <p:nvPr/>
        </p:nvCxnSpPr>
        <p:spPr>
          <a:xfrm rot="-5400000" flipH="1">
            <a:off x="7770403" y="5712010"/>
            <a:ext cx="600" cy="359400"/>
          </a:xfrm>
          <a:prstGeom prst="bentConnector3">
            <a:avLst>
              <a:gd name="adj1" fmla="val -6428086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285" name="Shape 285"/>
          <p:cNvSpPr/>
          <p:nvPr/>
        </p:nvSpPr>
        <p:spPr>
          <a:xfrm>
            <a:off x="2181522" y="2863925"/>
            <a:ext cx="1805098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SG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645817" y="6127796"/>
            <a:ext cx="890100" cy="435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REDISTRIBUIÇÃO PUBLICADA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367546" y="3460448"/>
            <a:ext cx="1957315" cy="832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 solicita ao GR a Publicação de da Portaria de Redistribuição de Cargos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para Publicação da Portaria de Redistribuição de Cargos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7477670" y="4471028"/>
            <a:ext cx="1083716" cy="6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SVPUBLIC-01 publica Portaria de Redistribuição de Cargo(s)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256978" y="2469900"/>
            <a:ext cx="890100" cy="50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PUBLICAÇÃO DA REDISTRIBUIÇÃO  SOLICITADA</a:t>
            </a:r>
          </a:p>
        </p:txBody>
      </p:sp>
      <p:sp>
        <p:nvSpPr>
          <p:cNvPr id="284" name="Shape 284"/>
          <p:cNvSpPr/>
          <p:nvPr/>
        </p:nvSpPr>
        <p:spPr>
          <a:xfrm>
            <a:off x="7846753" y="5891410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8307052" y="3701607"/>
            <a:ext cx="585299" cy="760754"/>
            <a:chOff x="6022644" y="537439"/>
            <a:chExt cx="585299" cy="760754"/>
          </a:xfrm>
        </p:grpSpPr>
        <p:grpSp>
          <p:nvGrpSpPr>
            <p:cNvPr id="291" name="Shape 291"/>
            <p:cNvGrpSpPr/>
            <p:nvPr/>
          </p:nvGrpSpPr>
          <p:grpSpPr>
            <a:xfrm>
              <a:off x="6193717" y="537439"/>
              <a:ext cx="252016" cy="520377"/>
              <a:chOff x="1419050" y="4121944"/>
              <a:chExt cx="442913" cy="914549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3" name="Shape 293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8" name="Shape 298"/>
            <p:cNvSpPr/>
            <p:nvPr/>
          </p:nvSpPr>
          <p:spPr>
            <a:xfrm>
              <a:off x="6022644" y="1059394"/>
              <a:ext cx="585299" cy="238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DOSP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3779912" y="1268759"/>
            <a:ext cx="763499" cy="881969"/>
            <a:chOff x="-7" y="5959293"/>
            <a:chExt cx="763500" cy="881969"/>
          </a:xfrm>
        </p:grpSpPr>
        <p:grpSp>
          <p:nvGrpSpPr>
            <p:cNvPr id="300" name="Shape 300"/>
            <p:cNvGrpSpPr/>
            <p:nvPr/>
          </p:nvGrpSpPr>
          <p:grpSpPr>
            <a:xfrm>
              <a:off x="255740" y="5959293"/>
              <a:ext cx="252016" cy="520377"/>
              <a:chOff x="1419050" y="4121944"/>
              <a:chExt cx="442913" cy="914549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2" name="Shape 302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Shape 303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Shape 304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Shape 305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Shape 306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7" name="Shape 307"/>
            <p:cNvSpPr/>
            <p:nvPr/>
          </p:nvSpPr>
          <p:spPr>
            <a:xfrm>
              <a:off x="-7" y="6481264"/>
              <a:ext cx="763500" cy="359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SistemaMarte</a:t>
              </a:r>
            </a:p>
          </p:txBody>
        </p:sp>
      </p:grpSp>
      <p:cxnSp>
        <p:nvCxnSpPr>
          <p:cNvPr id="308" name="Shape 308"/>
          <p:cNvCxnSpPr>
            <a:stCxn id="280" idx="3"/>
          </p:cNvCxnSpPr>
          <p:nvPr/>
        </p:nvCxnSpPr>
        <p:spPr>
          <a:xfrm>
            <a:off x="6058864" y="3043924"/>
            <a:ext cx="1017600" cy="28563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09" name="Shape 309"/>
          <p:cNvSpPr/>
          <p:nvPr/>
        </p:nvSpPr>
        <p:spPr>
          <a:xfrm>
            <a:off x="2240082" y="1702086"/>
            <a:ext cx="899479" cy="7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 analisa a necessidade de publicar redistribuição de Cargos</a:t>
            </a:r>
          </a:p>
        </p:txBody>
      </p:sp>
      <p:cxnSp>
        <p:nvCxnSpPr>
          <p:cNvPr id="310" name="Shape 310"/>
          <p:cNvCxnSpPr>
            <a:stCxn id="311" idx="0"/>
            <a:endCxn id="312" idx="0"/>
          </p:cNvCxnSpPr>
          <p:nvPr/>
        </p:nvCxnSpPr>
        <p:spPr>
          <a:xfrm rot="5400000">
            <a:off x="3400612" y="2674314"/>
            <a:ext cx="600" cy="379800"/>
          </a:xfrm>
          <a:prstGeom prst="bentConnector3">
            <a:avLst>
              <a:gd name="adj1" fmla="val -101539844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13" name="Shape 313"/>
          <p:cNvSpPr/>
          <p:nvPr/>
        </p:nvSpPr>
        <p:spPr>
          <a:xfrm>
            <a:off x="2484728" y="28639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Shape 314"/>
          <p:cNvCxnSpPr>
            <a:stCxn id="285" idx="3"/>
            <a:endCxn id="280" idx="1"/>
          </p:cNvCxnSpPr>
          <p:nvPr/>
        </p:nvCxnSpPr>
        <p:spPr>
          <a:xfrm>
            <a:off x="3986621" y="3043925"/>
            <a:ext cx="11577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sp>
        <p:nvSpPr>
          <p:cNvPr id="315" name="Shape 315"/>
          <p:cNvSpPr/>
          <p:nvPr/>
        </p:nvSpPr>
        <p:spPr>
          <a:xfrm>
            <a:off x="7404982" y="2601164"/>
            <a:ext cx="1325161" cy="8278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 elabora a portaria de redistribuição de cargos, colhe a assinatura do Reitor e envia para a Publicação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6900925" y="2708920"/>
            <a:ext cx="549790" cy="532499"/>
            <a:chOff x="377473" y="2087705"/>
            <a:chExt cx="549790" cy="532499"/>
          </a:xfrm>
        </p:grpSpPr>
        <p:pic>
          <p:nvPicPr>
            <p:cNvPr id="317" name="Shape 317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Shape 318"/>
            <p:cNvSpPr/>
            <p:nvPr/>
          </p:nvSpPr>
          <p:spPr>
            <a:xfrm>
              <a:off x="387263" y="2178893"/>
              <a:ext cx="5400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4b2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5470232" y="5085183"/>
            <a:ext cx="896440" cy="354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SVPUBL-01 anexa a portaria de redistribuição</a:t>
            </a:r>
          </a:p>
        </p:txBody>
      </p:sp>
      <p:sp>
        <p:nvSpPr>
          <p:cNvPr id="320" name="Shape 320"/>
          <p:cNvSpPr/>
          <p:nvPr/>
        </p:nvSpPr>
        <p:spPr>
          <a:xfrm>
            <a:off x="4499707" y="4437112"/>
            <a:ext cx="1536746" cy="52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 atualiza o Sistema Marte concedendo cargos à Unidade</a:t>
            </a:r>
          </a:p>
        </p:txBody>
      </p:sp>
      <p:sp>
        <p:nvSpPr>
          <p:cNvPr id="321" name="Shape 321"/>
          <p:cNvSpPr/>
          <p:nvPr/>
        </p:nvSpPr>
        <p:spPr>
          <a:xfrm>
            <a:off x="842175" y="1561320"/>
            <a:ext cx="1384101" cy="117882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4b1, </a:t>
            </a: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portaria de redistribuição somente será publicada se houver necessidade de redistribuir cargos.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contrário, continua no passo 4a1.</a:t>
            </a:r>
          </a:p>
        </p:txBody>
      </p:sp>
      <p:sp>
        <p:nvSpPr>
          <p:cNvPr id="322" name="Shape 322"/>
          <p:cNvSpPr/>
          <p:nvPr/>
        </p:nvSpPr>
        <p:spPr>
          <a:xfrm>
            <a:off x="1413999" y="2750076"/>
            <a:ext cx="828799" cy="108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112297" y="112892"/>
                  <a:pt x="44134" y="100724"/>
                  <a:pt x="24136" y="80724"/>
                </a:cubicBezTo>
                <a:cubicBezTo>
                  <a:pt x="4137" y="60724"/>
                  <a:pt x="30542" y="21716"/>
                  <a:pt x="0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6203705" y="5310230"/>
            <a:ext cx="883656" cy="5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PORTARIA DA REDISTRIBUIÇÃO PRONTA PARA PUBLICAÇÃO</a:t>
            </a:r>
          </a:p>
        </p:txBody>
      </p:sp>
      <p:sp>
        <p:nvSpPr>
          <p:cNvPr id="324" name="Shape 324"/>
          <p:cNvSpPr/>
          <p:nvPr/>
        </p:nvSpPr>
        <p:spPr>
          <a:xfrm>
            <a:off x="1789365" y="4745405"/>
            <a:ext cx="1589399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(ACAD)</a:t>
            </a:r>
          </a:p>
        </p:txBody>
      </p:sp>
      <p:sp>
        <p:nvSpPr>
          <p:cNvPr id="283" name="Shape 283"/>
          <p:cNvSpPr/>
          <p:nvPr/>
        </p:nvSpPr>
        <p:spPr>
          <a:xfrm>
            <a:off x="7487503" y="5891410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7960356" y="5369630"/>
            <a:ext cx="841200" cy="49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PUBLICANDO PORTARIA DE REDISTRIBUIÇÃO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Shape 326"/>
          <p:cNvCxnSpPr>
            <a:stCxn id="281" idx="1"/>
          </p:cNvCxnSpPr>
          <p:nvPr/>
        </p:nvCxnSpPr>
        <p:spPr>
          <a:xfrm flipH="1">
            <a:off x="4673117" y="6072592"/>
            <a:ext cx="2155800" cy="42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27" name="Shape 327"/>
          <p:cNvSpPr/>
          <p:nvPr/>
        </p:nvSpPr>
        <p:spPr>
          <a:xfrm>
            <a:off x="3639712" y="28639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Shape 328"/>
          <p:cNvCxnSpPr>
            <a:stCxn id="313" idx="4"/>
            <a:endCxn id="324" idx="0"/>
          </p:cNvCxnSpPr>
          <p:nvPr/>
        </p:nvCxnSpPr>
        <p:spPr>
          <a:xfrm rot="5400000">
            <a:off x="1825328" y="3982614"/>
            <a:ext cx="1521599" cy="42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29" name="Shape 329"/>
          <p:cNvSpPr/>
          <p:nvPr/>
        </p:nvSpPr>
        <p:spPr>
          <a:xfrm>
            <a:off x="224223" y="4375823"/>
            <a:ext cx="770383" cy="6649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finaliza a solicitação aprovada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129515" y="4942951"/>
            <a:ext cx="672899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FINALIZADA</a:t>
            </a:r>
          </a:p>
        </p:txBody>
      </p:sp>
      <p:cxnSp>
        <p:nvCxnSpPr>
          <p:cNvPr id="331" name="Shape 331"/>
          <p:cNvCxnSpPr/>
          <p:nvPr/>
        </p:nvCxnSpPr>
        <p:spPr>
          <a:xfrm rot="5400000">
            <a:off x="1764172" y="4789146"/>
            <a:ext cx="179999" cy="103499"/>
          </a:xfrm>
          <a:prstGeom prst="bentConnector4">
            <a:avLst>
              <a:gd name="adj1" fmla="val -132292"/>
              <a:gd name="adj2" fmla="val 483803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32" name="Shape 332"/>
          <p:cNvSpPr txBox="1"/>
          <p:nvPr/>
        </p:nvSpPr>
        <p:spPr>
          <a:xfrm>
            <a:off x="2652453" y="5070816"/>
            <a:ext cx="845777" cy="3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REDISTRIBUÍDA</a:t>
            </a:r>
          </a:p>
        </p:txBody>
      </p:sp>
      <p:sp>
        <p:nvSpPr>
          <p:cNvPr id="333" name="Shape 333"/>
          <p:cNvSpPr/>
          <p:nvPr/>
        </p:nvSpPr>
        <p:spPr>
          <a:xfrm>
            <a:off x="420206" y="5373216"/>
            <a:ext cx="1764001" cy="806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 atualiza o Sistema Marte redistribuindo cargos para a Unidade e comunica a Unidade sobre a efetivação da redistribuição do(s) cargo(s)</a:t>
            </a:r>
          </a:p>
        </p:txBody>
      </p:sp>
      <p:sp>
        <p:nvSpPr>
          <p:cNvPr id="334" name="Shape 334"/>
          <p:cNvSpPr/>
          <p:nvPr/>
        </p:nvSpPr>
        <p:spPr>
          <a:xfrm>
            <a:off x="1802422" y="4750896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Shape 335"/>
          <p:cNvGrpSpPr/>
          <p:nvPr/>
        </p:nvGrpSpPr>
        <p:grpSpPr>
          <a:xfrm>
            <a:off x="4451816" y="2968434"/>
            <a:ext cx="540000" cy="532499"/>
            <a:chOff x="377473" y="2087705"/>
            <a:chExt cx="540000" cy="532499"/>
          </a:xfrm>
        </p:grpSpPr>
        <p:pic>
          <p:nvPicPr>
            <p:cNvPr id="336" name="Shape 33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Shape 337"/>
            <p:cNvSpPr/>
            <p:nvPr/>
          </p:nvSpPr>
          <p:spPr>
            <a:xfrm>
              <a:off x="416175" y="2169221"/>
              <a:ext cx="4998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4b1</a:t>
              </a: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7506219" y="5051005"/>
            <a:ext cx="551211" cy="532499"/>
            <a:chOff x="377473" y="2087705"/>
            <a:chExt cx="551211" cy="532499"/>
          </a:xfrm>
        </p:grpSpPr>
        <p:pic>
          <p:nvPicPr>
            <p:cNvPr id="339" name="Shape 33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Shape 340"/>
            <p:cNvSpPr/>
            <p:nvPr/>
          </p:nvSpPr>
          <p:spPr>
            <a:xfrm>
              <a:off x="388685" y="2169230"/>
              <a:ext cx="5400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4b3</a:t>
              </a:r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5510820" y="5679978"/>
            <a:ext cx="573347" cy="532499"/>
            <a:chOff x="377473" y="2087705"/>
            <a:chExt cx="573347" cy="532499"/>
          </a:xfrm>
        </p:grpSpPr>
        <p:pic>
          <p:nvPicPr>
            <p:cNvPr id="342" name="Shape 342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Shape 343"/>
            <p:cNvSpPr/>
            <p:nvPr/>
          </p:nvSpPr>
          <p:spPr>
            <a:xfrm>
              <a:off x="378121" y="2169233"/>
              <a:ext cx="5726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4b4</a:t>
              </a: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2165082" y="5456710"/>
            <a:ext cx="551470" cy="532499"/>
            <a:chOff x="377473" y="2087705"/>
            <a:chExt cx="551470" cy="532499"/>
          </a:xfrm>
        </p:grpSpPr>
        <p:pic>
          <p:nvPicPr>
            <p:cNvPr id="345" name="Shape 345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Shape 346"/>
            <p:cNvSpPr/>
            <p:nvPr/>
          </p:nvSpPr>
          <p:spPr>
            <a:xfrm>
              <a:off x="388943" y="2207924"/>
              <a:ext cx="5400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t-B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4b5</a:t>
              </a:r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969321" y="4437112"/>
            <a:ext cx="540000" cy="532499"/>
            <a:chOff x="377473" y="2087705"/>
            <a:chExt cx="540000" cy="532499"/>
          </a:xfrm>
        </p:grpSpPr>
        <p:pic>
          <p:nvPicPr>
            <p:cNvPr id="348" name="Shape 34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Shape 349"/>
            <p:cNvSpPr/>
            <p:nvPr/>
          </p:nvSpPr>
          <p:spPr>
            <a:xfrm>
              <a:off x="399120" y="2191249"/>
              <a:ext cx="5141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3487312" y="28639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3107494" y="28639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2843911" y="28639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3957929" y="4437112"/>
            <a:ext cx="541778" cy="532499"/>
            <a:chOff x="377473" y="2087705"/>
            <a:chExt cx="541778" cy="532499"/>
          </a:xfrm>
        </p:grpSpPr>
        <p:pic>
          <p:nvPicPr>
            <p:cNvPr id="352" name="Shape 352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Shape 353"/>
            <p:cNvSpPr/>
            <p:nvPr/>
          </p:nvSpPr>
          <p:spPr>
            <a:xfrm>
              <a:off x="416152" y="2169221"/>
              <a:ext cx="5030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4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4a2</a:t>
              </a:r>
            </a:p>
          </p:txBody>
        </p:sp>
      </p:grpSp>
      <p:sp>
        <p:nvSpPr>
          <p:cNvPr id="354" name="Shape 354"/>
          <p:cNvSpPr/>
          <p:nvPr/>
        </p:nvSpPr>
        <p:spPr>
          <a:xfrm>
            <a:off x="465681" y="3755180"/>
            <a:ext cx="1747104" cy="39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 comunica a Unidade e SVCOAUD-01 sobre a efetivação da concessão do(s) cargo(s)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3108431" y="1794175"/>
            <a:ext cx="540000" cy="532499"/>
            <a:chOff x="377473" y="2087705"/>
            <a:chExt cx="540000" cy="532499"/>
          </a:xfrm>
        </p:grpSpPr>
        <p:pic>
          <p:nvPicPr>
            <p:cNvPr id="356" name="Shape 35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Shape 357"/>
            <p:cNvSpPr/>
            <p:nvPr/>
          </p:nvSpPr>
          <p:spPr>
            <a:xfrm>
              <a:off x="496631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3452162" y="5894650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Shape 359"/>
          <p:cNvGrpSpPr/>
          <p:nvPr/>
        </p:nvGrpSpPr>
        <p:grpSpPr>
          <a:xfrm>
            <a:off x="7174885" y="1268759"/>
            <a:ext cx="841200" cy="881967"/>
            <a:chOff x="6790500" y="5138732"/>
            <a:chExt cx="841200" cy="881967"/>
          </a:xfrm>
        </p:grpSpPr>
        <p:grpSp>
          <p:nvGrpSpPr>
            <p:cNvPr id="360" name="Shape 360"/>
            <p:cNvGrpSpPr/>
            <p:nvPr/>
          </p:nvGrpSpPr>
          <p:grpSpPr>
            <a:xfrm>
              <a:off x="7085090" y="5138732"/>
              <a:ext cx="252016" cy="520377"/>
              <a:chOff x="1419050" y="4121944"/>
              <a:chExt cx="442913" cy="914549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2" name="Shape 362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Shape 363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Shape 364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Shape 366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7" name="Shape 367"/>
            <p:cNvSpPr/>
            <p:nvPr/>
          </p:nvSpPr>
          <p:spPr>
            <a:xfrm>
              <a:off x="6790500" y="5660700"/>
              <a:ext cx="841200" cy="359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 Zeus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6324862" y="1268759"/>
            <a:ext cx="841200" cy="881967"/>
            <a:chOff x="6790500" y="5138732"/>
            <a:chExt cx="841200" cy="881967"/>
          </a:xfrm>
        </p:grpSpPr>
        <p:grpSp>
          <p:nvGrpSpPr>
            <p:cNvPr id="369" name="Shape 369"/>
            <p:cNvGrpSpPr/>
            <p:nvPr/>
          </p:nvGrpSpPr>
          <p:grpSpPr>
            <a:xfrm>
              <a:off x="7085090" y="5138732"/>
              <a:ext cx="252016" cy="520377"/>
              <a:chOff x="1419050" y="4121944"/>
              <a:chExt cx="442913" cy="914549"/>
            </a:xfrm>
          </p:grpSpPr>
          <p:sp>
            <p:nvSpPr>
              <p:cNvPr id="370" name="Shape 370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1" name="Shape 371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Shape 372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Shape 374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Shape 375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6" name="Shape 376"/>
            <p:cNvSpPr/>
            <p:nvPr/>
          </p:nvSpPr>
          <p:spPr>
            <a:xfrm>
              <a:off x="6790500" y="5660700"/>
              <a:ext cx="841200" cy="359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 Proteos</a:t>
              </a:r>
            </a:p>
          </p:txBody>
        </p:sp>
      </p:grpSp>
      <p:cxnSp>
        <p:nvCxnSpPr>
          <p:cNvPr id="377" name="Shape 377"/>
          <p:cNvCxnSpPr>
            <a:stCxn id="356" idx="3"/>
            <a:endCxn id="307" idx="2"/>
          </p:cNvCxnSpPr>
          <p:nvPr/>
        </p:nvCxnSpPr>
        <p:spPr>
          <a:xfrm>
            <a:off x="3648431" y="2060425"/>
            <a:ext cx="513300" cy="90300"/>
          </a:xfrm>
          <a:prstGeom prst="curvedConnector4">
            <a:avLst>
              <a:gd name="adj1" fmla="val 12807"/>
              <a:gd name="adj2" fmla="val 353162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cxnSp>
        <p:nvCxnSpPr>
          <p:cNvPr id="378" name="Shape 378"/>
          <p:cNvCxnSpPr>
            <a:stCxn id="317" idx="0"/>
            <a:endCxn id="367" idx="2"/>
          </p:cNvCxnSpPr>
          <p:nvPr/>
        </p:nvCxnSpPr>
        <p:spPr>
          <a:xfrm rot="-5400000">
            <a:off x="7104025" y="2217520"/>
            <a:ext cx="558300" cy="4245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379" name="Shape 379"/>
          <p:cNvSpPr/>
          <p:nvPr/>
        </p:nvSpPr>
        <p:spPr>
          <a:xfrm>
            <a:off x="3444542" y="5896751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SVCOAUD-01</a:t>
            </a:r>
          </a:p>
        </p:txBody>
      </p:sp>
      <p:cxnSp>
        <p:nvCxnSpPr>
          <p:cNvPr id="380" name="Shape 380"/>
          <p:cNvCxnSpPr>
            <a:stCxn id="313" idx="4"/>
            <a:endCxn id="358" idx="0"/>
          </p:cNvCxnSpPr>
          <p:nvPr/>
        </p:nvCxnSpPr>
        <p:spPr>
          <a:xfrm rot="-5400000" flipH="1">
            <a:off x="1736678" y="4075464"/>
            <a:ext cx="2670599" cy="967500"/>
          </a:xfrm>
          <a:prstGeom prst="bentConnector3">
            <a:avLst>
              <a:gd name="adj1" fmla="val 3003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381" name="Shape 381"/>
          <p:cNvCxnSpPr>
            <a:stCxn id="379" idx="1"/>
            <a:endCxn id="324" idx="2"/>
          </p:cNvCxnSpPr>
          <p:nvPr/>
        </p:nvCxnSpPr>
        <p:spPr>
          <a:xfrm rot="10800000">
            <a:off x="2584142" y="5105351"/>
            <a:ext cx="860400" cy="971400"/>
          </a:xfrm>
          <a:prstGeom prst="bentConnector2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82" name="Shape 382"/>
          <p:cNvSpPr txBox="1"/>
          <p:nvPr/>
        </p:nvSpPr>
        <p:spPr>
          <a:xfrm>
            <a:off x="1937931" y="4414251"/>
            <a:ext cx="748549" cy="301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CONCEDIDA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2148398" y="3760596"/>
            <a:ext cx="551470" cy="532499"/>
            <a:chOff x="377473" y="2087705"/>
            <a:chExt cx="551470" cy="532499"/>
          </a:xfrm>
        </p:grpSpPr>
        <p:pic>
          <p:nvPicPr>
            <p:cNvPr id="384" name="Shape 38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Shape 385"/>
            <p:cNvSpPr/>
            <p:nvPr/>
          </p:nvSpPr>
          <p:spPr>
            <a:xfrm>
              <a:off x="388943" y="2207924"/>
              <a:ext cx="5400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4a1</a:t>
              </a:r>
            </a:p>
          </p:txBody>
        </p:sp>
      </p:grpSp>
      <p:cxnSp>
        <p:nvCxnSpPr>
          <p:cNvPr id="386" name="Shape 386"/>
          <p:cNvCxnSpPr>
            <a:stCxn id="387" idx="0"/>
            <a:endCxn id="388" idx="0"/>
          </p:cNvCxnSpPr>
          <p:nvPr/>
        </p:nvCxnSpPr>
        <p:spPr>
          <a:xfrm rot="-5400000" flipH="1">
            <a:off x="4227748" y="5716862"/>
            <a:ext cx="8700" cy="360000"/>
          </a:xfrm>
          <a:prstGeom prst="bentConnector3">
            <a:avLst>
              <a:gd name="adj1" fmla="val -11384909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387" name="Shape 387"/>
          <p:cNvSpPr/>
          <p:nvPr/>
        </p:nvSpPr>
        <p:spPr>
          <a:xfrm>
            <a:off x="3948598" y="5892512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4308637" y="5901137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Shape 389"/>
          <p:cNvCxnSpPr>
            <a:stCxn id="339" idx="3"/>
            <a:endCxn id="298" idx="2"/>
          </p:cNvCxnSpPr>
          <p:nvPr/>
        </p:nvCxnSpPr>
        <p:spPr>
          <a:xfrm rot="10800000" flipH="1">
            <a:off x="8046219" y="4462255"/>
            <a:ext cx="553500" cy="855000"/>
          </a:xfrm>
          <a:prstGeom prst="curvedConnector2">
            <a:avLst/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390" name="Shape 390"/>
          <p:cNvSpPr/>
          <p:nvPr/>
        </p:nvSpPr>
        <p:spPr>
          <a:xfrm>
            <a:off x="6972934" y="5900171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Shape 391"/>
          <p:cNvCxnSpPr>
            <a:stCxn id="317" idx="0"/>
            <a:endCxn id="376" idx="2"/>
          </p:cNvCxnSpPr>
          <p:nvPr/>
        </p:nvCxnSpPr>
        <p:spPr>
          <a:xfrm rot="5400000" flipH="1">
            <a:off x="6679075" y="2217070"/>
            <a:ext cx="558300" cy="4254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cxnSp>
        <p:nvCxnSpPr>
          <p:cNvPr id="392" name="Shape 392"/>
          <p:cNvCxnSpPr>
            <a:stCxn id="352" idx="0"/>
            <a:endCxn id="307" idx="2"/>
          </p:cNvCxnSpPr>
          <p:nvPr/>
        </p:nvCxnSpPr>
        <p:spPr>
          <a:xfrm rot="5400000" flipH="1">
            <a:off x="3051629" y="3260812"/>
            <a:ext cx="2286300" cy="663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cxnSp>
        <p:nvCxnSpPr>
          <p:cNvPr id="393" name="Shape 393"/>
          <p:cNvCxnSpPr>
            <a:stCxn id="345" idx="3"/>
            <a:endCxn id="307" idx="2"/>
          </p:cNvCxnSpPr>
          <p:nvPr/>
        </p:nvCxnSpPr>
        <p:spPr>
          <a:xfrm rot="10800000" flipH="1">
            <a:off x="2705082" y="2150860"/>
            <a:ext cx="1456500" cy="3572100"/>
          </a:xfrm>
          <a:prstGeom prst="curvedConnector2">
            <a:avLst/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394" name="Shape 394"/>
          <p:cNvSpPr txBox="1"/>
          <p:nvPr/>
        </p:nvSpPr>
        <p:spPr>
          <a:xfrm>
            <a:off x="2796469" y="5575821"/>
            <a:ext cx="741356" cy="301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CONCEDIDA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4403933" y="5383178"/>
            <a:ext cx="890100" cy="52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APROVADA: REDISTRIBUIÇÃO EFETIVADA NO MARTE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1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430903" y="2737696"/>
            <a:ext cx="3004724" cy="7355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84827"/>
                </a:moveTo>
                <a:cubicBezTo>
                  <a:pt x="105802" y="84990"/>
                  <a:pt x="98205" y="86825"/>
                  <a:pt x="82899" y="92034"/>
                </a:cubicBezTo>
                <a:cubicBezTo>
                  <a:pt x="67593" y="97242"/>
                  <a:pt x="41982" y="131411"/>
                  <a:pt x="28166" y="116072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122243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Solicitação de Cargo (Retificação)</a:t>
            </a:r>
          </a:p>
        </p:txBody>
      </p:sp>
      <p:sp>
        <p:nvSpPr>
          <p:cNvPr id="402" name="Shape 402"/>
          <p:cNvSpPr/>
          <p:nvPr/>
        </p:nvSpPr>
        <p:spPr>
          <a:xfrm>
            <a:off x="1053245" y="3101650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</a:t>
            </a:r>
          </a:p>
        </p:txBody>
      </p:sp>
      <p:sp>
        <p:nvSpPr>
          <p:cNvPr id="403" name="Shape 403"/>
          <p:cNvSpPr/>
          <p:nvPr/>
        </p:nvSpPr>
        <p:spPr>
          <a:xfrm>
            <a:off x="5518444" y="3101650"/>
            <a:ext cx="12285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SVPUBL-01</a:t>
            </a:r>
          </a:p>
        </p:txBody>
      </p:sp>
      <p:cxnSp>
        <p:nvCxnSpPr>
          <p:cNvPr id="404" name="Shape 404"/>
          <p:cNvCxnSpPr>
            <a:stCxn id="402" idx="3"/>
            <a:endCxn id="403" idx="1"/>
          </p:cNvCxnSpPr>
          <p:nvPr/>
        </p:nvCxnSpPr>
        <p:spPr>
          <a:xfrm>
            <a:off x="1967646" y="3281649"/>
            <a:ext cx="3550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cxnSp>
        <p:nvCxnSpPr>
          <p:cNvPr id="405" name="Shape 405"/>
          <p:cNvCxnSpPr>
            <a:stCxn id="406" idx="6"/>
            <a:endCxn id="406" idx="0"/>
          </p:cNvCxnSpPr>
          <p:nvPr/>
        </p:nvCxnSpPr>
        <p:spPr>
          <a:xfrm rot="10800000">
            <a:off x="6647571" y="3093836"/>
            <a:ext cx="103500" cy="180000"/>
          </a:xfrm>
          <a:prstGeom prst="bentConnector4">
            <a:avLst>
              <a:gd name="adj1" fmla="val -230072"/>
              <a:gd name="adj2" fmla="val 337826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407" name="Shape 407"/>
          <p:cNvGrpSpPr/>
          <p:nvPr/>
        </p:nvGrpSpPr>
        <p:grpSpPr>
          <a:xfrm>
            <a:off x="3347777" y="2851475"/>
            <a:ext cx="563010" cy="532499"/>
            <a:chOff x="377473" y="2087705"/>
            <a:chExt cx="563010" cy="532499"/>
          </a:xfrm>
        </p:grpSpPr>
        <p:pic>
          <p:nvPicPr>
            <p:cNvPr id="408" name="Shape 40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/>
            <p:nvPr/>
          </p:nvSpPr>
          <p:spPr>
            <a:xfrm>
              <a:off x="400484" y="2169235"/>
              <a:ext cx="5400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r1a</a:t>
              </a: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6513211" y="2205423"/>
            <a:ext cx="540000" cy="532499"/>
            <a:chOff x="377473" y="2087705"/>
            <a:chExt cx="540000" cy="532499"/>
          </a:xfrm>
        </p:grpSpPr>
        <p:pic>
          <p:nvPicPr>
            <p:cNvPr id="411" name="Shape 411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Shape 412"/>
            <p:cNvSpPr/>
            <p:nvPr/>
          </p:nvSpPr>
          <p:spPr>
            <a:xfrm>
              <a:off x="458989" y="2169231"/>
              <a:ext cx="4157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</p:grpSp>
      <p:sp>
        <p:nvSpPr>
          <p:cNvPr id="413" name="Shape 413"/>
          <p:cNvSpPr/>
          <p:nvPr/>
        </p:nvSpPr>
        <p:spPr>
          <a:xfrm>
            <a:off x="3327850" y="1883706"/>
            <a:ext cx="1692000" cy="98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 solicita ao SVPUBLIC-01 a Publicação da Retificação da Portaria de Redistribuição de Cargo(s):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Rediticação da Portaria de Redistribuição de Cargo(s) com assinatura do Reitor</a:t>
            </a:r>
          </a:p>
        </p:txBody>
      </p:sp>
      <p:sp>
        <p:nvSpPr>
          <p:cNvPr id="414" name="Shape 414"/>
          <p:cNvSpPr/>
          <p:nvPr/>
        </p:nvSpPr>
        <p:spPr>
          <a:xfrm>
            <a:off x="5938651" y="1476250"/>
            <a:ext cx="1741500" cy="76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SVPUBLIC-01 solicita Publicação da Retificação da Portaria de Redistribuição de Cargo(s):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Retificação da Portaria de Redistribuição de Cargo(s)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722744" y="2756406"/>
            <a:ext cx="914400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PUBLICANDO RETIFICAÇÃO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151812" y="4362550"/>
            <a:ext cx="1228500" cy="2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RETIFICAÇÃO PUBLICADA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393583" y="2829448"/>
            <a:ext cx="1124399" cy="35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PUBLICAÇÃO DA RETIFICAÇÃO SOLICITADA</a:t>
            </a:r>
          </a:p>
        </p:txBody>
      </p:sp>
      <p:sp>
        <p:nvSpPr>
          <p:cNvPr id="406" name="Shape 406"/>
          <p:cNvSpPr/>
          <p:nvPr/>
        </p:nvSpPr>
        <p:spPr>
          <a:xfrm>
            <a:off x="6544071" y="3093836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Shape 418"/>
          <p:cNvCxnSpPr>
            <a:endCxn id="411" idx="3"/>
          </p:cNvCxnSpPr>
          <p:nvPr/>
        </p:nvCxnSpPr>
        <p:spPr>
          <a:xfrm rot="10800000">
            <a:off x="7053211" y="2471673"/>
            <a:ext cx="948000" cy="27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grpSp>
        <p:nvGrpSpPr>
          <p:cNvPr id="419" name="Shape 419"/>
          <p:cNvGrpSpPr/>
          <p:nvPr/>
        </p:nvGrpSpPr>
        <p:grpSpPr>
          <a:xfrm>
            <a:off x="8001181" y="1833095"/>
            <a:ext cx="585299" cy="760754"/>
            <a:chOff x="6338817" y="1767589"/>
            <a:chExt cx="585299" cy="760754"/>
          </a:xfrm>
        </p:grpSpPr>
        <p:grpSp>
          <p:nvGrpSpPr>
            <p:cNvPr id="420" name="Shape 420"/>
            <p:cNvGrpSpPr/>
            <p:nvPr/>
          </p:nvGrpSpPr>
          <p:grpSpPr>
            <a:xfrm>
              <a:off x="6338817" y="1767589"/>
              <a:ext cx="585299" cy="760754"/>
              <a:chOff x="6022644" y="537439"/>
              <a:chExt cx="585299" cy="760754"/>
            </a:xfrm>
          </p:grpSpPr>
          <p:grpSp>
            <p:nvGrpSpPr>
              <p:cNvPr id="421" name="Shape 421"/>
              <p:cNvGrpSpPr/>
              <p:nvPr/>
            </p:nvGrpSpPr>
            <p:grpSpPr>
              <a:xfrm>
                <a:off x="6193717" y="537439"/>
                <a:ext cx="252016" cy="520377"/>
                <a:chOff x="1419050" y="4121944"/>
                <a:chExt cx="442913" cy="914549"/>
              </a:xfrm>
            </p:grpSpPr>
            <p:sp>
              <p:nvSpPr>
                <p:cNvPr id="422" name="Shape 422"/>
                <p:cNvSpPr/>
                <p:nvPr/>
              </p:nvSpPr>
              <p:spPr>
                <a:xfrm>
                  <a:off x="1476200" y="4121944"/>
                  <a:ext cx="300000" cy="30000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3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23" name="Shape 423"/>
                <p:cNvCxnSpPr/>
                <p:nvPr/>
              </p:nvCxnSpPr>
              <p:spPr>
                <a:xfrm>
                  <a:off x="1633362" y="4436269"/>
                  <a:ext cx="900" cy="314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Shape 424"/>
                <p:cNvCxnSpPr/>
                <p:nvPr/>
              </p:nvCxnSpPr>
              <p:spPr>
                <a:xfrm>
                  <a:off x="1419050" y="4507705"/>
                  <a:ext cx="214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Shape 425"/>
                <p:cNvCxnSpPr/>
                <p:nvPr/>
              </p:nvCxnSpPr>
              <p:spPr>
                <a:xfrm flipH="1">
                  <a:off x="1633364" y="4507705"/>
                  <a:ext cx="2286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Shape 426"/>
                <p:cNvCxnSpPr/>
                <p:nvPr/>
              </p:nvCxnSpPr>
              <p:spPr>
                <a:xfrm flipH="1">
                  <a:off x="1462062" y="4750594"/>
                  <a:ext cx="171300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Shape 427"/>
                <p:cNvCxnSpPr/>
                <p:nvPr/>
              </p:nvCxnSpPr>
              <p:spPr>
                <a:xfrm>
                  <a:off x="1633362" y="4750594"/>
                  <a:ext cx="185698" cy="285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DA251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8" name="Shape 428"/>
              <p:cNvSpPr/>
              <p:nvPr/>
            </p:nvSpPr>
            <p:spPr>
              <a:xfrm>
                <a:off x="6022644" y="1059394"/>
                <a:ext cx="585299" cy="238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Verdana"/>
                  <a:buNone/>
                </a:pPr>
                <a:r>
                  <a:rPr lang="pt-BR" sz="1000" b="1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DOSP</a:t>
                </a:r>
              </a:p>
            </p:txBody>
          </p:sp>
        </p:grpSp>
        <p:sp>
          <p:nvSpPr>
            <p:cNvPr id="429" name="Shape 429"/>
            <p:cNvSpPr/>
            <p:nvPr/>
          </p:nvSpPr>
          <p:spPr>
            <a:xfrm>
              <a:off x="6645595" y="2113166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Shape 430"/>
          <p:cNvSpPr txBox="1"/>
          <p:nvPr/>
        </p:nvSpPr>
        <p:spPr>
          <a:xfrm>
            <a:off x="6544076" y="3602175"/>
            <a:ext cx="2375699" cy="69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SVPUBLIC-01 anexa o PDF da publicação da retificação da portaria e informa esta ocorrência a todos os envolvidos: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 da retificação</a:t>
            </a:r>
          </a:p>
        </p:txBody>
      </p:sp>
      <p:cxnSp>
        <p:nvCxnSpPr>
          <p:cNvPr id="431" name="Shape 431"/>
          <p:cNvCxnSpPr>
            <a:stCxn id="403" idx="2"/>
          </p:cNvCxnSpPr>
          <p:nvPr/>
        </p:nvCxnSpPr>
        <p:spPr>
          <a:xfrm rot="-5400000" flipH="1">
            <a:off x="5547244" y="4047099"/>
            <a:ext cx="1176000" cy="5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432" name="Shape 432"/>
          <p:cNvGrpSpPr/>
          <p:nvPr/>
        </p:nvGrpSpPr>
        <p:grpSpPr>
          <a:xfrm>
            <a:off x="6004070" y="3641927"/>
            <a:ext cx="540000" cy="532499"/>
            <a:chOff x="377473" y="2087705"/>
            <a:chExt cx="540000" cy="532499"/>
          </a:xfrm>
        </p:grpSpPr>
        <p:pic>
          <p:nvPicPr>
            <p:cNvPr id="433" name="Shape 433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Shape 434"/>
            <p:cNvSpPr/>
            <p:nvPr/>
          </p:nvSpPr>
          <p:spPr>
            <a:xfrm>
              <a:off x="438024" y="2169215"/>
              <a:ext cx="4209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r3</a:t>
              </a:r>
            </a:p>
          </p:txBody>
        </p:sp>
      </p:grpSp>
      <p:sp>
        <p:nvSpPr>
          <p:cNvPr id="435" name="Shape 435"/>
          <p:cNvSpPr/>
          <p:nvPr/>
        </p:nvSpPr>
        <p:spPr>
          <a:xfrm>
            <a:off x="5506578" y="3082153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056025" y="4020203"/>
            <a:ext cx="3216000" cy="1594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764827" y="4458980"/>
            <a:ext cx="1257599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(ACAD)</a:t>
            </a:r>
          </a:p>
        </p:txBody>
      </p:sp>
      <p:sp>
        <p:nvSpPr>
          <p:cNvPr id="438" name="Shape 438"/>
          <p:cNvSpPr/>
          <p:nvPr/>
        </p:nvSpPr>
        <p:spPr>
          <a:xfrm>
            <a:off x="2764813" y="5157232"/>
            <a:ext cx="5400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CAA</a:t>
            </a:r>
          </a:p>
        </p:txBody>
      </p:sp>
      <p:sp>
        <p:nvSpPr>
          <p:cNvPr id="439" name="Shape 439"/>
          <p:cNvSpPr/>
          <p:nvPr/>
        </p:nvSpPr>
        <p:spPr>
          <a:xfrm>
            <a:off x="2422325" y="5847550"/>
            <a:ext cx="1691998" cy="8543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decorrência da retificação, o SVCOAUD-01 pode realizar uma nova redistribuição no Sistema Marte e informar essa ocorrência à Unidade.</a:t>
            </a:r>
          </a:p>
        </p:txBody>
      </p:sp>
      <p:sp>
        <p:nvSpPr>
          <p:cNvPr id="440" name="Shape 440"/>
          <p:cNvSpPr/>
          <p:nvPr/>
        </p:nvSpPr>
        <p:spPr>
          <a:xfrm>
            <a:off x="4090600" y="5449125"/>
            <a:ext cx="899574" cy="42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110322" y="17727"/>
                  <a:pt x="75052" y="99544"/>
                  <a:pt x="61935" y="106367"/>
                </a:cubicBezTo>
                <a:cubicBezTo>
                  <a:pt x="48816" y="113183"/>
                  <a:pt x="51614" y="38634"/>
                  <a:pt x="41292" y="40911"/>
                </a:cubicBezTo>
                <a:cubicBezTo>
                  <a:pt x="30967" y="43181"/>
                  <a:pt x="6879" y="106818"/>
                  <a:pt x="0" y="12000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758201" y="3082153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Shape 442"/>
          <p:cNvCxnSpPr>
            <a:stCxn id="402" idx="0"/>
            <a:endCxn id="441" idx="0"/>
          </p:cNvCxnSpPr>
          <p:nvPr/>
        </p:nvCxnSpPr>
        <p:spPr>
          <a:xfrm rot="-5400000">
            <a:off x="1676346" y="2916250"/>
            <a:ext cx="19500" cy="351300"/>
          </a:xfrm>
          <a:prstGeom prst="bentConnector3">
            <a:avLst>
              <a:gd name="adj1" fmla="val 2592179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grpSp>
        <p:nvGrpSpPr>
          <p:cNvPr id="443" name="Shape 443"/>
          <p:cNvGrpSpPr/>
          <p:nvPr/>
        </p:nvGrpSpPr>
        <p:grpSpPr>
          <a:xfrm>
            <a:off x="1428304" y="2181004"/>
            <a:ext cx="540000" cy="532499"/>
            <a:chOff x="377473" y="2087705"/>
            <a:chExt cx="540000" cy="532499"/>
          </a:xfrm>
        </p:grpSpPr>
        <p:pic>
          <p:nvPicPr>
            <p:cNvPr id="444" name="Shape 44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Shape 445"/>
            <p:cNvSpPr/>
            <p:nvPr/>
          </p:nvSpPr>
          <p:spPr>
            <a:xfrm>
              <a:off x="451108" y="2169225"/>
              <a:ext cx="4203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</p:grpSp>
      <p:sp>
        <p:nvSpPr>
          <p:cNvPr id="446" name="Shape 446"/>
          <p:cNvSpPr/>
          <p:nvPr/>
        </p:nvSpPr>
        <p:spPr>
          <a:xfrm>
            <a:off x="1208425" y="1155329"/>
            <a:ext cx="1692000" cy="10622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 analisa as solicitações de Retificação da Portaria de Retificação de Cargo(s) recebidas por outras vias: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Rediticação da Portaria de Redistribuição de Cargo(s)</a:t>
            </a:r>
          </a:p>
        </p:txBody>
      </p:sp>
      <p:sp>
        <p:nvSpPr>
          <p:cNvPr id="447" name="Shape 447"/>
          <p:cNvSpPr/>
          <p:nvPr/>
        </p:nvSpPr>
        <p:spPr>
          <a:xfrm>
            <a:off x="5546542" y="4637725"/>
            <a:ext cx="1182633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SVCOAUD-01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4615726" y="5717774"/>
            <a:ext cx="763500" cy="881969"/>
            <a:chOff x="-7" y="5959293"/>
            <a:chExt cx="763500" cy="881969"/>
          </a:xfrm>
        </p:grpSpPr>
        <p:grpSp>
          <p:nvGrpSpPr>
            <p:cNvPr id="449" name="Shape 449"/>
            <p:cNvGrpSpPr/>
            <p:nvPr/>
          </p:nvGrpSpPr>
          <p:grpSpPr>
            <a:xfrm>
              <a:off x="255740" y="5959293"/>
              <a:ext cx="252016" cy="520377"/>
              <a:chOff x="1419050" y="4121944"/>
              <a:chExt cx="442913" cy="914549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1" name="Shape 451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Shape 452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Shape 453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Shape 454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Shape 455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6" name="Shape 456"/>
            <p:cNvSpPr/>
            <p:nvPr/>
          </p:nvSpPr>
          <p:spPr>
            <a:xfrm>
              <a:off x="-7" y="6481264"/>
              <a:ext cx="763500" cy="359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SistemaMarte</a:t>
              </a:r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22615" y="4731382"/>
            <a:ext cx="549707" cy="532499"/>
            <a:chOff x="377473" y="2087705"/>
            <a:chExt cx="549707" cy="532499"/>
          </a:xfrm>
        </p:grpSpPr>
        <p:pic>
          <p:nvPicPr>
            <p:cNvPr id="458" name="Shape 45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Shape 459"/>
            <p:cNvSpPr/>
            <p:nvPr/>
          </p:nvSpPr>
          <p:spPr>
            <a:xfrm>
              <a:off x="387181" y="2169222"/>
              <a:ext cx="5400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r4</a:t>
              </a:r>
            </a:p>
          </p:txBody>
        </p:sp>
      </p:grpSp>
      <p:sp>
        <p:nvSpPr>
          <p:cNvPr id="460" name="Shape 460"/>
          <p:cNvSpPr/>
          <p:nvPr/>
        </p:nvSpPr>
        <p:spPr>
          <a:xfrm>
            <a:off x="5237100" y="5160050"/>
            <a:ext cx="1692000" cy="65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SVCOAUD-01 informa à Unidade, CAA, SG e GR sobre a retificação e, como consequência,  se  houve atualização do sistema Marte.</a:t>
            </a:r>
          </a:p>
        </p:txBody>
      </p:sp>
      <p:cxnSp>
        <p:nvCxnSpPr>
          <p:cNvPr id="461" name="Shape 461"/>
          <p:cNvCxnSpPr>
            <a:stCxn id="450" idx="0"/>
            <a:endCxn id="458" idx="2"/>
          </p:cNvCxnSpPr>
          <p:nvPr/>
        </p:nvCxnSpPr>
        <p:spPr>
          <a:xfrm rot="-5400000">
            <a:off x="4764041" y="5489174"/>
            <a:ext cx="453900" cy="33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cxnSp>
        <p:nvCxnSpPr>
          <p:cNvPr id="462" name="Shape 462"/>
          <p:cNvCxnSpPr>
            <a:stCxn id="447" idx="1"/>
            <a:endCxn id="436" idx="3"/>
          </p:cNvCxnSpPr>
          <p:nvPr/>
        </p:nvCxnSpPr>
        <p:spPr>
          <a:xfrm flipH="1">
            <a:off x="4272142" y="4817724"/>
            <a:ext cx="12744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63" name="Shape 463"/>
          <p:cNvSpPr/>
          <p:nvPr/>
        </p:nvSpPr>
        <p:spPr>
          <a:xfrm>
            <a:off x="3482412" y="5157232"/>
            <a:ext cx="5400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</a:t>
            </a:r>
          </a:p>
        </p:txBody>
      </p:sp>
      <p:sp>
        <p:nvSpPr>
          <p:cNvPr id="464" name="Shape 464"/>
          <p:cNvSpPr/>
          <p:nvPr/>
        </p:nvSpPr>
        <p:spPr>
          <a:xfrm>
            <a:off x="1140425" y="4149080"/>
            <a:ext cx="848700" cy="50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toma ciência da retificação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920922" y="4661830"/>
            <a:ext cx="848700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RETIFICAÇÃO: FINALIZADA</a:t>
            </a:r>
          </a:p>
        </p:txBody>
      </p:sp>
      <p:cxnSp>
        <p:nvCxnSpPr>
          <p:cNvPr id="466" name="Shape 466"/>
          <p:cNvCxnSpPr/>
          <p:nvPr/>
        </p:nvCxnSpPr>
        <p:spPr>
          <a:xfrm rot="5400000">
            <a:off x="2731391" y="4508028"/>
            <a:ext cx="179999" cy="103499"/>
          </a:xfrm>
          <a:prstGeom prst="bentConnector4">
            <a:avLst>
              <a:gd name="adj1" fmla="val -132292"/>
              <a:gd name="adj2" fmla="val 459195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oval" w="med" len="med"/>
            <a:tailEnd type="triangle" w="lg" len="lg"/>
          </a:ln>
        </p:spPr>
      </p:cxnSp>
      <p:sp>
        <p:nvSpPr>
          <p:cNvPr id="467" name="Shape 467"/>
          <p:cNvSpPr/>
          <p:nvPr/>
        </p:nvSpPr>
        <p:spPr>
          <a:xfrm>
            <a:off x="2769641" y="4469778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Shape 468"/>
          <p:cNvGrpSpPr/>
          <p:nvPr/>
        </p:nvGrpSpPr>
        <p:grpSpPr>
          <a:xfrm>
            <a:off x="1936540" y="4155995"/>
            <a:ext cx="540000" cy="532499"/>
            <a:chOff x="377473" y="2087705"/>
            <a:chExt cx="540000" cy="532499"/>
          </a:xfrm>
        </p:grpSpPr>
        <p:pic>
          <p:nvPicPr>
            <p:cNvPr id="469" name="Shape 46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Shape 470"/>
            <p:cNvSpPr/>
            <p:nvPr/>
          </p:nvSpPr>
          <p:spPr>
            <a:xfrm>
              <a:off x="399120" y="2191249"/>
              <a:ext cx="5141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r5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579400" y="5847550"/>
            <a:ext cx="1692000" cy="8543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Unidade, CAA, SG e GR recebem comunicação de que houve retificação. Porém, apenas a Unidade precisa tomar ciência para finalizar o fluxo paralelo de retificação.</a:t>
            </a:r>
          </a:p>
        </p:txBody>
      </p:sp>
      <p:sp>
        <p:nvSpPr>
          <p:cNvPr id="472" name="Shape 472"/>
          <p:cNvSpPr/>
          <p:nvPr/>
        </p:nvSpPr>
        <p:spPr>
          <a:xfrm>
            <a:off x="417620" y="5516850"/>
            <a:ext cx="655073" cy="348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112910" y="12217"/>
                  <a:pt x="97257" y="67219"/>
                  <a:pt x="77473" y="73337"/>
                </a:cubicBezTo>
                <a:cubicBezTo>
                  <a:pt x="57684" y="79445"/>
                  <a:pt x="9255" y="28888"/>
                  <a:pt x="1282" y="36668"/>
                </a:cubicBezTo>
                <a:cubicBezTo>
                  <a:pt x="-6690" y="44439"/>
                  <a:pt x="24908" y="106111"/>
                  <a:pt x="29634" y="119999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979711" y="5157232"/>
            <a:ext cx="609599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2978694" y="3388714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(ACAD)</a:t>
            </a:r>
          </a:p>
        </p:txBody>
      </p:sp>
      <p:sp>
        <p:nvSpPr>
          <p:cNvPr id="479" name="Shape 479"/>
          <p:cNvSpPr/>
          <p:nvPr/>
        </p:nvSpPr>
        <p:spPr>
          <a:xfrm>
            <a:off x="3686087" y="33887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Edital</a:t>
            </a:r>
          </a:p>
        </p:txBody>
      </p:sp>
      <p:sp>
        <p:nvSpPr>
          <p:cNvPr id="481" name="Shape 481"/>
          <p:cNvSpPr/>
          <p:nvPr/>
        </p:nvSpPr>
        <p:spPr>
          <a:xfrm>
            <a:off x="5468562" y="2501074"/>
            <a:ext cx="1246800" cy="102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publica o edital do concurso no DOSP: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Minuta do edital aprovada pela Congregação</a:t>
            </a:r>
          </a:p>
        </p:txBody>
      </p:sp>
      <p:grpSp>
        <p:nvGrpSpPr>
          <p:cNvPr id="482" name="Shape 482"/>
          <p:cNvGrpSpPr/>
          <p:nvPr/>
        </p:nvGrpSpPr>
        <p:grpSpPr>
          <a:xfrm>
            <a:off x="7085886" y="3188015"/>
            <a:ext cx="585299" cy="760765"/>
            <a:chOff x="6022644" y="537439"/>
            <a:chExt cx="585299" cy="760765"/>
          </a:xfrm>
        </p:grpSpPr>
        <p:grpSp>
          <p:nvGrpSpPr>
            <p:cNvPr id="483" name="Shape 483"/>
            <p:cNvGrpSpPr/>
            <p:nvPr/>
          </p:nvGrpSpPr>
          <p:grpSpPr>
            <a:xfrm>
              <a:off x="6193717" y="537439"/>
              <a:ext cx="252016" cy="520377"/>
              <a:chOff x="1419050" y="4121944"/>
              <a:chExt cx="442913" cy="914549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5" name="Shape 485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Shape 486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Shape 487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Shape 488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Shape 489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0" name="Shape 490"/>
            <p:cNvSpPr/>
            <p:nvPr/>
          </p:nvSpPr>
          <p:spPr>
            <a:xfrm>
              <a:off x="6022644" y="1051904"/>
              <a:ext cx="585299" cy="246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DOSP</a:t>
              </a:r>
            </a:p>
          </p:txBody>
        </p:sp>
      </p:grpSp>
      <p:sp>
        <p:nvSpPr>
          <p:cNvPr id="491" name="Shape 491"/>
          <p:cNvSpPr/>
          <p:nvPr/>
        </p:nvSpPr>
        <p:spPr>
          <a:xfrm>
            <a:off x="2978686" y="33875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Shape 492"/>
          <p:cNvCxnSpPr>
            <a:stCxn id="491" idx="4"/>
            <a:endCxn id="491" idx="2"/>
          </p:cNvCxnSpPr>
          <p:nvPr/>
        </p:nvCxnSpPr>
        <p:spPr>
          <a:xfrm rot="5400000" flipH="1">
            <a:off x="2940436" y="3605764"/>
            <a:ext cx="180000" cy="103500"/>
          </a:xfrm>
          <a:prstGeom prst="bentConnector4">
            <a:avLst>
              <a:gd name="adj1" fmla="val -331242"/>
              <a:gd name="adj2" fmla="val 33007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493" name="Shape 493"/>
          <p:cNvGrpSpPr/>
          <p:nvPr/>
        </p:nvGrpSpPr>
        <p:grpSpPr>
          <a:xfrm>
            <a:off x="2641390" y="4197528"/>
            <a:ext cx="540000" cy="532499"/>
            <a:chOff x="377473" y="2087705"/>
            <a:chExt cx="540000" cy="532499"/>
          </a:xfrm>
        </p:grpSpPr>
        <p:pic>
          <p:nvPicPr>
            <p:cNvPr id="494" name="Shape 49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Shape 495"/>
            <p:cNvSpPr/>
            <p:nvPr/>
          </p:nvSpPr>
          <p:spPr>
            <a:xfrm>
              <a:off x="451054" y="2169228"/>
              <a:ext cx="4209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sp>
        <p:nvSpPr>
          <p:cNvPr id="496" name="Shape 496"/>
          <p:cNvSpPr/>
          <p:nvPr/>
        </p:nvSpPr>
        <p:spPr>
          <a:xfrm>
            <a:off x="1602182" y="4044214"/>
            <a:ext cx="1246800" cy="102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anexa a publicação do concurso: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 do edital do concurso</a:t>
            </a:r>
          </a:p>
        </p:txBody>
      </p:sp>
      <p:cxnSp>
        <p:nvCxnSpPr>
          <p:cNvPr id="497" name="Shape 497"/>
          <p:cNvCxnSpPr>
            <a:stCxn id="479" idx="6"/>
          </p:cNvCxnSpPr>
          <p:nvPr/>
        </p:nvCxnSpPr>
        <p:spPr>
          <a:xfrm>
            <a:off x="3893087" y="3568714"/>
            <a:ext cx="33819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498" name="Shape 498"/>
          <p:cNvGrpSpPr/>
          <p:nvPr/>
        </p:nvGrpSpPr>
        <p:grpSpPr>
          <a:xfrm>
            <a:off x="5108859" y="3153354"/>
            <a:ext cx="540000" cy="532499"/>
            <a:chOff x="377473" y="2087705"/>
            <a:chExt cx="540000" cy="532499"/>
          </a:xfrm>
        </p:grpSpPr>
        <p:pic>
          <p:nvPicPr>
            <p:cNvPr id="499" name="Shape 49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Shape 500"/>
            <p:cNvSpPr/>
            <p:nvPr/>
          </p:nvSpPr>
          <p:spPr>
            <a:xfrm>
              <a:off x="451058" y="2169225"/>
              <a:ext cx="4209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501" name="Shape 501"/>
          <p:cNvSpPr/>
          <p:nvPr/>
        </p:nvSpPr>
        <p:spPr>
          <a:xfrm>
            <a:off x="7275035" y="3388398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Shape 502"/>
          <p:cNvCxnSpPr>
            <a:stCxn id="503" idx="0"/>
            <a:endCxn id="479" idx="0"/>
          </p:cNvCxnSpPr>
          <p:nvPr/>
        </p:nvCxnSpPr>
        <p:spPr>
          <a:xfrm rot="-5400000" flipH="1">
            <a:off x="3631796" y="3231514"/>
            <a:ext cx="600" cy="315000"/>
          </a:xfrm>
          <a:prstGeom prst="bentConnector3">
            <a:avLst>
              <a:gd name="adj1" fmla="val -125652344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3" name="Shape 503"/>
          <p:cNvSpPr/>
          <p:nvPr/>
        </p:nvSpPr>
        <p:spPr>
          <a:xfrm>
            <a:off x="3371096" y="3388714"/>
            <a:ext cx="207000" cy="3600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3228886" y="3388714"/>
            <a:ext cx="206998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351497" y="2182100"/>
            <a:ext cx="540000" cy="532499"/>
            <a:chOff x="377473" y="2087705"/>
            <a:chExt cx="540000" cy="532499"/>
          </a:xfrm>
        </p:grpSpPr>
        <p:pic>
          <p:nvPicPr>
            <p:cNvPr id="506" name="Shape 50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507"/>
            <p:cNvSpPr/>
            <p:nvPr/>
          </p:nvSpPr>
          <p:spPr>
            <a:xfrm>
              <a:off x="496631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508" name="Shape 508"/>
          <p:cNvSpPr/>
          <p:nvPr/>
        </p:nvSpPr>
        <p:spPr>
          <a:xfrm>
            <a:off x="3581075" y="1932450"/>
            <a:ext cx="981300" cy="41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cria concurso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830721" y="3045455"/>
            <a:ext cx="763500" cy="30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EM CONSTRUÇÃO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6532107" y="3307503"/>
            <a:ext cx="719100" cy="2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PUBLICANDO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259607" y="3324078"/>
            <a:ext cx="719100" cy="2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PUBLICADO</a:t>
            </a:r>
          </a:p>
        </p:txBody>
      </p:sp>
      <p:cxnSp>
        <p:nvCxnSpPr>
          <p:cNvPr id="512" name="Shape 512"/>
          <p:cNvCxnSpPr>
            <a:endCxn id="506" idx="1"/>
          </p:cNvCxnSpPr>
          <p:nvPr/>
        </p:nvCxnSpPr>
        <p:spPr>
          <a:xfrm>
            <a:off x="2110997" y="2447750"/>
            <a:ext cx="1240499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grpSp>
        <p:nvGrpSpPr>
          <p:cNvPr id="513" name="Shape 513"/>
          <p:cNvGrpSpPr/>
          <p:nvPr/>
        </p:nvGrpSpPr>
        <p:grpSpPr>
          <a:xfrm>
            <a:off x="1701826" y="2061844"/>
            <a:ext cx="763500" cy="881971"/>
            <a:chOff x="1549426" y="1909444"/>
            <a:chExt cx="763500" cy="881971"/>
          </a:xfrm>
        </p:grpSpPr>
        <p:grpSp>
          <p:nvGrpSpPr>
            <p:cNvPr id="514" name="Shape 514"/>
            <p:cNvGrpSpPr/>
            <p:nvPr/>
          </p:nvGrpSpPr>
          <p:grpSpPr>
            <a:xfrm>
              <a:off x="1805168" y="1909444"/>
              <a:ext cx="252016" cy="520377"/>
              <a:chOff x="1419050" y="4121944"/>
              <a:chExt cx="442913" cy="914549"/>
            </a:xfrm>
          </p:grpSpPr>
          <p:sp>
            <p:nvSpPr>
              <p:cNvPr id="515" name="Shape 515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6" name="Shape 516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Shape 517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Shape 518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Shape 519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Shape 520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1" name="Shape 521"/>
            <p:cNvSpPr/>
            <p:nvPr/>
          </p:nvSpPr>
          <p:spPr>
            <a:xfrm>
              <a:off x="1549426" y="2431416"/>
              <a:ext cx="763500" cy="359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SistemaMarte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1827676" y="2115925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919817" y="4083390"/>
            <a:ext cx="981300" cy="760759"/>
            <a:chOff x="3919817" y="4083390"/>
            <a:chExt cx="981300" cy="760759"/>
          </a:xfrm>
        </p:grpSpPr>
        <p:grpSp>
          <p:nvGrpSpPr>
            <p:cNvPr id="524" name="Shape 524"/>
            <p:cNvGrpSpPr/>
            <p:nvPr/>
          </p:nvGrpSpPr>
          <p:grpSpPr>
            <a:xfrm>
              <a:off x="4284458" y="4083390"/>
              <a:ext cx="252016" cy="520377"/>
              <a:chOff x="1419050" y="4121944"/>
              <a:chExt cx="442913" cy="914549"/>
            </a:xfrm>
          </p:grpSpPr>
          <p:sp>
            <p:nvSpPr>
              <p:cNvPr id="525" name="Shape 525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6" name="Shape 526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Shape 527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Shape 528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Shape 529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Shape 530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1" name="Shape 531"/>
            <p:cNvSpPr/>
            <p:nvPr/>
          </p:nvSpPr>
          <p:spPr>
            <a:xfrm>
              <a:off x="3919817" y="4597850"/>
              <a:ext cx="981300" cy="246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Inscrição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4306967" y="4283773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3" name="Shape 533"/>
          <p:cNvCxnSpPr>
            <a:stCxn id="495" idx="3"/>
            <a:endCxn id="532" idx="2"/>
          </p:cNvCxnSpPr>
          <p:nvPr/>
        </p:nvCxnSpPr>
        <p:spPr>
          <a:xfrm>
            <a:off x="3135870" y="4463701"/>
            <a:ext cx="11712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534" name="Shape 534"/>
          <p:cNvSpPr/>
          <p:nvPr/>
        </p:nvSpPr>
        <p:spPr>
          <a:xfrm>
            <a:off x="3585300" y="5205825"/>
            <a:ext cx="1780200" cy="8543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Publicação do edital do concurso, a Unidade disponibiliza as informações do concurso no Site de Inscrição.</a:t>
            </a:r>
          </a:p>
        </p:txBody>
      </p:sp>
      <p:sp>
        <p:nvSpPr>
          <p:cNvPr id="535" name="Shape 535"/>
          <p:cNvSpPr/>
          <p:nvPr/>
        </p:nvSpPr>
        <p:spPr>
          <a:xfrm>
            <a:off x="3047591" y="4515625"/>
            <a:ext cx="539649" cy="970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100014" y="111062"/>
                  <a:pt x="3563" y="80632"/>
                  <a:pt x="88" y="66383"/>
                </a:cubicBezTo>
                <a:cubicBezTo>
                  <a:pt x="-3385" y="52133"/>
                  <a:pt x="94094" y="45566"/>
                  <a:pt x="99147" y="34503"/>
                </a:cubicBezTo>
                <a:cubicBezTo>
                  <a:pt x="104195" y="23436"/>
                  <a:pt x="41849" y="5747"/>
                  <a:pt x="30391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3686087" y="30077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49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Edital (Retificação)</a:t>
            </a:r>
          </a:p>
        </p:txBody>
      </p:sp>
      <p:grpSp>
        <p:nvGrpSpPr>
          <p:cNvPr id="542" name="Shape 542"/>
          <p:cNvGrpSpPr/>
          <p:nvPr/>
        </p:nvGrpSpPr>
        <p:grpSpPr>
          <a:xfrm>
            <a:off x="7085886" y="2807015"/>
            <a:ext cx="585299" cy="760765"/>
            <a:chOff x="6022644" y="537439"/>
            <a:chExt cx="585299" cy="760765"/>
          </a:xfrm>
        </p:grpSpPr>
        <p:grpSp>
          <p:nvGrpSpPr>
            <p:cNvPr id="543" name="Shape 543"/>
            <p:cNvGrpSpPr/>
            <p:nvPr/>
          </p:nvGrpSpPr>
          <p:grpSpPr>
            <a:xfrm>
              <a:off x="6193717" y="537439"/>
              <a:ext cx="252016" cy="520377"/>
              <a:chOff x="1419050" y="4121944"/>
              <a:chExt cx="442913" cy="914549"/>
            </a:xfrm>
          </p:grpSpPr>
          <p:sp>
            <p:nvSpPr>
              <p:cNvPr id="544" name="Shape 544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5" name="Shape 545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Shape 546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Shape 547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Shape 548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Shape 549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0" name="Shape 550"/>
            <p:cNvSpPr/>
            <p:nvPr/>
          </p:nvSpPr>
          <p:spPr>
            <a:xfrm>
              <a:off x="6022644" y="1051904"/>
              <a:ext cx="585299" cy="246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DOSP</a:t>
              </a:r>
            </a:p>
          </p:txBody>
        </p:sp>
      </p:grpSp>
      <p:sp>
        <p:nvSpPr>
          <p:cNvPr id="551" name="Shape 551"/>
          <p:cNvSpPr/>
          <p:nvPr/>
        </p:nvSpPr>
        <p:spPr>
          <a:xfrm>
            <a:off x="2978686" y="30065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1508907" y="4062600"/>
            <a:ext cx="1246799" cy="102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anexa a retificação do edital do concurso: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Publicação da retificação do edital do concurso</a:t>
            </a:r>
          </a:p>
        </p:txBody>
      </p:sp>
      <p:cxnSp>
        <p:nvCxnSpPr>
          <p:cNvPr id="553" name="Shape 553"/>
          <p:cNvCxnSpPr>
            <a:stCxn id="540" idx="6"/>
          </p:cNvCxnSpPr>
          <p:nvPr/>
        </p:nvCxnSpPr>
        <p:spPr>
          <a:xfrm>
            <a:off x="3893087" y="3187714"/>
            <a:ext cx="33819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4" name="Shape 554"/>
          <p:cNvSpPr/>
          <p:nvPr/>
        </p:nvSpPr>
        <p:spPr>
          <a:xfrm>
            <a:off x="4665698" y="2048400"/>
            <a:ext cx="1495200" cy="102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publica retificação do edital de concurso: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Retificação do edital do concurso</a:t>
            </a:r>
          </a:p>
        </p:txBody>
      </p:sp>
      <p:cxnSp>
        <p:nvCxnSpPr>
          <p:cNvPr id="555" name="Shape 555"/>
          <p:cNvCxnSpPr>
            <a:stCxn id="551" idx="4"/>
            <a:endCxn id="551" idx="2"/>
          </p:cNvCxnSpPr>
          <p:nvPr/>
        </p:nvCxnSpPr>
        <p:spPr>
          <a:xfrm rot="5400000" flipH="1">
            <a:off x="2940436" y="3224764"/>
            <a:ext cx="180000" cy="103500"/>
          </a:xfrm>
          <a:prstGeom prst="bentConnector4">
            <a:avLst>
              <a:gd name="adj1" fmla="val -426298"/>
              <a:gd name="adj2" fmla="val 330072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diamond" w="med" len="med"/>
            <a:tailEnd type="triangle" w="lg" len="lg"/>
          </a:ln>
        </p:spPr>
      </p:cxnSp>
      <p:grpSp>
        <p:nvGrpSpPr>
          <p:cNvPr id="556" name="Shape 556"/>
          <p:cNvGrpSpPr/>
          <p:nvPr/>
        </p:nvGrpSpPr>
        <p:grpSpPr>
          <a:xfrm>
            <a:off x="2641388" y="3986408"/>
            <a:ext cx="540000" cy="532499"/>
            <a:chOff x="377473" y="2087705"/>
            <a:chExt cx="540000" cy="532499"/>
          </a:xfrm>
        </p:grpSpPr>
        <p:pic>
          <p:nvPicPr>
            <p:cNvPr id="557" name="Shape 557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Shape 558"/>
            <p:cNvSpPr/>
            <p:nvPr/>
          </p:nvSpPr>
          <p:spPr>
            <a:xfrm>
              <a:off x="422716" y="2169221"/>
              <a:ext cx="4718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5558050" y="2785128"/>
            <a:ext cx="636451" cy="532499"/>
            <a:chOff x="377473" y="2087705"/>
            <a:chExt cx="636451" cy="532499"/>
          </a:xfrm>
        </p:grpSpPr>
        <p:pic>
          <p:nvPicPr>
            <p:cNvPr id="560" name="Shape 56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Shape 561"/>
            <p:cNvSpPr/>
            <p:nvPr/>
          </p:nvSpPr>
          <p:spPr>
            <a:xfrm>
              <a:off x="473925" y="2169225"/>
              <a:ext cx="5400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6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</p:grpSp>
      <p:sp>
        <p:nvSpPr>
          <p:cNvPr id="562" name="Shape 562"/>
          <p:cNvSpPr/>
          <p:nvPr/>
        </p:nvSpPr>
        <p:spPr>
          <a:xfrm>
            <a:off x="7275035" y="3007398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447296" y="3007714"/>
            <a:ext cx="206999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228886" y="3007714"/>
            <a:ext cx="206998" cy="359999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2243219" y="2822477"/>
            <a:ext cx="719100" cy="2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RETIFICAÇÃO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PUBLICADA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6519175" y="2644271"/>
            <a:ext cx="719100" cy="53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PUBLICANDO RETIFICAÇÃO DO EDITAL DE CONCURSO</a:t>
            </a:r>
          </a:p>
        </p:txBody>
      </p:sp>
      <p:grpSp>
        <p:nvGrpSpPr>
          <p:cNvPr id="567" name="Shape 567"/>
          <p:cNvGrpSpPr/>
          <p:nvPr/>
        </p:nvGrpSpPr>
        <p:grpSpPr>
          <a:xfrm>
            <a:off x="3919817" y="3866513"/>
            <a:ext cx="981300" cy="760759"/>
            <a:chOff x="3919817" y="4083390"/>
            <a:chExt cx="981300" cy="760759"/>
          </a:xfrm>
        </p:grpSpPr>
        <p:grpSp>
          <p:nvGrpSpPr>
            <p:cNvPr id="568" name="Shape 568"/>
            <p:cNvGrpSpPr/>
            <p:nvPr/>
          </p:nvGrpSpPr>
          <p:grpSpPr>
            <a:xfrm>
              <a:off x="4284458" y="4083390"/>
              <a:ext cx="252016" cy="520377"/>
              <a:chOff x="1419050" y="4121944"/>
              <a:chExt cx="442913" cy="914549"/>
            </a:xfrm>
          </p:grpSpPr>
          <p:sp>
            <p:nvSpPr>
              <p:cNvPr id="569" name="Shape 569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70" name="Shape 570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Shape 571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Shape 572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Shape 573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Shape 574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75" name="Shape 575"/>
            <p:cNvSpPr/>
            <p:nvPr/>
          </p:nvSpPr>
          <p:spPr>
            <a:xfrm>
              <a:off x="3919817" y="4597850"/>
              <a:ext cx="981300" cy="246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Inscrição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06967" y="4283773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7" name="Shape 577"/>
          <p:cNvCxnSpPr>
            <a:stCxn id="557" idx="3"/>
            <a:endCxn id="576" idx="2"/>
          </p:cNvCxnSpPr>
          <p:nvPr/>
        </p:nvCxnSpPr>
        <p:spPr>
          <a:xfrm rot="10800000" flipH="1">
            <a:off x="3181388" y="4246958"/>
            <a:ext cx="1125600" cy="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4A7DBA"/>
            </a:solidFill>
            <a:prstDash val="lgDashDot"/>
            <a:round/>
            <a:headEnd type="stealth" w="lg" len="lg"/>
            <a:tailEnd type="stealth" w="lg" len="lg"/>
          </a:ln>
        </p:spPr>
      </p:cxnSp>
      <p:sp>
        <p:nvSpPr>
          <p:cNvPr id="578" name="Shape 578"/>
          <p:cNvSpPr/>
          <p:nvPr/>
        </p:nvSpPr>
        <p:spPr>
          <a:xfrm>
            <a:off x="3585300" y="4994808"/>
            <a:ext cx="1780200" cy="854399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Sempre que uma retificação for realizada na Publicação do Concurso, a Unidade deve disponibilizar as informações dessa retificação no Site de Inscrição.</a:t>
            </a:r>
          </a:p>
        </p:txBody>
      </p:sp>
      <p:sp>
        <p:nvSpPr>
          <p:cNvPr id="579" name="Shape 579"/>
          <p:cNvSpPr/>
          <p:nvPr/>
        </p:nvSpPr>
        <p:spPr>
          <a:xfrm>
            <a:off x="3047591" y="4304608"/>
            <a:ext cx="539649" cy="9707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100014" y="111062"/>
                  <a:pt x="3563" y="80632"/>
                  <a:pt x="88" y="66383"/>
                </a:cubicBezTo>
                <a:cubicBezTo>
                  <a:pt x="-3385" y="52133"/>
                  <a:pt x="94094" y="45566"/>
                  <a:pt x="99147" y="34503"/>
                </a:cubicBezTo>
                <a:cubicBezTo>
                  <a:pt x="104195" y="23436"/>
                  <a:pt x="41849" y="5747"/>
                  <a:pt x="30391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2978694" y="3007714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(ACAD)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4143467" y="3442885"/>
            <a:ext cx="1828499" cy="44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seleciona um concurso para se inscrever</a:t>
            </a:r>
          </a:p>
        </p:txBody>
      </p:sp>
      <p:grpSp>
        <p:nvGrpSpPr>
          <p:cNvPr id="586" name="Shape 586"/>
          <p:cNvGrpSpPr/>
          <p:nvPr/>
        </p:nvGrpSpPr>
        <p:grpSpPr>
          <a:xfrm>
            <a:off x="5922127" y="3433374"/>
            <a:ext cx="540000" cy="532499"/>
            <a:chOff x="377473" y="2087705"/>
            <a:chExt cx="540000" cy="532499"/>
          </a:xfrm>
        </p:grpSpPr>
        <p:pic>
          <p:nvPicPr>
            <p:cNvPr id="587" name="Shape 587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Shape 588"/>
            <p:cNvSpPr/>
            <p:nvPr/>
          </p:nvSpPr>
          <p:spPr>
            <a:xfrm>
              <a:off x="420420" y="2169224"/>
              <a:ext cx="4793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44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Inscrição (Login)</a:t>
            </a:r>
          </a:p>
        </p:txBody>
      </p:sp>
      <p:sp>
        <p:nvSpPr>
          <p:cNvPr id="590" name="Shape 590"/>
          <p:cNvSpPr/>
          <p:nvPr/>
        </p:nvSpPr>
        <p:spPr>
          <a:xfrm>
            <a:off x="4755660" y="1880425"/>
            <a:ext cx="1216499" cy="39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acessa o Site de Inscrição</a:t>
            </a:r>
          </a:p>
        </p:txBody>
      </p:sp>
      <p:cxnSp>
        <p:nvCxnSpPr>
          <p:cNvPr id="591" name="Shape 591"/>
          <p:cNvCxnSpPr/>
          <p:nvPr/>
        </p:nvCxnSpPr>
        <p:spPr>
          <a:xfrm>
            <a:off x="1774375" y="2993075"/>
            <a:ext cx="5377500" cy="900"/>
          </a:xfrm>
          <a:prstGeom prst="bentConnector5">
            <a:avLst>
              <a:gd name="adj1" fmla="val -16194"/>
              <a:gd name="adj2" fmla="val 241961111"/>
              <a:gd name="adj3" fmla="val 116600"/>
            </a:avLst>
          </a:prstGeom>
          <a:noFill/>
          <a:ln w="19050" cap="flat" cmpd="sng">
            <a:solidFill>
              <a:srgbClr val="4A7DBA"/>
            </a:solidFill>
            <a:prstDash val="lgDash"/>
            <a:round/>
            <a:headEnd type="none" w="med" len="med"/>
            <a:tailEnd type="triangle" w="lg" len="lg"/>
          </a:ln>
        </p:spPr>
      </p:cxnSp>
      <p:cxnSp>
        <p:nvCxnSpPr>
          <p:cNvPr id="592" name="Shape 592"/>
          <p:cNvCxnSpPr>
            <a:stCxn id="593" idx="2"/>
            <a:endCxn id="594" idx="2"/>
          </p:cNvCxnSpPr>
          <p:nvPr/>
        </p:nvCxnSpPr>
        <p:spPr>
          <a:xfrm rot="-5400000" flipH="1">
            <a:off x="4397836" y="989027"/>
            <a:ext cx="153300" cy="4997700"/>
          </a:xfrm>
          <a:prstGeom prst="bentConnector3">
            <a:avLst>
              <a:gd name="adj1" fmla="val 312213"/>
            </a:avLst>
          </a:prstGeom>
          <a:noFill/>
          <a:ln w="19050" cap="flat" cmpd="sng">
            <a:solidFill>
              <a:srgbClr val="4A7DBA"/>
            </a:solidFill>
            <a:prstDash val="lgDash"/>
            <a:round/>
            <a:headEnd type="none" w="med" len="med"/>
            <a:tailEnd type="triangle" w="lg" len="lg"/>
          </a:ln>
        </p:spPr>
      </p:cxnSp>
      <p:grpSp>
        <p:nvGrpSpPr>
          <p:cNvPr id="595" name="Shape 595"/>
          <p:cNvGrpSpPr/>
          <p:nvPr/>
        </p:nvGrpSpPr>
        <p:grpSpPr>
          <a:xfrm>
            <a:off x="5937291" y="1869143"/>
            <a:ext cx="540000" cy="532499"/>
            <a:chOff x="377473" y="2087705"/>
            <a:chExt cx="540000" cy="532499"/>
          </a:xfrm>
        </p:grpSpPr>
        <p:pic>
          <p:nvPicPr>
            <p:cNvPr id="596" name="Shape 596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Shape 597"/>
            <p:cNvSpPr/>
            <p:nvPr/>
          </p:nvSpPr>
          <p:spPr>
            <a:xfrm>
              <a:off x="496631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6482775" y="2613706"/>
            <a:ext cx="981300" cy="950963"/>
            <a:chOff x="3919825" y="4083390"/>
            <a:chExt cx="981300" cy="950963"/>
          </a:xfrm>
        </p:grpSpPr>
        <p:grpSp>
          <p:nvGrpSpPr>
            <p:cNvPr id="599" name="Shape 599"/>
            <p:cNvGrpSpPr/>
            <p:nvPr/>
          </p:nvGrpSpPr>
          <p:grpSpPr>
            <a:xfrm>
              <a:off x="4284458" y="4083390"/>
              <a:ext cx="252016" cy="520377"/>
              <a:chOff x="1419050" y="4121944"/>
              <a:chExt cx="442913" cy="914549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1" name="Shape 601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Shape 602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Shape 603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Shape 604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Shape 605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4" name="Shape 594"/>
            <p:cNvSpPr/>
            <p:nvPr/>
          </p:nvSpPr>
          <p:spPr>
            <a:xfrm>
              <a:off x="3919825" y="4597853"/>
              <a:ext cx="981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Inscrição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4240623" y="4283783"/>
              <a:ext cx="3482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1501787" y="2613705"/>
            <a:ext cx="947699" cy="797521"/>
            <a:chOff x="1501787" y="4096674"/>
            <a:chExt cx="947699" cy="797521"/>
          </a:xfrm>
        </p:grpSpPr>
        <p:grpSp>
          <p:nvGrpSpPr>
            <p:cNvPr id="608" name="Shape 608"/>
            <p:cNvGrpSpPr/>
            <p:nvPr/>
          </p:nvGrpSpPr>
          <p:grpSpPr>
            <a:xfrm>
              <a:off x="1849626" y="4096674"/>
              <a:ext cx="252016" cy="520377"/>
              <a:chOff x="1419050" y="4121944"/>
              <a:chExt cx="442913" cy="914549"/>
            </a:xfrm>
          </p:grpSpPr>
          <p:sp>
            <p:nvSpPr>
              <p:cNvPr id="609" name="Shape 609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0" name="Shape 610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Shape 611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Shape 612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Shape 613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Shape 614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3" name="Shape 593"/>
            <p:cNvSpPr/>
            <p:nvPr/>
          </p:nvSpPr>
          <p:spPr>
            <a:xfrm>
              <a:off x="1501787" y="4640396"/>
              <a:ext cx="947699" cy="253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Candidato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1774375" y="4296044"/>
              <a:ext cx="381000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6" name="Shape 616"/>
          <p:cNvCxnSpPr>
            <a:stCxn id="606" idx="2"/>
            <a:endCxn id="615" idx="6"/>
          </p:cNvCxnSpPr>
          <p:nvPr/>
        </p:nvCxnSpPr>
        <p:spPr>
          <a:xfrm rot="10800000">
            <a:off x="2155373" y="2993199"/>
            <a:ext cx="4648200" cy="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lgDash"/>
            <a:round/>
            <a:headEnd type="none" w="med" len="med"/>
            <a:tailEnd type="triangle" w="lg" len="lg"/>
          </a:ln>
        </p:spPr>
      </p:cxnSp>
      <p:grpSp>
        <p:nvGrpSpPr>
          <p:cNvPr id="617" name="Shape 617"/>
          <p:cNvGrpSpPr/>
          <p:nvPr/>
        </p:nvGrpSpPr>
        <p:grpSpPr>
          <a:xfrm>
            <a:off x="2780441" y="2565793"/>
            <a:ext cx="540000" cy="532499"/>
            <a:chOff x="377473" y="2087705"/>
            <a:chExt cx="540000" cy="532499"/>
          </a:xfrm>
        </p:grpSpPr>
        <p:pic>
          <p:nvPicPr>
            <p:cNvPr id="618" name="Shape 61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Shape 619"/>
            <p:cNvSpPr/>
            <p:nvPr/>
          </p:nvSpPr>
          <p:spPr>
            <a:xfrm>
              <a:off x="496631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620" name="Shape 620"/>
          <p:cNvSpPr/>
          <p:nvPr/>
        </p:nvSpPr>
        <p:spPr>
          <a:xfrm>
            <a:off x="3313850" y="2577127"/>
            <a:ext cx="2455499" cy="39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de Inscrição fornece a relação de concursos públicos disponíveis</a:t>
            </a:r>
          </a:p>
        </p:txBody>
      </p:sp>
      <p:cxnSp>
        <p:nvCxnSpPr>
          <p:cNvPr id="621" name="Shape 621"/>
          <p:cNvCxnSpPr>
            <a:stCxn id="594" idx="3"/>
            <a:endCxn id="593" idx="1"/>
          </p:cNvCxnSpPr>
          <p:nvPr/>
        </p:nvCxnSpPr>
        <p:spPr>
          <a:xfrm rot="10800000">
            <a:off x="1501875" y="3284319"/>
            <a:ext cx="5962200" cy="62100"/>
          </a:xfrm>
          <a:prstGeom prst="bentConnector5">
            <a:avLst>
              <a:gd name="adj1" fmla="val -3994"/>
              <a:gd name="adj2" fmla="val -1798278"/>
              <a:gd name="adj3" fmla="val 103995"/>
            </a:avLst>
          </a:prstGeom>
          <a:noFill/>
          <a:ln w="19050" cap="flat" cmpd="sng">
            <a:solidFill>
              <a:srgbClr val="4A7DBA"/>
            </a:solidFill>
            <a:prstDash val="lgDash"/>
            <a:round/>
            <a:headEnd type="none" w="med" len="med"/>
            <a:tailEnd type="triangle" w="lg" len="lg"/>
          </a:ln>
        </p:spPr>
      </p:cxnSp>
      <p:sp>
        <p:nvSpPr>
          <p:cNvPr id="622" name="Shape 622"/>
          <p:cNvSpPr/>
          <p:nvPr/>
        </p:nvSpPr>
        <p:spPr>
          <a:xfrm>
            <a:off x="1654952" y="4031064"/>
            <a:ext cx="1708799" cy="39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de Inscrição solicita login se senha</a:t>
            </a:r>
          </a:p>
        </p:txBody>
      </p:sp>
      <p:grpSp>
        <p:nvGrpSpPr>
          <p:cNvPr id="623" name="Shape 623"/>
          <p:cNvGrpSpPr/>
          <p:nvPr/>
        </p:nvGrpSpPr>
        <p:grpSpPr>
          <a:xfrm>
            <a:off x="1114944" y="4031057"/>
            <a:ext cx="540000" cy="532499"/>
            <a:chOff x="377473" y="2087705"/>
            <a:chExt cx="540000" cy="532499"/>
          </a:xfrm>
        </p:grpSpPr>
        <p:pic>
          <p:nvPicPr>
            <p:cNvPr id="624" name="Shape 62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Shape 625"/>
            <p:cNvSpPr/>
            <p:nvPr/>
          </p:nvSpPr>
          <p:spPr>
            <a:xfrm>
              <a:off x="496631" y="2169225"/>
              <a:ext cx="301799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cxnSp>
        <p:nvCxnSpPr>
          <p:cNvPr id="626" name="Shape 626"/>
          <p:cNvCxnSpPr>
            <a:stCxn id="609" idx="0"/>
            <a:endCxn id="600" idx="0"/>
          </p:cNvCxnSpPr>
          <p:nvPr/>
        </p:nvCxnSpPr>
        <p:spPr>
          <a:xfrm rot="-5400000" flipH="1">
            <a:off x="4466043" y="115155"/>
            <a:ext cx="600" cy="4997700"/>
          </a:xfrm>
          <a:prstGeom prst="bentConnector3">
            <a:avLst>
              <a:gd name="adj1" fmla="val -52805223"/>
            </a:avLst>
          </a:prstGeom>
          <a:noFill/>
          <a:ln w="19050" cap="flat" cmpd="sng">
            <a:solidFill>
              <a:srgbClr val="4A7DBA"/>
            </a:solidFill>
            <a:prstDash val="lgDash"/>
            <a:round/>
            <a:headEnd type="none" w="med" len="med"/>
            <a:tailEnd type="triangle" w="lg" len="lg"/>
          </a:ln>
        </p:spPr>
      </p:cxnSp>
      <p:sp>
        <p:nvSpPr>
          <p:cNvPr id="627" name="Shape 627"/>
          <p:cNvSpPr/>
          <p:nvPr/>
        </p:nvSpPr>
        <p:spPr>
          <a:xfrm>
            <a:off x="4682350" y="4561100"/>
            <a:ext cx="29691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acessa a página de inscrição com seu nro usp e senha ou, para candidato externo, o e-mail e chave de acesso como senha</a:t>
            </a:r>
          </a:p>
        </p:txBody>
      </p:sp>
      <p:grpSp>
        <p:nvGrpSpPr>
          <p:cNvPr id="628" name="Shape 628"/>
          <p:cNvGrpSpPr/>
          <p:nvPr/>
        </p:nvGrpSpPr>
        <p:grpSpPr>
          <a:xfrm>
            <a:off x="7624491" y="4717170"/>
            <a:ext cx="540000" cy="532499"/>
            <a:chOff x="377473" y="2087705"/>
            <a:chExt cx="540000" cy="532499"/>
          </a:xfrm>
        </p:grpSpPr>
        <p:pic>
          <p:nvPicPr>
            <p:cNvPr id="629" name="Shape 62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Shape 630"/>
            <p:cNvSpPr/>
            <p:nvPr/>
          </p:nvSpPr>
          <p:spPr>
            <a:xfrm>
              <a:off x="420420" y="2169224"/>
              <a:ext cx="4793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</p:grpSp>
      <p:sp>
        <p:nvSpPr>
          <p:cNvPr id="631" name="Shape 631"/>
          <p:cNvSpPr/>
          <p:nvPr/>
        </p:nvSpPr>
        <p:spPr>
          <a:xfrm>
            <a:off x="3280500" y="5604400"/>
            <a:ext cx="2885699" cy="714300"/>
          </a:xfrm>
          <a:prstGeom prst="foldedCorner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395E89"/>
            </a:solidFill>
            <a:prstDash val="dashDot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candidato for externo e não tiver um login e senha, então ele deve solicitá-los conforme o fluxo descrito no slide seguinte: Inscrição (</a:t>
            </a:r>
            <a:r>
              <a:rPr lang="pt-BR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para Candidato Externo</a:t>
            </a:r>
            <a:r>
              <a:rPr lang="pt-BR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</p:txBody>
      </p:sp>
      <p:sp>
        <p:nvSpPr>
          <p:cNvPr id="632" name="Shape 632"/>
          <p:cNvSpPr/>
          <p:nvPr/>
        </p:nvSpPr>
        <p:spPr>
          <a:xfrm flipH="1">
            <a:off x="6171800" y="5170726"/>
            <a:ext cx="539649" cy="7142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cubicBezTo>
                  <a:pt x="100014" y="111062"/>
                  <a:pt x="3563" y="80632"/>
                  <a:pt x="88" y="66383"/>
                </a:cubicBezTo>
                <a:cubicBezTo>
                  <a:pt x="-3385" y="52133"/>
                  <a:pt x="94094" y="45566"/>
                  <a:pt x="99147" y="34503"/>
                </a:cubicBezTo>
                <a:cubicBezTo>
                  <a:pt x="104195" y="23436"/>
                  <a:pt x="41849" y="5747"/>
                  <a:pt x="30391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3059175" y="5487475"/>
            <a:ext cx="2569200" cy="9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gera a chave de acesso ao Candidato que expira em 3 dias: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login será o seu próprio e-mail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senha será a Chave de Acesso fornecida</a:t>
            </a:r>
          </a:p>
        </p:txBody>
      </p:sp>
      <p:grpSp>
        <p:nvGrpSpPr>
          <p:cNvPr id="638" name="Shape 638"/>
          <p:cNvGrpSpPr/>
          <p:nvPr/>
        </p:nvGrpSpPr>
        <p:grpSpPr>
          <a:xfrm>
            <a:off x="3135376" y="4955108"/>
            <a:ext cx="540000" cy="532371"/>
            <a:chOff x="377472" y="2087705"/>
            <a:chExt cx="540000" cy="532371"/>
          </a:xfrm>
        </p:grpSpPr>
        <p:pic>
          <p:nvPicPr>
            <p:cNvPr id="639" name="Shape 639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0" name="Shape 640"/>
            <p:cNvSpPr/>
            <p:nvPr/>
          </p:nvSpPr>
          <p:spPr>
            <a:xfrm>
              <a:off x="420420" y="2169224"/>
              <a:ext cx="4793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</a:p>
          </p:txBody>
        </p:sp>
      </p:grpSp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532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Inscrição (Acesso para Candidato Externo)</a:t>
            </a:r>
          </a:p>
        </p:txBody>
      </p:sp>
      <p:sp>
        <p:nvSpPr>
          <p:cNvPr id="642" name="Shape 642"/>
          <p:cNvSpPr/>
          <p:nvPr/>
        </p:nvSpPr>
        <p:spPr>
          <a:xfrm>
            <a:off x="2458775" y="2092930"/>
            <a:ext cx="5424600" cy="18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solicita chave de acesso para a Unidade a fim de realizar sua inscrição no concurso: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Carteira de Identidade Especial P Estrangeiros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Certidão de Nascimento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Identidade Estrangeiro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Termo de Guarda e Responsabilidade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Carteira de Identidade Militar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Passaporte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do Registro Nacional de Estrangeiro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Geral (Cédula de Identidade) OU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Nacional de Estrangeiro</a:t>
            </a:r>
          </a:p>
        </p:txBody>
      </p:sp>
      <p:cxnSp>
        <p:nvCxnSpPr>
          <p:cNvPr id="643" name="Shape 643"/>
          <p:cNvCxnSpPr/>
          <p:nvPr/>
        </p:nvCxnSpPr>
        <p:spPr>
          <a:xfrm>
            <a:off x="2079134" y="4288476"/>
            <a:ext cx="4790699" cy="9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4A7DBA"/>
            </a:solidFill>
            <a:prstDash val="lgDash"/>
            <a:round/>
            <a:headEnd type="none" w="med" len="med"/>
            <a:tailEnd type="triangle" w="lg" len="lg"/>
          </a:ln>
        </p:spPr>
      </p:cxnSp>
      <p:cxnSp>
        <p:nvCxnSpPr>
          <p:cNvPr id="644" name="Shape 644"/>
          <p:cNvCxnSpPr>
            <a:stCxn id="645" idx="2"/>
            <a:endCxn id="646" idx="2"/>
          </p:cNvCxnSpPr>
          <p:nvPr/>
        </p:nvCxnSpPr>
        <p:spPr>
          <a:xfrm rot="5400000" flipH="1">
            <a:off x="4397925" y="2284569"/>
            <a:ext cx="153300" cy="4997700"/>
          </a:xfrm>
          <a:prstGeom prst="bentConnector3">
            <a:avLst>
              <a:gd name="adj1" fmla="val -155333"/>
            </a:avLst>
          </a:prstGeom>
          <a:noFill/>
          <a:ln w="19050" cap="flat" cmpd="sng">
            <a:solidFill>
              <a:srgbClr val="4A7DBA"/>
            </a:solidFill>
            <a:prstDash val="lgDash"/>
            <a:round/>
            <a:headEnd type="none" w="med" len="med"/>
            <a:tailEnd type="triangle" w="lg" len="lg"/>
          </a:ln>
        </p:spPr>
      </p:cxnSp>
      <p:grpSp>
        <p:nvGrpSpPr>
          <p:cNvPr id="647" name="Shape 647"/>
          <p:cNvGrpSpPr/>
          <p:nvPr/>
        </p:nvGrpSpPr>
        <p:grpSpPr>
          <a:xfrm>
            <a:off x="2595366" y="3856902"/>
            <a:ext cx="540000" cy="532371"/>
            <a:chOff x="377472" y="2087705"/>
            <a:chExt cx="540000" cy="532371"/>
          </a:xfrm>
        </p:grpSpPr>
        <p:pic>
          <p:nvPicPr>
            <p:cNvPr id="648" name="Shape 648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2" y="2087705"/>
              <a:ext cx="540000" cy="532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Shape 649"/>
            <p:cNvSpPr/>
            <p:nvPr/>
          </p:nvSpPr>
          <p:spPr>
            <a:xfrm>
              <a:off x="461462" y="2169226"/>
              <a:ext cx="4208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6482775" y="3909106"/>
            <a:ext cx="981300" cy="950963"/>
            <a:chOff x="3919825" y="4083390"/>
            <a:chExt cx="981300" cy="950963"/>
          </a:xfrm>
        </p:grpSpPr>
        <p:grpSp>
          <p:nvGrpSpPr>
            <p:cNvPr id="651" name="Shape 651"/>
            <p:cNvGrpSpPr/>
            <p:nvPr/>
          </p:nvGrpSpPr>
          <p:grpSpPr>
            <a:xfrm>
              <a:off x="4284458" y="4083390"/>
              <a:ext cx="252016" cy="520377"/>
              <a:chOff x="1419050" y="4121944"/>
              <a:chExt cx="442913" cy="914549"/>
            </a:xfrm>
          </p:grpSpPr>
          <p:sp>
            <p:nvSpPr>
              <p:cNvPr id="652" name="Shape 652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53" name="Shape 653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Shape 654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Shape 655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Shape 656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Shape 657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5" name="Shape 645"/>
            <p:cNvSpPr/>
            <p:nvPr/>
          </p:nvSpPr>
          <p:spPr>
            <a:xfrm>
              <a:off x="3919825" y="4597853"/>
              <a:ext cx="981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Site de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Inscrição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4306967" y="4283773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501787" y="3909106"/>
            <a:ext cx="947699" cy="797520"/>
            <a:chOff x="1501787" y="4096675"/>
            <a:chExt cx="947699" cy="797520"/>
          </a:xfrm>
        </p:grpSpPr>
        <p:grpSp>
          <p:nvGrpSpPr>
            <p:cNvPr id="660" name="Shape 660"/>
            <p:cNvGrpSpPr/>
            <p:nvPr/>
          </p:nvGrpSpPr>
          <p:grpSpPr>
            <a:xfrm>
              <a:off x="1849626" y="4096675"/>
              <a:ext cx="252016" cy="520293"/>
              <a:chOff x="1419050" y="4121944"/>
              <a:chExt cx="442913" cy="914400"/>
            </a:xfrm>
          </p:grpSpPr>
          <p:sp>
            <p:nvSpPr>
              <p:cNvPr id="661" name="Shape 661"/>
              <p:cNvSpPr/>
              <p:nvPr/>
            </p:nvSpPr>
            <p:spPr>
              <a:xfrm>
                <a:off x="1476200" y="4121944"/>
                <a:ext cx="300038" cy="300038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62" name="Shape 662"/>
              <p:cNvCxnSpPr/>
              <p:nvPr/>
            </p:nvCxnSpPr>
            <p:spPr>
              <a:xfrm>
                <a:off x="1633362" y="4436269"/>
                <a:ext cx="953" cy="31432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Shape 663"/>
              <p:cNvCxnSpPr/>
              <p:nvPr/>
            </p:nvCxnSpPr>
            <p:spPr>
              <a:xfrm>
                <a:off x="1419050" y="4507705"/>
                <a:ext cx="214312" cy="95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Shape 664"/>
              <p:cNvCxnSpPr/>
              <p:nvPr/>
            </p:nvCxnSpPr>
            <p:spPr>
              <a:xfrm flipH="1">
                <a:off x="1633364" y="4507705"/>
                <a:ext cx="228600" cy="95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Shape 665"/>
              <p:cNvCxnSpPr/>
              <p:nvPr/>
            </p:nvCxnSpPr>
            <p:spPr>
              <a:xfrm flipH="1">
                <a:off x="1461913" y="4750594"/>
                <a:ext cx="171449" cy="28575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Shape 666"/>
              <p:cNvCxnSpPr/>
              <p:nvPr/>
            </p:nvCxnSpPr>
            <p:spPr>
              <a:xfrm>
                <a:off x="1633362" y="4750594"/>
                <a:ext cx="185738" cy="28575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6" name="Shape 646"/>
            <p:cNvSpPr/>
            <p:nvPr/>
          </p:nvSpPr>
          <p:spPr>
            <a:xfrm>
              <a:off x="1501787" y="4640396"/>
              <a:ext cx="947699" cy="253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Candidato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1872134" y="4296046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/>
        </p:nvSpPr>
        <p:spPr>
          <a:xfrm>
            <a:off x="5982816" y="4367923"/>
            <a:ext cx="914400" cy="3599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Unidade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ACAD</a:t>
            </a:r>
          </a:p>
        </p:txBody>
      </p:sp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457200" y="274642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Inscrição</a:t>
            </a:r>
          </a:p>
        </p:txBody>
      </p:sp>
      <p:sp>
        <p:nvSpPr>
          <p:cNvPr id="674" name="Shape 674"/>
          <p:cNvSpPr/>
          <p:nvPr/>
        </p:nvSpPr>
        <p:spPr>
          <a:xfrm>
            <a:off x="1749975" y="1725125"/>
            <a:ext cx="4197599" cy="244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solicita sua inscrição no concurso: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inscrição como portador do título de Livre-Docência ou equivalente; ou como especialista de reconhecido valor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Identidade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 eleitor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Comprovante de votação na última eleição, prova de pagamento da respectiva multa ou a devida justificativa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 de quitação com o serviço militar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Comprovante de regularidade de permanência no país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Prova de que é portador do título de Livre-Docente outorgado ou reconhecido pela USP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Memorial circunstanciado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dos documentos comprobatórios do memorial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pt-BR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Manifestação, por escrito, da intenção de realizar as provas na língua inglesa, nos termos do §8º do artigo 135 do Regimento Geral.</a:t>
            </a:r>
          </a:p>
        </p:txBody>
      </p:sp>
      <p:sp>
        <p:nvSpPr>
          <p:cNvPr id="675" name="Shape 675"/>
          <p:cNvSpPr/>
          <p:nvPr/>
        </p:nvSpPr>
        <p:spPr>
          <a:xfrm>
            <a:off x="6105128" y="4613696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6486871" y="4613696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Shape 677"/>
          <p:cNvCxnSpPr/>
          <p:nvPr/>
        </p:nvCxnSpPr>
        <p:spPr>
          <a:xfrm rot="10800000" flipH="1">
            <a:off x="1415534" y="4547942"/>
            <a:ext cx="4567200" cy="3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8" name="Shape 678"/>
          <p:cNvSpPr/>
          <p:nvPr/>
        </p:nvSpPr>
        <p:spPr>
          <a:xfrm>
            <a:off x="6126832" y="4386655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Shape 679"/>
          <p:cNvGrpSpPr/>
          <p:nvPr/>
        </p:nvGrpSpPr>
        <p:grpSpPr>
          <a:xfrm>
            <a:off x="1966929" y="4133946"/>
            <a:ext cx="540000" cy="532499"/>
            <a:chOff x="377473" y="2087705"/>
            <a:chExt cx="540000" cy="532499"/>
          </a:xfrm>
        </p:grpSpPr>
        <p:pic>
          <p:nvPicPr>
            <p:cNvPr id="680" name="Shape 680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Shape 681"/>
            <p:cNvSpPr/>
            <p:nvPr/>
          </p:nvSpPr>
          <p:spPr>
            <a:xfrm>
              <a:off x="473489" y="2169236"/>
              <a:ext cx="4209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838187" y="4172171"/>
            <a:ext cx="947699" cy="797521"/>
            <a:chOff x="1501787" y="4096674"/>
            <a:chExt cx="947699" cy="797521"/>
          </a:xfrm>
        </p:grpSpPr>
        <p:grpSp>
          <p:nvGrpSpPr>
            <p:cNvPr id="683" name="Shape 683"/>
            <p:cNvGrpSpPr/>
            <p:nvPr/>
          </p:nvGrpSpPr>
          <p:grpSpPr>
            <a:xfrm>
              <a:off x="1849626" y="4096674"/>
              <a:ext cx="252016" cy="520377"/>
              <a:chOff x="1419050" y="4121944"/>
              <a:chExt cx="442913" cy="914549"/>
            </a:xfrm>
          </p:grpSpPr>
          <p:sp>
            <p:nvSpPr>
              <p:cNvPr id="684" name="Shape 684"/>
              <p:cNvSpPr/>
              <p:nvPr/>
            </p:nvSpPr>
            <p:spPr>
              <a:xfrm>
                <a:off x="1476200" y="4121944"/>
                <a:ext cx="300000" cy="300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85" name="Shape 685"/>
              <p:cNvCxnSpPr/>
              <p:nvPr/>
            </p:nvCxnSpPr>
            <p:spPr>
              <a:xfrm>
                <a:off x="1633362" y="4436269"/>
                <a:ext cx="900" cy="314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Shape 686"/>
              <p:cNvCxnSpPr/>
              <p:nvPr/>
            </p:nvCxnSpPr>
            <p:spPr>
              <a:xfrm>
                <a:off x="1419050" y="4507705"/>
                <a:ext cx="2142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Shape 687"/>
              <p:cNvCxnSpPr/>
              <p:nvPr/>
            </p:nvCxnSpPr>
            <p:spPr>
              <a:xfrm flipH="1">
                <a:off x="1633364" y="4507705"/>
                <a:ext cx="22860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Shape 688"/>
              <p:cNvCxnSpPr/>
              <p:nvPr/>
            </p:nvCxnSpPr>
            <p:spPr>
              <a:xfrm flipH="1">
                <a:off x="1462062" y="4750594"/>
                <a:ext cx="171300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Shape 689"/>
              <p:cNvCxnSpPr/>
              <p:nvPr/>
            </p:nvCxnSpPr>
            <p:spPr>
              <a:xfrm>
                <a:off x="1633362" y="4750594"/>
                <a:ext cx="185698" cy="285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A25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0" name="Shape 690"/>
            <p:cNvSpPr/>
            <p:nvPr/>
          </p:nvSpPr>
          <p:spPr>
            <a:xfrm>
              <a:off x="1501787" y="4640396"/>
              <a:ext cx="947699" cy="253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Verdana"/>
                <a:buNone/>
              </a:pPr>
              <a:r>
                <a:rPr lang="pt-BR" sz="105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Candidato</a:t>
              </a:r>
            </a:p>
          </p:txBody>
        </p:sp>
        <p:sp>
          <p:nvSpPr>
            <p:cNvPr id="691" name="Shape 691"/>
            <p:cNvSpPr/>
            <p:nvPr/>
          </p:nvSpPr>
          <p:spPr>
            <a:xfrm>
              <a:off x="1872134" y="4296046"/>
              <a:ext cx="206999" cy="359999"/>
            </a:xfrm>
            <a:prstGeom prst="ellipse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92" name="Shape 692"/>
          <p:cNvCxnSpPr>
            <a:stCxn id="684" idx="0"/>
          </p:cNvCxnSpPr>
          <p:nvPr/>
        </p:nvCxnSpPr>
        <p:spPr>
          <a:xfrm rot="-5400000">
            <a:off x="3633393" y="917171"/>
            <a:ext cx="925500" cy="5584500"/>
          </a:xfrm>
          <a:prstGeom prst="bentConnector3">
            <a:avLst>
              <a:gd name="adj1" fmla="val 283217"/>
            </a:avLst>
          </a:prstGeom>
          <a:noFill/>
          <a:ln w="19050" cap="flat" cmpd="sng">
            <a:solidFill>
              <a:srgbClr val="4A7DBA"/>
            </a:solidFill>
            <a:prstDash val="dashDot"/>
            <a:round/>
            <a:headEnd type="triangle" w="lg" len="lg"/>
            <a:tailEnd type="triangle" w="lg" len="lg"/>
          </a:ln>
        </p:spPr>
      </p:cxnSp>
      <p:grpSp>
        <p:nvGrpSpPr>
          <p:cNvPr id="693" name="Shape 693"/>
          <p:cNvGrpSpPr/>
          <p:nvPr/>
        </p:nvGrpSpPr>
        <p:grpSpPr>
          <a:xfrm>
            <a:off x="6618531" y="3246675"/>
            <a:ext cx="540000" cy="532499"/>
            <a:chOff x="377473" y="2087705"/>
            <a:chExt cx="540000" cy="532499"/>
          </a:xfrm>
        </p:grpSpPr>
        <p:pic>
          <p:nvPicPr>
            <p:cNvPr id="694" name="Shape 694" descr="https://upload.wikimedia.org/wikipedia/commons/thumb/6/68/Enso.svg/779px-Ens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473" y="2087705"/>
              <a:ext cx="540000" cy="532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5" name="Shape 695"/>
            <p:cNvSpPr/>
            <p:nvPr/>
          </p:nvSpPr>
          <p:spPr>
            <a:xfrm>
              <a:off x="420433" y="2169226"/>
              <a:ext cx="420900" cy="369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libri"/>
                <a:buNone/>
              </a:pPr>
              <a:r>
                <a:rPr lang="pt-BR" sz="1800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sp>
        <p:nvSpPr>
          <p:cNvPr id="696" name="Shape 696"/>
          <p:cNvSpPr/>
          <p:nvPr/>
        </p:nvSpPr>
        <p:spPr>
          <a:xfrm>
            <a:off x="7055775" y="2500750"/>
            <a:ext cx="1832699" cy="155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registra entrega dos documentos físicos pelo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Candidato ou o seu Representante Legal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Calibri"/>
              <a:buChar char="●"/>
            </a:pPr>
            <a:r>
              <a:rPr lang="pt-BR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 de Procuração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Calibri"/>
              <a:buChar char="●"/>
            </a:pPr>
            <a:r>
              <a:rPr lang="pt-BR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cópias do memorial circunstanciado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4732725" y="4240012"/>
            <a:ext cx="1250100" cy="2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INSCRIÇÃO REALIZADA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7180500" y="4250503"/>
            <a:ext cx="1250100" cy="29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Arial"/>
              <a:buNone/>
            </a:pPr>
            <a:r>
              <a:rPr lang="pt-BR" sz="600" b="1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DOCUMENTOS FÍSICOS ENTREGUES</a:t>
            </a:r>
          </a:p>
        </p:txBody>
      </p:sp>
      <p:cxnSp>
        <p:nvCxnSpPr>
          <p:cNvPr id="699" name="Shape 699"/>
          <p:cNvCxnSpPr>
            <a:stCxn id="700" idx="0"/>
            <a:endCxn id="672" idx="3"/>
          </p:cNvCxnSpPr>
          <p:nvPr/>
        </p:nvCxnSpPr>
        <p:spPr>
          <a:xfrm rot="-5400000" flipH="1">
            <a:off x="6708532" y="4359355"/>
            <a:ext cx="161400" cy="216000"/>
          </a:xfrm>
          <a:prstGeom prst="bentConnector4">
            <a:avLst>
              <a:gd name="adj1" fmla="val -443900"/>
              <a:gd name="adj2" fmla="val 210236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00" name="Shape 700"/>
          <p:cNvSpPr/>
          <p:nvPr/>
        </p:nvSpPr>
        <p:spPr>
          <a:xfrm>
            <a:off x="6584032" y="4386655"/>
            <a:ext cx="194400" cy="110400"/>
          </a:xfrm>
          <a:prstGeom prst="ellipse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2468</Words>
  <Application>Microsoft Office PowerPoint</Application>
  <PresentationFormat>Apresentação na tela (4:3)</PresentationFormat>
  <Paragraphs>498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Processo de Admissão Docente (Professor Titular)</vt:lpstr>
      <vt:lpstr>Solicitação de Cargo (Parte 1)</vt:lpstr>
      <vt:lpstr>Solicitação de Cargo (Parte 2)</vt:lpstr>
      <vt:lpstr>2 - Solicitação de Cargo (Retificação)</vt:lpstr>
      <vt:lpstr>Edital</vt:lpstr>
      <vt:lpstr>Edital (Retificação)</vt:lpstr>
      <vt:lpstr>Inscrição (Login)</vt:lpstr>
      <vt:lpstr>Inscrição (Acesso para Candidato Externo)</vt:lpstr>
      <vt:lpstr>Inscrição</vt:lpstr>
      <vt:lpstr>Concurso</vt:lpstr>
      <vt:lpstr>Convocação</vt:lpstr>
      <vt:lpstr>Nomeação (Parte 1)</vt:lpstr>
      <vt:lpstr>Nomeação (Parte 2)</vt:lpstr>
      <vt:lpstr>Perícia Médica</vt:lpstr>
      <vt:lpstr>Posse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Admissão Docente (Professor Titular)</dc:title>
  <dc:creator>Osvaldo Takai</dc:creator>
  <cp:lastModifiedBy>Osvaldo Takai</cp:lastModifiedBy>
  <cp:revision>2</cp:revision>
  <dcterms:modified xsi:type="dcterms:W3CDTF">2017-01-10T03:36:18Z</dcterms:modified>
</cp:coreProperties>
</file>