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06" r:id="rId3"/>
    <p:sldId id="507" r:id="rId4"/>
    <p:sldId id="269" r:id="rId5"/>
    <p:sldId id="286" r:id="rId6"/>
    <p:sldId id="287" r:id="rId7"/>
    <p:sldId id="288" r:id="rId8"/>
    <p:sldId id="290" r:id="rId9"/>
    <p:sldId id="289" r:id="rId10"/>
    <p:sldId id="510" r:id="rId11"/>
    <p:sldId id="515" r:id="rId12"/>
    <p:sldId id="516" r:id="rId13"/>
    <p:sldId id="517" r:id="rId14"/>
    <p:sldId id="508" r:id="rId15"/>
    <p:sldId id="511" r:id="rId16"/>
    <p:sldId id="512" r:id="rId17"/>
    <p:sldId id="513" r:id="rId18"/>
    <p:sldId id="509" r:id="rId19"/>
    <p:sldId id="519" r:id="rId20"/>
    <p:sldId id="518" r:id="rId21"/>
    <p:sldId id="51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B39"/>
    <a:srgbClr val="698335"/>
    <a:srgbClr val="83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4" autoAdjust="0"/>
    <p:restoredTop sz="93447" autoAdjust="0"/>
  </p:normalViewPr>
  <p:slideViewPr>
    <p:cSldViewPr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8A96-C8C5-4EA0-9FEC-458FC4D3FDC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B6F6-9855-49F0-8127-BD4EF435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FB81AC-D942-4947-9F58-4F04D169C9D1}" type="slidenum">
              <a:rPr lang="pt-BR" sz="1000">
                <a:latin typeface="Times New Roman" pitchFamily="18" charset="0"/>
              </a:rPr>
              <a:pPr/>
              <a:t>2</a:t>
            </a:fld>
            <a:endParaRPr lang="pt-BR" sz="10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5" tIns="46028" rIns="92055" bIns="46028"/>
          <a:lstStyle/>
          <a:p>
            <a:pPr eaLnBrk="1" hangingPunct="1"/>
            <a:r>
              <a:rPr lang="pt-BR" sz="1500" dirty="0">
                <a:latin typeface="Arial" charset="0"/>
              </a:rPr>
              <a:t>Criada em 1979</a:t>
            </a:r>
            <a:r>
              <a:rPr lang="pt-BR" sz="1500" baseline="0" dirty="0">
                <a:latin typeface="Arial" charset="0"/>
              </a:rPr>
              <a:t> na IBM. A ISO posteriormente transformou em uma norma.</a:t>
            </a:r>
          </a:p>
          <a:p>
            <a:pPr eaLnBrk="1" hangingPunct="1"/>
            <a:endParaRPr lang="pt-BR" sz="1500" u="sng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ótica do usuário é mais simples que a nossa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- Linhas de código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- Algoritmos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medida precisa: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independer da tecnologia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compreendida pelo usuário final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simples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62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56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FB81AC-D942-4947-9F58-4F04D169C9D1}" type="slidenum">
              <a:rPr lang="pt-BR" sz="1000">
                <a:latin typeface="Times New Roman" pitchFamily="18" charset="0"/>
              </a:rPr>
              <a:pPr/>
              <a:t>14</a:t>
            </a:fld>
            <a:endParaRPr lang="pt-BR" sz="10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5" tIns="46028" rIns="92055" bIns="46028"/>
          <a:lstStyle/>
          <a:p>
            <a:pPr eaLnBrk="1" hangingPunct="1"/>
            <a:r>
              <a:rPr lang="pt-BR" sz="1500" dirty="0">
                <a:latin typeface="Arial" charset="0"/>
              </a:rPr>
              <a:t>Criada em 1979</a:t>
            </a:r>
            <a:r>
              <a:rPr lang="pt-BR" sz="1500" baseline="0" dirty="0">
                <a:latin typeface="Arial" charset="0"/>
              </a:rPr>
              <a:t> na IBM. A ISO posteriormente transformou em uma norma.</a:t>
            </a:r>
          </a:p>
          <a:p>
            <a:pPr eaLnBrk="1" hangingPunct="1"/>
            <a:endParaRPr lang="pt-BR" sz="1500" u="sng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ótica do usuário é mais simples que a nossa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- Linhas de código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- Algoritmos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medida precisa: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independer da tecnologia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compreendida pelo usuário final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simples</a:t>
            </a:r>
          </a:p>
        </p:txBody>
      </p:sp>
    </p:spTree>
    <p:extLst>
      <p:ext uri="{BB962C8B-B14F-4D97-AF65-F5344CB8AC3E}">
        <p14:creationId xmlns:p14="http://schemas.microsoft.com/office/powerpoint/2010/main" val="355267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5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31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544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FB81AC-D942-4947-9F58-4F04D169C9D1}" type="slidenum">
              <a:rPr lang="pt-BR" sz="1000">
                <a:latin typeface="Times New Roman" pitchFamily="18" charset="0"/>
              </a:rPr>
              <a:pPr/>
              <a:t>18</a:t>
            </a:fld>
            <a:endParaRPr lang="pt-BR" sz="10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5" tIns="46028" rIns="92055" bIns="46028"/>
          <a:lstStyle/>
          <a:p>
            <a:pPr eaLnBrk="1" hangingPunct="1"/>
            <a:r>
              <a:rPr lang="pt-BR" sz="1500" dirty="0">
                <a:latin typeface="Arial" charset="0"/>
              </a:rPr>
              <a:t>Criada em 1979</a:t>
            </a:r>
            <a:r>
              <a:rPr lang="pt-BR" sz="1500" baseline="0" dirty="0">
                <a:latin typeface="Arial" charset="0"/>
              </a:rPr>
              <a:t> na IBM. A ISO posteriormente transformou em uma norma.</a:t>
            </a:r>
          </a:p>
          <a:p>
            <a:pPr eaLnBrk="1" hangingPunct="1"/>
            <a:endParaRPr lang="pt-BR" sz="1500" u="sng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ótica do usuário é mais simples que a nossa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- Linhas de código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- Algoritmos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medida precisa: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independer da tecnologia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compreendida pelo usuário final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simples</a:t>
            </a:r>
          </a:p>
        </p:txBody>
      </p:sp>
    </p:spTree>
    <p:extLst>
      <p:ext uri="{BB962C8B-B14F-4D97-AF65-F5344CB8AC3E}">
        <p14:creationId xmlns:p14="http://schemas.microsoft.com/office/powerpoint/2010/main" val="3149799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57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9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794355" eaLnBrk="0" hangingPunct="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7943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FB81AC-D942-4947-9F58-4F04D169C9D1}" type="slidenum">
              <a:rPr lang="pt-BR" sz="1000">
                <a:latin typeface="Times New Roman" pitchFamily="18" charset="0"/>
              </a:rPr>
              <a:pPr/>
              <a:t>3</a:t>
            </a:fld>
            <a:endParaRPr lang="pt-BR" sz="10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5" tIns="46028" rIns="92055" bIns="46028"/>
          <a:lstStyle/>
          <a:p>
            <a:pPr eaLnBrk="1" hangingPunct="1"/>
            <a:r>
              <a:rPr lang="pt-BR" sz="1500" dirty="0">
                <a:latin typeface="Arial" charset="0"/>
              </a:rPr>
              <a:t>Criada em 1979</a:t>
            </a:r>
            <a:r>
              <a:rPr lang="pt-BR" sz="1500" baseline="0" dirty="0">
                <a:latin typeface="Arial" charset="0"/>
              </a:rPr>
              <a:t> na IBM. A ISO posteriormente transformou em uma norma.</a:t>
            </a:r>
          </a:p>
          <a:p>
            <a:pPr eaLnBrk="1" hangingPunct="1"/>
            <a:endParaRPr lang="pt-BR" sz="1500" u="sng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ótica do usuário é mais simples que a nossa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- Linhas de código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- Algoritmos</a:t>
            </a:r>
          </a:p>
          <a:p>
            <a:pPr eaLnBrk="1" hangingPunct="1"/>
            <a:endParaRPr lang="pt-BR" sz="1500" dirty="0">
              <a:latin typeface="Arial" charset="0"/>
            </a:endParaRPr>
          </a:p>
          <a:p>
            <a:pPr eaLnBrk="1" hangingPunct="1"/>
            <a:r>
              <a:rPr lang="pt-BR" sz="1500" dirty="0">
                <a:latin typeface="Arial" charset="0"/>
              </a:rPr>
              <a:t>A medida precisa: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independer da tecnologia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compreendida pelo usuário final</a:t>
            </a:r>
          </a:p>
          <a:p>
            <a:pPr eaLnBrk="1" hangingPunct="1"/>
            <a:r>
              <a:rPr lang="pt-BR" sz="1500" dirty="0">
                <a:latin typeface="Arial" charset="0"/>
              </a:rPr>
              <a:t>. ser simples</a:t>
            </a:r>
          </a:p>
        </p:txBody>
      </p:sp>
    </p:spTree>
    <p:extLst>
      <p:ext uri="{BB962C8B-B14F-4D97-AF65-F5344CB8AC3E}">
        <p14:creationId xmlns:p14="http://schemas.microsoft.com/office/powerpoint/2010/main" val="60660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% de cobertura dos testes unitários2) % de cobertura das funcionalidades testadas</a:t>
            </a: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3) PF implementados X PF previstos</a:t>
            </a: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Registro de horas de todos os membros da equipe extraído do 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openproject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5) Listagem de pacotes de trabalho com status extraído do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6) Listagem de bugs/melhorias  extraído do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7) Pontuação da sprint extraída do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8) relação dos casos de teste especificados </a:t>
            </a:r>
          </a:p>
          <a:p>
            <a:pPr algn="l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9) quantidade de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critérios e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cada sprint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37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6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14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30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507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B6F6-9855-49F0-8127-BD4EF43573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 userDrawn="1"/>
        </p:nvSpPr>
        <p:spPr>
          <a:xfrm>
            <a:off x="142845" y="101474"/>
            <a:ext cx="8893651" cy="519731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4032306" y="1776014"/>
            <a:ext cx="1114724" cy="8893649"/>
          </a:xfrm>
          <a:prstGeom prst="rect">
            <a:avLst/>
          </a:prstGeom>
          <a:solidFill>
            <a:srgbClr val="33CC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 rot="5400000">
            <a:off x="4482528" y="1028380"/>
            <a:ext cx="214281" cy="889365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ctrTitle" hasCustomPrompt="1"/>
          </p:nvPr>
        </p:nvSpPr>
        <p:spPr>
          <a:xfrm>
            <a:off x="1403648" y="2348880"/>
            <a:ext cx="6754502" cy="93610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Algoritmo e Lógica de Programação</a:t>
            </a:r>
          </a:p>
        </p:txBody>
      </p:sp>
      <p:sp>
        <p:nvSpPr>
          <p:cNvPr id="1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19672" y="3429000"/>
            <a:ext cx="6257924" cy="13681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Apresentação da Disciplina</a:t>
            </a:r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58214" y="6286520"/>
            <a:ext cx="5619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CaixaDeTexto 19"/>
          <p:cNvSpPr txBox="1"/>
          <p:nvPr userDrawn="1"/>
        </p:nvSpPr>
        <p:spPr>
          <a:xfrm>
            <a:off x="166814" y="5582347"/>
            <a:ext cx="886968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Profa. Juliana Dantas</a:t>
            </a:r>
            <a:endParaRPr lang="pt-BR" sz="2400" baseline="0" dirty="0">
              <a:solidFill>
                <a:schemeClr val="bg1"/>
              </a:solidFill>
            </a:endParaRPr>
          </a:p>
          <a:p>
            <a:pPr algn="ctr"/>
            <a:r>
              <a:rPr lang="pt-BR" sz="2300" baseline="0" dirty="0">
                <a:solidFill>
                  <a:schemeClr val="bg1"/>
                </a:solidFill>
              </a:rPr>
              <a:t>juliana.medeiros@ifpb.edu.br</a:t>
            </a:r>
          </a:p>
          <a:p>
            <a:pPr algn="ctr"/>
            <a:r>
              <a:rPr lang="pt-BR" sz="2300" dirty="0">
                <a:solidFill>
                  <a:schemeClr val="bg1"/>
                </a:solidFill>
              </a:rPr>
              <a:t>julianadantasmedeiros@gmail.com</a:t>
            </a:r>
          </a:p>
        </p:txBody>
      </p:sp>
      <p:pic>
        <p:nvPicPr>
          <p:cNvPr id="21" name="Picture 2" descr="V:\Trabalho\IFPB\Logo\IFPB_JPA_transparen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2847"/>
            <a:ext cx="3632212" cy="127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142876" y="1003120"/>
            <a:ext cx="8858280" cy="5715040"/>
          </a:xfrm>
          <a:prstGeom prst="rect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142844" y="131165"/>
            <a:ext cx="8858312" cy="72606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67575"/>
            <a:ext cx="8640960" cy="6540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3" y="1047796"/>
            <a:ext cx="8727310" cy="56077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625BC8-0F46-42E6-9ABF-7EA79F97582A}" type="datetimeFigureOut">
              <a:rPr lang="pt-BR" smtClean="0"/>
              <a:pPr/>
              <a:t>10/11/2023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5720" y="322138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844" y="1357485"/>
            <a:ext cx="8870187" cy="539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58256" y="6356350"/>
            <a:ext cx="54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8BDE-CC48-4C7F-87D6-896060EEEF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778" y="2276872"/>
            <a:ext cx="6754502" cy="936104"/>
          </a:xfrm>
        </p:spPr>
        <p:txBody>
          <a:bodyPr/>
          <a:lstStyle/>
          <a:p>
            <a:r>
              <a:rPr lang="pt-BR" dirty="0"/>
              <a:t>Linguagem “C”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4294967295"/>
          </p:nvPr>
        </p:nvSpPr>
        <p:spPr>
          <a:xfrm>
            <a:off x="600092" y="3429000"/>
            <a:ext cx="6257924" cy="1368152"/>
          </a:xfrm>
        </p:spPr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2845" y="101474"/>
            <a:ext cx="8893651" cy="5197315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 rot="5400000">
            <a:off x="4032306" y="1776014"/>
            <a:ext cx="1114724" cy="8893649"/>
          </a:xfrm>
          <a:prstGeom prst="rect">
            <a:avLst/>
          </a:prstGeom>
          <a:solidFill>
            <a:srgbClr val="33CC3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5400000">
            <a:off x="4482528" y="1028380"/>
            <a:ext cx="214281" cy="889365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03648" y="2348880"/>
            <a:ext cx="675450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600" dirty="0"/>
          </a:p>
          <a:p>
            <a:r>
              <a:rPr lang="pt-BR" sz="3600" dirty="0"/>
              <a:t>Entrega Sprint 02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619672" y="3429000"/>
            <a:ext cx="625792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4000" b="1" strike="noStrike" spc="-1" dirty="0" err="1">
                <a:solidFill>
                  <a:srgbClr val="8B8B8B"/>
                </a:solidFill>
                <a:highlight>
                  <a:srgbClr val="FFFF00"/>
                </a:highlight>
                <a:latin typeface="Calibri"/>
                <a:ea typeface="DejaVu Sans"/>
              </a:rPr>
              <a:t>HospitalCare</a:t>
            </a:r>
            <a:endParaRPr lang="pt-BR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8B8B8B"/>
                </a:solidFill>
                <a:highlight>
                  <a:srgbClr val="FFFF00"/>
                </a:highlight>
                <a:latin typeface="Calibri"/>
                <a:ea typeface="DejaVu Sans"/>
              </a:rPr>
              <a:t>Integrantes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8B8B8B"/>
                </a:solidFill>
                <a:highlight>
                  <a:srgbClr val="FFFF00"/>
                </a:highlight>
                <a:latin typeface="Calibri"/>
                <a:ea typeface="DejaVu Sans"/>
              </a:rPr>
              <a:t>Gláucio Alves Medeiros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8B8B8B"/>
                </a:solidFill>
                <a:highlight>
                  <a:srgbClr val="FFFF00"/>
                </a:highlight>
                <a:latin typeface="Calibri"/>
                <a:ea typeface="DejaVu Sans"/>
              </a:rPr>
              <a:t>Pedro Paulo Cantalice Marinho Braga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1" strike="noStrike" spc="-1" dirty="0">
                <a:solidFill>
                  <a:srgbClr val="8B8B8B"/>
                </a:solidFill>
                <a:highlight>
                  <a:srgbClr val="FFFF00"/>
                </a:highlight>
                <a:latin typeface="Calibri"/>
                <a:ea typeface="DejaVu Sans"/>
              </a:rPr>
              <a:t>Renato Ribeiro da Silva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58214" y="6286520"/>
            <a:ext cx="5619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098BDE-CC48-4C7F-87D6-896060EEEFDB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12" name="Picture 2" descr="V:\Trabalho\IFPB\Logo\IFPB_JPA_transpare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52847"/>
            <a:ext cx="3632212" cy="127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796136" y="260648"/>
            <a:ext cx="291712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  <a:p>
            <a:r>
              <a:rPr lang="pt-BR" dirty="0"/>
              <a:t>Curso Superior</a:t>
            </a:r>
          </a:p>
          <a:p>
            <a:r>
              <a:rPr lang="pt-BR" dirty="0"/>
              <a:t>Sistemas para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7.1 Detalhamento dos casos de testes especificados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E2EE134-E7B0-10EB-19B6-9416CA217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8" y="1689108"/>
            <a:ext cx="8397512" cy="4933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7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7.2 Detalhamento dos casos de testes especificados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556CB7F-1701-F400-2C5E-BF14381F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43" y="1651521"/>
            <a:ext cx="8537394" cy="5023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63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7.3 Detalhamento dos casos de testes especificados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CFD0002-7837-A4BD-A99B-4FC88828E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78" y="1526861"/>
            <a:ext cx="8714710" cy="499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5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7.4 Detalhamento dos casos de testes especificados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1549696-8D36-0B6A-24D7-BD7EF8947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4" y="1537267"/>
            <a:ext cx="8640960" cy="510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65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3FFB58-CC21-A22A-39DF-0BF29AF6B2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/>
              <a:t>Retrospectiva</a:t>
            </a:r>
            <a:r>
              <a:rPr lang="en-US" sz="6000" b="1" dirty="0"/>
              <a:t> da Sprint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6464820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Retrospectiva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8. O que deu certo e deve ser repetido para as próximas sprints?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309944-85E7-BA98-016D-D39FB2B6E689}"/>
              </a:ext>
            </a:extLst>
          </p:cNvPr>
          <p:cNvSpPr txBox="1"/>
          <p:nvPr/>
        </p:nvSpPr>
        <p:spPr>
          <a:xfrm>
            <a:off x="251520" y="162880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strike="noStrike" spc="-1" dirty="0">
                <a:latin typeface="Arial"/>
              </a:rPr>
              <a:t>Nas próximas atividades o time pretende manter os registros mais atualizados, pois as horas gastas representam mais tempo do que foi estimado. Sendo assim, procura-se espelhar todas os progressos e percalços do desenvolvimento do software no dia de ocorrência.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07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Retrospectiva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8. O que NÃO deu certo e deve ser evitado nas próximas sprints?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564417-DA8D-4997-4A90-C894D6FFAAC2}"/>
              </a:ext>
            </a:extLst>
          </p:cNvPr>
          <p:cNvSpPr txBox="1"/>
          <p:nvPr/>
        </p:nvSpPr>
        <p:spPr>
          <a:xfrm>
            <a:off x="323528" y="148478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horários de trabalho não proporcionam tempo para efetivar as “</a:t>
            </a:r>
            <a:r>
              <a:rPr lang="pt-BR" i="1" dirty="0" err="1"/>
              <a:t>dailies</a:t>
            </a:r>
            <a:r>
              <a:rPr lang="pt-BR" i="1" dirty="0"/>
              <a:t>”</a:t>
            </a:r>
            <a:r>
              <a:rPr lang="pt-BR" dirty="0"/>
              <a:t>. Sendo assim, a comunicação do time para as ocorrências ficou prejudicada. Diante do exposto, alguns problemas de integração entre o Back-</a:t>
            </a:r>
            <a:r>
              <a:rPr lang="pt-BR" dirty="0" err="1"/>
              <a:t>End</a:t>
            </a:r>
            <a:r>
              <a:rPr lang="pt-BR" dirty="0"/>
              <a:t> e o Front-</a:t>
            </a:r>
            <a:r>
              <a:rPr lang="pt-BR" dirty="0" err="1"/>
              <a:t>End</a:t>
            </a:r>
            <a:r>
              <a:rPr lang="pt-BR" dirty="0"/>
              <a:t> demoraram mais para serem solucionados.</a:t>
            </a:r>
          </a:p>
        </p:txBody>
      </p:sp>
    </p:spTree>
    <p:extLst>
      <p:ext uri="{BB962C8B-B14F-4D97-AF65-F5344CB8AC3E}">
        <p14:creationId xmlns:p14="http://schemas.microsoft.com/office/powerpoint/2010/main" val="262368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Retrospectiva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8. Quais oportunidades de melhorias para as próximas sprints?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F30AD-18C6-D9D2-ABDB-041BCC893AFE}"/>
              </a:ext>
            </a:extLst>
          </p:cNvPr>
          <p:cNvSpPr txBox="1">
            <a:spLocks/>
          </p:cNvSpPr>
          <p:nvPr/>
        </p:nvSpPr>
        <p:spPr>
          <a:xfrm>
            <a:off x="142844" y="1556792"/>
            <a:ext cx="900115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900" dirty="0"/>
              <a:t>Melhorar a comunicação. Bem como, ajustar horário compatível para promover reuniões de ajustes, pelo menos, nos finais de semana.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  <a:p>
            <a:pPr marL="0" indent="0" algn="ctr">
              <a:buFont typeface="Arial" pitchFamily="34" charset="0"/>
              <a:buNone/>
            </a:pPr>
            <a:endParaRPr lang="pt-BR" dirty="0"/>
          </a:p>
          <a:p>
            <a:pPr marL="0" indent="0" algn="ctr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3FFB58-CC21-A22A-39DF-0BF29AF6B2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Apresentação</a:t>
            </a:r>
            <a:r>
              <a:rPr lang="en-US" sz="6000" b="1" dirty="0"/>
              <a:t> da </a:t>
            </a:r>
            <a:r>
              <a:rPr lang="pt-BR" sz="6000" b="1" dirty="0"/>
              <a:t>Aplicação</a:t>
            </a:r>
            <a:r>
              <a:rPr lang="en-US" sz="6000" b="1" dirty="0"/>
              <a:t> (Front e Back)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4096829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Apresentação das Funcionalidades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9.1 Demonstração pratica das funcionalidades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FC4ABFB-024A-547B-E9B5-C713D77A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52981"/>
            <a:ext cx="7811125" cy="441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0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947" y="0"/>
            <a:ext cx="7772400" cy="833438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pt-PT" b="1" dirty="0">
                <a:solidFill>
                  <a:schemeClr val="tx1"/>
                </a:solidFill>
              </a:rPr>
              <a:t>AGENDA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18697" y="996288"/>
            <a:ext cx="9025303" cy="575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pt-BR" sz="2800" dirty="0"/>
              <a:t>Review da Sprint</a:t>
            </a:r>
          </a:p>
          <a:p>
            <a:pPr marL="342900" indent="-342900" algn="just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endParaRPr lang="pt-BR" sz="2800" dirty="0"/>
          </a:p>
          <a:p>
            <a:pPr marL="342900" indent="-342900" algn="just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pt-BR" sz="2800" dirty="0"/>
              <a:t>Retrospectiva da Sprint</a:t>
            </a:r>
          </a:p>
          <a:p>
            <a:pPr marL="342900" indent="-342900" algn="just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endParaRPr lang="pt-BR" sz="2800" dirty="0"/>
          </a:p>
          <a:p>
            <a:pPr marL="342900" indent="-342900" algn="just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pt-BR" sz="2800" dirty="0"/>
              <a:t>Apresentação da Aplicação (Front e Back)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buSzTx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47909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Apresentação das Funcionalidades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9.2 Demonstração pratica das funcionalidades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D924797-1753-8B5C-6CFA-4635C592B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5" y="1677812"/>
            <a:ext cx="8301194" cy="4693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18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Apresentação das Funcionalidades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9.3 Demonstração pratica das funcionalidades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5380BB-D1BE-DD80-90F8-8EC8F88F4C0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48760" y="1523520"/>
            <a:ext cx="8679240" cy="5081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083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E3FFB58-CC21-A22A-39DF-0BF29AF6B2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Review da Sprint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39224143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Funcionalidades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308DD0-B357-91CB-5B28-85A7A80A11F1}"/>
              </a:ext>
            </a:extLst>
          </p:cNvPr>
          <p:cNvSpPr txBox="1"/>
          <p:nvPr/>
        </p:nvSpPr>
        <p:spPr>
          <a:xfrm>
            <a:off x="347278" y="1556792"/>
            <a:ext cx="332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Previsto na seção 10 da Proposta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9776A7-2BBB-202C-85F7-B8D34A7FF684}"/>
              </a:ext>
            </a:extLst>
          </p:cNvPr>
          <p:cNvSpPr/>
          <p:nvPr/>
        </p:nvSpPr>
        <p:spPr>
          <a:xfrm>
            <a:off x="251520" y="1916832"/>
            <a:ext cx="3456384" cy="4767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C91F2A-C94C-339B-E5D5-C1F5D266C843}"/>
              </a:ext>
            </a:extLst>
          </p:cNvPr>
          <p:cNvSpPr txBox="1"/>
          <p:nvPr/>
        </p:nvSpPr>
        <p:spPr>
          <a:xfrm>
            <a:off x="5289620" y="1484784"/>
            <a:ext cx="254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 no </a:t>
            </a:r>
            <a:r>
              <a:rPr lang="en-US" sz="2400" dirty="0" err="1"/>
              <a:t>OpenProject</a:t>
            </a:r>
            <a:endParaRPr lang="pt-BR" sz="2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FA712C-0B04-2E39-C6A5-174D5F3F77C4}"/>
              </a:ext>
            </a:extLst>
          </p:cNvPr>
          <p:cNvSpPr/>
          <p:nvPr/>
        </p:nvSpPr>
        <p:spPr>
          <a:xfrm>
            <a:off x="3851921" y="1916832"/>
            <a:ext cx="5184575" cy="4767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2F08BE0-F539-0119-E2A4-E5050B61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21411"/>
              </p:ext>
            </p:extLst>
          </p:nvPr>
        </p:nvGraphicFramePr>
        <p:xfrm>
          <a:off x="276828" y="2268198"/>
          <a:ext cx="3417629" cy="8640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6450">
                  <a:extLst>
                    <a:ext uri="{9D8B030D-6E8A-4147-A177-3AD203B41FA5}">
                      <a16:colId xmlns:a16="http://schemas.microsoft.com/office/drawing/2014/main" val="4029876027"/>
                    </a:ext>
                  </a:extLst>
                </a:gridCol>
                <a:gridCol w="761179">
                  <a:extLst>
                    <a:ext uri="{9D8B030D-6E8A-4147-A177-3AD203B41FA5}">
                      <a16:colId xmlns:a16="http://schemas.microsoft.com/office/drawing/2014/main" val="4070473385"/>
                    </a:ext>
                  </a:extLst>
                </a:gridCol>
              </a:tblGrid>
              <a:tr h="22542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 dirty="0">
                          <a:effectLst/>
                        </a:rPr>
                        <a:t>Previsto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58106"/>
                  </a:ext>
                </a:extLst>
              </a:tr>
              <a:tr h="1878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Funcionalidades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kern="100">
                          <a:effectLst/>
                        </a:rPr>
                        <a:t>Sprint 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993613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Registro das informações (Anamnese)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x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2272525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Finalização de consulta médica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 dirty="0">
                          <a:effectLst/>
                        </a:rPr>
                        <a:t>x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26067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C8F1E8-E1A1-1A6D-EA1A-417DA9FFA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07040"/>
              </p:ext>
            </p:extLst>
          </p:nvPr>
        </p:nvGraphicFramePr>
        <p:xfrm>
          <a:off x="276828" y="3501008"/>
          <a:ext cx="3417629" cy="1008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6451">
                  <a:extLst>
                    <a:ext uri="{9D8B030D-6E8A-4147-A177-3AD203B41FA5}">
                      <a16:colId xmlns:a16="http://schemas.microsoft.com/office/drawing/2014/main" val="571089081"/>
                    </a:ext>
                  </a:extLst>
                </a:gridCol>
                <a:gridCol w="761178">
                  <a:extLst>
                    <a:ext uri="{9D8B030D-6E8A-4147-A177-3AD203B41FA5}">
                      <a16:colId xmlns:a16="http://schemas.microsoft.com/office/drawing/2014/main" val="1742836985"/>
                    </a:ext>
                  </a:extLst>
                </a:gridCol>
              </a:tblGrid>
              <a:tr h="20857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Realizado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199562"/>
                  </a:ext>
                </a:extLst>
              </a:tr>
              <a:tr h="173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kern="100">
                          <a:effectLst/>
                        </a:rPr>
                        <a:t>Funcionalidades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kern="100">
                          <a:effectLst/>
                        </a:rPr>
                        <a:t>Sprint 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933685"/>
                  </a:ext>
                </a:extLst>
              </a:tr>
              <a:tr h="208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CRUD Usuários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 dirty="0">
                          <a:effectLst/>
                        </a:rPr>
                        <a:t>x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2795422"/>
                  </a:ext>
                </a:extLst>
              </a:tr>
              <a:tr h="208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 dirty="0">
                          <a:effectLst/>
                        </a:rPr>
                        <a:t>Testes CRUD Médico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x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349635"/>
                  </a:ext>
                </a:extLst>
              </a:tr>
              <a:tr h="208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>
                          <a:effectLst/>
                        </a:rPr>
                        <a:t>Testes CRUD Paciente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kern="100" dirty="0">
                          <a:effectLst/>
                        </a:rPr>
                        <a:t>x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691729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8FC279B6-BB12-05FD-FCF7-69AF3F54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20" y="2276872"/>
            <a:ext cx="5112568" cy="14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2. Métricas da Sprint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B36A6D-F4C4-DF0F-4053-B5ABC605E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556792"/>
            <a:ext cx="8667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3. Relação dos Pacotes de Trabalho da Sprint 1 extraídos do </a:t>
            </a:r>
            <a:r>
              <a:rPr lang="pt-BR" b="1" dirty="0" err="1"/>
              <a:t>OpenProject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359C32-0D71-6293-8277-DDCB1512F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97"/>
          <a:stretch/>
        </p:blipFill>
        <p:spPr>
          <a:xfrm>
            <a:off x="153623" y="1484785"/>
            <a:ext cx="881086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4. Relação dos </a:t>
            </a:r>
            <a:r>
              <a:rPr lang="pt-BR" b="1" dirty="0" err="1"/>
              <a:t>BUGs</a:t>
            </a:r>
            <a:r>
              <a:rPr lang="pt-BR" b="1" dirty="0"/>
              <a:t>/MELHORIAS da Sprint 1 registrados no </a:t>
            </a:r>
            <a:r>
              <a:rPr lang="pt-BR" b="1" dirty="0" err="1"/>
              <a:t>OpenProject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D73F45-B485-D747-E2F5-0AEC3FBF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784976" cy="17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5. Relação de </a:t>
            </a:r>
            <a:r>
              <a:rPr lang="pt-BR" b="1" dirty="0" err="1"/>
              <a:t>Tasks</a:t>
            </a:r>
            <a:r>
              <a:rPr lang="pt-BR" b="1" dirty="0"/>
              <a:t> por Membro da Equipe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9A7638-2BA6-507F-22F9-BDE36D31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31657"/>
            <a:ext cx="8784976" cy="30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Review da Sprint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67C9C92-4DC5-2AD3-81A4-63648E44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977850"/>
            <a:ext cx="9001156" cy="5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6. Detalhamento das Horas Registradas no </a:t>
            </a:r>
            <a:r>
              <a:rPr lang="pt-BR" b="1" dirty="0" err="1"/>
              <a:t>OpenProject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AE5000-59FC-7686-C4AB-9DC183AF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04489"/>
            <a:ext cx="8821644" cy="26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24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11107</TotalTime>
  <Words>688</Words>
  <Application>Microsoft Office PowerPoint</Application>
  <PresentationFormat>Apresentação na tela (4:3)</PresentationFormat>
  <Paragraphs>164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Tema do Office</vt:lpstr>
      <vt:lpstr>Linguagem “C”</vt:lpstr>
      <vt:lpstr>AGENDA</vt:lpstr>
      <vt:lpstr>Apresentação do PowerPoint</vt:lpstr>
      <vt:lpstr>Review da Sprint</vt:lpstr>
      <vt:lpstr>Review da Sprint</vt:lpstr>
      <vt:lpstr>Review da Sprint</vt:lpstr>
      <vt:lpstr>Review da Sprint</vt:lpstr>
      <vt:lpstr>Review da Sprint</vt:lpstr>
      <vt:lpstr>Review da Sprint</vt:lpstr>
      <vt:lpstr>Review da Sprint</vt:lpstr>
      <vt:lpstr>Review da Sprint</vt:lpstr>
      <vt:lpstr>Review da Sprint</vt:lpstr>
      <vt:lpstr>Review da Sprint</vt:lpstr>
      <vt:lpstr>Apresentação do PowerPoint</vt:lpstr>
      <vt:lpstr>Retrospectiva da Sprint</vt:lpstr>
      <vt:lpstr>Retrospectiva da Sprint</vt:lpstr>
      <vt:lpstr>Retrospectiva da Sprint</vt:lpstr>
      <vt:lpstr>Apresentação do PowerPoint</vt:lpstr>
      <vt:lpstr>Apresentação das Funcionalidades</vt:lpstr>
      <vt:lpstr>Apresentação das Funcionalidades</vt:lpstr>
      <vt:lpstr>Apresentação das Funcionalidades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Desenvolvimento de Algoritmos</dc:title>
  <dc:creator>Valéria</dc:creator>
  <cp:lastModifiedBy>Gláucio Medeiros</cp:lastModifiedBy>
  <cp:revision>1889</cp:revision>
  <cp:lastPrinted>2014-10-21T15:15:33Z</cp:lastPrinted>
  <dcterms:created xsi:type="dcterms:W3CDTF">2009-02-01T20:58:03Z</dcterms:created>
  <dcterms:modified xsi:type="dcterms:W3CDTF">2023-11-11T06:40:47Z</dcterms:modified>
</cp:coreProperties>
</file>