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0" r:id="rId4"/>
    <p:sldId id="299" r:id="rId5"/>
    <p:sldId id="266" r:id="rId6"/>
    <p:sldId id="267" r:id="rId7"/>
    <p:sldId id="282" r:id="rId8"/>
    <p:sldId id="302" r:id="rId9"/>
    <p:sldId id="303" r:id="rId10"/>
    <p:sldId id="306" r:id="rId11"/>
    <p:sldId id="311" r:id="rId12"/>
    <p:sldId id="308" r:id="rId13"/>
    <p:sldId id="309" r:id="rId14"/>
    <p:sldId id="280" r:id="rId15"/>
    <p:sldId id="296" r:id="rId16"/>
    <p:sldId id="281" r:id="rId17"/>
    <p:sldId id="297" r:id="rId18"/>
    <p:sldId id="298" r:id="rId19"/>
    <p:sldId id="270" r:id="rId20"/>
    <p:sldId id="271" r:id="rId21"/>
    <p:sldId id="274" r:id="rId22"/>
    <p:sldId id="312" r:id="rId23"/>
    <p:sldId id="279" r:id="rId24"/>
    <p:sldId id="301" r:id="rId25"/>
    <p:sldId id="284" r:id="rId26"/>
    <p:sldId id="285" r:id="rId27"/>
    <p:sldId id="286" r:id="rId28"/>
    <p:sldId id="287" r:id="rId29"/>
    <p:sldId id="288" r:id="rId30"/>
    <p:sldId id="289" r:id="rId31"/>
    <p:sldId id="290" r:id="rId32"/>
    <p:sldId id="291" r:id="rId33"/>
    <p:sldId id="292" r:id="rId34"/>
    <p:sldId id="293" r:id="rId3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733" autoAdjust="0"/>
  </p:normalViewPr>
  <p:slideViewPr>
    <p:cSldViewPr snapToGrid="0">
      <p:cViewPr varScale="1">
        <p:scale>
          <a:sx n="62" d="100"/>
          <a:sy n="62" d="100"/>
        </p:scale>
        <p:origin x="82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754254-7BA3-BEA8-F0BB-4BFD09A7ED2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C3AB678-FC5D-9F89-9D1A-FF1EDA09EB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AEB822C-2FC4-84A2-EB22-1085CC29F5F6}"/>
              </a:ext>
            </a:extLst>
          </p:cNvPr>
          <p:cNvSpPr>
            <a:spLocks noGrp="1"/>
          </p:cNvSpPr>
          <p:nvPr>
            <p:ph type="dt" sz="half" idx="10"/>
          </p:nvPr>
        </p:nvSpPr>
        <p:spPr/>
        <p:txBody>
          <a:bodyPr/>
          <a:lstStyle/>
          <a:p>
            <a:fld id="{E7383E0D-1BF5-45C0-A7AD-E4E7B9516D3F}" type="datetimeFigureOut">
              <a:rPr kumimoji="1" lang="ja-JP" altLang="en-US" smtClean="0"/>
              <a:t>2024/6/23</a:t>
            </a:fld>
            <a:endParaRPr kumimoji="1" lang="ja-JP" altLang="en-US"/>
          </a:p>
        </p:txBody>
      </p:sp>
      <p:sp>
        <p:nvSpPr>
          <p:cNvPr id="5" name="フッター プレースホルダー 4">
            <a:extLst>
              <a:ext uri="{FF2B5EF4-FFF2-40B4-BE49-F238E27FC236}">
                <a16:creationId xmlns:a16="http://schemas.microsoft.com/office/drawing/2014/main" id="{FAD56487-14EE-B75C-9E70-7352FAD8683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CB0316B-23F6-87C7-0DB6-809C3E6C9D89}"/>
              </a:ext>
            </a:extLst>
          </p:cNvPr>
          <p:cNvSpPr>
            <a:spLocks noGrp="1"/>
          </p:cNvSpPr>
          <p:nvPr>
            <p:ph type="sldNum" sz="quarter" idx="12"/>
          </p:nvPr>
        </p:nvSpPr>
        <p:spPr/>
        <p:txBody>
          <a:bodyPr/>
          <a:lstStyle/>
          <a:p>
            <a:fld id="{B958CF79-9A8B-47DC-9E2B-209B1B66963A}" type="slidenum">
              <a:rPr kumimoji="1" lang="ja-JP" altLang="en-US" smtClean="0"/>
              <a:t>‹#›</a:t>
            </a:fld>
            <a:endParaRPr kumimoji="1" lang="ja-JP" altLang="en-US"/>
          </a:p>
        </p:txBody>
      </p:sp>
    </p:spTree>
    <p:extLst>
      <p:ext uri="{BB962C8B-B14F-4D97-AF65-F5344CB8AC3E}">
        <p14:creationId xmlns:p14="http://schemas.microsoft.com/office/powerpoint/2010/main" val="2747373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F1C825-7D03-26A9-9AEB-6697B351141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EA0FD86-FDF6-DA5B-638E-0358530BF3A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3172F8-F40B-E87C-7A02-0CF9222493D7}"/>
              </a:ext>
            </a:extLst>
          </p:cNvPr>
          <p:cNvSpPr>
            <a:spLocks noGrp="1"/>
          </p:cNvSpPr>
          <p:nvPr>
            <p:ph type="dt" sz="half" idx="10"/>
          </p:nvPr>
        </p:nvSpPr>
        <p:spPr/>
        <p:txBody>
          <a:bodyPr/>
          <a:lstStyle/>
          <a:p>
            <a:fld id="{E7383E0D-1BF5-45C0-A7AD-E4E7B9516D3F}" type="datetimeFigureOut">
              <a:rPr kumimoji="1" lang="ja-JP" altLang="en-US" smtClean="0"/>
              <a:t>2024/6/23</a:t>
            </a:fld>
            <a:endParaRPr kumimoji="1" lang="ja-JP" altLang="en-US"/>
          </a:p>
        </p:txBody>
      </p:sp>
      <p:sp>
        <p:nvSpPr>
          <p:cNvPr id="5" name="フッター プレースホルダー 4">
            <a:extLst>
              <a:ext uri="{FF2B5EF4-FFF2-40B4-BE49-F238E27FC236}">
                <a16:creationId xmlns:a16="http://schemas.microsoft.com/office/drawing/2014/main" id="{705165E5-071E-C610-2135-7469BD02031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1120BC1-E41B-6171-19BC-D82221DA5526}"/>
              </a:ext>
            </a:extLst>
          </p:cNvPr>
          <p:cNvSpPr>
            <a:spLocks noGrp="1"/>
          </p:cNvSpPr>
          <p:nvPr>
            <p:ph type="sldNum" sz="quarter" idx="12"/>
          </p:nvPr>
        </p:nvSpPr>
        <p:spPr/>
        <p:txBody>
          <a:bodyPr/>
          <a:lstStyle/>
          <a:p>
            <a:fld id="{B958CF79-9A8B-47DC-9E2B-209B1B66963A}" type="slidenum">
              <a:rPr kumimoji="1" lang="ja-JP" altLang="en-US" smtClean="0"/>
              <a:t>‹#›</a:t>
            </a:fld>
            <a:endParaRPr kumimoji="1" lang="ja-JP" altLang="en-US"/>
          </a:p>
        </p:txBody>
      </p:sp>
    </p:spTree>
    <p:extLst>
      <p:ext uri="{BB962C8B-B14F-4D97-AF65-F5344CB8AC3E}">
        <p14:creationId xmlns:p14="http://schemas.microsoft.com/office/powerpoint/2010/main" val="407787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A060B88-8FE5-3180-85DC-F227B4ED011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93B94A9-CCFC-4B2B-E658-DFCE80CAEDA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76129C1-9274-3C1B-1D06-5344C418F25A}"/>
              </a:ext>
            </a:extLst>
          </p:cNvPr>
          <p:cNvSpPr>
            <a:spLocks noGrp="1"/>
          </p:cNvSpPr>
          <p:nvPr>
            <p:ph type="dt" sz="half" idx="10"/>
          </p:nvPr>
        </p:nvSpPr>
        <p:spPr/>
        <p:txBody>
          <a:bodyPr/>
          <a:lstStyle/>
          <a:p>
            <a:fld id="{E7383E0D-1BF5-45C0-A7AD-E4E7B9516D3F}" type="datetimeFigureOut">
              <a:rPr kumimoji="1" lang="ja-JP" altLang="en-US" smtClean="0"/>
              <a:t>2024/6/23</a:t>
            </a:fld>
            <a:endParaRPr kumimoji="1" lang="ja-JP" altLang="en-US"/>
          </a:p>
        </p:txBody>
      </p:sp>
      <p:sp>
        <p:nvSpPr>
          <p:cNvPr id="5" name="フッター プレースホルダー 4">
            <a:extLst>
              <a:ext uri="{FF2B5EF4-FFF2-40B4-BE49-F238E27FC236}">
                <a16:creationId xmlns:a16="http://schemas.microsoft.com/office/drawing/2014/main" id="{761C8743-6AA4-A5E4-923F-20153E4C0BE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564B27-C511-015C-5DEA-CD61F4E78C48}"/>
              </a:ext>
            </a:extLst>
          </p:cNvPr>
          <p:cNvSpPr>
            <a:spLocks noGrp="1"/>
          </p:cNvSpPr>
          <p:nvPr>
            <p:ph type="sldNum" sz="quarter" idx="12"/>
          </p:nvPr>
        </p:nvSpPr>
        <p:spPr/>
        <p:txBody>
          <a:bodyPr/>
          <a:lstStyle/>
          <a:p>
            <a:fld id="{B958CF79-9A8B-47DC-9E2B-209B1B66963A}" type="slidenum">
              <a:rPr kumimoji="1" lang="ja-JP" altLang="en-US" smtClean="0"/>
              <a:t>‹#›</a:t>
            </a:fld>
            <a:endParaRPr kumimoji="1" lang="ja-JP" altLang="en-US"/>
          </a:p>
        </p:txBody>
      </p:sp>
    </p:spTree>
    <p:extLst>
      <p:ext uri="{BB962C8B-B14F-4D97-AF65-F5344CB8AC3E}">
        <p14:creationId xmlns:p14="http://schemas.microsoft.com/office/powerpoint/2010/main" val="3521178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D127D9-0A4C-EA77-8BFF-8750E8FCE57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D80FF93-33E8-75AF-CE2B-3442D8A0534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CC7C4C9-ACF3-946B-5F56-FBC73711E483}"/>
              </a:ext>
            </a:extLst>
          </p:cNvPr>
          <p:cNvSpPr>
            <a:spLocks noGrp="1"/>
          </p:cNvSpPr>
          <p:nvPr>
            <p:ph type="dt" sz="half" idx="10"/>
          </p:nvPr>
        </p:nvSpPr>
        <p:spPr/>
        <p:txBody>
          <a:bodyPr/>
          <a:lstStyle/>
          <a:p>
            <a:fld id="{E7383E0D-1BF5-45C0-A7AD-E4E7B9516D3F}" type="datetimeFigureOut">
              <a:rPr kumimoji="1" lang="ja-JP" altLang="en-US" smtClean="0"/>
              <a:t>2024/6/23</a:t>
            </a:fld>
            <a:endParaRPr kumimoji="1" lang="ja-JP" altLang="en-US"/>
          </a:p>
        </p:txBody>
      </p:sp>
      <p:sp>
        <p:nvSpPr>
          <p:cNvPr id="5" name="フッター プレースホルダー 4">
            <a:extLst>
              <a:ext uri="{FF2B5EF4-FFF2-40B4-BE49-F238E27FC236}">
                <a16:creationId xmlns:a16="http://schemas.microsoft.com/office/drawing/2014/main" id="{8CC08546-24BE-8666-9102-9D5B6FCFCB9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A069849-616C-D810-54EB-859BD170353E}"/>
              </a:ext>
            </a:extLst>
          </p:cNvPr>
          <p:cNvSpPr>
            <a:spLocks noGrp="1"/>
          </p:cNvSpPr>
          <p:nvPr>
            <p:ph type="sldNum" sz="quarter" idx="12"/>
          </p:nvPr>
        </p:nvSpPr>
        <p:spPr/>
        <p:txBody>
          <a:bodyPr/>
          <a:lstStyle/>
          <a:p>
            <a:fld id="{B958CF79-9A8B-47DC-9E2B-209B1B66963A}" type="slidenum">
              <a:rPr kumimoji="1" lang="ja-JP" altLang="en-US" smtClean="0"/>
              <a:t>‹#›</a:t>
            </a:fld>
            <a:endParaRPr kumimoji="1" lang="ja-JP" altLang="en-US"/>
          </a:p>
        </p:txBody>
      </p:sp>
    </p:spTree>
    <p:extLst>
      <p:ext uri="{BB962C8B-B14F-4D97-AF65-F5344CB8AC3E}">
        <p14:creationId xmlns:p14="http://schemas.microsoft.com/office/powerpoint/2010/main" val="2692497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D2D210-D8BB-3B47-BD92-BD2A5EBAB85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A42EF50-A8A8-C863-5BB4-4D41661D4C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6B7E256-0F07-87A2-9279-BA348626D40C}"/>
              </a:ext>
            </a:extLst>
          </p:cNvPr>
          <p:cNvSpPr>
            <a:spLocks noGrp="1"/>
          </p:cNvSpPr>
          <p:nvPr>
            <p:ph type="dt" sz="half" idx="10"/>
          </p:nvPr>
        </p:nvSpPr>
        <p:spPr/>
        <p:txBody>
          <a:bodyPr/>
          <a:lstStyle/>
          <a:p>
            <a:fld id="{E7383E0D-1BF5-45C0-A7AD-E4E7B9516D3F}" type="datetimeFigureOut">
              <a:rPr kumimoji="1" lang="ja-JP" altLang="en-US" smtClean="0"/>
              <a:t>2024/6/23</a:t>
            </a:fld>
            <a:endParaRPr kumimoji="1" lang="ja-JP" altLang="en-US"/>
          </a:p>
        </p:txBody>
      </p:sp>
      <p:sp>
        <p:nvSpPr>
          <p:cNvPr id="5" name="フッター プレースホルダー 4">
            <a:extLst>
              <a:ext uri="{FF2B5EF4-FFF2-40B4-BE49-F238E27FC236}">
                <a16:creationId xmlns:a16="http://schemas.microsoft.com/office/drawing/2014/main" id="{40A1C1EA-7124-0A52-7472-4987839EA41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5A27FF-273A-FB5F-C1D4-5BC05AB8ABA2}"/>
              </a:ext>
            </a:extLst>
          </p:cNvPr>
          <p:cNvSpPr>
            <a:spLocks noGrp="1"/>
          </p:cNvSpPr>
          <p:nvPr>
            <p:ph type="sldNum" sz="quarter" idx="12"/>
          </p:nvPr>
        </p:nvSpPr>
        <p:spPr/>
        <p:txBody>
          <a:bodyPr/>
          <a:lstStyle/>
          <a:p>
            <a:fld id="{B958CF79-9A8B-47DC-9E2B-209B1B66963A}" type="slidenum">
              <a:rPr kumimoji="1" lang="ja-JP" altLang="en-US" smtClean="0"/>
              <a:t>‹#›</a:t>
            </a:fld>
            <a:endParaRPr kumimoji="1" lang="ja-JP" altLang="en-US"/>
          </a:p>
        </p:txBody>
      </p:sp>
    </p:spTree>
    <p:extLst>
      <p:ext uri="{BB962C8B-B14F-4D97-AF65-F5344CB8AC3E}">
        <p14:creationId xmlns:p14="http://schemas.microsoft.com/office/powerpoint/2010/main" val="1273877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720EE9-380C-797D-E17F-929815EFE26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85AFA91-B480-AC2E-8402-0A38E7782EE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1D99571-8B37-16AC-4F92-FE4EEA20D3C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BE8FD1A-D3CE-403B-9C19-DDF5EEAEB388}"/>
              </a:ext>
            </a:extLst>
          </p:cNvPr>
          <p:cNvSpPr>
            <a:spLocks noGrp="1"/>
          </p:cNvSpPr>
          <p:nvPr>
            <p:ph type="dt" sz="half" idx="10"/>
          </p:nvPr>
        </p:nvSpPr>
        <p:spPr/>
        <p:txBody>
          <a:bodyPr/>
          <a:lstStyle/>
          <a:p>
            <a:fld id="{E7383E0D-1BF5-45C0-A7AD-E4E7B9516D3F}" type="datetimeFigureOut">
              <a:rPr kumimoji="1" lang="ja-JP" altLang="en-US" smtClean="0"/>
              <a:t>2024/6/23</a:t>
            </a:fld>
            <a:endParaRPr kumimoji="1" lang="ja-JP" altLang="en-US"/>
          </a:p>
        </p:txBody>
      </p:sp>
      <p:sp>
        <p:nvSpPr>
          <p:cNvPr id="6" name="フッター プレースホルダー 5">
            <a:extLst>
              <a:ext uri="{FF2B5EF4-FFF2-40B4-BE49-F238E27FC236}">
                <a16:creationId xmlns:a16="http://schemas.microsoft.com/office/drawing/2014/main" id="{7357845A-E9A5-B6FC-BA36-D73881A7BAF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EAF7CC4-7FD1-275A-9C0B-384110A1BCE0}"/>
              </a:ext>
            </a:extLst>
          </p:cNvPr>
          <p:cNvSpPr>
            <a:spLocks noGrp="1"/>
          </p:cNvSpPr>
          <p:nvPr>
            <p:ph type="sldNum" sz="quarter" idx="12"/>
          </p:nvPr>
        </p:nvSpPr>
        <p:spPr/>
        <p:txBody>
          <a:bodyPr/>
          <a:lstStyle/>
          <a:p>
            <a:fld id="{B958CF79-9A8B-47DC-9E2B-209B1B66963A}" type="slidenum">
              <a:rPr kumimoji="1" lang="ja-JP" altLang="en-US" smtClean="0"/>
              <a:t>‹#›</a:t>
            </a:fld>
            <a:endParaRPr kumimoji="1" lang="ja-JP" altLang="en-US"/>
          </a:p>
        </p:txBody>
      </p:sp>
    </p:spTree>
    <p:extLst>
      <p:ext uri="{BB962C8B-B14F-4D97-AF65-F5344CB8AC3E}">
        <p14:creationId xmlns:p14="http://schemas.microsoft.com/office/powerpoint/2010/main" val="2324278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C13B66-3C7B-4E0D-A5AD-5657FE1C621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5852ABF-8770-DDE4-39AA-E6BB519128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D5C9624-E2D9-86BB-9EE9-44B58679D32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82B2F89-3870-D20E-01EF-32013C2017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CDEDC02-5BD9-3758-2C8B-93CA0878DD6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26AAE40-9D32-0FAF-8AE1-62C0829A588F}"/>
              </a:ext>
            </a:extLst>
          </p:cNvPr>
          <p:cNvSpPr>
            <a:spLocks noGrp="1"/>
          </p:cNvSpPr>
          <p:nvPr>
            <p:ph type="dt" sz="half" idx="10"/>
          </p:nvPr>
        </p:nvSpPr>
        <p:spPr/>
        <p:txBody>
          <a:bodyPr/>
          <a:lstStyle/>
          <a:p>
            <a:fld id="{E7383E0D-1BF5-45C0-A7AD-E4E7B9516D3F}" type="datetimeFigureOut">
              <a:rPr kumimoji="1" lang="ja-JP" altLang="en-US" smtClean="0"/>
              <a:t>2024/6/23</a:t>
            </a:fld>
            <a:endParaRPr kumimoji="1" lang="ja-JP" altLang="en-US"/>
          </a:p>
        </p:txBody>
      </p:sp>
      <p:sp>
        <p:nvSpPr>
          <p:cNvPr id="8" name="フッター プレースホルダー 7">
            <a:extLst>
              <a:ext uri="{FF2B5EF4-FFF2-40B4-BE49-F238E27FC236}">
                <a16:creationId xmlns:a16="http://schemas.microsoft.com/office/drawing/2014/main" id="{1C35C69E-1DD6-4531-5757-46C23974EAC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2964633-9D2F-8A20-89BD-1EC7D60DA4FA}"/>
              </a:ext>
            </a:extLst>
          </p:cNvPr>
          <p:cNvSpPr>
            <a:spLocks noGrp="1"/>
          </p:cNvSpPr>
          <p:nvPr>
            <p:ph type="sldNum" sz="quarter" idx="12"/>
          </p:nvPr>
        </p:nvSpPr>
        <p:spPr/>
        <p:txBody>
          <a:bodyPr/>
          <a:lstStyle/>
          <a:p>
            <a:fld id="{B958CF79-9A8B-47DC-9E2B-209B1B66963A}" type="slidenum">
              <a:rPr kumimoji="1" lang="ja-JP" altLang="en-US" smtClean="0"/>
              <a:t>‹#›</a:t>
            </a:fld>
            <a:endParaRPr kumimoji="1" lang="ja-JP" altLang="en-US"/>
          </a:p>
        </p:txBody>
      </p:sp>
    </p:spTree>
    <p:extLst>
      <p:ext uri="{BB962C8B-B14F-4D97-AF65-F5344CB8AC3E}">
        <p14:creationId xmlns:p14="http://schemas.microsoft.com/office/powerpoint/2010/main" val="4105511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37A09-13D8-C41F-2AFF-ACF1F802FD2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E362363-81CA-5CAE-47E4-ECE93F2AA01A}"/>
              </a:ext>
            </a:extLst>
          </p:cNvPr>
          <p:cNvSpPr>
            <a:spLocks noGrp="1"/>
          </p:cNvSpPr>
          <p:nvPr>
            <p:ph type="dt" sz="half" idx="10"/>
          </p:nvPr>
        </p:nvSpPr>
        <p:spPr/>
        <p:txBody>
          <a:bodyPr/>
          <a:lstStyle/>
          <a:p>
            <a:fld id="{E7383E0D-1BF5-45C0-A7AD-E4E7B9516D3F}" type="datetimeFigureOut">
              <a:rPr kumimoji="1" lang="ja-JP" altLang="en-US" smtClean="0"/>
              <a:t>2024/6/23</a:t>
            </a:fld>
            <a:endParaRPr kumimoji="1" lang="ja-JP" altLang="en-US"/>
          </a:p>
        </p:txBody>
      </p:sp>
      <p:sp>
        <p:nvSpPr>
          <p:cNvPr id="4" name="フッター プレースホルダー 3">
            <a:extLst>
              <a:ext uri="{FF2B5EF4-FFF2-40B4-BE49-F238E27FC236}">
                <a16:creationId xmlns:a16="http://schemas.microsoft.com/office/drawing/2014/main" id="{1B626B2C-BE6D-4192-6484-9EF82C330BA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AEE4A8A-27EC-23CA-1250-483317069131}"/>
              </a:ext>
            </a:extLst>
          </p:cNvPr>
          <p:cNvSpPr>
            <a:spLocks noGrp="1"/>
          </p:cNvSpPr>
          <p:nvPr>
            <p:ph type="sldNum" sz="quarter" idx="12"/>
          </p:nvPr>
        </p:nvSpPr>
        <p:spPr/>
        <p:txBody>
          <a:bodyPr/>
          <a:lstStyle/>
          <a:p>
            <a:fld id="{B958CF79-9A8B-47DC-9E2B-209B1B66963A}" type="slidenum">
              <a:rPr kumimoji="1" lang="ja-JP" altLang="en-US" smtClean="0"/>
              <a:t>‹#›</a:t>
            </a:fld>
            <a:endParaRPr kumimoji="1" lang="ja-JP" altLang="en-US"/>
          </a:p>
        </p:txBody>
      </p:sp>
    </p:spTree>
    <p:extLst>
      <p:ext uri="{BB962C8B-B14F-4D97-AF65-F5344CB8AC3E}">
        <p14:creationId xmlns:p14="http://schemas.microsoft.com/office/powerpoint/2010/main" val="564311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9ABFB92-9237-8433-A706-A5E89D47B536}"/>
              </a:ext>
            </a:extLst>
          </p:cNvPr>
          <p:cNvSpPr>
            <a:spLocks noGrp="1"/>
          </p:cNvSpPr>
          <p:nvPr>
            <p:ph type="dt" sz="half" idx="10"/>
          </p:nvPr>
        </p:nvSpPr>
        <p:spPr/>
        <p:txBody>
          <a:bodyPr/>
          <a:lstStyle/>
          <a:p>
            <a:fld id="{E7383E0D-1BF5-45C0-A7AD-E4E7B9516D3F}" type="datetimeFigureOut">
              <a:rPr kumimoji="1" lang="ja-JP" altLang="en-US" smtClean="0"/>
              <a:t>2024/6/23</a:t>
            </a:fld>
            <a:endParaRPr kumimoji="1" lang="ja-JP" altLang="en-US"/>
          </a:p>
        </p:txBody>
      </p:sp>
      <p:sp>
        <p:nvSpPr>
          <p:cNvPr id="3" name="フッター プレースホルダー 2">
            <a:extLst>
              <a:ext uri="{FF2B5EF4-FFF2-40B4-BE49-F238E27FC236}">
                <a16:creationId xmlns:a16="http://schemas.microsoft.com/office/drawing/2014/main" id="{3601E2B6-05C6-C65A-640C-9385A10161E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89CB8E3-6F36-EB5B-BB0D-9B16D8B532EB}"/>
              </a:ext>
            </a:extLst>
          </p:cNvPr>
          <p:cNvSpPr>
            <a:spLocks noGrp="1"/>
          </p:cNvSpPr>
          <p:nvPr>
            <p:ph type="sldNum" sz="quarter" idx="12"/>
          </p:nvPr>
        </p:nvSpPr>
        <p:spPr/>
        <p:txBody>
          <a:bodyPr/>
          <a:lstStyle/>
          <a:p>
            <a:fld id="{B958CF79-9A8B-47DC-9E2B-209B1B66963A}" type="slidenum">
              <a:rPr kumimoji="1" lang="ja-JP" altLang="en-US" smtClean="0"/>
              <a:t>‹#›</a:t>
            </a:fld>
            <a:endParaRPr kumimoji="1" lang="ja-JP" altLang="en-US"/>
          </a:p>
        </p:txBody>
      </p:sp>
    </p:spTree>
    <p:extLst>
      <p:ext uri="{BB962C8B-B14F-4D97-AF65-F5344CB8AC3E}">
        <p14:creationId xmlns:p14="http://schemas.microsoft.com/office/powerpoint/2010/main" val="3512032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AB493C-607C-E72F-A48A-1BEA4F56E01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8E970B3-89BD-58A7-FF95-DCFA34A4B8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E6F9858-F464-7A36-372E-E48B9C4E93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0F645DC-2EC5-0B7B-6DF1-A6AEE8FCE823}"/>
              </a:ext>
            </a:extLst>
          </p:cNvPr>
          <p:cNvSpPr>
            <a:spLocks noGrp="1"/>
          </p:cNvSpPr>
          <p:nvPr>
            <p:ph type="dt" sz="half" idx="10"/>
          </p:nvPr>
        </p:nvSpPr>
        <p:spPr/>
        <p:txBody>
          <a:bodyPr/>
          <a:lstStyle/>
          <a:p>
            <a:fld id="{E7383E0D-1BF5-45C0-A7AD-E4E7B9516D3F}" type="datetimeFigureOut">
              <a:rPr kumimoji="1" lang="ja-JP" altLang="en-US" smtClean="0"/>
              <a:t>2024/6/23</a:t>
            </a:fld>
            <a:endParaRPr kumimoji="1" lang="ja-JP" altLang="en-US"/>
          </a:p>
        </p:txBody>
      </p:sp>
      <p:sp>
        <p:nvSpPr>
          <p:cNvPr id="6" name="フッター プレースホルダー 5">
            <a:extLst>
              <a:ext uri="{FF2B5EF4-FFF2-40B4-BE49-F238E27FC236}">
                <a16:creationId xmlns:a16="http://schemas.microsoft.com/office/drawing/2014/main" id="{8AD33E73-112D-E654-8410-90718070D0D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F9353BD-B170-E27C-81DD-03C1708AEA19}"/>
              </a:ext>
            </a:extLst>
          </p:cNvPr>
          <p:cNvSpPr>
            <a:spLocks noGrp="1"/>
          </p:cNvSpPr>
          <p:nvPr>
            <p:ph type="sldNum" sz="quarter" idx="12"/>
          </p:nvPr>
        </p:nvSpPr>
        <p:spPr/>
        <p:txBody>
          <a:bodyPr/>
          <a:lstStyle/>
          <a:p>
            <a:fld id="{B958CF79-9A8B-47DC-9E2B-209B1B66963A}" type="slidenum">
              <a:rPr kumimoji="1" lang="ja-JP" altLang="en-US" smtClean="0"/>
              <a:t>‹#›</a:t>
            </a:fld>
            <a:endParaRPr kumimoji="1" lang="ja-JP" altLang="en-US"/>
          </a:p>
        </p:txBody>
      </p:sp>
    </p:spTree>
    <p:extLst>
      <p:ext uri="{BB962C8B-B14F-4D97-AF65-F5344CB8AC3E}">
        <p14:creationId xmlns:p14="http://schemas.microsoft.com/office/powerpoint/2010/main" val="1040151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CCE948-81B0-911E-CBF0-56484EF27F6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EC70891-52AB-B114-C32C-89ACECE556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6775EE5-2D3A-B460-BE4E-E3DF64A533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53893F7-81D8-3E9E-F94F-D2D6DA0F6A1D}"/>
              </a:ext>
            </a:extLst>
          </p:cNvPr>
          <p:cNvSpPr>
            <a:spLocks noGrp="1"/>
          </p:cNvSpPr>
          <p:nvPr>
            <p:ph type="dt" sz="half" idx="10"/>
          </p:nvPr>
        </p:nvSpPr>
        <p:spPr/>
        <p:txBody>
          <a:bodyPr/>
          <a:lstStyle/>
          <a:p>
            <a:fld id="{E7383E0D-1BF5-45C0-A7AD-E4E7B9516D3F}" type="datetimeFigureOut">
              <a:rPr kumimoji="1" lang="ja-JP" altLang="en-US" smtClean="0"/>
              <a:t>2024/6/23</a:t>
            </a:fld>
            <a:endParaRPr kumimoji="1" lang="ja-JP" altLang="en-US"/>
          </a:p>
        </p:txBody>
      </p:sp>
      <p:sp>
        <p:nvSpPr>
          <p:cNvPr id="6" name="フッター プレースホルダー 5">
            <a:extLst>
              <a:ext uri="{FF2B5EF4-FFF2-40B4-BE49-F238E27FC236}">
                <a16:creationId xmlns:a16="http://schemas.microsoft.com/office/drawing/2014/main" id="{8C4599F6-A02E-1EB7-2469-65EA15CA1AB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97E56D0-1C57-4775-9FE8-5767C2ABF507}"/>
              </a:ext>
            </a:extLst>
          </p:cNvPr>
          <p:cNvSpPr>
            <a:spLocks noGrp="1"/>
          </p:cNvSpPr>
          <p:nvPr>
            <p:ph type="sldNum" sz="quarter" idx="12"/>
          </p:nvPr>
        </p:nvSpPr>
        <p:spPr/>
        <p:txBody>
          <a:bodyPr/>
          <a:lstStyle/>
          <a:p>
            <a:fld id="{B958CF79-9A8B-47DC-9E2B-209B1B66963A}" type="slidenum">
              <a:rPr kumimoji="1" lang="ja-JP" altLang="en-US" smtClean="0"/>
              <a:t>‹#›</a:t>
            </a:fld>
            <a:endParaRPr kumimoji="1" lang="ja-JP" altLang="en-US"/>
          </a:p>
        </p:txBody>
      </p:sp>
    </p:spTree>
    <p:extLst>
      <p:ext uri="{BB962C8B-B14F-4D97-AF65-F5344CB8AC3E}">
        <p14:creationId xmlns:p14="http://schemas.microsoft.com/office/powerpoint/2010/main" val="979682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4557DB-A27D-A776-666B-2A95F668FC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7F98D1E-034E-A540-E43A-FAE665C5D1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BCE8BE-E46E-502E-6719-995AFEA5A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383E0D-1BF5-45C0-A7AD-E4E7B9516D3F}" type="datetimeFigureOut">
              <a:rPr kumimoji="1" lang="ja-JP" altLang="en-US" smtClean="0"/>
              <a:t>2024/6/23</a:t>
            </a:fld>
            <a:endParaRPr kumimoji="1" lang="ja-JP" altLang="en-US"/>
          </a:p>
        </p:txBody>
      </p:sp>
      <p:sp>
        <p:nvSpPr>
          <p:cNvPr id="5" name="フッター プレースホルダー 4">
            <a:extLst>
              <a:ext uri="{FF2B5EF4-FFF2-40B4-BE49-F238E27FC236}">
                <a16:creationId xmlns:a16="http://schemas.microsoft.com/office/drawing/2014/main" id="{FAAB1D72-6E90-58F1-F259-E3449DBF54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711FD7D-6E10-CDA7-7F11-BBF71BD0D6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58CF79-9A8B-47DC-9E2B-209B1B66963A}" type="slidenum">
              <a:rPr kumimoji="1" lang="ja-JP" altLang="en-US" smtClean="0"/>
              <a:t>‹#›</a:t>
            </a:fld>
            <a:endParaRPr kumimoji="1" lang="ja-JP" altLang="en-US"/>
          </a:p>
        </p:txBody>
      </p:sp>
    </p:spTree>
    <p:extLst>
      <p:ext uri="{BB962C8B-B14F-4D97-AF65-F5344CB8AC3E}">
        <p14:creationId xmlns:p14="http://schemas.microsoft.com/office/powerpoint/2010/main" val="4261167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colab.research.google.com/drive/1H-Skh6_ijk5Cup-pg2Yueb5JUcsz3VGA?hl=ja#scrollTo=0QRGLj1BdBTA" TargetMode="External"/><Relationship Id="rId2" Type="http://schemas.openxmlformats.org/officeDocument/2006/relationships/hyperlink" Target="https://github.com/otanet/CognitiveBias_LT_20240623/blob/main/CognitiveBias_LT_20240622.ipynb"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arxiv.org/abs/2406.04064" TargetMode="External"/><Relationship Id="rId2" Type="http://schemas.openxmlformats.org/officeDocument/2006/relationships/hyperlink" Target="https://arxiv.org/abs/2405.14744" TargetMode="External"/><Relationship Id="rId1" Type="http://schemas.openxmlformats.org/officeDocument/2006/relationships/slideLayout" Target="../slideLayouts/slideLayout2.xml"/><Relationship Id="rId4" Type="http://schemas.openxmlformats.org/officeDocument/2006/relationships/hyperlink" Target="https://github.com/otanet/CognitiveBias_LT_20240623/blob/main/CognitiveBias_LT_20240622.ipynb"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BBAF99-A318-8DBC-8D2E-19B345051749}"/>
              </a:ext>
            </a:extLst>
          </p:cNvPr>
          <p:cNvSpPr>
            <a:spLocks noGrp="1"/>
          </p:cNvSpPr>
          <p:nvPr>
            <p:ph type="ctrTitle"/>
          </p:nvPr>
        </p:nvSpPr>
        <p:spPr>
          <a:xfrm>
            <a:off x="226031" y="133882"/>
            <a:ext cx="11733088" cy="2547991"/>
          </a:xfrm>
        </p:spPr>
        <p:txBody>
          <a:bodyPr>
            <a:normAutofit/>
          </a:bodyPr>
          <a:lstStyle/>
          <a:p>
            <a:r>
              <a:rPr kumimoji="1" lang="ja-JP" altLang="en-US" sz="4400" dirty="0"/>
              <a:t>認知バイアスを考慮した売上のシミュレーション</a:t>
            </a:r>
            <a:br>
              <a:rPr kumimoji="1" lang="en-US" altLang="ja-JP" sz="4400" dirty="0"/>
            </a:br>
            <a:r>
              <a:rPr kumimoji="1" lang="en-US" altLang="ja-JP" sz="3600" dirty="0"/>
              <a:t>-</a:t>
            </a:r>
            <a:r>
              <a:rPr kumimoji="1" lang="ja-JP" altLang="en-US" sz="3600" dirty="0"/>
              <a:t>コンタクトセンターでの事例を通じて</a:t>
            </a:r>
            <a:r>
              <a:rPr kumimoji="1" lang="en-US" altLang="ja-JP" sz="3600" dirty="0"/>
              <a:t>-</a:t>
            </a:r>
            <a:endParaRPr kumimoji="1" lang="ja-JP" altLang="en-US" sz="4400" dirty="0"/>
          </a:p>
        </p:txBody>
      </p:sp>
      <p:sp>
        <p:nvSpPr>
          <p:cNvPr id="3" name="字幕 2">
            <a:extLst>
              <a:ext uri="{FF2B5EF4-FFF2-40B4-BE49-F238E27FC236}">
                <a16:creationId xmlns:a16="http://schemas.microsoft.com/office/drawing/2014/main" id="{3B296C68-EDF6-7C62-A1EC-61C76C2A278E}"/>
              </a:ext>
            </a:extLst>
          </p:cNvPr>
          <p:cNvSpPr>
            <a:spLocks noGrp="1"/>
          </p:cNvSpPr>
          <p:nvPr>
            <p:ph type="subTitle" idx="1"/>
          </p:nvPr>
        </p:nvSpPr>
        <p:spPr>
          <a:xfrm>
            <a:off x="1524000" y="3308279"/>
            <a:ext cx="9144000" cy="2969231"/>
          </a:xfrm>
        </p:spPr>
        <p:txBody>
          <a:bodyPr>
            <a:normAutofit/>
          </a:bodyPr>
          <a:lstStyle/>
          <a:p>
            <a:r>
              <a:rPr lang="en-US" altLang="ja-JP" sz="3200" b="0" i="0" u="none" strike="noStrike" dirty="0">
                <a:solidFill>
                  <a:srgbClr val="444444"/>
                </a:solidFill>
                <a:effectLst/>
                <a:highlight>
                  <a:srgbClr val="FFFFFF"/>
                </a:highlight>
                <a:latin typeface="Lucida Grande"/>
              </a:rPr>
              <a:t>【</a:t>
            </a:r>
            <a:r>
              <a:rPr lang="ja-JP" altLang="en-US" sz="3200" b="0" i="0" u="none" strike="noStrike" dirty="0">
                <a:solidFill>
                  <a:srgbClr val="444444"/>
                </a:solidFill>
                <a:effectLst/>
                <a:highlight>
                  <a:srgbClr val="FFFFFF"/>
                </a:highlight>
                <a:latin typeface="Lucida Grande"/>
              </a:rPr>
              <a:t>フォロワー</a:t>
            </a:r>
            <a:r>
              <a:rPr lang="en-US" altLang="ja-JP" sz="3200" b="0" i="0" u="none" strike="noStrike" dirty="0">
                <a:solidFill>
                  <a:srgbClr val="444444"/>
                </a:solidFill>
                <a:effectLst/>
                <a:highlight>
                  <a:srgbClr val="FFFFFF"/>
                </a:highlight>
                <a:latin typeface="Lucida Grande"/>
              </a:rPr>
              <a:t>1,000</a:t>
            </a:r>
            <a:r>
              <a:rPr lang="ja-JP" altLang="en-US" sz="3200" b="0" i="0" u="none" strike="noStrike" dirty="0">
                <a:solidFill>
                  <a:srgbClr val="444444"/>
                </a:solidFill>
                <a:effectLst/>
                <a:highlight>
                  <a:srgbClr val="FFFFFF"/>
                </a:highlight>
                <a:latin typeface="Lucida Grande"/>
              </a:rPr>
              <a:t>人記念</a:t>
            </a:r>
            <a:r>
              <a:rPr lang="en-US" altLang="ja-JP" sz="3200" b="0" i="0" u="none" strike="noStrike" dirty="0">
                <a:solidFill>
                  <a:srgbClr val="444444"/>
                </a:solidFill>
                <a:effectLst/>
                <a:highlight>
                  <a:srgbClr val="FFFFFF"/>
                </a:highlight>
                <a:latin typeface="Lucida Grande"/>
              </a:rPr>
              <a:t>】</a:t>
            </a:r>
            <a:r>
              <a:rPr lang="ja-JP" altLang="en-US" sz="3200" b="0" i="0" u="none" strike="noStrike" dirty="0">
                <a:solidFill>
                  <a:srgbClr val="444444"/>
                </a:solidFill>
                <a:effectLst/>
                <a:highlight>
                  <a:srgbClr val="FFFFFF"/>
                </a:highlight>
                <a:latin typeface="Lucida Grande"/>
              </a:rPr>
              <a:t>オフサイト勉強会＠有明セントラルタワーホール </a:t>
            </a:r>
            <a:r>
              <a:rPr lang="en-US" altLang="ja-JP" sz="3200" b="0" i="0" u="none" strike="noStrike" dirty="0">
                <a:solidFill>
                  <a:srgbClr val="444444"/>
                </a:solidFill>
                <a:effectLst/>
                <a:highlight>
                  <a:srgbClr val="FFFFFF"/>
                </a:highlight>
                <a:latin typeface="Lucida Grande"/>
              </a:rPr>
              <a:t>+ ZOOM</a:t>
            </a:r>
          </a:p>
          <a:p>
            <a:endParaRPr kumimoji="1" lang="en-US" altLang="ja-JP" sz="3200" dirty="0"/>
          </a:p>
          <a:p>
            <a:r>
              <a:rPr lang="en-US" altLang="ja-JP" sz="3200" dirty="0"/>
              <a:t>2024</a:t>
            </a:r>
            <a:r>
              <a:rPr kumimoji="1" lang="ja-JP" altLang="en-US" sz="3200" dirty="0"/>
              <a:t>年</a:t>
            </a:r>
            <a:r>
              <a:rPr kumimoji="1" lang="en-US" altLang="ja-JP" sz="3200" dirty="0"/>
              <a:t>6</a:t>
            </a:r>
            <a:r>
              <a:rPr kumimoji="1" lang="ja-JP" altLang="en-US" sz="3200" dirty="0"/>
              <a:t>月</a:t>
            </a:r>
            <a:r>
              <a:rPr kumimoji="1" lang="en-US" altLang="ja-JP" sz="3200" dirty="0"/>
              <a:t>23</a:t>
            </a:r>
            <a:r>
              <a:rPr kumimoji="1" lang="ja-JP" altLang="en-US" sz="3200" dirty="0"/>
              <a:t>日</a:t>
            </a:r>
            <a:r>
              <a:rPr kumimoji="1" lang="en-US" altLang="ja-JP" sz="3200" dirty="0"/>
              <a:t>(</a:t>
            </a:r>
            <a:r>
              <a:rPr kumimoji="1" lang="ja-JP" altLang="en-US" sz="3200" dirty="0"/>
              <a:t>日</a:t>
            </a:r>
            <a:r>
              <a:rPr kumimoji="1" lang="en-US" altLang="ja-JP" sz="3200" dirty="0"/>
              <a:t>) </a:t>
            </a:r>
          </a:p>
          <a:p>
            <a:r>
              <a:rPr lang="ja-JP" altLang="en-US" sz="3200" dirty="0"/>
              <a:t>太田 博三</a:t>
            </a:r>
            <a:r>
              <a:rPr lang="en-US" altLang="ja-JP" sz="3200" dirty="0"/>
              <a:t>(@usagisan2020)</a:t>
            </a:r>
            <a:endParaRPr kumimoji="1" lang="en-US" altLang="ja-JP" sz="3200" dirty="0"/>
          </a:p>
        </p:txBody>
      </p:sp>
      <p:pic>
        <p:nvPicPr>
          <p:cNvPr id="5" name="図 4">
            <a:extLst>
              <a:ext uri="{FF2B5EF4-FFF2-40B4-BE49-F238E27FC236}">
                <a16:creationId xmlns:a16="http://schemas.microsoft.com/office/drawing/2014/main" id="{11B1462C-881B-BEEE-6C9C-3762CEEDCCB4}"/>
              </a:ext>
            </a:extLst>
          </p:cNvPr>
          <p:cNvPicPr>
            <a:picLocks noChangeAspect="1"/>
          </p:cNvPicPr>
          <p:nvPr/>
        </p:nvPicPr>
        <p:blipFill>
          <a:blip r:embed="rId2"/>
          <a:stretch>
            <a:fillRect/>
          </a:stretch>
        </p:blipFill>
        <p:spPr>
          <a:xfrm>
            <a:off x="9105326" y="4736386"/>
            <a:ext cx="2604374" cy="1457592"/>
          </a:xfrm>
          <a:prstGeom prst="rect">
            <a:avLst/>
          </a:prstGeom>
        </p:spPr>
      </p:pic>
      <p:pic>
        <p:nvPicPr>
          <p:cNvPr id="7" name="図 6">
            <a:extLst>
              <a:ext uri="{FF2B5EF4-FFF2-40B4-BE49-F238E27FC236}">
                <a16:creationId xmlns:a16="http://schemas.microsoft.com/office/drawing/2014/main" id="{550E1D8A-FE0A-7EC8-A9A7-90CA7B4008A8}"/>
              </a:ext>
            </a:extLst>
          </p:cNvPr>
          <p:cNvPicPr>
            <a:picLocks noChangeAspect="1"/>
          </p:cNvPicPr>
          <p:nvPr/>
        </p:nvPicPr>
        <p:blipFill>
          <a:blip r:embed="rId3"/>
          <a:stretch>
            <a:fillRect/>
          </a:stretch>
        </p:blipFill>
        <p:spPr>
          <a:xfrm>
            <a:off x="482300" y="4653173"/>
            <a:ext cx="2311209" cy="1540805"/>
          </a:xfrm>
          <a:prstGeom prst="rect">
            <a:avLst/>
          </a:prstGeom>
        </p:spPr>
      </p:pic>
    </p:spTree>
    <p:extLst>
      <p:ext uri="{BB962C8B-B14F-4D97-AF65-F5344CB8AC3E}">
        <p14:creationId xmlns:p14="http://schemas.microsoft.com/office/powerpoint/2010/main" val="1326575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 6">
            <a:extLst>
              <a:ext uri="{FF2B5EF4-FFF2-40B4-BE49-F238E27FC236}">
                <a16:creationId xmlns:a16="http://schemas.microsoft.com/office/drawing/2014/main" id="{8A3FACD9-48F8-7FC5-2141-0EFDF42F6D26}"/>
              </a:ext>
            </a:extLst>
          </p:cNvPr>
          <p:cNvGraphicFramePr>
            <a:graphicFrameLocks noGrp="1"/>
          </p:cNvGraphicFramePr>
          <p:nvPr/>
        </p:nvGraphicFramePr>
        <p:xfrm>
          <a:off x="280827" y="118684"/>
          <a:ext cx="11763909" cy="974985"/>
        </p:xfrm>
        <a:graphic>
          <a:graphicData uri="http://schemas.openxmlformats.org/drawingml/2006/table">
            <a:tbl>
              <a:tblPr>
                <a:tableStyleId>{5C22544A-7EE6-4342-B048-85BDC9FD1C3A}</a:tableStyleId>
              </a:tblPr>
              <a:tblGrid>
                <a:gridCol w="832020">
                  <a:extLst>
                    <a:ext uri="{9D8B030D-6E8A-4147-A177-3AD203B41FA5}">
                      <a16:colId xmlns:a16="http://schemas.microsoft.com/office/drawing/2014/main" val="2792844085"/>
                    </a:ext>
                  </a:extLst>
                </a:gridCol>
                <a:gridCol w="4640896">
                  <a:extLst>
                    <a:ext uri="{9D8B030D-6E8A-4147-A177-3AD203B41FA5}">
                      <a16:colId xmlns:a16="http://schemas.microsoft.com/office/drawing/2014/main" val="108541951"/>
                    </a:ext>
                  </a:extLst>
                </a:gridCol>
                <a:gridCol w="6290993">
                  <a:extLst>
                    <a:ext uri="{9D8B030D-6E8A-4147-A177-3AD203B41FA5}">
                      <a16:colId xmlns:a16="http://schemas.microsoft.com/office/drawing/2014/main" val="807247159"/>
                    </a:ext>
                  </a:extLst>
                </a:gridCol>
              </a:tblGrid>
              <a:tr h="214895">
                <a:tc>
                  <a:txBody>
                    <a:bodyPr/>
                    <a:lstStyle/>
                    <a:p>
                      <a:pPr algn="l" fontAlgn="ctr"/>
                      <a:r>
                        <a:rPr lang="en-US" sz="1800" b="1" u="none" strike="noStrike" dirty="0">
                          <a:effectLst/>
                        </a:rPr>
                        <a:t>No.</a:t>
                      </a:r>
                      <a:endParaRPr 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ctr" fontAlgn="ctr"/>
                      <a:r>
                        <a:rPr lang="ja-JP" altLang="en-US" sz="1800" b="1" u="none" strike="noStrike">
                          <a:effectLst/>
                        </a:rPr>
                        <a:t>認知バイアス</a:t>
                      </a:r>
                      <a:endParaRPr lang="ja-JP" alt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ctr" fontAlgn="ctr"/>
                      <a:r>
                        <a:rPr lang="ja-JP" altLang="en-US" sz="1800" b="1" u="none" strike="noStrike">
                          <a:effectLst/>
                        </a:rPr>
                        <a:t>定義</a:t>
                      </a:r>
                      <a:endParaRPr lang="ja-JP" alt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extLst>
                  <a:ext uri="{0D108BD9-81ED-4DB2-BD59-A6C34878D82A}">
                    <a16:rowId xmlns:a16="http://schemas.microsoft.com/office/drawing/2014/main" val="2603731519"/>
                  </a:ext>
                </a:extLst>
              </a:tr>
              <a:tr h="694368">
                <a:tc>
                  <a:txBody>
                    <a:bodyPr/>
                    <a:lstStyle/>
                    <a:p>
                      <a:pPr algn="r" fontAlgn="ctr"/>
                      <a:r>
                        <a:rPr lang="en-US" altLang="ja-JP" sz="1800" b="1" u="none" strike="noStrike">
                          <a:effectLst/>
                        </a:rPr>
                        <a:t>2</a:t>
                      </a:r>
                      <a:endParaRPr lang="en-US" altLang="ja-JP"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l" fontAlgn="ctr"/>
                      <a:r>
                        <a:rPr lang="ja-JP" altLang="en-US" sz="1800" b="1" u="none" strike="noStrike" dirty="0">
                          <a:effectLst/>
                        </a:rPr>
                        <a:t>確証バイアス </a:t>
                      </a:r>
                      <a:r>
                        <a:rPr lang="en-US" altLang="ja-JP" sz="1800" b="1" u="none" strike="noStrike" dirty="0">
                          <a:effectLst/>
                        </a:rPr>
                        <a:t>(</a:t>
                      </a:r>
                      <a:r>
                        <a:rPr lang="en-US" sz="1800" b="1" u="none" strike="noStrike" dirty="0">
                          <a:effectLst/>
                        </a:rPr>
                        <a:t>Confirmation Bias)</a:t>
                      </a:r>
                      <a:endParaRPr 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l" fontAlgn="ctr"/>
                      <a:r>
                        <a:rPr lang="ja-JP" altLang="en-US" sz="1800" b="1" u="none" strike="noStrike" dirty="0">
                          <a:effectLst/>
                        </a:rPr>
                        <a:t>自分の信念や仮説を支持する情報を重視し、反する情報を無視する傾向。</a:t>
                      </a:r>
                      <a:endParaRPr lang="ja-JP" alt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extLst>
                  <a:ext uri="{0D108BD9-81ED-4DB2-BD59-A6C34878D82A}">
                    <a16:rowId xmlns:a16="http://schemas.microsoft.com/office/drawing/2014/main" val="2931097680"/>
                  </a:ext>
                </a:extLst>
              </a:tr>
            </a:tbl>
          </a:graphicData>
        </a:graphic>
      </p:graphicFrame>
      <p:pic>
        <p:nvPicPr>
          <p:cNvPr id="1026" name="Picture 2" descr="家電量販店イラスト｜無料イラスト・フリー素材なら「イラストAC」">
            <a:extLst>
              <a:ext uri="{FF2B5EF4-FFF2-40B4-BE49-F238E27FC236}">
                <a16:creationId xmlns:a16="http://schemas.microsoft.com/office/drawing/2014/main" id="{846A09EE-C737-DA51-B1F9-6E99D16CD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0285505" y="4792835"/>
            <a:ext cx="1906495" cy="2021670"/>
          </a:xfrm>
          <a:prstGeom prst="rect">
            <a:avLst/>
          </a:prstGeom>
          <a:noFill/>
          <a:extLst>
            <a:ext uri="{909E8E84-426E-40DD-AFC4-6F175D3DCCD1}">
              <a14:hiddenFill xmlns:a14="http://schemas.microsoft.com/office/drawing/2010/main">
                <a:solidFill>
                  <a:srgbClr val="FFFFFF"/>
                </a:solidFill>
              </a14:hiddenFill>
            </a:ext>
          </a:extLst>
        </p:spPr>
      </p:pic>
      <p:pic>
        <p:nvPicPr>
          <p:cNvPr id="14" name="図 13">
            <a:extLst>
              <a:ext uri="{FF2B5EF4-FFF2-40B4-BE49-F238E27FC236}">
                <a16:creationId xmlns:a16="http://schemas.microsoft.com/office/drawing/2014/main" id="{6313AE40-6272-FDA3-44BC-0FBCE0A1E1A8}"/>
              </a:ext>
            </a:extLst>
          </p:cNvPr>
          <p:cNvPicPr>
            <a:picLocks noChangeAspect="1"/>
          </p:cNvPicPr>
          <p:nvPr/>
        </p:nvPicPr>
        <p:blipFill>
          <a:blip r:embed="rId3"/>
          <a:stretch>
            <a:fillRect/>
          </a:stretch>
        </p:blipFill>
        <p:spPr>
          <a:xfrm>
            <a:off x="280827" y="4036209"/>
            <a:ext cx="1536432" cy="2238310"/>
          </a:xfrm>
          <a:prstGeom prst="rect">
            <a:avLst/>
          </a:prstGeom>
        </p:spPr>
      </p:pic>
      <p:sp>
        <p:nvSpPr>
          <p:cNvPr id="15" name="テキスト ボックス 14">
            <a:extLst>
              <a:ext uri="{FF2B5EF4-FFF2-40B4-BE49-F238E27FC236}">
                <a16:creationId xmlns:a16="http://schemas.microsoft.com/office/drawing/2014/main" id="{97CB2E95-7ED1-F66A-4352-7071E752316B}"/>
              </a:ext>
            </a:extLst>
          </p:cNvPr>
          <p:cNvSpPr txBox="1"/>
          <p:nvPr/>
        </p:nvSpPr>
        <p:spPr>
          <a:xfrm>
            <a:off x="93711" y="1702636"/>
            <a:ext cx="6461349" cy="2400657"/>
          </a:xfrm>
          <a:prstGeom prst="rect">
            <a:avLst/>
          </a:prstGeom>
          <a:noFill/>
        </p:spPr>
        <p:txBody>
          <a:bodyPr wrap="square" rtlCol="0">
            <a:spAutoFit/>
          </a:bodyPr>
          <a:lstStyle/>
          <a:p>
            <a:r>
              <a:rPr lang="ja-JP" altLang="en-US" sz="3000" b="1" dirty="0"/>
              <a:t>①消費者</a:t>
            </a:r>
            <a:r>
              <a:rPr lang="en-US" altLang="ja-JP" sz="3000" b="1" dirty="0"/>
              <a:t>A: </a:t>
            </a:r>
          </a:p>
          <a:p>
            <a:r>
              <a:rPr lang="ja-JP" altLang="en-US" sz="3000" b="1" dirty="0"/>
              <a:t>「このブランドのスマートフォンはあまり良くないって聞いたことがあるから、やめておこうかな。ネットで悪いレビューも多いし。」</a:t>
            </a:r>
            <a:endParaRPr kumimoji="1" lang="ja-JP" altLang="en-US" sz="3000" b="1" dirty="0"/>
          </a:p>
        </p:txBody>
      </p:sp>
      <p:sp>
        <p:nvSpPr>
          <p:cNvPr id="17" name="コンテンツ プレースホルダー 16">
            <a:extLst>
              <a:ext uri="{FF2B5EF4-FFF2-40B4-BE49-F238E27FC236}">
                <a16:creationId xmlns:a16="http://schemas.microsoft.com/office/drawing/2014/main" id="{5682CA2D-06F6-11AE-1AB0-8AA4C9EFFA41}"/>
              </a:ext>
            </a:extLst>
          </p:cNvPr>
          <p:cNvSpPr>
            <a:spLocks noGrp="1"/>
          </p:cNvSpPr>
          <p:nvPr>
            <p:ph idx="1"/>
          </p:nvPr>
        </p:nvSpPr>
        <p:spPr>
          <a:xfrm>
            <a:off x="2147299" y="5527497"/>
            <a:ext cx="8054305" cy="1266459"/>
          </a:xfrm>
        </p:spPr>
        <p:txBody>
          <a:bodyPr>
            <a:normAutofit fontScale="92500" lnSpcReduction="10000"/>
          </a:bodyPr>
          <a:lstStyle/>
          <a:p>
            <a:pPr marL="0" indent="0">
              <a:buNone/>
            </a:pPr>
            <a:r>
              <a:rPr lang="ja-JP" altLang="en-US" b="1" dirty="0"/>
              <a:t>③売上結果</a:t>
            </a:r>
            <a:r>
              <a:rPr lang="en-US" altLang="ja-JP" b="1" dirty="0"/>
              <a:t>: </a:t>
            </a:r>
          </a:p>
          <a:p>
            <a:pPr marL="0" indent="0">
              <a:buNone/>
            </a:pPr>
            <a:r>
              <a:rPr lang="ja-JP" altLang="en-US" b="1" dirty="0"/>
              <a:t> 新しいポジティブな情報によって消費者</a:t>
            </a:r>
            <a:r>
              <a:rPr lang="en-US" altLang="ja-JP" b="1" dirty="0"/>
              <a:t>A</a:t>
            </a:r>
            <a:r>
              <a:rPr lang="ja-JP" altLang="en-US" b="1" dirty="0"/>
              <a:t>の信念が更新され、購入を決断。</a:t>
            </a:r>
            <a:endParaRPr kumimoji="1" lang="ja-JP" altLang="en-US" b="1" dirty="0">
              <a:solidFill>
                <a:srgbClr val="0070C0"/>
              </a:solidFill>
            </a:endParaRPr>
          </a:p>
        </p:txBody>
      </p:sp>
      <p:sp>
        <p:nvSpPr>
          <p:cNvPr id="18" name="テキスト ボックス 17">
            <a:extLst>
              <a:ext uri="{FF2B5EF4-FFF2-40B4-BE49-F238E27FC236}">
                <a16:creationId xmlns:a16="http://schemas.microsoft.com/office/drawing/2014/main" id="{2CA1A701-271F-2C9F-A6AF-1C42FA956906}"/>
              </a:ext>
            </a:extLst>
          </p:cNvPr>
          <p:cNvSpPr txBox="1"/>
          <p:nvPr/>
        </p:nvSpPr>
        <p:spPr>
          <a:xfrm>
            <a:off x="6966026" y="1953073"/>
            <a:ext cx="5391731" cy="2862322"/>
          </a:xfrm>
          <a:prstGeom prst="rect">
            <a:avLst/>
          </a:prstGeom>
          <a:noFill/>
        </p:spPr>
        <p:txBody>
          <a:bodyPr wrap="square" rtlCol="0">
            <a:spAutoFit/>
          </a:bodyPr>
          <a:lstStyle/>
          <a:p>
            <a:r>
              <a:rPr lang="ja-JP" altLang="en-US" sz="3000" b="1" dirty="0"/>
              <a:t>②営業者</a:t>
            </a:r>
            <a:r>
              <a:rPr lang="en-US" altLang="ja-JP" sz="3000" b="1" dirty="0"/>
              <a:t>: </a:t>
            </a:r>
          </a:p>
          <a:p>
            <a:r>
              <a:rPr lang="ja-JP" altLang="en-US" sz="3000" b="1" dirty="0"/>
              <a:t>「確かに以前は問題がありましたが、この新しいモデルは大幅に改善されて、多くのお客様が満足しています。こちらが最新のレビューです。」</a:t>
            </a:r>
            <a:endParaRPr kumimoji="1" lang="ja-JP" altLang="en-US" sz="3000" b="1" dirty="0"/>
          </a:p>
        </p:txBody>
      </p:sp>
      <p:sp>
        <p:nvSpPr>
          <p:cNvPr id="19" name="テキスト ボックス 18">
            <a:extLst>
              <a:ext uri="{FF2B5EF4-FFF2-40B4-BE49-F238E27FC236}">
                <a16:creationId xmlns:a16="http://schemas.microsoft.com/office/drawing/2014/main" id="{F36EB1EF-15ED-891A-317F-DDB061E878E4}"/>
              </a:ext>
            </a:extLst>
          </p:cNvPr>
          <p:cNvSpPr txBox="1"/>
          <p:nvPr/>
        </p:nvSpPr>
        <p:spPr>
          <a:xfrm>
            <a:off x="2405743" y="1240971"/>
            <a:ext cx="6760028" cy="461665"/>
          </a:xfrm>
          <a:prstGeom prst="rect">
            <a:avLst/>
          </a:prstGeom>
          <a:noFill/>
        </p:spPr>
        <p:txBody>
          <a:bodyPr wrap="square" rtlCol="0">
            <a:spAutoFit/>
          </a:bodyPr>
          <a:lstStyle/>
          <a:p>
            <a:pPr algn="ctr"/>
            <a:r>
              <a:rPr lang="ja-JP" altLang="en-US" sz="2400" b="1" dirty="0">
                <a:highlight>
                  <a:srgbClr val="00FF00"/>
                </a:highlight>
              </a:rPr>
              <a:t>認知バイアス</a:t>
            </a:r>
            <a:r>
              <a:rPr lang="en-US" altLang="ja-JP" sz="2400" b="1" dirty="0">
                <a:highlight>
                  <a:srgbClr val="00FF00"/>
                </a:highlight>
              </a:rPr>
              <a:t>(</a:t>
            </a:r>
            <a:r>
              <a:rPr lang="ja-JP" altLang="en-US" sz="2400" b="1" u="none" strike="noStrike" dirty="0">
                <a:effectLst/>
                <a:highlight>
                  <a:srgbClr val="00FF00"/>
                </a:highlight>
              </a:rPr>
              <a:t>確証バイアス </a:t>
            </a:r>
            <a:r>
              <a:rPr lang="en-US" altLang="ja-JP" sz="2400" b="1" dirty="0">
                <a:highlight>
                  <a:srgbClr val="00FF00"/>
                </a:highlight>
              </a:rPr>
              <a:t>)</a:t>
            </a:r>
            <a:r>
              <a:rPr lang="ja-JP" altLang="en-US" sz="2400" b="1" dirty="0">
                <a:highlight>
                  <a:srgbClr val="00FF00"/>
                </a:highlight>
              </a:rPr>
              <a:t>を考慮した場合</a:t>
            </a:r>
            <a:endParaRPr kumimoji="1" lang="ja-JP" altLang="en-US" sz="2400" b="1" dirty="0">
              <a:highlight>
                <a:srgbClr val="00FF00"/>
              </a:highlight>
            </a:endParaRPr>
          </a:p>
        </p:txBody>
      </p:sp>
    </p:spTree>
    <p:extLst>
      <p:ext uri="{BB962C8B-B14F-4D97-AF65-F5344CB8AC3E}">
        <p14:creationId xmlns:p14="http://schemas.microsoft.com/office/powerpoint/2010/main" val="1761076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FDDAF8A-14C3-1B2A-640A-5431D4A0A8AC}"/>
              </a:ext>
            </a:extLst>
          </p:cNvPr>
          <p:cNvSpPr>
            <a:spLocks noGrp="1"/>
          </p:cNvSpPr>
          <p:nvPr>
            <p:ph idx="1"/>
          </p:nvPr>
        </p:nvSpPr>
        <p:spPr>
          <a:xfrm>
            <a:off x="280827" y="1263721"/>
            <a:ext cx="11763910" cy="5517223"/>
          </a:xfrm>
        </p:spPr>
        <p:txBody>
          <a:bodyPr>
            <a:normAutofit fontScale="92500" lnSpcReduction="20000"/>
          </a:bodyPr>
          <a:lstStyle/>
          <a:p>
            <a:pPr marL="0" indent="0">
              <a:buNone/>
            </a:pPr>
            <a:r>
              <a:rPr kumimoji="1" lang="en-US" altLang="ja-JP" sz="3600" dirty="0"/>
              <a:t>4. </a:t>
            </a:r>
            <a:r>
              <a:rPr kumimoji="1" lang="ja-JP" altLang="en-US" sz="3600" b="1" dirty="0"/>
              <a:t>バンドワゴン効果 </a:t>
            </a:r>
            <a:r>
              <a:rPr kumimoji="1" lang="en-US" altLang="ja-JP" sz="3600" b="1" dirty="0"/>
              <a:t>(Bandwagon Effect)</a:t>
            </a:r>
          </a:p>
          <a:p>
            <a:pPr marL="0" indent="0">
              <a:buNone/>
            </a:pPr>
            <a:endParaRPr kumimoji="1" lang="en-US" altLang="ja-JP" sz="3600" dirty="0"/>
          </a:p>
          <a:p>
            <a:pPr marL="0" indent="0">
              <a:buNone/>
            </a:pPr>
            <a:r>
              <a:rPr kumimoji="1" lang="ja-JP" altLang="en-US" sz="3600" dirty="0"/>
              <a:t>定義</a:t>
            </a:r>
            <a:r>
              <a:rPr kumimoji="1" lang="en-US" altLang="ja-JP" sz="3600" dirty="0"/>
              <a:t>: </a:t>
            </a:r>
          </a:p>
          <a:p>
            <a:pPr marL="0" indent="0">
              <a:buNone/>
            </a:pPr>
            <a:r>
              <a:rPr kumimoji="1" lang="ja-JP" altLang="en-US" sz="3600" b="1" u="sng" dirty="0"/>
              <a:t>多くの人が信じていることや行動していることを自分も支持する傾向がある人。</a:t>
            </a:r>
            <a:endParaRPr kumimoji="1" lang="en-US" altLang="ja-JP" sz="3600" b="1" u="sng" dirty="0"/>
          </a:p>
          <a:p>
            <a:pPr marL="0" indent="0">
              <a:buNone/>
            </a:pPr>
            <a:r>
              <a:rPr kumimoji="1" lang="ja-JP" altLang="en-US" sz="3600" dirty="0"/>
              <a:t>　　　　　　　　　　　　　</a:t>
            </a:r>
            <a:endParaRPr kumimoji="1" lang="en-US" altLang="ja-JP" sz="3600" dirty="0"/>
          </a:p>
          <a:p>
            <a:pPr marL="0" indent="0">
              <a:buNone/>
            </a:pPr>
            <a:r>
              <a:rPr kumimoji="1" lang="ja-JP" altLang="en-US" sz="3600" dirty="0"/>
              <a:t>お店側：</a:t>
            </a:r>
            <a:endParaRPr kumimoji="1" lang="en-US" altLang="ja-JP" sz="3600" dirty="0"/>
          </a:p>
          <a:p>
            <a:pPr marL="0" indent="0">
              <a:buNone/>
            </a:pPr>
            <a:r>
              <a:rPr kumimoji="1" lang="ja-JP" altLang="en-US" sz="3600" b="1" dirty="0"/>
              <a:t>「</a:t>
            </a:r>
            <a:r>
              <a:rPr kumimoji="1" lang="en-US" altLang="ja-JP" sz="3600" b="1" dirty="0"/>
              <a:t>100</a:t>
            </a:r>
            <a:r>
              <a:rPr kumimoji="1" lang="ja-JP" altLang="en-US" sz="3600" b="1" dirty="0"/>
              <a:t>万人以上が購入した大人気商品！」と広告する。</a:t>
            </a:r>
          </a:p>
          <a:p>
            <a:pPr marL="0" indent="0">
              <a:buNone/>
            </a:pPr>
            <a:r>
              <a:rPr kumimoji="1" lang="ja-JP" altLang="en-US" sz="3600" dirty="0"/>
              <a:t>　　　　　　　　　　　　　</a:t>
            </a:r>
            <a:endParaRPr lang="en-US" altLang="ja-JP" sz="3600" dirty="0"/>
          </a:p>
          <a:p>
            <a:pPr marL="0" indent="0">
              <a:buNone/>
            </a:pPr>
            <a:r>
              <a:rPr lang="ja-JP" altLang="en-US" sz="3600" dirty="0"/>
              <a:t>お客様</a:t>
            </a:r>
            <a:r>
              <a:rPr kumimoji="1" lang="en-US" altLang="ja-JP" sz="3600" dirty="0"/>
              <a:t>: </a:t>
            </a:r>
          </a:p>
          <a:p>
            <a:pPr marL="0" indent="0">
              <a:buNone/>
            </a:pPr>
            <a:r>
              <a:rPr kumimoji="1" lang="ja-JP" altLang="en-US" sz="3600" b="1" dirty="0"/>
              <a:t>多くの人が支持していると感じ、安心感から購入に踏み切りやすくなる。</a:t>
            </a:r>
          </a:p>
        </p:txBody>
      </p:sp>
      <p:graphicFrame>
        <p:nvGraphicFramePr>
          <p:cNvPr id="2" name="表 1">
            <a:extLst>
              <a:ext uri="{FF2B5EF4-FFF2-40B4-BE49-F238E27FC236}">
                <a16:creationId xmlns:a16="http://schemas.microsoft.com/office/drawing/2014/main" id="{2D3A0AC6-390F-12D6-9073-66C66259A73C}"/>
              </a:ext>
            </a:extLst>
          </p:cNvPr>
          <p:cNvGraphicFramePr>
            <a:graphicFrameLocks noGrp="1"/>
          </p:cNvGraphicFramePr>
          <p:nvPr>
            <p:extLst>
              <p:ext uri="{D42A27DB-BD31-4B8C-83A1-F6EECF244321}">
                <p14:modId xmlns:p14="http://schemas.microsoft.com/office/powerpoint/2010/main" val="1011035680"/>
              </p:ext>
            </p:extLst>
          </p:nvPr>
        </p:nvGraphicFramePr>
        <p:xfrm>
          <a:off x="214045" y="216287"/>
          <a:ext cx="11763909" cy="974985"/>
        </p:xfrm>
        <a:graphic>
          <a:graphicData uri="http://schemas.openxmlformats.org/drawingml/2006/table">
            <a:tbl>
              <a:tblPr>
                <a:tableStyleId>{5C22544A-7EE6-4342-B048-85BDC9FD1C3A}</a:tableStyleId>
              </a:tblPr>
              <a:tblGrid>
                <a:gridCol w="832020">
                  <a:extLst>
                    <a:ext uri="{9D8B030D-6E8A-4147-A177-3AD203B41FA5}">
                      <a16:colId xmlns:a16="http://schemas.microsoft.com/office/drawing/2014/main" val="2792844085"/>
                    </a:ext>
                  </a:extLst>
                </a:gridCol>
                <a:gridCol w="4640896">
                  <a:extLst>
                    <a:ext uri="{9D8B030D-6E8A-4147-A177-3AD203B41FA5}">
                      <a16:colId xmlns:a16="http://schemas.microsoft.com/office/drawing/2014/main" val="108541951"/>
                    </a:ext>
                  </a:extLst>
                </a:gridCol>
                <a:gridCol w="6290993">
                  <a:extLst>
                    <a:ext uri="{9D8B030D-6E8A-4147-A177-3AD203B41FA5}">
                      <a16:colId xmlns:a16="http://schemas.microsoft.com/office/drawing/2014/main" val="807247159"/>
                    </a:ext>
                  </a:extLst>
                </a:gridCol>
              </a:tblGrid>
              <a:tr h="214895">
                <a:tc>
                  <a:txBody>
                    <a:bodyPr/>
                    <a:lstStyle/>
                    <a:p>
                      <a:pPr algn="l" fontAlgn="ctr"/>
                      <a:r>
                        <a:rPr lang="en-US" sz="1800" b="1" u="none" strike="noStrike" dirty="0">
                          <a:effectLst/>
                        </a:rPr>
                        <a:t>No.</a:t>
                      </a:r>
                      <a:endParaRPr 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ctr" fontAlgn="ctr"/>
                      <a:r>
                        <a:rPr lang="ja-JP" altLang="en-US" sz="1800" b="1" u="none" strike="noStrike">
                          <a:effectLst/>
                        </a:rPr>
                        <a:t>認知バイアス</a:t>
                      </a:r>
                      <a:endParaRPr lang="ja-JP" alt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ctr" fontAlgn="ctr"/>
                      <a:r>
                        <a:rPr lang="ja-JP" altLang="en-US" sz="1800" b="1" u="none" strike="noStrike">
                          <a:effectLst/>
                        </a:rPr>
                        <a:t>定義</a:t>
                      </a:r>
                      <a:endParaRPr lang="ja-JP" alt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extLst>
                  <a:ext uri="{0D108BD9-81ED-4DB2-BD59-A6C34878D82A}">
                    <a16:rowId xmlns:a16="http://schemas.microsoft.com/office/drawing/2014/main" val="2603731519"/>
                  </a:ext>
                </a:extLst>
              </a:tr>
              <a:tr h="694368">
                <a:tc>
                  <a:txBody>
                    <a:bodyPr/>
                    <a:lstStyle/>
                    <a:p>
                      <a:pPr algn="r" fontAlgn="ctr"/>
                      <a:r>
                        <a:rPr lang="en-US" altLang="ja-JP" sz="1800" b="1" u="none" strike="noStrike" dirty="0">
                          <a:effectLst/>
                        </a:rPr>
                        <a:t>4</a:t>
                      </a:r>
                      <a:endPar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l" fontAlgn="ctr"/>
                      <a:r>
                        <a:rPr lang="ja-JP" altLang="en-US" sz="1800" b="1" u="none" strike="noStrike" dirty="0">
                          <a:effectLst/>
                        </a:rPr>
                        <a:t>バンドワゴン効果 </a:t>
                      </a:r>
                      <a:r>
                        <a:rPr lang="en-US" altLang="ja-JP" sz="1800" b="1" u="none" strike="noStrike" dirty="0">
                          <a:effectLst/>
                        </a:rPr>
                        <a:t>(</a:t>
                      </a:r>
                      <a:r>
                        <a:rPr lang="en-US" sz="1800" b="1" u="none" strike="noStrike" dirty="0">
                          <a:effectLst/>
                        </a:rPr>
                        <a:t>Bandwagon Effect)</a:t>
                      </a:r>
                      <a:endParaRPr 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l" fontAlgn="ctr"/>
                      <a:r>
                        <a:rPr lang="ja-JP" altLang="en-US" sz="1800" b="1" u="none" strike="noStrike" dirty="0">
                          <a:effectLst/>
                        </a:rPr>
                        <a:t>多くの人が信じていることや行動していることを自分も支持する傾向。</a:t>
                      </a:r>
                      <a:endParaRPr lang="ja-JP" alt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extLst>
                  <a:ext uri="{0D108BD9-81ED-4DB2-BD59-A6C34878D82A}">
                    <a16:rowId xmlns:a16="http://schemas.microsoft.com/office/drawing/2014/main" val="2931097680"/>
                  </a:ext>
                </a:extLst>
              </a:tr>
            </a:tbl>
          </a:graphicData>
        </a:graphic>
      </p:graphicFrame>
      <p:sp>
        <p:nvSpPr>
          <p:cNvPr id="5" name="矢印: 下 4">
            <a:extLst>
              <a:ext uri="{FF2B5EF4-FFF2-40B4-BE49-F238E27FC236}">
                <a16:creationId xmlns:a16="http://schemas.microsoft.com/office/drawing/2014/main" id="{66A93254-5072-8AE2-6BE1-6E1D1EB0DC06}"/>
              </a:ext>
            </a:extLst>
          </p:cNvPr>
          <p:cNvSpPr/>
          <p:nvPr/>
        </p:nvSpPr>
        <p:spPr>
          <a:xfrm>
            <a:off x="5808323" y="5121667"/>
            <a:ext cx="708917" cy="472612"/>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34629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 6">
            <a:extLst>
              <a:ext uri="{FF2B5EF4-FFF2-40B4-BE49-F238E27FC236}">
                <a16:creationId xmlns:a16="http://schemas.microsoft.com/office/drawing/2014/main" id="{8A3FACD9-48F8-7FC5-2141-0EFDF42F6D26}"/>
              </a:ext>
            </a:extLst>
          </p:cNvPr>
          <p:cNvGraphicFramePr>
            <a:graphicFrameLocks noGrp="1"/>
          </p:cNvGraphicFramePr>
          <p:nvPr/>
        </p:nvGraphicFramePr>
        <p:xfrm>
          <a:off x="280827" y="118684"/>
          <a:ext cx="11763909" cy="974985"/>
        </p:xfrm>
        <a:graphic>
          <a:graphicData uri="http://schemas.openxmlformats.org/drawingml/2006/table">
            <a:tbl>
              <a:tblPr>
                <a:tableStyleId>{5C22544A-7EE6-4342-B048-85BDC9FD1C3A}</a:tableStyleId>
              </a:tblPr>
              <a:tblGrid>
                <a:gridCol w="832020">
                  <a:extLst>
                    <a:ext uri="{9D8B030D-6E8A-4147-A177-3AD203B41FA5}">
                      <a16:colId xmlns:a16="http://schemas.microsoft.com/office/drawing/2014/main" val="2792844085"/>
                    </a:ext>
                  </a:extLst>
                </a:gridCol>
                <a:gridCol w="4640896">
                  <a:extLst>
                    <a:ext uri="{9D8B030D-6E8A-4147-A177-3AD203B41FA5}">
                      <a16:colId xmlns:a16="http://schemas.microsoft.com/office/drawing/2014/main" val="108541951"/>
                    </a:ext>
                  </a:extLst>
                </a:gridCol>
                <a:gridCol w="6290993">
                  <a:extLst>
                    <a:ext uri="{9D8B030D-6E8A-4147-A177-3AD203B41FA5}">
                      <a16:colId xmlns:a16="http://schemas.microsoft.com/office/drawing/2014/main" val="807247159"/>
                    </a:ext>
                  </a:extLst>
                </a:gridCol>
              </a:tblGrid>
              <a:tr h="214895">
                <a:tc>
                  <a:txBody>
                    <a:bodyPr/>
                    <a:lstStyle/>
                    <a:p>
                      <a:pPr algn="l" fontAlgn="ctr"/>
                      <a:r>
                        <a:rPr lang="en-US" sz="1800" b="1" u="none" strike="noStrike" dirty="0">
                          <a:effectLst/>
                        </a:rPr>
                        <a:t>No.</a:t>
                      </a:r>
                      <a:endParaRPr 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ctr" fontAlgn="ctr"/>
                      <a:r>
                        <a:rPr lang="ja-JP" altLang="en-US" sz="1800" b="1" u="none" strike="noStrike">
                          <a:effectLst/>
                        </a:rPr>
                        <a:t>認知バイアス</a:t>
                      </a:r>
                      <a:endParaRPr lang="ja-JP" alt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ctr" fontAlgn="ctr"/>
                      <a:r>
                        <a:rPr lang="ja-JP" altLang="en-US" sz="1800" b="1" u="none" strike="noStrike">
                          <a:effectLst/>
                        </a:rPr>
                        <a:t>定義</a:t>
                      </a:r>
                      <a:endParaRPr lang="ja-JP" alt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extLst>
                  <a:ext uri="{0D108BD9-81ED-4DB2-BD59-A6C34878D82A}">
                    <a16:rowId xmlns:a16="http://schemas.microsoft.com/office/drawing/2014/main" val="2603731519"/>
                  </a:ext>
                </a:extLst>
              </a:tr>
              <a:tr h="694368">
                <a:tc>
                  <a:txBody>
                    <a:bodyPr/>
                    <a:lstStyle/>
                    <a:p>
                      <a:pPr algn="r" fontAlgn="ctr"/>
                      <a:r>
                        <a:rPr lang="en-US" altLang="ja-JP" sz="1800" b="1" u="none" strike="noStrike">
                          <a:effectLst/>
                        </a:rPr>
                        <a:t>2</a:t>
                      </a:r>
                      <a:endParaRPr lang="en-US" altLang="ja-JP"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l" fontAlgn="ctr"/>
                      <a:r>
                        <a:rPr lang="ja-JP" altLang="en-US" sz="1800" b="1" u="none" strike="noStrike" dirty="0">
                          <a:effectLst/>
                        </a:rPr>
                        <a:t>確証バイアス </a:t>
                      </a:r>
                      <a:r>
                        <a:rPr lang="en-US" altLang="ja-JP" sz="1800" b="1" u="none" strike="noStrike" dirty="0">
                          <a:effectLst/>
                        </a:rPr>
                        <a:t>(</a:t>
                      </a:r>
                      <a:r>
                        <a:rPr lang="en-US" sz="1800" b="1" u="none" strike="noStrike" dirty="0">
                          <a:effectLst/>
                        </a:rPr>
                        <a:t>Confirmation Bias)</a:t>
                      </a:r>
                      <a:endParaRPr 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l" fontAlgn="ctr"/>
                      <a:r>
                        <a:rPr lang="ja-JP" altLang="en-US" sz="1800" b="1" u="none" strike="noStrike" dirty="0">
                          <a:effectLst/>
                        </a:rPr>
                        <a:t>自分の信念や仮説を支持する情報を重視し、反する情報を無視する傾向。</a:t>
                      </a:r>
                      <a:endParaRPr lang="ja-JP" alt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extLst>
                  <a:ext uri="{0D108BD9-81ED-4DB2-BD59-A6C34878D82A}">
                    <a16:rowId xmlns:a16="http://schemas.microsoft.com/office/drawing/2014/main" val="2931097680"/>
                  </a:ext>
                </a:extLst>
              </a:tr>
            </a:tbl>
          </a:graphicData>
        </a:graphic>
      </p:graphicFrame>
      <p:pic>
        <p:nvPicPr>
          <p:cNvPr id="1026" name="Picture 2" descr="家電量販店イラスト｜無料イラスト・フリー素材なら「イラストAC」">
            <a:extLst>
              <a:ext uri="{FF2B5EF4-FFF2-40B4-BE49-F238E27FC236}">
                <a16:creationId xmlns:a16="http://schemas.microsoft.com/office/drawing/2014/main" id="{846A09EE-C737-DA51-B1F9-6E99D16CD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0201604" y="4776672"/>
            <a:ext cx="1906495" cy="2021670"/>
          </a:xfrm>
          <a:prstGeom prst="rect">
            <a:avLst/>
          </a:prstGeom>
          <a:noFill/>
          <a:extLst>
            <a:ext uri="{909E8E84-426E-40DD-AFC4-6F175D3DCCD1}">
              <a14:hiddenFill xmlns:a14="http://schemas.microsoft.com/office/drawing/2010/main">
                <a:solidFill>
                  <a:srgbClr val="FFFFFF"/>
                </a:solidFill>
              </a14:hiddenFill>
            </a:ext>
          </a:extLst>
        </p:spPr>
      </p:pic>
      <p:pic>
        <p:nvPicPr>
          <p:cNvPr id="14" name="図 13">
            <a:extLst>
              <a:ext uri="{FF2B5EF4-FFF2-40B4-BE49-F238E27FC236}">
                <a16:creationId xmlns:a16="http://schemas.microsoft.com/office/drawing/2014/main" id="{6313AE40-6272-FDA3-44BC-0FBCE0A1E1A8}"/>
              </a:ext>
            </a:extLst>
          </p:cNvPr>
          <p:cNvPicPr>
            <a:picLocks noChangeAspect="1"/>
          </p:cNvPicPr>
          <p:nvPr/>
        </p:nvPicPr>
        <p:blipFill>
          <a:blip r:embed="rId3"/>
          <a:stretch>
            <a:fillRect/>
          </a:stretch>
        </p:blipFill>
        <p:spPr>
          <a:xfrm>
            <a:off x="504677" y="4053860"/>
            <a:ext cx="1536432" cy="2238310"/>
          </a:xfrm>
          <a:prstGeom prst="rect">
            <a:avLst/>
          </a:prstGeom>
        </p:spPr>
      </p:pic>
      <p:sp>
        <p:nvSpPr>
          <p:cNvPr id="15" name="テキスト ボックス 14">
            <a:extLst>
              <a:ext uri="{FF2B5EF4-FFF2-40B4-BE49-F238E27FC236}">
                <a16:creationId xmlns:a16="http://schemas.microsoft.com/office/drawing/2014/main" id="{97CB2E95-7ED1-F66A-4352-7071E752316B}"/>
              </a:ext>
            </a:extLst>
          </p:cNvPr>
          <p:cNvSpPr txBox="1"/>
          <p:nvPr/>
        </p:nvSpPr>
        <p:spPr>
          <a:xfrm>
            <a:off x="103985" y="1794514"/>
            <a:ext cx="6461349" cy="2062103"/>
          </a:xfrm>
          <a:prstGeom prst="rect">
            <a:avLst/>
          </a:prstGeom>
          <a:noFill/>
        </p:spPr>
        <p:txBody>
          <a:bodyPr wrap="square" rtlCol="0">
            <a:spAutoFit/>
          </a:bodyPr>
          <a:lstStyle/>
          <a:p>
            <a:r>
              <a:rPr lang="ja-JP" altLang="en-US" sz="3000" b="1" dirty="0"/>
              <a:t>①</a:t>
            </a:r>
            <a:r>
              <a:rPr lang="ja-JP" altLang="en-US" sz="3200" b="1" dirty="0"/>
              <a:t>消費者</a:t>
            </a:r>
            <a:r>
              <a:rPr lang="en-US" altLang="ja-JP" sz="3200" b="1" dirty="0"/>
              <a:t>A: </a:t>
            </a:r>
          </a:p>
          <a:p>
            <a:r>
              <a:rPr lang="ja-JP" altLang="en-US" sz="3200" b="1" dirty="0"/>
              <a:t>「みんながこの新しいスマートフォンを買っているみたいだから、私も買ったほうがいいかな。」</a:t>
            </a:r>
            <a:endParaRPr kumimoji="1" lang="ja-JP" altLang="en-US" sz="3200" b="1" dirty="0"/>
          </a:p>
        </p:txBody>
      </p:sp>
      <p:sp>
        <p:nvSpPr>
          <p:cNvPr id="17" name="コンテンツ プレースホルダー 16">
            <a:extLst>
              <a:ext uri="{FF2B5EF4-FFF2-40B4-BE49-F238E27FC236}">
                <a16:creationId xmlns:a16="http://schemas.microsoft.com/office/drawing/2014/main" id="{5682CA2D-06F6-11AE-1AB0-8AA4C9EFFA41}"/>
              </a:ext>
            </a:extLst>
          </p:cNvPr>
          <p:cNvSpPr>
            <a:spLocks noGrp="1"/>
          </p:cNvSpPr>
          <p:nvPr>
            <p:ph idx="1"/>
          </p:nvPr>
        </p:nvSpPr>
        <p:spPr>
          <a:xfrm>
            <a:off x="2147299" y="5691883"/>
            <a:ext cx="8054305" cy="1102073"/>
          </a:xfrm>
        </p:spPr>
        <p:txBody>
          <a:bodyPr>
            <a:normAutofit fontScale="92500" lnSpcReduction="20000"/>
          </a:bodyPr>
          <a:lstStyle/>
          <a:p>
            <a:r>
              <a:rPr lang="ja-JP" altLang="en-US" b="1" dirty="0"/>
              <a:t>③</a:t>
            </a:r>
            <a:r>
              <a:rPr lang="ja-JP" altLang="en-US" sz="2800" b="1" dirty="0"/>
              <a:t>売上結果</a:t>
            </a:r>
            <a:r>
              <a:rPr lang="en-US" altLang="ja-JP" sz="2800" b="1" dirty="0"/>
              <a:t>: </a:t>
            </a:r>
          </a:p>
          <a:p>
            <a:r>
              <a:rPr lang="ja-JP" altLang="en-US" sz="2800" b="1" dirty="0"/>
              <a:t>消費者</a:t>
            </a:r>
            <a:r>
              <a:rPr lang="en-US" altLang="ja-JP" sz="2800" b="1" dirty="0"/>
              <a:t>A</a:t>
            </a:r>
            <a:r>
              <a:rPr lang="ja-JP" altLang="en-US" sz="2800" b="1" dirty="0"/>
              <a:t>は流行に流されることに不安を感じ、購入を見送る。</a:t>
            </a:r>
            <a:endParaRPr kumimoji="1" lang="ja-JP" altLang="en-US" sz="2800" b="1" dirty="0">
              <a:solidFill>
                <a:srgbClr val="FF0000"/>
              </a:solidFill>
            </a:endParaRPr>
          </a:p>
        </p:txBody>
      </p:sp>
      <p:sp>
        <p:nvSpPr>
          <p:cNvPr id="18" name="テキスト ボックス 17">
            <a:extLst>
              <a:ext uri="{FF2B5EF4-FFF2-40B4-BE49-F238E27FC236}">
                <a16:creationId xmlns:a16="http://schemas.microsoft.com/office/drawing/2014/main" id="{2CA1A701-271F-2C9F-A6AF-1C42FA956906}"/>
              </a:ext>
            </a:extLst>
          </p:cNvPr>
          <p:cNvSpPr txBox="1"/>
          <p:nvPr/>
        </p:nvSpPr>
        <p:spPr>
          <a:xfrm>
            <a:off x="7328408" y="3202626"/>
            <a:ext cx="4716328" cy="1569660"/>
          </a:xfrm>
          <a:prstGeom prst="rect">
            <a:avLst/>
          </a:prstGeom>
          <a:noFill/>
        </p:spPr>
        <p:txBody>
          <a:bodyPr wrap="square" rtlCol="0">
            <a:spAutoFit/>
          </a:bodyPr>
          <a:lstStyle/>
          <a:p>
            <a:r>
              <a:rPr lang="ja-JP" altLang="en-US" sz="3200" b="1" dirty="0"/>
              <a:t>②営業者</a:t>
            </a:r>
            <a:r>
              <a:rPr lang="en-US" altLang="ja-JP" sz="3200" b="1" dirty="0"/>
              <a:t>: </a:t>
            </a:r>
          </a:p>
          <a:p>
            <a:r>
              <a:rPr lang="ja-JP" altLang="en-US" sz="3200" b="1" dirty="0"/>
              <a:t>「そうですね、人気がありますから。」</a:t>
            </a:r>
            <a:endParaRPr kumimoji="1" lang="ja-JP" altLang="en-US" sz="3200" b="1" dirty="0"/>
          </a:p>
        </p:txBody>
      </p:sp>
      <p:sp>
        <p:nvSpPr>
          <p:cNvPr id="19" name="テキスト ボックス 18">
            <a:extLst>
              <a:ext uri="{FF2B5EF4-FFF2-40B4-BE49-F238E27FC236}">
                <a16:creationId xmlns:a16="http://schemas.microsoft.com/office/drawing/2014/main" id="{F36EB1EF-15ED-891A-317F-DDB061E878E4}"/>
              </a:ext>
            </a:extLst>
          </p:cNvPr>
          <p:cNvSpPr txBox="1"/>
          <p:nvPr/>
        </p:nvSpPr>
        <p:spPr>
          <a:xfrm>
            <a:off x="2405743" y="1240971"/>
            <a:ext cx="6760028" cy="461665"/>
          </a:xfrm>
          <a:prstGeom prst="rect">
            <a:avLst/>
          </a:prstGeom>
          <a:noFill/>
        </p:spPr>
        <p:txBody>
          <a:bodyPr wrap="square" rtlCol="0">
            <a:spAutoFit/>
          </a:bodyPr>
          <a:lstStyle/>
          <a:p>
            <a:pPr algn="ctr"/>
            <a:r>
              <a:rPr lang="ja-JP" altLang="en-US" sz="2400" b="1" dirty="0">
                <a:highlight>
                  <a:srgbClr val="C0C0C0"/>
                </a:highlight>
              </a:rPr>
              <a:t>認知バイアス</a:t>
            </a:r>
            <a:r>
              <a:rPr lang="en-US" altLang="ja-JP" sz="2400" b="1" dirty="0">
                <a:highlight>
                  <a:srgbClr val="C0C0C0"/>
                </a:highlight>
              </a:rPr>
              <a:t>(</a:t>
            </a:r>
            <a:r>
              <a:rPr lang="ja-JP" altLang="en-US" sz="2400" b="1" u="none" strike="noStrike" dirty="0">
                <a:effectLst/>
                <a:highlight>
                  <a:srgbClr val="C0C0C0"/>
                </a:highlight>
              </a:rPr>
              <a:t>確証バイアス </a:t>
            </a:r>
            <a:r>
              <a:rPr lang="en-US" altLang="ja-JP" sz="2400" b="1" dirty="0">
                <a:highlight>
                  <a:srgbClr val="C0C0C0"/>
                </a:highlight>
              </a:rPr>
              <a:t>)</a:t>
            </a:r>
            <a:r>
              <a:rPr lang="ja-JP" altLang="en-US" sz="2400" b="1" dirty="0">
                <a:highlight>
                  <a:srgbClr val="C0C0C0"/>
                </a:highlight>
              </a:rPr>
              <a:t>を考慮しない場合</a:t>
            </a:r>
            <a:endParaRPr kumimoji="1" lang="ja-JP" altLang="en-US" sz="2400" b="1" dirty="0">
              <a:highlight>
                <a:srgbClr val="C0C0C0"/>
              </a:highlight>
            </a:endParaRPr>
          </a:p>
        </p:txBody>
      </p:sp>
    </p:spTree>
    <p:extLst>
      <p:ext uri="{BB962C8B-B14F-4D97-AF65-F5344CB8AC3E}">
        <p14:creationId xmlns:p14="http://schemas.microsoft.com/office/powerpoint/2010/main" val="2873211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 6">
            <a:extLst>
              <a:ext uri="{FF2B5EF4-FFF2-40B4-BE49-F238E27FC236}">
                <a16:creationId xmlns:a16="http://schemas.microsoft.com/office/drawing/2014/main" id="{8A3FACD9-48F8-7FC5-2141-0EFDF42F6D26}"/>
              </a:ext>
            </a:extLst>
          </p:cNvPr>
          <p:cNvGraphicFramePr>
            <a:graphicFrameLocks noGrp="1"/>
          </p:cNvGraphicFramePr>
          <p:nvPr/>
        </p:nvGraphicFramePr>
        <p:xfrm>
          <a:off x="280827" y="118684"/>
          <a:ext cx="11763909" cy="974985"/>
        </p:xfrm>
        <a:graphic>
          <a:graphicData uri="http://schemas.openxmlformats.org/drawingml/2006/table">
            <a:tbl>
              <a:tblPr>
                <a:tableStyleId>{5C22544A-7EE6-4342-B048-85BDC9FD1C3A}</a:tableStyleId>
              </a:tblPr>
              <a:tblGrid>
                <a:gridCol w="832020">
                  <a:extLst>
                    <a:ext uri="{9D8B030D-6E8A-4147-A177-3AD203B41FA5}">
                      <a16:colId xmlns:a16="http://schemas.microsoft.com/office/drawing/2014/main" val="2792844085"/>
                    </a:ext>
                  </a:extLst>
                </a:gridCol>
                <a:gridCol w="4640896">
                  <a:extLst>
                    <a:ext uri="{9D8B030D-6E8A-4147-A177-3AD203B41FA5}">
                      <a16:colId xmlns:a16="http://schemas.microsoft.com/office/drawing/2014/main" val="108541951"/>
                    </a:ext>
                  </a:extLst>
                </a:gridCol>
                <a:gridCol w="6290993">
                  <a:extLst>
                    <a:ext uri="{9D8B030D-6E8A-4147-A177-3AD203B41FA5}">
                      <a16:colId xmlns:a16="http://schemas.microsoft.com/office/drawing/2014/main" val="807247159"/>
                    </a:ext>
                  </a:extLst>
                </a:gridCol>
              </a:tblGrid>
              <a:tr h="214895">
                <a:tc>
                  <a:txBody>
                    <a:bodyPr/>
                    <a:lstStyle/>
                    <a:p>
                      <a:pPr algn="l" fontAlgn="ctr"/>
                      <a:r>
                        <a:rPr lang="en-US" sz="1800" b="1" u="none" strike="noStrike" dirty="0">
                          <a:effectLst/>
                        </a:rPr>
                        <a:t>No.</a:t>
                      </a:r>
                      <a:endParaRPr 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ctr" fontAlgn="ctr"/>
                      <a:r>
                        <a:rPr lang="ja-JP" altLang="en-US" sz="1800" b="1" u="none" strike="noStrike">
                          <a:effectLst/>
                        </a:rPr>
                        <a:t>認知バイアス</a:t>
                      </a:r>
                      <a:endParaRPr lang="ja-JP" alt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ctr" fontAlgn="ctr"/>
                      <a:r>
                        <a:rPr lang="ja-JP" altLang="en-US" sz="1800" b="1" u="none" strike="noStrike">
                          <a:effectLst/>
                        </a:rPr>
                        <a:t>定義</a:t>
                      </a:r>
                      <a:endParaRPr lang="ja-JP" alt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extLst>
                  <a:ext uri="{0D108BD9-81ED-4DB2-BD59-A6C34878D82A}">
                    <a16:rowId xmlns:a16="http://schemas.microsoft.com/office/drawing/2014/main" val="2603731519"/>
                  </a:ext>
                </a:extLst>
              </a:tr>
              <a:tr h="694368">
                <a:tc>
                  <a:txBody>
                    <a:bodyPr/>
                    <a:lstStyle/>
                    <a:p>
                      <a:pPr algn="r" fontAlgn="ctr"/>
                      <a:r>
                        <a:rPr lang="en-US" altLang="ja-JP" sz="1800" b="1" u="none" strike="noStrike">
                          <a:effectLst/>
                        </a:rPr>
                        <a:t>2</a:t>
                      </a:r>
                      <a:endParaRPr lang="en-US" altLang="ja-JP"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l" fontAlgn="ctr"/>
                      <a:r>
                        <a:rPr lang="ja-JP" altLang="en-US" sz="1800" b="1" u="none" strike="noStrike" dirty="0">
                          <a:effectLst/>
                        </a:rPr>
                        <a:t>確証バイアス </a:t>
                      </a:r>
                      <a:r>
                        <a:rPr lang="en-US" altLang="ja-JP" sz="1800" b="1" u="none" strike="noStrike" dirty="0">
                          <a:effectLst/>
                        </a:rPr>
                        <a:t>(</a:t>
                      </a:r>
                      <a:r>
                        <a:rPr lang="en-US" sz="1800" b="1" u="none" strike="noStrike" dirty="0">
                          <a:effectLst/>
                        </a:rPr>
                        <a:t>Confirmation Bias)</a:t>
                      </a:r>
                      <a:endParaRPr 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l" fontAlgn="ctr"/>
                      <a:r>
                        <a:rPr lang="ja-JP" altLang="en-US" sz="1800" b="1" u="none" strike="noStrike" dirty="0">
                          <a:effectLst/>
                        </a:rPr>
                        <a:t>自分の信念や仮説を支持する情報を重視し、反する情報を無視する傾向。</a:t>
                      </a:r>
                      <a:endParaRPr lang="ja-JP" alt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extLst>
                  <a:ext uri="{0D108BD9-81ED-4DB2-BD59-A6C34878D82A}">
                    <a16:rowId xmlns:a16="http://schemas.microsoft.com/office/drawing/2014/main" val="2931097680"/>
                  </a:ext>
                </a:extLst>
              </a:tr>
            </a:tbl>
          </a:graphicData>
        </a:graphic>
      </p:graphicFrame>
      <p:pic>
        <p:nvPicPr>
          <p:cNvPr id="1026" name="Picture 2" descr="家電量販店イラスト｜無料イラスト・フリー素材なら「イラストAC」">
            <a:extLst>
              <a:ext uri="{FF2B5EF4-FFF2-40B4-BE49-F238E27FC236}">
                <a16:creationId xmlns:a16="http://schemas.microsoft.com/office/drawing/2014/main" id="{846A09EE-C737-DA51-B1F9-6E99D16CD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0285505" y="4836330"/>
            <a:ext cx="1906495" cy="2021670"/>
          </a:xfrm>
          <a:prstGeom prst="rect">
            <a:avLst/>
          </a:prstGeom>
          <a:noFill/>
          <a:extLst>
            <a:ext uri="{909E8E84-426E-40DD-AFC4-6F175D3DCCD1}">
              <a14:hiddenFill xmlns:a14="http://schemas.microsoft.com/office/drawing/2010/main">
                <a:solidFill>
                  <a:srgbClr val="FFFFFF"/>
                </a:solidFill>
              </a14:hiddenFill>
            </a:ext>
          </a:extLst>
        </p:spPr>
      </p:pic>
      <p:pic>
        <p:nvPicPr>
          <p:cNvPr id="14" name="図 13">
            <a:extLst>
              <a:ext uri="{FF2B5EF4-FFF2-40B4-BE49-F238E27FC236}">
                <a16:creationId xmlns:a16="http://schemas.microsoft.com/office/drawing/2014/main" id="{6313AE40-6272-FDA3-44BC-0FBCE0A1E1A8}"/>
              </a:ext>
            </a:extLst>
          </p:cNvPr>
          <p:cNvPicPr>
            <a:picLocks noChangeAspect="1"/>
          </p:cNvPicPr>
          <p:nvPr/>
        </p:nvPicPr>
        <p:blipFill>
          <a:blip r:embed="rId3"/>
          <a:stretch>
            <a:fillRect/>
          </a:stretch>
        </p:blipFill>
        <p:spPr>
          <a:xfrm>
            <a:off x="362210" y="3868171"/>
            <a:ext cx="1536432" cy="2238310"/>
          </a:xfrm>
          <a:prstGeom prst="rect">
            <a:avLst/>
          </a:prstGeom>
        </p:spPr>
      </p:pic>
      <p:sp>
        <p:nvSpPr>
          <p:cNvPr id="15" name="テキスト ボックス 14">
            <a:extLst>
              <a:ext uri="{FF2B5EF4-FFF2-40B4-BE49-F238E27FC236}">
                <a16:creationId xmlns:a16="http://schemas.microsoft.com/office/drawing/2014/main" id="{97CB2E95-7ED1-F66A-4352-7071E752316B}"/>
              </a:ext>
            </a:extLst>
          </p:cNvPr>
          <p:cNvSpPr txBox="1"/>
          <p:nvPr/>
        </p:nvSpPr>
        <p:spPr>
          <a:xfrm>
            <a:off x="103985" y="1794514"/>
            <a:ext cx="6461349" cy="2215991"/>
          </a:xfrm>
          <a:prstGeom prst="rect">
            <a:avLst/>
          </a:prstGeom>
          <a:noFill/>
        </p:spPr>
        <p:txBody>
          <a:bodyPr wrap="square" rtlCol="0">
            <a:spAutoFit/>
          </a:bodyPr>
          <a:lstStyle/>
          <a:p>
            <a:r>
              <a:rPr lang="ja-JP" altLang="en-US" sz="3000" b="1" dirty="0"/>
              <a:t>①消費者</a:t>
            </a:r>
            <a:r>
              <a:rPr lang="en-US" altLang="ja-JP" sz="3000" b="1" dirty="0"/>
              <a:t>A: </a:t>
            </a:r>
          </a:p>
          <a:p>
            <a:r>
              <a:rPr lang="ja-JP" altLang="en-US" sz="3000" b="1" dirty="0"/>
              <a:t>「みんながこの新しいスマートフォンを買っているみたいだから、私も買ったほうがいいかな。」</a:t>
            </a:r>
            <a:endParaRPr kumimoji="1" lang="ja-JP" altLang="en-US" sz="3000" b="1" dirty="0"/>
          </a:p>
          <a:p>
            <a:endParaRPr kumimoji="1" lang="ja-JP" altLang="en-US" dirty="0"/>
          </a:p>
        </p:txBody>
      </p:sp>
      <p:sp>
        <p:nvSpPr>
          <p:cNvPr id="17" name="コンテンツ プレースホルダー 16">
            <a:extLst>
              <a:ext uri="{FF2B5EF4-FFF2-40B4-BE49-F238E27FC236}">
                <a16:creationId xmlns:a16="http://schemas.microsoft.com/office/drawing/2014/main" id="{5682CA2D-06F6-11AE-1AB0-8AA4C9EFFA41}"/>
              </a:ext>
            </a:extLst>
          </p:cNvPr>
          <p:cNvSpPr>
            <a:spLocks noGrp="1"/>
          </p:cNvSpPr>
          <p:nvPr>
            <p:ph idx="1"/>
          </p:nvPr>
        </p:nvSpPr>
        <p:spPr>
          <a:xfrm>
            <a:off x="2763748" y="5349617"/>
            <a:ext cx="7222098" cy="1444339"/>
          </a:xfrm>
        </p:spPr>
        <p:txBody>
          <a:bodyPr>
            <a:normAutofit/>
          </a:bodyPr>
          <a:lstStyle/>
          <a:p>
            <a:pPr marL="0" indent="0">
              <a:buNone/>
            </a:pPr>
            <a:r>
              <a:rPr lang="ja-JP" altLang="en-US" b="1" dirty="0"/>
              <a:t>③売上結果</a:t>
            </a:r>
            <a:r>
              <a:rPr lang="en-US" altLang="ja-JP" b="1" dirty="0"/>
              <a:t>: </a:t>
            </a:r>
          </a:p>
          <a:p>
            <a:pPr marL="0" indent="0">
              <a:buNone/>
            </a:pPr>
            <a:r>
              <a:rPr lang="ja-JP" altLang="en-US" b="1" dirty="0"/>
              <a:t>人気の理由を具体的に示すことで、消費者</a:t>
            </a:r>
            <a:r>
              <a:rPr lang="en-US" altLang="ja-JP" b="1" dirty="0"/>
              <a:t>A</a:t>
            </a:r>
            <a:r>
              <a:rPr lang="ja-JP" altLang="en-US" b="1" dirty="0"/>
              <a:t>は安心して購入を決断。</a:t>
            </a:r>
            <a:endParaRPr kumimoji="1" lang="ja-JP" altLang="en-US" b="1" dirty="0">
              <a:solidFill>
                <a:srgbClr val="0070C0"/>
              </a:solidFill>
            </a:endParaRPr>
          </a:p>
        </p:txBody>
      </p:sp>
      <p:sp>
        <p:nvSpPr>
          <p:cNvPr id="18" name="テキスト ボックス 17">
            <a:extLst>
              <a:ext uri="{FF2B5EF4-FFF2-40B4-BE49-F238E27FC236}">
                <a16:creationId xmlns:a16="http://schemas.microsoft.com/office/drawing/2014/main" id="{2CA1A701-271F-2C9F-A6AF-1C42FA956906}"/>
              </a:ext>
            </a:extLst>
          </p:cNvPr>
          <p:cNvSpPr txBox="1"/>
          <p:nvPr/>
        </p:nvSpPr>
        <p:spPr>
          <a:xfrm>
            <a:off x="6739847" y="2432781"/>
            <a:ext cx="5203496" cy="2400657"/>
          </a:xfrm>
          <a:prstGeom prst="rect">
            <a:avLst/>
          </a:prstGeom>
          <a:noFill/>
        </p:spPr>
        <p:txBody>
          <a:bodyPr wrap="square" rtlCol="0">
            <a:spAutoFit/>
          </a:bodyPr>
          <a:lstStyle/>
          <a:p>
            <a:r>
              <a:rPr lang="ja-JP" altLang="en-US" sz="3000" b="1" dirty="0"/>
              <a:t>②営業者</a:t>
            </a:r>
            <a:r>
              <a:rPr lang="en-US" altLang="ja-JP" sz="3000" b="1" dirty="0"/>
              <a:t>: </a:t>
            </a:r>
          </a:p>
          <a:p>
            <a:r>
              <a:rPr lang="ja-JP" altLang="en-US" sz="3000" b="1" dirty="0"/>
              <a:t>「はい、非常に人気があります。特に新しいカメラ機能が好評で、多くの方が満足されています。」</a:t>
            </a:r>
            <a:endParaRPr kumimoji="1" lang="ja-JP" altLang="en-US" sz="3000" b="1" dirty="0"/>
          </a:p>
        </p:txBody>
      </p:sp>
      <p:sp>
        <p:nvSpPr>
          <p:cNvPr id="2" name="テキスト ボックス 1">
            <a:extLst>
              <a:ext uri="{FF2B5EF4-FFF2-40B4-BE49-F238E27FC236}">
                <a16:creationId xmlns:a16="http://schemas.microsoft.com/office/drawing/2014/main" id="{5C078A92-4DD3-74F5-34ED-6756F052B4E9}"/>
              </a:ext>
            </a:extLst>
          </p:cNvPr>
          <p:cNvSpPr txBox="1"/>
          <p:nvPr/>
        </p:nvSpPr>
        <p:spPr>
          <a:xfrm>
            <a:off x="2581567" y="1278335"/>
            <a:ext cx="6760028" cy="461665"/>
          </a:xfrm>
          <a:prstGeom prst="rect">
            <a:avLst/>
          </a:prstGeom>
          <a:noFill/>
        </p:spPr>
        <p:txBody>
          <a:bodyPr wrap="square" rtlCol="0">
            <a:spAutoFit/>
          </a:bodyPr>
          <a:lstStyle/>
          <a:p>
            <a:pPr algn="ctr"/>
            <a:r>
              <a:rPr lang="ja-JP" altLang="en-US" sz="2400" b="1" dirty="0">
                <a:highlight>
                  <a:srgbClr val="00FF00"/>
                </a:highlight>
              </a:rPr>
              <a:t>認知バイアス</a:t>
            </a:r>
            <a:r>
              <a:rPr lang="en-US" altLang="ja-JP" sz="2400" b="1" dirty="0">
                <a:highlight>
                  <a:srgbClr val="00FF00"/>
                </a:highlight>
              </a:rPr>
              <a:t>(</a:t>
            </a:r>
            <a:r>
              <a:rPr lang="ja-JP" altLang="en-US" sz="2400" b="1" u="none" strike="noStrike" dirty="0">
                <a:effectLst/>
                <a:highlight>
                  <a:srgbClr val="00FF00"/>
                </a:highlight>
              </a:rPr>
              <a:t>確証バイアス </a:t>
            </a:r>
            <a:r>
              <a:rPr lang="en-US" altLang="ja-JP" sz="2400" b="1" dirty="0">
                <a:highlight>
                  <a:srgbClr val="00FF00"/>
                </a:highlight>
              </a:rPr>
              <a:t>)</a:t>
            </a:r>
            <a:r>
              <a:rPr lang="ja-JP" altLang="en-US" sz="2400" b="1" dirty="0">
                <a:highlight>
                  <a:srgbClr val="00FF00"/>
                </a:highlight>
              </a:rPr>
              <a:t>を考慮した場合</a:t>
            </a:r>
            <a:endParaRPr kumimoji="1" lang="ja-JP" altLang="en-US" sz="2400" b="1" dirty="0">
              <a:highlight>
                <a:srgbClr val="00FF00"/>
              </a:highlight>
            </a:endParaRPr>
          </a:p>
        </p:txBody>
      </p:sp>
    </p:spTree>
    <p:extLst>
      <p:ext uri="{BB962C8B-B14F-4D97-AF65-F5344CB8AC3E}">
        <p14:creationId xmlns:p14="http://schemas.microsoft.com/office/powerpoint/2010/main" val="181764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D32A12-D1F6-C921-F741-8FF5EBCD49B2}"/>
              </a:ext>
            </a:extLst>
          </p:cNvPr>
          <p:cNvSpPr>
            <a:spLocks noGrp="1"/>
          </p:cNvSpPr>
          <p:nvPr>
            <p:ph type="title"/>
          </p:nvPr>
        </p:nvSpPr>
        <p:spPr>
          <a:xfrm>
            <a:off x="205483" y="215758"/>
            <a:ext cx="11763910" cy="750013"/>
          </a:xfrm>
        </p:spPr>
        <p:txBody>
          <a:bodyPr>
            <a:noAutofit/>
          </a:bodyPr>
          <a:lstStyle/>
          <a:p>
            <a:pPr algn="ctr"/>
            <a:r>
              <a:rPr lang="en-US" altLang="ja-JP" sz="3200" dirty="0"/>
              <a:t>4.</a:t>
            </a:r>
            <a:r>
              <a:rPr kumimoji="1" lang="ja-JP" altLang="en-US" sz="3200" dirty="0"/>
              <a:t>各認知バイアス</a:t>
            </a:r>
            <a:r>
              <a:rPr lang="ja-JP" altLang="en-US" sz="3200" dirty="0"/>
              <a:t>を考慮した対策例①</a:t>
            </a:r>
            <a:endParaRPr kumimoji="1" lang="ja-JP" altLang="en-US" sz="3200" dirty="0"/>
          </a:p>
        </p:txBody>
      </p:sp>
      <p:graphicFrame>
        <p:nvGraphicFramePr>
          <p:cNvPr id="9" name="コンテンツ プレースホルダー 8">
            <a:extLst>
              <a:ext uri="{FF2B5EF4-FFF2-40B4-BE49-F238E27FC236}">
                <a16:creationId xmlns:a16="http://schemas.microsoft.com/office/drawing/2014/main" id="{31C137A2-54D1-CDB9-0516-5FB2E301D90E}"/>
              </a:ext>
            </a:extLst>
          </p:cNvPr>
          <p:cNvGraphicFramePr>
            <a:graphicFrameLocks noGrp="1"/>
          </p:cNvGraphicFramePr>
          <p:nvPr>
            <p:ph idx="1"/>
            <p:extLst>
              <p:ext uri="{D42A27DB-BD31-4B8C-83A1-F6EECF244321}">
                <p14:modId xmlns:p14="http://schemas.microsoft.com/office/powerpoint/2010/main" val="1779115324"/>
              </p:ext>
            </p:extLst>
          </p:nvPr>
        </p:nvGraphicFramePr>
        <p:xfrm>
          <a:off x="82193" y="965771"/>
          <a:ext cx="11904324" cy="5689770"/>
        </p:xfrm>
        <a:graphic>
          <a:graphicData uri="http://schemas.openxmlformats.org/drawingml/2006/table">
            <a:tbl>
              <a:tblPr>
                <a:tableStyleId>{5C22544A-7EE6-4342-B048-85BDC9FD1C3A}</a:tableStyleId>
              </a:tblPr>
              <a:tblGrid>
                <a:gridCol w="416888">
                  <a:extLst>
                    <a:ext uri="{9D8B030D-6E8A-4147-A177-3AD203B41FA5}">
                      <a16:colId xmlns:a16="http://schemas.microsoft.com/office/drawing/2014/main" val="2530942518"/>
                    </a:ext>
                  </a:extLst>
                </a:gridCol>
                <a:gridCol w="2521521">
                  <a:extLst>
                    <a:ext uri="{9D8B030D-6E8A-4147-A177-3AD203B41FA5}">
                      <a16:colId xmlns:a16="http://schemas.microsoft.com/office/drawing/2014/main" val="1579156376"/>
                    </a:ext>
                  </a:extLst>
                </a:gridCol>
                <a:gridCol w="4500081">
                  <a:extLst>
                    <a:ext uri="{9D8B030D-6E8A-4147-A177-3AD203B41FA5}">
                      <a16:colId xmlns:a16="http://schemas.microsoft.com/office/drawing/2014/main" val="429753377"/>
                    </a:ext>
                  </a:extLst>
                </a:gridCol>
                <a:gridCol w="4465834">
                  <a:extLst>
                    <a:ext uri="{9D8B030D-6E8A-4147-A177-3AD203B41FA5}">
                      <a16:colId xmlns:a16="http://schemas.microsoft.com/office/drawing/2014/main" val="465120490"/>
                    </a:ext>
                  </a:extLst>
                </a:gridCol>
              </a:tblGrid>
              <a:tr h="236514">
                <a:tc>
                  <a:txBody>
                    <a:bodyPr/>
                    <a:lstStyle/>
                    <a:p>
                      <a:pPr algn="l" fontAlgn="ctr"/>
                      <a:r>
                        <a:rPr lang="en-US" sz="1600" b="1" u="none" strike="noStrike">
                          <a:effectLst/>
                        </a:rPr>
                        <a:t>No.</a:t>
                      </a:r>
                      <a:endParaRPr lang="en-US" sz="1600" b="1" i="0" u="none" strike="noStrike">
                        <a:solidFill>
                          <a:srgbClr val="000000"/>
                        </a:solidFill>
                        <a:effectLst/>
                        <a:latin typeface="游ゴシック" panose="020B0400000000000000" pitchFamily="50" charset="-128"/>
                        <a:ea typeface="游ゴシック" panose="020B0400000000000000" pitchFamily="50" charset="-128"/>
                      </a:endParaRPr>
                    </a:p>
                  </a:txBody>
                  <a:tcPr marL="6118" marR="6118" marT="6118" marB="0" anchor="ctr"/>
                </a:tc>
                <a:tc>
                  <a:txBody>
                    <a:bodyPr/>
                    <a:lstStyle/>
                    <a:p>
                      <a:pPr algn="ctr" fontAlgn="ctr"/>
                      <a:r>
                        <a:rPr lang="ja-JP" altLang="en-US" sz="1600" b="1" u="none" strike="noStrike">
                          <a:effectLst/>
                        </a:rPr>
                        <a:t>認知バイアス</a:t>
                      </a:r>
                      <a:endParaRPr lang="ja-JP" altLang="en-US" sz="1600" b="1" i="0" u="none" strike="noStrike">
                        <a:solidFill>
                          <a:srgbClr val="000000"/>
                        </a:solidFill>
                        <a:effectLst/>
                        <a:latin typeface="游ゴシック" panose="020B0400000000000000" pitchFamily="50" charset="-128"/>
                        <a:ea typeface="游ゴシック" panose="020B0400000000000000" pitchFamily="50" charset="-128"/>
                      </a:endParaRPr>
                    </a:p>
                  </a:txBody>
                  <a:tcPr marL="6118" marR="6118" marT="6118" marB="0" anchor="ctr"/>
                </a:tc>
                <a:tc>
                  <a:txBody>
                    <a:bodyPr/>
                    <a:lstStyle/>
                    <a:p>
                      <a:pPr algn="ctr" fontAlgn="ctr"/>
                      <a:r>
                        <a:rPr lang="ja-JP" altLang="en-US" sz="1600" b="1" u="none" strike="noStrike">
                          <a:effectLst/>
                        </a:rPr>
                        <a:t>マーケティング場面での事例</a:t>
                      </a:r>
                      <a:endParaRPr lang="ja-JP" altLang="en-US" sz="1600" b="1" i="0" u="none" strike="noStrike">
                        <a:solidFill>
                          <a:srgbClr val="000000"/>
                        </a:solidFill>
                        <a:effectLst/>
                        <a:latin typeface="游ゴシック" panose="020B0400000000000000" pitchFamily="50" charset="-128"/>
                        <a:ea typeface="游ゴシック" panose="020B0400000000000000" pitchFamily="50" charset="-128"/>
                      </a:endParaRPr>
                    </a:p>
                  </a:txBody>
                  <a:tcPr marL="6118" marR="6118" marT="6118" marB="0" anchor="ctr"/>
                </a:tc>
                <a:tc>
                  <a:txBody>
                    <a:bodyPr/>
                    <a:lstStyle/>
                    <a:p>
                      <a:pPr algn="ctr" fontAlgn="ctr"/>
                      <a:r>
                        <a:rPr lang="ja-JP" altLang="en-US" sz="1600" b="1" u="none" strike="noStrike">
                          <a:effectLst/>
                        </a:rPr>
                        <a:t>消費者の反応</a:t>
                      </a:r>
                      <a:endParaRPr lang="ja-JP" altLang="en-US" sz="1600" b="1" i="0" u="none" strike="noStrike">
                        <a:solidFill>
                          <a:srgbClr val="000000"/>
                        </a:solidFill>
                        <a:effectLst/>
                        <a:latin typeface="游ゴシック" panose="020B0400000000000000" pitchFamily="50" charset="-128"/>
                        <a:ea typeface="游ゴシック" panose="020B0400000000000000" pitchFamily="50" charset="-128"/>
                      </a:endParaRPr>
                    </a:p>
                  </a:txBody>
                  <a:tcPr marL="6118" marR="6118" marT="6118" marB="0" anchor="ctr"/>
                </a:tc>
                <a:extLst>
                  <a:ext uri="{0D108BD9-81ED-4DB2-BD59-A6C34878D82A}">
                    <a16:rowId xmlns:a16="http://schemas.microsoft.com/office/drawing/2014/main" val="1304973450"/>
                  </a:ext>
                </a:extLst>
              </a:tr>
              <a:tr h="946054">
                <a:tc>
                  <a:txBody>
                    <a:bodyPr/>
                    <a:lstStyle/>
                    <a:p>
                      <a:pPr algn="r" fontAlgn="ctr"/>
                      <a:r>
                        <a:rPr lang="en-US" altLang="ja-JP" sz="1600" b="1" u="none" strike="noStrike">
                          <a:effectLst/>
                        </a:rPr>
                        <a:t>1</a:t>
                      </a:r>
                      <a:endParaRPr lang="en-US" altLang="ja-JP" sz="1600" b="1" i="0" u="none" strike="noStrike">
                        <a:solidFill>
                          <a:srgbClr val="000000"/>
                        </a:solidFill>
                        <a:effectLst/>
                        <a:latin typeface="游ゴシック" panose="020B0400000000000000" pitchFamily="50" charset="-128"/>
                        <a:ea typeface="游ゴシック" panose="020B0400000000000000" pitchFamily="50" charset="-128"/>
                      </a:endParaRPr>
                    </a:p>
                  </a:txBody>
                  <a:tcPr marL="6118" marR="6118" marT="6118" marB="0" anchor="ctr"/>
                </a:tc>
                <a:tc>
                  <a:txBody>
                    <a:bodyPr/>
                    <a:lstStyle/>
                    <a:p>
                      <a:pPr algn="l" fontAlgn="ctr"/>
                      <a:r>
                        <a:rPr lang="ja-JP" altLang="en-US" sz="1600" b="1" u="none" strike="noStrike">
                          <a:effectLst/>
                        </a:rPr>
                        <a:t>損失回避バイアス </a:t>
                      </a:r>
                      <a:r>
                        <a:rPr lang="en-US" altLang="ja-JP" sz="1600" b="1" u="none" strike="noStrike">
                          <a:effectLst/>
                        </a:rPr>
                        <a:t>(</a:t>
                      </a:r>
                      <a:r>
                        <a:rPr lang="en-US" sz="1600" b="1" u="none" strike="noStrike">
                          <a:effectLst/>
                        </a:rPr>
                        <a:t>Loss Aversion Bias)</a:t>
                      </a:r>
                      <a:endParaRPr lang="en-US" sz="1600" b="1" i="0" u="none" strike="noStrike">
                        <a:solidFill>
                          <a:srgbClr val="000000"/>
                        </a:solidFill>
                        <a:effectLst/>
                        <a:latin typeface="游ゴシック" panose="020B0400000000000000" pitchFamily="50" charset="-128"/>
                        <a:ea typeface="游ゴシック" panose="020B0400000000000000" pitchFamily="50" charset="-128"/>
                      </a:endParaRPr>
                    </a:p>
                  </a:txBody>
                  <a:tcPr marL="6118" marR="6118" marT="6118" marB="0" anchor="ctr"/>
                </a:tc>
                <a:tc>
                  <a:txBody>
                    <a:bodyPr/>
                    <a:lstStyle/>
                    <a:p>
                      <a:pPr algn="l" fontAlgn="ctr"/>
                      <a:r>
                        <a:rPr lang="ja-JP" altLang="en-US" sz="1600" b="1" u="none" strike="noStrike">
                          <a:effectLst/>
                        </a:rPr>
                        <a:t>コールセンターで、「試供品を無料でお送りいたします。満足いただけなければ、全額返金いたします。」と提案する。</a:t>
                      </a:r>
                      <a:endParaRPr lang="ja-JP" altLang="en-US" sz="1600" b="1" i="0" u="none" strike="noStrike">
                        <a:solidFill>
                          <a:srgbClr val="000000"/>
                        </a:solidFill>
                        <a:effectLst/>
                        <a:latin typeface="游ゴシック" panose="020B0400000000000000" pitchFamily="50" charset="-128"/>
                        <a:ea typeface="游ゴシック" panose="020B0400000000000000" pitchFamily="50" charset="-128"/>
                      </a:endParaRPr>
                    </a:p>
                  </a:txBody>
                  <a:tcPr marL="6118" marR="6118" marT="6118" marB="0" anchor="ctr"/>
                </a:tc>
                <a:tc>
                  <a:txBody>
                    <a:bodyPr/>
                    <a:lstStyle/>
                    <a:p>
                      <a:pPr algn="l" fontAlgn="ctr"/>
                      <a:r>
                        <a:rPr lang="ja-JP" altLang="en-US" sz="1600" b="1" u="none" strike="noStrike">
                          <a:effectLst/>
                        </a:rPr>
                        <a:t>消費者はリスクが少ないと感じ、試供品を試してみようと考える。</a:t>
                      </a:r>
                      <a:endParaRPr lang="ja-JP" altLang="en-US" sz="1600" b="1" i="0" u="none" strike="noStrike">
                        <a:solidFill>
                          <a:srgbClr val="000000"/>
                        </a:solidFill>
                        <a:effectLst/>
                        <a:latin typeface="游ゴシック" panose="020B0400000000000000" pitchFamily="50" charset="-128"/>
                        <a:ea typeface="游ゴシック" panose="020B0400000000000000" pitchFamily="50" charset="-128"/>
                      </a:endParaRPr>
                    </a:p>
                  </a:txBody>
                  <a:tcPr marL="6118" marR="6118" marT="6118" marB="0" anchor="ctr"/>
                </a:tc>
                <a:extLst>
                  <a:ext uri="{0D108BD9-81ED-4DB2-BD59-A6C34878D82A}">
                    <a16:rowId xmlns:a16="http://schemas.microsoft.com/office/drawing/2014/main" val="2282626396"/>
                  </a:ext>
                </a:extLst>
              </a:tr>
              <a:tr h="946054">
                <a:tc>
                  <a:txBody>
                    <a:bodyPr/>
                    <a:lstStyle/>
                    <a:p>
                      <a:pPr algn="r" fontAlgn="ctr"/>
                      <a:r>
                        <a:rPr lang="en-US" altLang="ja-JP" sz="1600" b="1" u="none" strike="noStrike">
                          <a:effectLst/>
                        </a:rPr>
                        <a:t>2</a:t>
                      </a:r>
                      <a:endParaRPr lang="en-US" altLang="ja-JP" sz="1600" b="1" i="0" u="none" strike="noStrike">
                        <a:solidFill>
                          <a:srgbClr val="000000"/>
                        </a:solidFill>
                        <a:effectLst/>
                        <a:latin typeface="游ゴシック" panose="020B0400000000000000" pitchFamily="50" charset="-128"/>
                        <a:ea typeface="游ゴシック" panose="020B0400000000000000" pitchFamily="50" charset="-128"/>
                      </a:endParaRPr>
                    </a:p>
                  </a:txBody>
                  <a:tcPr marL="6118" marR="6118" marT="6118" marB="0" anchor="ctr"/>
                </a:tc>
                <a:tc>
                  <a:txBody>
                    <a:bodyPr/>
                    <a:lstStyle/>
                    <a:p>
                      <a:pPr algn="l" fontAlgn="ctr"/>
                      <a:r>
                        <a:rPr lang="ja-JP" altLang="en-US" sz="1600" b="1" u="none" strike="noStrike">
                          <a:effectLst/>
                        </a:rPr>
                        <a:t>確証バイアス </a:t>
                      </a:r>
                      <a:r>
                        <a:rPr lang="en-US" altLang="ja-JP" sz="1600" b="1" u="none" strike="noStrike">
                          <a:effectLst/>
                        </a:rPr>
                        <a:t>(</a:t>
                      </a:r>
                      <a:r>
                        <a:rPr lang="en-US" sz="1600" b="1" u="none" strike="noStrike">
                          <a:effectLst/>
                        </a:rPr>
                        <a:t>Confirmation Bias)</a:t>
                      </a:r>
                      <a:endParaRPr lang="en-US" sz="1600" b="1" i="0" u="none" strike="noStrike">
                        <a:solidFill>
                          <a:srgbClr val="000000"/>
                        </a:solidFill>
                        <a:effectLst/>
                        <a:latin typeface="游ゴシック" panose="020B0400000000000000" pitchFamily="50" charset="-128"/>
                        <a:ea typeface="游ゴシック" panose="020B0400000000000000" pitchFamily="50" charset="-128"/>
                      </a:endParaRPr>
                    </a:p>
                  </a:txBody>
                  <a:tcPr marL="6118" marR="6118" marT="6118" marB="0" anchor="ctr"/>
                </a:tc>
                <a:tc>
                  <a:txBody>
                    <a:bodyPr/>
                    <a:lstStyle/>
                    <a:p>
                      <a:pPr algn="l" fontAlgn="ctr"/>
                      <a:r>
                        <a:rPr lang="ja-JP" altLang="en-US" sz="1600" b="1" u="none" strike="noStrike">
                          <a:effectLst/>
                        </a:rPr>
                        <a:t>メールで、「このサプリメントは多くのユーザーが健康に良いと評価しています」とレビューを共有する。</a:t>
                      </a:r>
                      <a:endParaRPr lang="ja-JP" altLang="en-US" sz="1600" b="1" i="0" u="none" strike="noStrike">
                        <a:solidFill>
                          <a:srgbClr val="000000"/>
                        </a:solidFill>
                        <a:effectLst/>
                        <a:latin typeface="游ゴシック" panose="020B0400000000000000" pitchFamily="50" charset="-128"/>
                        <a:ea typeface="游ゴシック" panose="020B0400000000000000" pitchFamily="50" charset="-128"/>
                      </a:endParaRPr>
                    </a:p>
                  </a:txBody>
                  <a:tcPr marL="6118" marR="6118" marT="6118" marB="0" anchor="ctr"/>
                </a:tc>
                <a:tc>
                  <a:txBody>
                    <a:bodyPr/>
                    <a:lstStyle/>
                    <a:p>
                      <a:pPr algn="l" fontAlgn="ctr"/>
                      <a:r>
                        <a:rPr lang="ja-JP" altLang="en-US" sz="1600" b="1" u="none" strike="noStrike">
                          <a:effectLst/>
                        </a:rPr>
                        <a:t>健康に関心がある消費者は、そのサプリメントが良い選択であると感じ、購入意欲が高まる。</a:t>
                      </a:r>
                      <a:endParaRPr lang="ja-JP" altLang="en-US" sz="1600" b="1" i="0" u="none" strike="noStrike">
                        <a:solidFill>
                          <a:srgbClr val="000000"/>
                        </a:solidFill>
                        <a:effectLst/>
                        <a:latin typeface="游ゴシック" panose="020B0400000000000000" pitchFamily="50" charset="-128"/>
                        <a:ea typeface="游ゴシック" panose="020B0400000000000000" pitchFamily="50" charset="-128"/>
                      </a:endParaRPr>
                    </a:p>
                  </a:txBody>
                  <a:tcPr marL="6118" marR="6118" marT="6118" marB="0" anchor="ctr"/>
                </a:tc>
                <a:extLst>
                  <a:ext uri="{0D108BD9-81ED-4DB2-BD59-A6C34878D82A}">
                    <a16:rowId xmlns:a16="http://schemas.microsoft.com/office/drawing/2014/main" val="987885478"/>
                  </a:ext>
                </a:extLst>
              </a:tr>
              <a:tr h="709541">
                <a:tc>
                  <a:txBody>
                    <a:bodyPr/>
                    <a:lstStyle/>
                    <a:p>
                      <a:pPr algn="r" fontAlgn="ctr"/>
                      <a:r>
                        <a:rPr lang="en-US" altLang="ja-JP" sz="1600" b="1" u="none" strike="noStrike">
                          <a:effectLst/>
                        </a:rPr>
                        <a:t>3</a:t>
                      </a:r>
                      <a:endParaRPr lang="en-US" altLang="ja-JP" sz="1600" b="1" i="0" u="none" strike="noStrike">
                        <a:solidFill>
                          <a:srgbClr val="000000"/>
                        </a:solidFill>
                        <a:effectLst/>
                        <a:latin typeface="游ゴシック" panose="020B0400000000000000" pitchFamily="50" charset="-128"/>
                        <a:ea typeface="游ゴシック" panose="020B0400000000000000" pitchFamily="50" charset="-128"/>
                      </a:endParaRPr>
                    </a:p>
                  </a:txBody>
                  <a:tcPr marL="6118" marR="6118" marT="6118" marB="0" anchor="ctr"/>
                </a:tc>
                <a:tc>
                  <a:txBody>
                    <a:bodyPr/>
                    <a:lstStyle/>
                    <a:p>
                      <a:pPr algn="l" fontAlgn="ctr"/>
                      <a:r>
                        <a:rPr lang="ja-JP" altLang="en-US" sz="1600" b="1" u="none" strike="noStrike">
                          <a:effectLst/>
                        </a:rPr>
                        <a:t>アンカリングバイアス </a:t>
                      </a:r>
                      <a:r>
                        <a:rPr lang="en-US" altLang="ja-JP" sz="1600" b="1" u="none" strike="noStrike">
                          <a:effectLst/>
                        </a:rPr>
                        <a:t>(Anchoring Bias)</a:t>
                      </a:r>
                      <a:endParaRPr lang="en-US" altLang="ja-JP" sz="1600" b="1" i="0" u="none" strike="noStrike">
                        <a:solidFill>
                          <a:srgbClr val="000000"/>
                        </a:solidFill>
                        <a:effectLst/>
                        <a:latin typeface="游ゴシック" panose="020B0400000000000000" pitchFamily="50" charset="-128"/>
                        <a:ea typeface="游ゴシック" panose="020B0400000000000000" pitchFamily="50" charset="-128"/>
                      </a:endParaRPr>
                    </a:p>
                  </a:txBody>
                  <a:tcPr marL="6118" marR="6118" marT="6118" marB="0" anchor="ctr"/>
                </a:tc>
                <a:tc>
                  <a:txBody>
                    <a:bodyPr/>
                    <a:lstStyle/>
                    <a:p>
                      <a:pPr algn="l" fontAlgn="ctr"/>
                      <a:r>
                        <a:rPr lang="ja-JP" altLang="en-US" sz="1600" b="1" u="none" strike="noStrike">
                          <a:effectLst/>
                        </a:rPr>
                        <a:t>電話で「通常価格は</a:t>
                      </a:r>
                      <a:r>
                        <a:rPr lang="en-US" altLang="ja-JP" sz="1600" b="1" u="none" strike="noStrike">
                          <a:effectLst/>
                        </a:rPr>
                        <a:t>100</a:t>
                      </a:r>
                      <a:r>
                        <a:rPr lang="ja-JP" altLang="en-US" sz="1600" b="1" u="none" strike="noStrike">
                          <a:effectLst/>
                        </a:rPr>
                        <a:t>ドルですが、今なら初回限定で</a:t>
                      </a:r>
                      <a:r>
                        <a:rPr lang="en-US" altLang="ja-JP" sz="1600" b="1" u="none" strike="noStrike">
                          <a:effectLst/>
                        </a:rPr>
                        <a:t>50</a:t>
                      </a:r>
                      <a:r>
                        <a:rPr lang="ja-JP" altLang="en-US" sz="1600" b="1" u="none" strike="noStrike">
                          <a:effectLst/>
                        </a:rPr>
                        <a:t>ドルです」と大きく割引を強調する。</a:t>
                      </a:r>
                      <a:endParaRPr lang="ja-JP" altLang="en-US" sz="1600" b="1" i="0" u="none" strike="noStrike">
                        <a:solidFill>
                          <a:srgbClr val="000000"/>
                        </a:solidFill>
                        <a:effectLst/>
                        <a:latin typeface="游ゴシック" panose="020B0400000000000000" pitchFamily="50" charset="-128"/>
                        <a:ea typeface="游ゴシック" panose="020B0400000000000000" pitchFamily="50" charset="-128"/>
                      </a:endParaRPr>
                    </a:p>
                  </a:txBody>
                  <a:tcPr marL="6118" marR="6118" marT="6118" marB="0" anchor="ctr"/>
                </a:tc>
                <a:tc>
                  <a:txBody>
                    <a:bodyPr/>
                    <a:lstStyle/>
                    <a:p>
                      <a:pPr algn="l" fontAlgn="ctr"/>
                      <a:r>
                        <a:rPr lang="ja-JP" altLang="en-US" sz="1600" b="1" u="none" strike="noStrike">
                          <a:effectLst/>
                        </a:rPr>
                        <a:t>消費者は大きな割引に魅力を感じ、購入を決定する。</a:t>
                      </a:r>
                      <a:endParaRPr lang="ja-JP" altLang="en-US" sz="1600" b="1" i="0" u="none" strike="noStrike">
                        <a:solidFill>
                          <a:srgbClr val="000000"/>
                        </a:solidFill>
                        <a:effectLst/>
                        <a:latin typeface="游ゴシック" panose="020B0400000000000000" pitchFamily="50" charset="-128"/>
                        <a:ea typeface="游ゴシック" panose="020B0400000000000000" pitchFamily="50" charset="-128"/>
                      </a:endParaRPr>
                    </a:p>
                  </a:txBody>
                  <a:tcPr marL="6118" marR="6118" marT="6118" marB="0" anchor="ctr"/>
                </a:tc>
                <a:extLst>
                  <a:ext uri="{0D108BD9-81ED-4DB2-BD59-A6C34878D82A}">
                    <a16:rowId xmlns:a16="http://schemas.microsoft.com/office/drawing/2014/main" val="1558975099"/>
                  </a:ext>
                </a:extLst>
              </a:tr>
              <a:tr h="709541">
                <a:tc>
                  <a:txBody>
                    <a:bodyPr/>
                    <a:lstStyle/>
                    <a:p>
                      <a:pPr algn="r" fontAlgn="ctr"/>
                      <a:r>
                        <a:rPr lang="en-US" altLang="ja-JP" sz="1600" b="1" u="none" strike="noStrike">
                          <a:effectLst/>
                        </a:rPr>
                        <a:t>4</a:t>
                      </a:r>
                      <a:endParaRPr lang="en-US" altLang="ja-JP" sz="1600" b="1" i="0" u="none" strike="noStrike">
                        <a:solidFill>
                          <a:srgbClr val="000000"/>
                        </a:solidFill>
                        <a:effectLst/>
                        <a:latin typeface="游ゴシック" panose="020B0400000000000000" pitchFamily="50" charset="-128"/>
                        <a:ea typeface="游ゴシック" panose="020B0400000000000000" pitchFamily="50" charset="-128"/>
                      </a:endParaRPr>
                    </a:p>
                  </a:txBody>
                  <a:tcPr marL="6118" marR="6118" marT="6118" marB="0" anchor="ctr"/>
                </a:tc>
                <a:tc>
                  <a:txBody>
                    <a:bodyPr/>
                    <a:lstStyle/>
                    <a:p>
                      <a:pPr algn="l" fontAlgn="ctr"/>
                      <a:r>
                        <a:rPr lang="ja-JP" altLang="en-US" sz="1600" b="1" u="none" strike="noStrike">
                          <a:effectLst/>
                        </a:rPr>
                        <a:t>バンドワゴン効果 </a:t>
                      </a:r>
                      <a:r>
                        <a:rPr lang="en-US" altLang="ja-JP" sz="1600" b="1" u="none" strike="noStrike">
                          <a:effectLst/>
                        </a:rPr>
                        <a:t>(</a:t>
                      </a:r>
                      <a:r>
                        <a:rPr lang="en-US" sz="1600" b="1" u="none" strike="noStrike">
                          <a:effectLst/>
                        </a:rPr>
                        <a:t>Bandwagon Effect)</a:t>
                      </a:r>
                      <a:endParaRPr lang="en-US" sz="1600" b="1" i="0" u="none" strike="noStrike">
                        <a:solidFill>
                          <a:srgbClr val="000000"/>
                        </a:solidFill>
                        <a:effectLst/>
                        <a:latin typeface="游ゴシック" panose="020B0400000000000000" pitchFamily="50" charset="-128"/>
                        <a:ea typeface="游ゴシック" panose="020B0400000000000000" pitchFamily="50" charset="-128"/>
                      </a:endParaRPr>
                    </a:p>
                  </a:txBody>
                  <a:tcPr marL="6118" marR="6118" marT="6118" marB="0" anchor="ctr"/>
                </a:tc>
                <a:tc>
                  <a:txBody>
                    <a:bodyPr/>
                    <a:lstStyle/>
                    <a:p>
                      <a:pPr algn="l" fontAlgn="ctr"/>
                      <a:r>
                        <a:rPr lang="ja-JP" altLang="en-US" sz="1600" b="1" u="none" strike="noStrike">
                          <a:effectLst/>
                        </a:rPr>
                        <a:t>メールで「</a:t>
                      </a:r>
                      <a:r>
                        <a:rPr lang="en-US" altLang="ja-JP" sz="1600" b="1" u="none" strike="noStrike">
                          <a:effectLst/>
                        </a:rPr>
                        <a:t>100</a:t>
                      </a:r>
                      <a:r>
                        <a:rPr lang="ja-JP" altLang="en-US" sz="1600" b="1" u="none" strike="noStrike">
                          <a:effectLst/>
                        </a:rPr>
                        <a:t>万人以上が購入した大人気サプリメント！」と宣伝する。</a:t>
                      </a:r>
                      <a:endParaRPr lang="ja-JP" altLang="en-US" sz="1600" b="1" i="0" u="none" strike="noStrike">
                        <a:solidFill>
                          <a:srgbClr val="000000"/>
                        </a:solidFill>
                        <a:effectLst/>
                        <a:latin typeface="游ゴシック" panose="020B0400000000000000" pitchFamily="50" charset="-128"/>
                        <a:ea typeface="游ゴシック" panose="020B0400000000000000" pitchFamily="50" charset="-128"/>
                      </a:endParaRPr>
                    </a:p>
                  </a:txBody>
                  <a:tcPr marL="6118" marR="6118" marT="6118" marB="0" anchor="ctr"/>
                </a:tc>
                <a:tc>
                  <a:txBody>
                    <a:bodyPr/>
                    <a:lstStyle/>
                    <a:p>
                      <a:pPr algn="l" fontAlgn="ctr"/>
                      <a:r>
                        <a:rPr lang="ja-JP" altLang="en-US" sz="1600" b="1" u="none" strike="noStrike">
                          <a:effectLst/>
                        </a:rPr>
                        <a:t>多くの人が支持していると感じ、安心感から購入に踏み切りやすくなる。</a:t>
                      </a:r>
                      <a:endParaRPr lang="ja-JP" altLang="en-US" sz="1600" b="1" i="0" u="none" strike="noStrike">
                        <a:solidFill>
                          <a:srgbClr val="000000"/>
                        </a:solidFill>
                        <a:effectLst/>
                        <a:latin typeface="游ゴシック" panose="020B0400000000000000" pitchFamily="50" charset="-128"/>
                        <a:ea typeface="游ゴシック" panose="020B0400000000000000" pitchFamily="50" charset="-128"/>
                      </a:endParaRPr>
                    </a:p>
                  </a:txBody>
                  <a:tcPr marL="6118" marR="6118" marT="6118" marB="0" anchor="ctr"/>
                </a:tc>
                <a:extLst>
                  <a:ext uri="{0D108BD9-81ED-4DB2-BD59-A6C34878D82A}">
                    <a16:rowId xmlns:a16="http://schemas.microsoft.com/office/drawing/2014/main" val="2658331220"/>
                  </a:ext>
                </a:extLst>
              </a:tr>
              <a:tr h="946054">
                <a:tc>
                  <a:txBody>
                    <a:bodyPr/>
                    <a:lstStyle/>
                    <a:p>
                      <a:pPr algn="r" fontAlgn="ctr"/>
                      <a:r>
                        <a:rPr lang="en-US" altLang="ja-JP" sz="1600" b="1" u="none" strike="noStrike">
                          <a:effectLst/>
                        </a:rPr>
                        <a:t>5</a:t>
                      </a:r>
                      <a:endParaRPr lang="en-US" altLang="ja-JP" sz="1600" b="1" i="0" u="none" strike="noStrike">
                        <a:solidFill>
                          <a:srgbClr val="000000"/>
                        </a:solidFill>
                        <a:effectLst/>
                        <a:latin typeface="游ゴシック" panose="020B0400000000000000" pitchFamily="50" charset="-128"/>
                        <a:ea typeface="游ゴシック" panose="020B0400000000000000" pitchFamily="50" charset="-128"/>
                      </a:endParaRPr>
                    </a:p>
                  </a:txBody>
                  <a:tcPr marL="6118" marR="6118" marT="6118" marB="0" anchor="ctr"/>
                </a:tc>
                <a:tc>
                  <a:txBody>
                    <a:bodyPr/>
                    <a:lstStyle/>
                    <a:p>
                      <a:pPr algn="l" fontAlgn="ctr"/>
                      <a:r>
                        <a:rPr lang="ja-JP" altLang="en-US" sz="1600" b="1" u="none" strike="noStrike">
                          <a:effectLst/>
                        </a:rPr>
                        <a:t>現状維持バイアス </a:t>
                      </a:r>
                      <a:r>
                        <a:rPr lang="en-US" altLang="ja-JP" sz="1600" b="1" u="none" strike="noStrike">
                          <a:effectLst/>
                        </a:rPr>
                        <a:t>(</a:t>
                      </a:r>
                      <a:r>
                        <a:rPr lang="en-US" sz="1600" b="1" u="none" strike="noStrike">
                          <a:effectLst/>
                        </a:rPr>
                        <a:t>Status Quo Bias)</a:t>
                      </a:r>
                      <a:endParaRPr lang="en-US" sz="1600" b="1" i="0" u="none" strike="noStrike">
                        <a:solidFill>
                          <a:srgbClr val="000000"/>
                        </a:solidFill>
                        <a:effectLst/>
                        <a:latin typeface="游ゴシック" panose="020B0400000000000000" pitchFamily="50" charset="-128"/>
                        <a:ea typeface="游ゴシック" panose="020B0400000000000000" pitchFamily="50" charset="-128"/>
                      </a:endParaRPr>
                    </a:p>
                  </a:txBody>
                  <a:tcPr marL="6118" marR="6118" marT="6118" marB="0" anchor="ctr"/>
                </a:tc>
                <a:tc>
                  <a:txBody>
                    <a:bodyPr/>
                    <a:lstStyle/>
                    <a:p>
                      <a:pPr algn="l" fontAlgn="ctr"/>
                      <a:r>
                        <a:rPr lang="ja-JP" altLang="en-US" sz="1600" b="1" u="none" strike="noStrike">
                          <a:effectLst/>
                        </a:rPr>
                        <a:t>電話で、「このサプリメントを試してみませんか？現在ご利用のサプリメントと一緒にご使用いただけます」と提案する。</a:t>
                      </a:r>
                      <a:endParaRPr lang="ja-JP" altLang="en-US" sz="1600" b="1" i="0" u="none" strike="noStrike">
                        <a:solidFill>
                          <a:srgbClr val="000000"/>
                        </a:solidFill>
                        <a:effectLst/>
                        <a:latin typeface="游ゴシック" panose="020B0400000000000000" pitchFamily="50" charset="-128"/>
                        <a:ea typeface="游ゴシック" panose="020B0400000000000000" pitchFamily="50" charset="-128"/>
                      </a:endParaRPr>
                    </a:p>
                  </a:txBody>
                  <a:tcPr marL="6118" marR="6118" marT="6118" marB="0" anchor="ctr"/>
                </a:tc>
                <a:tc>
                  <a:txBody>
                    <a:bodyPr/>
                    <a:lstStyle/>
                    <a:p>
                      <a:pPr algn="l" fontAlgn="ctr"/>
                      <a:r>
                        <a:rPr lang="ja-JP" altLang="en-US" sz="1600" b="1" u="none" strike="noStrike">
                          <a:effectLst/>
                        </a:rPr>
                        <a:t>新しいサプリメントを試すことで、現状を維持しながらも健康を改善する選択肢を提供されると感じる。</a:t>
                      </a:r>
                      <a:endParaRPr lang="ja-JP" altLang="en-US" sz="1600" b="1" i="0" u="none" strike="noStrike">
                        <a:solidFill>
                          <a:srgbClr val="000000"/>
                        </a:solidFill>
                        <a:effectLst/>
                        <a:latin typeface="游ゴシック" panose="020B0400000000000000" pitchFamily="50" charset="-128"/>
                        <a:ea typeface="游ゴシック" panose="020B0400000000000000" pitchFamily="50" charset="-128"/>
                      </a:endParaRPr>
                    </a:p>
                  </a:txBody>
                  <a:tcPr marL="6118" marR="6118" marT="6118" marB="0" anchor="ctr"/>
                </a:tc>
                <a:extLst>
                  <a:ext uri="{0D108BD9-81ED-4DB2-BD59-A6C34878D82A}">
                    <a16:rowId xmlns:a16="http://schemas.microsoft.com/office/drawing/2014/main" val="13973695"/>
                  </a:ext>
                </a:extLst>
              </a:tr>
              <a:tr h="1182568">
                <a:tc>
                  <a:txBody>
                    <a:bodyPr/>
                    <a:lstStyle/>
                    <a:p>
                      <a:pPr algn="r" fontAlgn="ctr"/>
                      <a:r>
                        <a:rPr lang="en-US" altLang="ja-JP" sz="1600" b="1" u="none" strike="noStrike">
                          <a:effectLst/>
                        </a:rPr>
                        <a:t>6</a:t>
                      </a:r>
                      <a:endParaRPr lang="en-US" altLang="ja-JP" sz="1600" b="1" i="0" u="none" strike="noStrike">
                        <a:solidFill>
                          <a:srgbClr val="000000"/>
                        </a:solidFill>
                        <a:effectLst/>
                        <a:latin typeface="游ゴシック" panose="020B0400000000000000" pitchFamily="50" charset="-128"/>
                        <a:ea typeface="游ゴシック" panose="020B0400000000000000" pitchFamily="50" charset="-128"/>
                      </a:endParaRPr>
                    </a:p>
                  </a:txBody>
                  <a:tcPr marL="6118" marR="6118" marT="6118" marB="0" anchor="ctr"/>
                </a:tc>
                <a:tc>
                  <a:txBody>
                    <a:bodyPr/>
                    <a:lstStyle/>
                    <a:p>
                      <a:pPr algn="l" fontAlgn="ctr"/>
                      <a:r>
                        <a:rPr lang="ja-JP" altLang="en-US" sz="1600" b="1" u="none" strike="noStrike">
                          <a:effectLst/>
                        </a:rPr>
                        <a:t>後知恵バイアス </a:t>
                      </a:r>
                      <a:r>
                        <a:rPr lang="en-US" altLang="ja-JP" sz="1600" b="1" u="none" strike="noStrike">
                          <a:effectLst/>
                        </a:rPr>
                        <a:t>(</a:t>
                      </a:r>
                      <a:r>
                        <a:rPr lang="en-US" sz="1600" b="1" u="none" strike="noStrike">
                          <a:effectLst/>
                        </a:rPr>
                        <a:t>Hindsight Bias)</a:t>
                      </a:r>
                      <a:endParaRPr lang="en-US" sz="1600" b="1" i="0" u="none" strike="noStrike">
                        <a:solidFill>
                          <a:srgbClr val="000000"/>
                        </a:solidFill>
                        <a:effectLst/>
                        <a:latin typeface="游ゴシック" panose="020B0400000000000000" pitchFamily="50" charset="-128"/>
                        <a:ea typeface="游ゴシック" panose="020B0400000000000000" pitchFamily="50" charset="-128"/>
                      </a:endParaRPr>
                    </a:p>
                  </a:txBody>
                  <a:tcPr marL="6118" marR="6118" marT="6118" marB="0" anchor="ctr"/>
                </a:tc>
                <a:tc>
                  <a:txBody>
                    <a:bodyPr/>
                    <a:lstStyle/>
                    <a:p>
                      <a:pPr algn="l" fontAlgn="ctr"/>
                      <a:r>
                        <a:rPr lang="ja-JP" altLang="en-US" sz="1600" b="1" u="none" strike="noStrike">
                          <a:effectLst/>
                        </a:rPr>
                        <a:t>メールで「多くの成功体験が報告されています。このサプリメントを使って、健康が劇的に改善したという声が多数寄せられています」と紹介する。</a:t>
                      </a:r>
                      <a:endParaRPr lang="ja-JP" altLang="en-US" sz="1600" b="1" i="0" u="none" strike="noStrike">
                        <a:solidFill>
                          <a:srgbClr val="000000"/>
                        </a:solidFill>
                        <a:effectLst/>
                        <a:latin typeface="游ゴシック" panose="020B0400000000000000" pitchFamily="50" charset="-128"/>
                        <a:ea typeface="游ゴシック" panose="020B0400000000000000" pitchFamily="50" charset="-128"/>
                      </a:endParaRPr>
                    </a:p>
                  </a:txBody>
                  <a:tcPr marL="6118" marR="6118" marT="6118" marB="0" anchor="ctr"/>
                </a:tc>
                <a:tc>
                  <a:txBody>
                    <a:bodyPr/>
                    <a:lstStyle/>
                    <a:p>
                      <a:pPr algn="l" fontAlgn="ctr"/>
                      <a:r>
                        <a:rPr lang="ja-JP" altLang="en-US" sz="1600" b="1" u="none" strike="noStrike" dirty="0">
                          <a:effectLst/>
                        </a:rPr>
                        <a:t>消費者は「自分もこのサプリメントを使えば同じ結果になる」と感じ、購入意欲が高まる。</a:t>
                      </a:r>
                      <a:endParaRPr lang="ja-JP" altLang="en-US" sz="16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118" marR="6118" marT="6118" marB="0" anchor="ctr"/>
                </a:tc>
                <a:extLst>
                  <a:ext uri="{0D108BD9-81ED-4DB2-BD59-A6C34878D82A}">
                    <a16:rowId xmlns:a16="http://schemas.microsoft.com/office/drawing/2014/main" val="683961874"/>
                  </a:ext>
                </a:extLst>
              </a:tr>
            </a:tbl>
          </a:graphicData>
        </a:graphic>
      </p:graphicFrame>
      <p:sp>
        <p:nvSpPr>
          <p:cNvPr id="3" name="四角形: 角を丸くする 2">
            <a:extLst>
              <a:ext uri="{FF2B5EF4-FFF2-40B4-BE49-F238E27FC236}">
                <a16:creationId xmlns:a16="http://schemas.microsoft.com/office/drawing/2014/main" id="{60F53256-DA39-51EA-36F6-4586BF40F6D3}"/>
              </a:ext>
            </a:extLst>
          </p:cNvPr>
          <p:cNvSpPr/>
          <p:nvPr/>
        </p:nvSpPr>
        <p:spPr>
          <a:xfrm>
            <a:off x="0" y="719191"/>
            <a:ext cx="2917861" cy="6077161"/>
          </a:xfrm>
          <a:prstGeom prst="roundRect">
            <a:avLst/>
          </a:prstGeom>
          <a:noFill/>
          <a:ln w="4762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四角形: 角を丸くする 3">
            <a:extLst>
              <a:ext uri="{FF2B5EF4-FFF2-40B4-BE49-F238E27FC236}">
                <a16:creationId xmlns:a16="http://schemas.microsoft.com/office/drawing/2014/main" id="{775318CA-ACE5-C0B9-5389-DE6CCA76C124}"/>
              </a:ext>
            </a:extLst>
          </p:cNvPr>
          <p:cNvSpPr/>
          <p:nvPr/>
        </p:nvSpPr>
        <p:spPr>
          <a:xfrm>
            <a:off x="2917861" y="719190"/>
            <a:ext cx="4572000" cy="6077161"/>
          </a:xfrm>
          <a:prstGeom prst="roundRect">
            <a:avLst/>
          </a:prstGeom>
          <a:noFill/>
          <a:ln w="4762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四角形: 角を丸くする 9">
            <a:extLst>
              <a:ext uri="{FF2B5EF4-FFF2-40B4-BE49-F238E27FC236}">
                <a16:creationId xmlns:a16="http://schemas.microsoft.com/office/drawing/2014/main" id="{C36CB803-6B8B-E7C4-D6CC-03740DF4C836}"/>
              </a:ext>
            </a:extLst>
          </p:cNvPr>
          <p:cNvSpPr/>
          <p:nvPr/>
        </p:nvSpPr>
        <p:spPr>
          <a:xfrm>
            <a:off x="7520683" y="744627"/>
            <a:ext cx="4572000" cy="6077161"/>
          </a:xfrm>
          <a:prstGeom prst="roundRect">
            <a:avLst/>
          </a:prstGeom>
          <a:noFill/>
          <a:ln w="4762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506858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D32A12-D1F6-C921-F741-8FF5EBCD49B2}"/>
              </a:ext>
            </a:extLst>
          </p:cNvPr>
          <p:cNvSpPr>
            <a:spLocks noGrp="1"/>
          </p:cNvSpPr>
          <p:nvPr>
            <p:ph type="title"/>
          </p:nvPr>
        </p:nvSpPr>
        <p:spPr>
          <a:xfrm>
            <a:off x="205483" y="215758"/>
            <a:ext cx="11763910" cy="750013"/>
          </a:xfrm>
        </p:spPr>
        <p:txBody>
          <a:bodyPr>
            <a:noAutofit/>
          </a:bodyPr>
          <a:lstStyle/>
          <a:p>
            <a:pPr algn="ctr"/>
            <a:r>
              <a:rPr lang="en-US" altLang="ja-JP" sz="3200" dirty="0"/>
              <a:t>4.</a:t>
            </a:r>
            <a:r>
              <a:rPr kumimoji="1" lang="ja-JP" altLang="en-US" sz="3200" dirty="0"/>
              <a:t>各認知バイアス</a:t>
            </a:r>
            <a:r>
              <a:rPr lang="ja-JP" altLang="en-US" sz="3200" dirty="0"/>
              <a:t>を考慮した対策例②</a:t>
            </a:r>
            <a:endParaRPr kumimoji="1" lang="ja-JP" altLang="en-US" sz="3200" dirty="0"/>
          </a:p>
        </p:txBody>
      </p:sp>
      <p:graphicFrame>
        <p:nvGraphicFramePr>
          <p:cNvPr id="5" name="コンテンツ プレースホルダー 4">
            <a:extLst>
              <a:ext uri="{FF2B5EF4-FFF2-40B4-BE49-F238E27FC236}">
                <a16:creationId xmlns:a16="http://schemas.microsoft.com/office/drawing/2014/main" id="{4A16E8ED-5A50-FEDC-58C6-7B4A037B6587}"/>
              </a:ext>
            </a:extLst>
          </p:cNvPr>
          <p:cNvGraphicFramePr>
            <a:graphicFrameLocks noGrp="1"/>
          </p:cNvGraphicFramePr>
          <p:nvPr>
            <p:ph idx="1"/>
            <p:extLst>
              <p:ext uri="{D42A27DB-BD31-4B8C-83A1-F6EECF244321}">
                <p14:modId xmlns:p14="http://schemas.microsoft.com/office/powerpoint/2010/main" val="3412829251"/>
              </p:ext>
            </p:extLst>
          </p:nvPr>
        </p:nvGraphicFramePr>
        <p:xfrm>
          <a:off x="205483" y="965771"/>
          <a:ext cx="11691990" cy="5883819"/>
        </p:xfrm>
        <a:graphic>
          <a:graphicData uri="http://schemas.openxmlformats.org/drawingml/2006/table">
            <a:tbl>
              <a:tblPr>
                <a:tableStyleId>{5C22544A-7EE6-4342-B048-85BDC9FD1C3A}</a:tableStyleId>
              </a:tblPr>
              <a:tblGrid>
                <a:gridCol w="369870">
                  <a:extLst>
                    <a:ext uri="{9D8B030D-6E8A-4147-A177-3AD203B41FA5}">
                      <a16:colId xmlns:a16="http://schemas.microsoft.com/office/drawing/2014/main" val="3170654336"/>
                    </a:ext>
                  </a:extLst>
                </a:gridCol>
                <a:gridCol w="2321959">
                  <a:extLst>
                    <a:ext uri="{9D8B030D-6E8A-4147-A177-3AD203B41FA5}">
                      <a16:colId xmlns:a16="http://schemas.microsoft.com/office/drawing/2014/main" val="1815628604"/>
                    </a:ext>
                  </a:extLst>
                </a:gridCol>
                <a:gridCol w="4345969">
                  <a:extLst>
                    <a:ext uri="{9D8B030D-6E8A-4147-A177-3AD203B41FA5}">
                      <a16:colId xmlns:a16="http://schemas.microsoft.com/office/drawing/2014/main" val="228651652"/>
                    </a:ext>
                  </a:extLst>
                </a:gridCol>
                <a:gridCol w="4654192">
                  <a:extLst>
                    <a:ext uri="{9D8B030D-6E8A-4147-A177-3AD203B41FA5}">
                      <a16:colId xmlns:a16="http://schemas.microsoft.com/office/drawing/2014/main" val="1632000468"/>
                    </a:ext>
                  </a:extLst>
                </a:gridCol>
              </a:tblGrid>
              <a:tr h="810147">
                <a:tc>
                  <a:txBody>
                    <a:bodyPr/>
                    <a:lstStyle/>
                    <a:p>
                      <a:pPr algn="r" fontAlgn="ctr"/>
                      <a:r>
                        <a:rPr lang="en-US" altLang="ja-JP" sz="1800" b="1" u="none" strike="noStrike">
                          <a:effectLst/>
                        </a:rPr>
                        <a:t>7</a:t>
                      </a:r>
                      <a:endParaRPr lang="en-US" altLang="ja-JP"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tc>
                  <a:txBody>
                    <a:bodyPr/>
                    <a:lstStyle/>
                    <a:p>
                      <a:pPr algn="l" fontAlgn="ctr"/>
                      <a:r>
                        <a:rPr lang="ja-JP" altLang="en-US" sz="1800" b="1" u="none" strike="noStrike">
                          <a:effectLst/>
                        </a:rPr>
                        <a:t>利用可能性ヒューリスティック </a:t>
                      </a:r>
                      <a:r>
                        <a:rPr lang="en-US" altLang="ja-JP" sz="1800" b="1" u="none" strike="noStrike">
                          <a:effectLst/>
                        </a:rPr>
                        <a:t>(</a:t>
                      </a:r>
                      <a:r>
                        <a:rPr lang="en-US" sz="1800" b="1" u="none" strike="noStrike">
                          <a:effectLst/>
                        </a:rPr>
                        <a:t>Availability Heuristic)</a:t>
                      </a:r>
                      <a:endParaRPr 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tc>
                  <a:txBody>
                    <a:bodyPr/>
                    <a:lstStyle/>
                    <a:p>
                      <a:pPr algn="l" fontAlgn="ctr"/>
                      <a:r>
                        <a:rPr lang="ja-JP" altLang="en-US" sz="1800" b="1" u="none" strike="noStrike">
                          <a:effectLst/>
                        </a:rPr>
                        <a:t>最近の成功事例や顧客の声を強調したメールを送る。</a:t>
                      </a:r>
                      <a:endParaRPr lang="ja-JP" alt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tc>
                  <a:txBody>
                    <a:bodyPr/>
                    <a:lstStyle/>
                    <a:p>
                      <a:pPr algn="l" fontAlgn="ctr"/>
                      <a:r>
                        <a:rPr lang="ja-JP" altLang="en-US" sz="1800" b="1" u="none" strike="noStrike">
                          <a:effectLst/>
                        </a:rPr>
                        <a:t>消費者はその情報を基に商品を良いと判断し、購入を検討する。</a:t>
                      </a:r>
                      <a:endParaRPr lang="ja-JP" alt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extLst>
                  <a:ext uri="{0D108BD9-81ED-4DB2-BD59-A6C34878D82A}">
                    <a16:rowId xmlns:a16="http://schemas.microsoft.com/office/drawing/2014/main" val="3362005939"/>
                  </a:ext>
                </a:extLst>
              </a:tr>
              <a:tr h="1080195">
                <a:tc>
                  <a:txBody>
                    <a:bodyPr/>
                    <a:lstStyle/>
                    <a:p>
                      <a:pPr algn="r" fontAlgn="ctr"/>
                      <a:r>
                        <a:rPr lang="en-US" altLang="ja-JP" sz="1800" b="1" u="none" strike="noStrike">
                          <a:effectLst/>
                        </a:rPr>
                        <a:t>8</a:t>
                      </a:r>
                      <a:endParaRPr lang="en-US" altLang="ja-JP"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tc>
                  <a:txBody>
                    <a:bodyPr/>
                    <a:lstStyle/>
                    <a:p>
                      <a:pPr algn="l" fontAlgn="ctr"/>
                      <a:r>
                        <a:rPr lang="ja-JP" altLang="en-US" sz="1800" b="1" u="none" strike="noStrike">
                          <a:effectLst/>
                        </a:rPr>
                        <a:t>確率の誤解 </a:t>
                      </a:r>
                      <a:r>
                        <a:rPr lang="en-US" altLang="ja-JP" sz="1800" b="1" u="none" strike="noStrike">
                          <a:effectLst/>
                        </a:rPr>
                        <a:t>(</a:t>
                      </a:r>
                      <a:r>
                        <a:rPr lang="en-US" sz="1800" b="1" u="none" strike="noStrike">
                          <a:effectLst/>
                        </a:rPr>
                        <a:t>Misunderstanding of Probability)</a:t>
                      </a:r>
                      <a:endParaRPr 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tc>
                  <a:txBody>
                    <a:bodyPr/>
                    <a:lstStyle/>
                    <a:p>
                      <a:pPr algn="l" fontAlgn="ctr"/>
                      <a:r>
                        <a:rPr lang="ja-JP" altLang="en-US" sz="1800" b="1" u="none" strike="noStrike">
                          <a:effectLst/>
                        </a:rPr>
                        <a:t>「このサプリメントを購入すると、抽選で豪華賞品が当たる！」と電話で伝える。</a:t>
                      </a:r>
                      <a:endParaRPr lang="ja-JP" alt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tc>
                  <a:txBody>
                    <a:bodyPr/>
                    <a:lstStyle/>
                    <a:p>
                      <a:pPr algn="l" fontAlgn="ctr"/>
                      <a:r>
                        <a:rPr lang="ja-JP" altLang="en-US" sz="1800" b="1" u="none" strike="noStrike">
                          <a:effectLst/>
                        </a:rPr>
                        <a:t>実際の当選確率は低いにも関わらず、多くの消費者が「自分が当たるかもしれない」と感じて参加する。</a:t>
                      </a:r>
                      <a:endParaRPr lang="ja-JP" alt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extLst>
                  <a:ext uri="{0D108BD9-81ED-4DB2-BD59-A6C34878D82A}">
                    <a16:rowId xmlns:a16="http://schemas.microsoft.com/office/drawing/2014/main" val="3861414549"/>
                  </a:ext>
                </a:extLst>
              </a:tr>
              <a:tr h="1134842">
                <a:tc>
                  <a:txBody>
                    <a:bodyPr/>
                    <a:lstStyle/>
                    <a:p>
                      <a:pPr algn="r" fontAlgn="ctr"/>
                      <a:r>
                        <a:rPr lang="en-US" altLang="ja-JP" sz="1800" b="1" u="none" strike="noStrike">
                          <a:effectLst/>
                        </a:rPr>
                        <a:t>9</a:t>
                      </a:r>
                      <a:endParaRPr lang="en-US" altLang="ja-JP"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tc>
                  <a:txBody>
                    <a:bodyPr/>
                    <a:lstStyle/>
                    <a:p>
                      <a:pPr algn="l" fontAlgn="ctr"/>
                      <a:r>
                        <a:rPr lang="ja-JP" altLang="en-US" sz="1800" b="1" u="none" strike="noStrike">
                          <a:effectLst/>
                        </a:rPr>
                        <a:t>フレーミング効果 </a:t>
                      </a:r>
                      <a:r>
                        <a:rPr lang="en-US" altLang="ja-JP" sz="1800" b="1" u="none" strike="noStrike">
                          <a:effectLst/>
                        </a:rPr>
                        <a:t>(</a:t>
                      </a:r>
                      <a:r>
                        <a:rPr lang="en-US" sz="1800" b="1" u="none" strike="noStrike">
                          <a:effectLst/>
                        </a:rPr>
                        <a:t>Framing Effect)</a:t>
                      </a:r>
                      <a:endParaRPr 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tc>
                  <a:txBody>
                    <a:bodyPr/>
                    <a:lstStyle/>
                    <a:p>
                      <a:pPr algn="l" fontAlgn="ctr"/>
                      <a:r>
                        <a:rPr lang="ja-JP" altLang="en-US" sz="1800" b="1" u="none" strike="noStrike" dirty="0">
                          <a:effectLst/>
                        </a:rPr>
                        <a:t>「このサプリメントを使用することで、</a:t>
                      </a:r>
                      <a:r>
                        <a:rPr lang="en-US" altLang="ja-JP" sz="1800" b="1" u="none" strike="noStrike" dirty="0">
                          <a:effectLst/>
                        </a:rPr>
                        <a:t>90</a:t>
                      </a:r>
                      <a:r>
                        <a:rPr lang="ja-JP" altLang="en-US" sz="1800" b="1" u="none" strike="noStrike" dirty="0">
                          <a:effectLst/>
                        </a:rPr>
                        <a:t>％のユーザーが健康に満足しています」とポジティブなフレーミングで説明する。</a:t>
                      </a:r>
                      <a:endParaRPr lang="ja-JP" alt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tc>
                  <a:txBody>
                    <a:bodyPr/>
                    <a:lstStyle/>
                    <a:p>
                      <a:pPr algn="l" fontAlgn="ctr"/>
                      <a:r>
                        <a:rPr lang="ja-JP" altLang="en-US" sz="1800" b="1" u="none" strike="noStrike">
                          <a:effectLst/>
                        </a:rPr>
                        <a:t>消費者はポジティブな情報に基づいて商品を良いと判断し、購入意欲が高まる。</a:t>
                      </a:r>
                      <a:endParaRPr lang="ja-JP" alt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extLst>
                  <a:ext uri="{0D108BD9-81ED-4DB2-BD59-A6C34878D82A}">
                    <a16:rowId xmlns:a16="http://schemas.microsoft.com/office/drawing/2014/main" val="791575399"/>
                  </a:ext>
                </a:extLst>
              </a:tr>
              <a:tr h="1134842">
                <a:tc>
                  <a:txBody>
                    <a:bodyPr/>
                    <a:lstStyle/>
                    <a:p>
                      <a:pPr algn="r" fontAlgn="ctr"/>
                      <a:r>
                        <a:rPr lang="en-US" altLang="ja-JP" sz="1800" b="1" u="none" strike="noStrike">
                          <a:effectLst/>
                        </a:rPr>
                        <a:t>10</a:t>
                      </a:r>
                      <a:endParaRPr lang="en-US" altLang="ja-JP"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tc>
                  <a:txBody>
                    <a:bodyPr/>
                    <a:lstStyle/>
                    <a:p>
                      <a:pPr algn="l" fontAlgn="ctr"/>
                      <a:r>
                        <a:rPr lang="ja-JP" altLang="en-US" sz="1800" b="1" u="none" strike="noStrike">
                          <a:effectLst/>
                        </a:rPr>
                        <a:t>自己奉仕バイアス </a:t>
                      </a:r>
                      <a:r>
                        <a:rPr lang="en-US" altLang="ja-JP" sz="1800" b="1" u="none" strike="noStrike">
                          <a:effectLst/>
                        </a:rPr>
                        <a:t>(</a:t>
                      </a:r>
                      <a:r>
                        <a:rPr lang="en-US" sz="1800" b="1" u="none" strike="noStrike">
                          <a:effectLst/>
                        </a:rPr>
                        <a:t>Self-serving Bias)</a:t>
                      </a:r>
                      <a:endParaRPr 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tc>
                  <a:txBody>
                    <a:bodyPr/>
                    <a:lstStyle/>
                    <a:p>
                      <a:pPr algn="l" fontAlgn="ctr"/>
                      <a:r>
                        <a:rPr lang="ja-JP" altLang="en-US" sz="1800" b="1" u="none" strike="noStrike">
                          <a:effectLst/>
                        </a:rPr>
                        <a:t>消費者が成功体験をシェアできるようなプラットフォームを提供し、そのサプリメントの使用による成果をアピールする。</a:t>
                      </a:r>
                      <a:endParaRPr lang="ja-JP" alt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tc>
                  <a:txBody>
                    <a:bodyPr/>
                    <a:lstStyle/>
                    <a:p>
                      <a:pPr algn="l" fontAlgn="ctr"/>
                      <a:r>
                        <a:rPr lang="ja-JP" altLang="en-US" sz="1800" b="1" u="none" strike="noStrike">
                          <a:effectLst/>
                        </a:rPr>
                        <a:t>消費者はその成功体験を自分に重ね合わせ、商品に対するポジティブな感情が増す。</a:t>
                      </a:r>
                      <a:endParaRPr lang="ja-JP" alt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extLst>
                  <a:ext uri="{0D108BD9-81ED-4DB2-BD59-A6C34878D82A}">
                    <a16:rowId xmlns:a16="http://schemas.microsoft.com/office/drawing/2014/main" val="2923351558"/>
                  </a:ext>
                </a:extLst>
              </a:tr>
              <a:tr h="852612">
                <a:tc>
                  <a:txBody>
                    <a:bodyPr/>
                    <a:lstStyle/>
                    <a:p>
                      <a:pPr algn="r" fontAlgn="ctr"/>
                      <a:r>
                        <a:rPr lang="en-US" altLang="ja-JP" sz="1800" b="1" u="none" strike="noStrike">
                          <a:effectLst/>
                        </a:rPr>
                        <a:t>11</a:t>
                      </a:r>
                      <a:endParaRPr lang="en-US" altLang="ja-JP"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tc>
                  <a:txBody>
                    <a:bodyPr/>
                    <a:lstStyle/>
                    <a:p>
                      <a:pPr algn="l" fontAlgn="ctr"/>
                      <a:r>
                        <a:rPr lang="ja-JP" altLang="en-US" sz="1800" b="1" u="none" strike="noStrike">
                          <a:effectLst/>
                        </a:rPr>
                        <a:t>コスト錯覚 </a:t>
                      </a:r>
                      <a:r>
                        <a:rPr lang="en-US" altLang="ja-JP" sz="1800" b="1" u="none" strike="noStrike">
                          <a:effectLst/>
                        </a:rPr>
                        <a:t>(</a:t>
                      </a:r>
                      <a:r>
                        <a:rPr lang="en-US" sz="1800" b="1" u="none" strike="noStrike">
                          <a:effectLst/>
                        </a:rPr>
                        <a:t>Sunk Cost Fallacy)</a:t>
                      </a:r>
                      <a:endParaRPr 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tc>
                  <a:txBody>
                    <a:bodyPr/>
                    <a:lstStyle/>
                    <a:p>
                      <a:pPr algn="l" fontAlgn="ctr"/>
                      <a:r>
                        <a:rPr lang="ja-JP" altLang="en-US" sz="1800" b="1" u="none" strike="noStrike">
                          <a:effectLst/>
                        </a:rPr>
                        <a:t>メールで「過去の購入履歴を考慮して、継続購入すると特典があります」と提案する。</a:t>
                      </a:r>
                      <a:endParaRPr lang="ja-JP" alt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tc>
                  <a:txBody>
                    <a:bodyPr/>
                    <a:lstStyle/>
                    <a:p>
                      <a:pPr algn="l" fontAlgn="ctr"/>
                      <a:r>
                        <a:rPr lang="ja-JP" altLang="en-US" sz="1800" b="1" u="none" strike="noStrike">
                          <a:effectLst/>
                        </a:rPr>
                        <a:t>消費者は既に投入したコストを無駄にしたくないと感じ、継続して利用する。</a:t>
                      </a:r>
                      <a:endParaRPr lang="ja-JP" alt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extLst>
                  <a:ext uri="{0D108BD9-81ED-4DB2-BD59-A6C34878D82A}">
                    <a16:rowId xmlns:a16="http://schemas.microsoft.com/office/drawing/2014/main" val="1556999157"/>
                  </a:ext>
                </a:extLst>
              </a:tr>
              <a:tr h="852612">
                <a:tc>
                  <a:txBody>
                    <a:bodyPr/>
                    <a:lstStyle/>
                    <a:p>
                      <a:pPr algn="r" fontAlgn="ctr"/>
                      <a:r>
                        <a:rPr lang="en-US" altLang="ja-JP" sz="1800" b="1" u="none" strike="noStrike">
                          <a:effectLst/>
                        </a:rPr>
                        <a:t>12</a:t>
                      </a:r>
                      <a:endParaRPr lang="en-US" altLang="ja-JP"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tc>
                  <a:txBody>
                    <a:bodyPr/>
                    <a:lstStyle/>
                    <a:p>
                      <a:pPr algn="l" fontAlgn="ctr"/>
                      <a:r>
                        <a:rPr lang="ja-JP" altLang="en-US" sz="1800" b="1" u="none" strike="noStrike">
                          <a:effectLst/>
                        </a:rPr>
                        <a:t>バックファイア効果 </a:t>
                      </a:r>
                      <a:r>
                        <a:rPr lang="en-US" altLang="ja-JP" sz="1800" b="1" u="none" strike="noStrike">
                          <a:effectLst/>
                        </a:rPr>
                        <a:t>(</a:t>
                      </a:r>
                      <a:r>
                        <a:rPr lang="en-US" sz="1800" b="1" u="none" strike="noStrike">
                          <a:effectLst/>
                        </a:rPr>
                        <a:t>Backfire Effect)</a:t>
                      </a:r>
                      <a:endParaRPr 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tc>
                  <a:txBody>
                    <a:bodyPr/>
                    <a:lstStyle/>
                    <a:p>
                      <a:pPr algn="l" fontAlgn="ctr"/>
                      <a:r>
                        <a:rPr lang="ja-JP" altLang="en-US" sz="1800" b="1" u="none" strike="noStrike">
                          <a:effectLst/>
                        </a:rPr>
                        <a:t>新しい情報に対する教育キャンペーンを行う際に、肯定的なアプローチを取り、対立を避ける。</a:t>
                      </a:r>
                      <a:endParaRPr lang="ja-JP" alt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tc>
                  <a:txBody>
                    <a:bodyPr/>
                    <a:lstStyle/>
                    <a:p>
                      <a:pPr algn="l" fontAlgn="ctr"/>
                      <a:r>
                        <a:rPr lang="ja-JP" altLang="en-US" sz="1800" b="1" u="none" strike="noStrike" dirty="0">
                          <a:effectLst/>
                        </a:rPr>
                        <a:t>消費者は新しい情報を受け入れる代わりに、既存の信念をさらに強固にする。</a:t>
                      </a:r>
                      <a:endParaRPr lang="ja-JP" alt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extLst>
                  <a:ext uri="{0D108BD9-81ED-4DB2-BD59-A6C34878D82A}">
                    <a16:rowId xmlns:a16="http://schemas.microsoft.com/office/drawing/2014/main" val="955727292"/>
                  </a:ext>
                </a:extLst>
              </a:tr>
            </a:tbl>
          </a:graphicData>
        </a:graphic>
      </p:graphicFrame>
      <p:sp>
        <p:nvSpPr>
          <p:cNvPr id="3" name="四角形: 角を丸くする 2">
            <a:extLst>
              <a:ext uri="{FF2B5EF4-FFF2-40B4-BE49-F238E27FC236}">
                <a16:creationId xmlns:a16="http://schemas.microsoft.com/office/drawing/2014/main" id="{0FE75007-7962-A5E2-FE71-9214EBA30FFE}"/>
              </a:ext>
            </a:extLst>
          </p:cNvPr>
          <p:cNvSpPr/>
          <p:nvPr/>
        </p:nvSpPr>
        <p:spPr>
          <a:xfrm>
            <a:off x="222607" y="912533"/>
            <a:ext cx="2623334" cy="5883819"/>
          </a:xfrm>
          <a:prstGeom prst="roundRect">
            <a:avLst/>
          </a:prstGeom>
          <a:noFill/>
          <a:ln w="4762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四角形: 角を丸くする 3">
            <a:extLst>
              <a:ext uri="{FF2B5EF4-FFF2-40B4-BE49-F238E27FC236}">
                <a16:creationId xmlns:a16="http://schemas.microsoft.com/office/drawing/2014/main" id="{90735392-5FD5-A4CB-941F-257EB3A1A2E7}"/>
              </a:ext>
            </a:extLst>
          </p:cNvPr>
          <p:cNvSpPr/>
          <p:nvPr/>
        </p:nvSpPr>
        <p:spPr>
          <a:xfrm>
            <a:off x="2845941" y="965771"/>
            <a:ext cx="4295088" cy="5830580"/>
          </a:xfrm>
          <a:prstGeom prst="roundRect">
            <a:avLst/>
          </a:prstGeom>
          <a:noFill/>
          <a:ln w="4762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四角形: 角を丸くする 5">
            <a:extLst>
              <a:ext uri="{FF2B5EF4-FFF2-40B4-BE49-F238E27FC236}">
                <a16:creationId xmlns:a16="http://schemas.microsoft.com/office/drawing/2014/main" id="{E727B1D9-51BD-BB8C-DE1A-AFEF527EBFA1}"/>
              </a:ext>
            </a:extLst>
          </p:cNvPr>
          <p:cNvSpPr/>
          <p:nvPr/>
        </p:nvSpPr>
        <p:spPr>
          <a:xfrm>
            <a:off x="7141028" y="937968"/>
            <a:ext cx="4773569" cy="5883820"/>
          </a:xfrm>
          <a:prstGeom prst="roundRect">
            <a:avLst/>
          </a:prstGeom>
          <a:noFill/>
          <a:ln w="4762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689641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D32A12-D1F6-C921-F741-8FF5EBCD49B2}"/>
              </a:ext>
            </a:extLst>
          </p:cNvPr>
          <p:cNvSpPr>
            <a:spLocks noGrp="1"/>
          </p:cNvSpPr>
          <p:nvPr>
            <p:ph type="title"/>
          </p:nvPr>
        </p:nvSpPr>
        <p:spPr>
          <a:xfrm>
            <a:off x="92467" y="215758"/>
            <a:ext cx="11876926" cy="750013"/>
          </a:xfrm>
        </p:spPr>
        <p:txBody>
          <a:bodyPr>
            <a:noAutofit/>
          </a:bodyPr>
          <a:lstStyle/>
          <a:p>
            <a:pPr algn="ctr"/>
            <a:r>
              <a:rPr lang="en-US" altLang="ja-JP" sz="2800" dirty="0"/>
              <a:t>5.</a:t>
            </a:r>
            <a:r>
              <a:rPr kumimoji="1" lang="ja-JP" altLang="en-US" sz="2800" dirty="0"/>
              <a:t>コールセンターのペルソナ（事業者側）と消費者のペルソナ（受け手側）を設定して、認知バイアスの有無でシミュレーション</a:t>
            </a:r>
          </a:p>
        </p:txBody>
      </p:sp>
      <p:sp>
        <p:nvSpPr>
          <p:cNvPr id="3" name="コンテンツ プレースホルダー 2">
            <a:extLst>
              <a:ext uri="{FF2B5EF4-FFF2-40B4-BE49-F238E27FC236}">
                <a16:creationId xmlns:a16="http://schemas.microsoft.com/office/drawing/2014/main" id="{9FDDAF8A-14C3-1B2A-640A-5431D4A0A8AC}"/>
              </a:ext>
            </a:extLst>
          </p:cNvPr>
          <p:cNvSpPr>
            <a:spLocks noGrp="1"/>
          </p:cNvSpPr>
          <p:nvPr>
            <p:ph idx="1"/>
          </p:nvPr>
        </p:nvSpPr>
        <p:spPr>
          <a:xfrm>
            <a:off x="214045" y="1181529"/>
            <a:ext cx="11763910" cy="1541124"/>
          </a:xfrm>
        </p:spPr>
        <p:txBody>
          <a:bodyPr>
            <a:normAutofit fontScale="77500" lnSpcReduction="20000"/>
          </a:bodyPr>
          <a:lstStyle/>
          <a:p>
            <a:r>
              <a:rPr kumimoji="1" lang="en-US" altLang="ja-JP" dirty="0"/>
              <a:t>CognitiveBias_LT_20240622.ipynb - </a:t>
            </a:r>
            <a:r>
              <a:rPr kumimoji="1" lang="en-US" altLang="ja-JP" dirty="0" err="1"/>
              <a:t>Colab</a:t>
            </a:r>
            <a:endParaRPr kumimoji="1" lang="en-US" altLang="ja-JP" dirty="0"/>
          </a:p>
          <a:p>
            <a:pPr marL="0" indent="0">
              <a:buNone/>
            </a:pPr>
            <a:r>
              <a:rPr kumimoji="1" lang="en-US" altLang="ja-JP" dirty="0">
                <a:hlinkClick r:id="rId2"/>
              </a:rPr>
              <a:t>https://github.com/otanet/CognitiveBias_LT_20240623/blob/main/CognitiveBias_LT_20240622.ipynb</a:t>
            </a:r>
            <a:endParaRPr kumimoji="1" lang="en-US" altLang="ja-JP" dirty="0">
              <a:hlinkClick r:id="rId3"/>
            </a:endParaRPr>
          </a:p>
          <a:p>
            <a:pPr marL="0" indent="0">
              <a:buNone/>
            </a:pPr>
            <a:r>
              <a:rPr kumimoji="1" lang="en-US" altLang="ja-JP" dirty="0">
                <a:hlinkClick r:id="rId3"/>
              </a:rPr>
              <a:t>https://colab.research.google.com/drive/1H-Skh6_ijk5Cup-pg2Yueb5JUcsz3VGA?hl=ja#scrollTo=0QRGLj1BdBTA</a:t>
            </a:r>
            <a:r>
              <a:rPr kumimoji="1" lang="ja-JP" altLang="en-US" dirty="0"/>
              <a:t>　</a:t>
            </a:r>
            <a:endParaRPr kumimoji="1" lang="en-US" altLang="ja-JP" dirty="0"/>
          </a:p>
          <a:p>
            <a:endParaRPr kumimoji="1" lang="en-US" altLang="ja-JP" dirty="0"/>
          </a:p>
          <a:p>
            <a:endParaRPr kumimoji="1" lang="ja-JP" altLang="en-US" dirty="0"/>
          </a:p>
        </p:txBody>
      </p:sp>
      <p:graphicFrame>
        <p:nvGraphicFramePr>
          <p:cNvPr id="7" name="表 6">
            <a:extLst>
              <a:ext uri="{FF2B5EF4-FFF2-40B4-BE49-F238E27FC236}">
                <a16:creationId xmlns:a16="http://schemas.microsoft.com/office/drawing/2014/main" id="{E943E24E-3903-EEE5-F435-1EC2B2DABA0B}"/>
              </a:ext>
            </a:extLst>
          </p:cNvPr>
          <p:cNvGraphicFramePr>
            <a:graphicFrameLocks noGrp="1"/>
          </p:cNvGraphicFramePr>
          <p:nvPr>
            <p:extLst>
              <p:ext uri="{D42A27DB-BD31-4B8C-83A1-F6EECF244321}">
                <p14:modId xmlns:p14="http://schemas.microsoft.com/office/powerpoint/2010/main" val="3185750208"/>
              </p:ext>
            </p:extLst>
          </p:nvPr>
        </p:nvGraphicFramePr>
        <p:xfrm>
          <a:off x="173234" y="2938411"/>
          <a:ext cx="6752405" cy="3383280"/>
        </p:xfrm>
        <a:graphic>
          <a:graphicData uri="http://schemas.openxmlformats.org/drawingml/2006/table">
            <a:tbl>
              <a:tblPr firstRow="1" bandRow="1">
                <a:tableStyleId>{5C22544A-7EE6-4342-B048-85BDC9FD1C3A}</a:tableStyleId>
              </a:tblPr>
              <a:tblGrid>
                <a:gridCol w="5436782">
                  <a:extLst>
                    <a:ext uri="{9D8B030D-6E8A-4147-A177-3AD203B41FA5}">
                      <a16:colId xmlns:a16="http://schemas.microsoft.com/office/drawing/2014/main" val="2590137944"/>
                    </a:ext>
                  </a:extLst>
                </a:gridCol>
                <a:gridCol w="1315623">
                  <a:extLst>
                    <a:ext uri="{9D8B030D-6E8A-4147-A177-3AD203B41FA5}">
                      <a16:colId xmlns:a16="http://schemas.microsoft.com/office/drawing/2014/main" val="3003025334"/>
                    </a:ext>
                  </a:extLst>
                </a:gridCol>
              </a:tblGrid>
              <a:tr h="370840">
                <a:tc>
                  <a:txBody>
                    <a:bodyPr/>
                    <a:lstStyle/>
                    <a:p>
                      <a:r>
                        <a:rPr kumimoji="1" lang="en-US" altLang="ja-JP" dirty="0">
                          <a:solidFill>
                            <a:schemeClr val="tx1"/>
                          </a:solidFill>
                        </a:rPr>
                        <a:t>if customer['bias'] == '</a:t>
                      </a:r>
                      <a:r>
                        <a:rPr kumimoji="1" lang="ja-JP" altLang="en-US" dirty="0">
                          <a:solidFill>
                            <a:schemeClr val="tx1"/>
                          </a:solidFill>
                        </a:rPr>
                        <a:t>損失回避バイアス</a:t>
                      </a:r>
                      <a:r>
                        <a:rPr kumimoji="1" lang="en-US" altLang="ja-JP" dirty="0">
                          <a:solidFill>
                            <a:schemeClr val="tx1"/>
                          </a:solidFill>
                        </a:rPr>
                        <a:t>':</a:t>
                      </a:r>
                    </a:p>
                    <a:p>
                      <a:r>
                        <a:rPr kumimoji="1" lang="en-US" altLang="ja-JP" dirty="0">
                          <a:solidFill>
                            <a:schemeClr val="tx1"/>
                          </a:solidFill>
                        </a:rPr>
                        <a:t>                </a:t>
                      </a:r>
                      <a:r>
                        <a:rPr kumimoji="1" lang="en-US" altLang="ja-JP" dirty="0" err="1">
                          <a:solidFill>
                            <a:schemeClr val="tx1"/>
                          </a:solidFill>
                        </a:rPr>
                        <a:t>purchase_prob</a:t>
                      </a:r>
                      <a:r>
                        <a:rPr kumimoji="1" lang="en-US" altLang="ja-JP" dirty="0">
                          <a:solidFill>
                            <a:schemeClr val="tx1"/>
                          </a:solidFill>
                        </a:rPr>
                        <a:t> = 0.7</a:t>
                      </a:r>
                    </a:p>
                    <a:p>
                      <a:r>
                        <a:rPr kumimoji="1" lang="en-US" altLang="ja-JP" dirty="0">
                          <a:solidFill>
                            <a:schemeClr val="tx1"/>
                          </a:solidFill>
                        </a:rPr>
                        <a:t> </a:t>
                      </a:r>
                      <a:r>
                        <a:rPr kumimoji="1" lang="en-US" altLang="ja-JP" dirty="0" err="1">
                          <a:solidFill>
                            <a:schemeClr val="tx1"/>
                          </a:solidFill>
                        </a:rPr>
                        <a:t>elif</a:t>
                      </a:r>
                      <a:r>
                        <a:rPr kumimoji="1" lang="en-US" altLang="ja-JP" dirty="0">
                          <a:solidFill>
                            <a:schemeClr val="tx1"/>
                          </a:solidFill>
                        </a:rPr>
                        <a:t> customer['bias'] == '</a:t>
                      </a:r>
                      <a:r>
                        <a:rPr kumimoji="1" lang="ja-JP" altLang="en-US" dirty="0">
                          <a:solidFill>
                            <a:schemeClr val="tx1"/>
                          </a:solidFill>
                        </a:rPr>
                        <a:t>確証バイアス</a:t>
                      </a:r>
                      <a:r>
                        <a:rPr kumimoji="1" lang="en-US" altLang="ja-JP" dirty="0">
                          <a:solidFill>
                            <a:schemeClr val="tx1"/>
                          </a:solidFill>
                        </a:rPr>
                        <a:t>':</a:t>
                      </a:r>
                    </a:p>
                    <a:p>
                      <a:r>
                        <a:rPr kumimoji="1" lang="en-US" altLang="ja-JP" dirty="0">
                          <a:solidFill>
                            <a:schemeClr val="tx1"/>
                          </a:solidFill>
                        </a:rPr>
                        <a:t>                </a:t>
                      </a:r>
                      <a:r>
                        <a:rPr kumimoji="1" lang="en-US" altLang="ja-JP" dirty="0" err="1">
                          <a:solidFill>
                            <a:schemeClr val="tx1"/>
                          </a:solidFill>
                        </a:rPr>
                        <a:t>purchase_prob</a:t>
                      </a:r>
                      <a:r>
                        <a:rPr kumimoji="1" lang="en-US" altLang="ja-JP" dirty="0">
                          <a:solidFill>
                            <a:schemeClr val="tx1"/>
                          </a:solidFill>
                        </a:rPr>
                        <a:t> = 0.6</a:t>
                      </a:r>
                    </a:p>
                    <a:p>
                      <a:r>
                        <a:rPr kumimoji="1" lang="en-US" altLang="ja-JP" dirty="0">
                          <a:solidFill>
                            <a:schemeClr val="tx1"/>
                          </a:solidFill>
                        </a:rPr>
                        <a:t> </a:t>
                      </a:r>
                      <a:r>
                        <a:rPr kumimoji="1" lang="en-US" altLang="ja-JP" dirty="0" err="1">
                          <a:solidFill>
                            <a:schemeClr val="tx1"/>
                          </a:solidFill>
                        </a:rPr>
                        <a:t>elif</a:t>
                      </a:r>
                      <a:r>
                        <a:rPr kumimoji="1" lang="en-US" altLang="ja-JP" dirty="0">
                          <a:solidFill>
                            <a:schemeClr val="tx1"/>
                          </a:solidFill>
                        </a:rPr>
                        <a:t> customer['bias'] == '</a:t>
                      </a:r>
                      <a:r>
                        <a:rPr kumimoji="1" lang="ja-JP" altLang="en-US" dirty="0">
                          <a:solidFill>
                            <a:schemeClr val="tx1"/>
                          </a:solidFill>
                        </a:rPr>
                        <a:t>アンカリングバイアス</a:t>
                      </a:r>
                      <a:r>
                        <a:rPr kumimoji="1" lang="en-US" altLang="ja-JP" dirty="0">
                          <a:solidFill>
                            <a:schemeClr val="tx1"/>
                          </a:solidFill>
                        </a:rPr>
                        <a:t>':</a:t>
                      </a:r>
                    </a:p>
                    <a:p>
                      <a:r>
                        <a:rPr kumimoji="1" lang="en-US" altLang="ja-JP" dirty="0">
                          <a:solidFill>
                            <a:schemeClr val="tx1"/>
                          </a:solidFill>
                        </a:rPr>
                        <a:t>                </a:t>
                      </a:r>
                      <a:r>
                        <a:rPr kumimoji="1" lang="en-US" altLang="ja-JP" dirty="0" err="1">
                          <a:solidFill>
                            <a:schemeClr val="tx1"/>
                          </a:solidFill>
                        </a:rPr>
                        <a:t>purchase_prob</a:t>
                      </a:r>
                      <a:r>
                        <a:rPr kumimoji="1" lang="en-US" altLang="ja-JP" dirty="0">
                          <a:solidFill>
                            <a:schemeClr val="tx1"/>
                          </a:solidFill>
                        </a:rPr>
                        <a:t> = 0.8</a:t>
                      </a:r>
                    </a:p>
                    <a:p>
                      <a:r>
                        <a:rPr kumimoji="1" lang="en-US" altLang="ja-JP" dirty="0">
                          <a:solidFill>
                            <a:schemeClr val="tx1"/>
                          </a:solidFill>
                        </a:rPr>
                        <a:t> </a:t>
                      </a:r>
                      <a:r>
                        <a:rPr kumimoji="1" lang="en-US" altLang="ja-JP" dirty="0" err="1">
                          <a:solidFill>
                            <a:schemeClr val="tx1"/>
                          </a:solidFill>
                        </a:rPr>
                        <a:t>elif</a:t>
                      </a:r>
                      <a:r>
                        <a:rPr kumimoji="1" lang="en-US" altLang="ja-JP" dirty="0">
                          <a:solidFill>
                            <a:schemeClr val="tx1"/>
                          </a:solidFill>
                        </a:rPr>
                        <a:t> customer['bias'] == '</a:t>
                      </a:r>
                      <a:r>
                        <a:rPr kumimoji="1" lang="ja-JP" altLang="en-US" dirty="0">
                          <a:solidFill>
                            <a:schemeClr val="tx1"/>
                          </a:solidFill>
                        </a:rPr>
                        <a:t>バンドワゴン効果</a:t>
                      </a:r>
                      <a:r>
                        <a:rPr kumimoji="1" lang="en-US" altLang="ja-JP" dirty="0">
                          <a:solidFill>
                            <a:schemeClr val="tx1"/>
                          </a:solidFill>
                        </a:rPr>
                        <a:t>':</a:t>
                      </a:r>
                    </a:p>
                    <a:p>
                      <a:r>
                        <a:rPr kumimoji="1" lang="en-US" altLang="ja-JP" dirty="0">
                          <a:solidFill>
                            <a:schemeClr val="tx1"/>
                          </a:solidFill>
                        </a:rPr>
                        <a:t>                </a:t>
                      </a:r>
                      <a:r>
                        <a:rPr kumimoji="1" lang="en-US" altLang="ja-JP" dirty="0" err="1">
                          <a:solidFill>
                            <a:schemeClr val="tx1"/>
                          </a:solidFill>
                        </a:rPr>
                        <a:t>purchase_prob</a:t>
                      </a:r>
                      <a:r>
                        <a:rPr kumimoji="1" lang="en-US" altLang="ja-JP" dirty="0">
                          <a:solidFill>
                            <a:schemeClr val="tx1"/>
                          </a:solidFill>
                        </a:rPr>
                        <a:t> = 0.9</a:t>
                      </a:r>
                    </a:p>
                    <a:p>
                      <a:r>
                        <a:rPr kumimoji="1" lang="en-US" altLang="ja-JP" dirty="0">
                          <a:solidFill>
                            <a:schemeClr val="tx1"/>
                          </a:solidFill>
                        </a:rPr>
                        <a:t> </a:t>
                      </a:r>
                      <a:r>
                        <a:rPr kumimoji="1" lang="en-US" altLang="ja-JP" dirty="0" err="1">
                          <a:solidFill>
                            <a:schemeClr val="tx1"/>
                          </a:solidFill>
                        </a:rPr>
                        <a:t>elif</a:t>
                      </a:r>
                      <a:r>
                        <a:rPr kumimoji="1" lang="en-US" altLang="ja-JP" dirty="0">
                          <a:solidFill>
                            <a:schemeClr val="tx1"/>
                          </a:solidFill>
                        </a:rPr>
                        <a:t> customer['bias'] == '</a:t>
                      </a:r>
                      <a:r>
                        <a:rPr kumimoji="1" lang="ja-JP" altLang="en-US" dirty="0">
                          <a:solidFill>
                            <a:schemeClr val="tx1"/>
                          </a:solidFill>
                        </a:rPr>
                        <a:t>現状維持バイアス</a:t>
                      </a:r>
                      <a:r>
                        <a:rPr kumimoji="1" lang="en-US" altLang="ja-JP" dirty="0">
                          <a:solidFill>
                            <a:schemeClr val="tx1"/>
                          </a:solidFill>
                        </a:rPr>
                        <a:t>':</a:t>
                      </a:r>
                    </a:p>
                    <a:p>
                      <a:r>
                        <a:rPr kumimoji="1" lang="en-US" altLang="ja-JP" dirty="0">
                          <a:solidFill>
                            <a:schemeClr val="tx1"/>
                          </a:solidFill>
                        </a:rPr>
                        <a:t>                </a:t>
                      </a:r>
                      <a:r>
                        <a:rPr kumimoji="1" lang="en-US" altLang="ja-JP" dirty="0" err="1">
                          <a:solidFill>
                            <a:schemeClr val="tx1"/>
                          </a:solidFill>
                        </a:rPr>
                        <a:t>purchase_prob</a:t>
                      </a:r>
                      <a:r>
                        <a:rPr kumimoji="1" lang="en-US" altLang="ja-JP" dirty="0">
                          <a:solidFill>
                            <a:schemeClr val="tx1"/>
                          </a:solidFill>
                        </a:rPr>
                        <a:t> = 0.5</a:t>
                      </a:r>
                    </a:p>
                    <a:p>
                      <a:r>
                        <a:rPr kumimoji="1" lang="en-US" altLang="ja-JP" dirty="0">
                          <a:solidFill>
                            <a:schemeClr val="tx1"/>
                          </a:solidFill>
                        </a:rPr>
                        <a:t> </a:t>
                      </a:r>
                      <a:r>
                        <a:rPr kumimoji="1" lang="en-US" altLang="ja-JP" dirty="0" err="1">
                          <a:solidFill>
                            <a:schemeClr val="tx1"/>
                          </a:solidFill>
                        </a:rPr>
                        <a:t>elif</a:t>
                      </a:r>
                      <a:r>
                        <a:rPr kumimoji="1" lang="en-US" altLang="ja-JP" dirty="0">
                          <a:solidFill>
                            <a:schemeClr val="tx1"/>
                          </a:solidFill>
                        </a:rPr>
                        <a:t> customer['bias'] == '</a:t>
                      </a:r>
                      <a:r>
                        <a:rPr kumimoji="1" lang="ja-JP" altLang="en-US" dirty="0">
                          <a:solidFill>
                            <a:schemeClr val="tx1"/>
                          </a:solidFill>
                        </a:rPr>
                        <a:t>後知恵バイアス</a:t>
                      </a:r>
                      <a:r>
                        <a:rPr kumimoji="1" lang="en-US" altLang="ja-JP" dirty="0">
                          <a:solidFill>
                            <a:schemeClr val="tx1"/>
                          </a:solidFill>
                        </a:rPr>
                        <a:t>':</a:t>
                      </a:r>
                    </a:p>
                    <a:p>
                      <a:r>
                        <a:rPr kumimoji="1" lang="en-US" altLang="ja-JP" dirty="0">
                          <a:solidFill>
                            <a:schemeClr val="tx1"/>
                          </a:solidFill>
                        </a:rPr>
                        <a:t>                </a:t>
                      </a:r>
                      <a:r>
                        <a:rPr kumimoji="1" lang="en-US" altLang="ja-JP" dirty="0" err="1">
                          <a:solidFill>
                            <a:schemeClr val="tx1"/>
                          </a:solidFill>
                        </a:rPr>
                        <a:t>purchase_prob</a:t>
                      </a:r>
                      <a:r>
                        <a:rPr kumimoji="1" lang="en-US" altLang="ja-JP" dirty="0">
                          <a:solidFill>
                            <a:schemeClr val="tx1"/>
                          </a:solidFill>
                        </a:rPr>
                        <a:t> = 0.6</a:t>
                      </a:r>
                    </a:p>
                  </a:txBody>
                  <a:tcPr>
                    <a:noFill/>
                  </a:tcPr>
                </a:tc>
                <a:tc>
                  <a:txBody>
                    <a:bodyPr/>
                    <a:lstStyle/>
                    <a:p>
                      <a:endParaRPr kumimoji="1" lang="ja-JP" altLang="en-US" dirty="0">
                        <a:solidFill>
                          <a:schemeClr val="tx1"/>
                        </a:solidFill>
                      </a:endParaRPr>
                    </a:p>
                  </a:txBody>
                  <a:tcPr>
                    <a:noFill/>
                  </a:tcPr>
                </a:tc>
                <a:extLst>
                  <a:ext uri="{0D108BD9-81ED-4DB2-BD59-A6C34878D82A}">
                    <a16:rowId xmlns:a16="http://schemas.microsoft.com/office/drawing/2014/main" val="193660730"/>
                  </a:ext>
                </a:extLst>
              </a:tr>
            </a:tbl>
          </a:graphicData>
        </a:graphic>
      </p:graphicFrame>
      <p:graphicFrame>
        <p:nvGraphicFramePr>
          <p:cNvPr id="8" name="表 7">
            <a:extLst>
              <a:ext uri="{FF2B5EF4-FFF2-40B4-BE49-F238E27FC236}">
                <a16:creationId xmlns:a16="http://schemas.microsoft.com/office/drawing/2014/main" id="{67D82F19-89A4-2D5E-8816-A79ACAB3F0C0}"/>
              </a:ext>
            </a:extLst>
          </p:cNvPr>
          <p:cNvGraphicFramePr>
            <a:graphicFrameLocks noGrp="1"/>
          </p:cNvGraphicFramePr>
          <p:nvPr>
            <p:extLst>
              <p:ext uri="{D42A27DB-BD31-4B8C-83A1-F6EECF244321}">
                <p14:modId xmlns:p14="http://schemas.microsoft.com/office/powerpoint/2010/main" val="1926404473"/>
              </p:ext>
            </p:extLst>
          </p:nvPr>
        </p:nvGraphicFramePr>
        <p:xfrm>
          <a:off x="5685034" y="2984642"/>
          <a:ext cx="5437313" cy="3657600"/>
        </p:xfrm>
        <a:graphic>
          <a:graphicData uri="http://schemas.openxmlformats.org/drawingml/2006/table">
            <a:tbl>
              <a:tblPr firstRow="1" bandRow="1">
                <a:tableStyleId>{5C22544A-7EE6-4342-B048-85BDC9FD1C3A}</a:tableStyleId>
              </a:tblPr>
              <a:tblGrid>
                <a:gridCol w="4377919">
                  <a:extLst>
                    <a:ext uri="{9D8B030D-6E8A-4147-A177-3AD203B41FA5}">
                      <a16:colId xmlns:a16="http://schemas.microsoft.com/office/drawing/2014/main" val="2590137944"/>
                    </a:ext>
                  </a:extLst>
                </a:gridCol>
                <a:gridCol w="1059394">
                  <a:extLst>
                    <a:ext uri="{9D8B030D-6E8A-4147-A177-3AD203B41FA5}">
                      <a16:colId xmlns:a16="http://schemas.microsoft.com/office/drawing/2014/main" val="3003025334"/>
                    </a:ext>
                  </a:extLst>
                </a:gridCol>
              </a:tblGrid>
              <a:tr h="370840">
                <a:tc>
                  <a:txBody>
                    <a:bodyPr/>
                    <a:lstStyle/>
                    <a:p>
                      <a:r>
                        <a:rPr kumimoji="1" lang="en-US" altLang="ja-JP" dirty="0">
                          <a:solidFill>
                            <a:schemeClr val="tx1"/>
                          </a:solidFill>
                        </a:rPr>
                        <a:t> </a:t>
                      </a:r>
                      <a:r>
                        <a:rPr kumimoji="1" lang="en-US" altLang="ja-JP" dirty="0" err="1">
                          <a:solidFill>
                            <a:schemeClr val="tx1"/>
                          </a:solidFill>
                        </a:rPr>
                        <a:t>elif</a:t>
                      </a:r>
                      <a:r>
                        <a:rPr kumimoji="1" lang="en-US" altLang="ja-JP" dirty="0">
                          <a:solidFill>
                            <a:schemeClr val="tx1"/>
                          </a:solidFill>
                        </a:rPr>
                        <a:t> customer['bias'] == '</a:t>
                      </a:r>
                      <a:r>
                        <a:rPr kumimoji="1" lang="ja-JP" altLang="en-US" dirty="0">
                          <a:solidFill>
                            <a:schemeClr val="tx1"/>
                          </a:solidFill>
                        </a:rPr>
                        <a:t>利用可能性ヒューリスティック</a:t>
                      </a:r>
                      <a:r>
                        <a:rPr kumimoji="1" lang="en-US" altLang="ja-JP" dirty="0">
                          <a:solidFill>
                            <a:schemeClr val="tx1"/>
                          </a:solidFill>
                        </a:rPr>
                        <a:t>':</a:t>
                      </a:r>
                    </a:p>
                    <a:p>
                      <a:r>
                        <a:rPr kumimoji="1" lang="en-US" altLang="ja-JP" dirty="0">
                          <a:solidFill>
                            <a:schemeClr val="tx1"/>
                          </a:solidFill>
                        </a:rPr>
                        <a:t>                </a:t>
                      </a:r>
                      <a:r>
                        <a:rPr kumimoji="1" lang="en-US" altLang="ja-JP" dirty="0" err="1">
                          <a:solidFill>
                            <a:schemeClr val="tx1"/>
                          </a:solidFill>
                        </a:rPr>
                        <a:t>purchase_prob</a:t>
                      </a:r>
                      <a:r>
                        <a:rPr kumimoji="1" lang="en-US" altLang="ja-JP" dirty="0">
                          <a:solidFill>
                            <a:schemeClr val="tx1"/>
                          </a:solidFill>
                        </a:rPr>
                        <a:t> = 0.7</a:t>
                      </a:r>
                    </a:p>
                    <a:p>
                      <a:r>
                        <a:rPr kumimoji="1" lang="en-US" altLang="ja-JP" dirty="0">
                          <a:solidFill>
                            <a:schemeClr val="tx1"/>
                          </a:solidFill>
                        </a:rPr>
                        <a:t> </a:t>
                      </a:r>
                      <a:r>
                        <a:rPr kumimoji="1" lang="en-US" altLang="ja-JP" dirty="0" err="1">
                          <a:solidFill>
                            <a:schemeClr val="tx1"/>
                          </a:solidFill>
                        </a:rPr>
                        <a:t>elif</a:t>
                      </a:r>
                      <a:r>
                        <a:rPr kumimoji="1" lang="en-US" altLang="ja-JP" dirty="0">
                          <a:solidFill>
                            <a:schemeClr val="tx1"/>
                          </a:solidFill>
                        </a:rPr>
                        <a:t> customer['bias'] == '</a:t>
                      </a:r>
                      <a:r>
                        <a:rPr kumimoji="1" lang="ja-JP" altLang="en-US" dirty="0">
                          <a:solidFill>
                            <a:schemeClr val="tx1"/>
                          </a:solidFill>
                        </a:rPr>
                        <a:t>確率の誤解</a:t>
                      </a:r>
                      <a:r>
                        <a:rPr kumimoji="1" lang="en-US" altLang="ja-JP" dirty="0">
                          <a:solidFill>
                            <a:schemeClr val="tx1"/>
                          </a:solidFill>
                        </a:rPr>
                        <a:t>':</a:t>
                      </a:r>
                    </a:p>
                    <a:p>
                      <a:r>
                        <a:rPr kumimoji="1" lang="en-US" altLang="ja-JP" dirty="0">
                          <a:solidFill>
                            <a:schemeClr val="tx1"/>
                          </a:solidFill>
                        </a:rPr>
                        <a:t>                </a:t>
                      </a:r>
                      <a:r>
                        <a:rPr kumimoji="1" lang="en-US" altLang="ja-JP" dirty="0" err="1">
                          <a:solidFill>
                            <a:schemeClr val="tx1"/>
                          </a:solidFill>
                        </a:rPr>
                        <a:t>purchase_prob</a:t>
                      </a:r>
                      <a:r>
                        <a:rPr kumimoji="1" lang="en-US" altLang="ja-JP" dirty="0">
                          <a:solidFill>
                            <a:schemeClr val="tx1"/>
                          </a:solidFill>
                        </a:rPr>
                        <a:t> = 0.75</a:t>
                      </a:r>
                    </a:p>
                    <a:p>
                      <a:r>
                        <a:rPr kumimoji="1" lang="en-US" altLang="ja-JP" dirty="0">
                          <a:solidFill>
                            <a:schemeClr val="tx1"/>
                          </a:solidFill>
                        </a:rPr>
                        <a:t> </a:t>
                      </a:r>
                      <a:r>
                        <a:rPr kumimoji="1" lang="en-US" altLang="ja-JP" dirty="0" err="1">
                          <a:solidFill>
                            <a:schemeClr val="tx1"/>
                          </a:solidFill>
                        </a:rPr>
                        <a:t>elif</a:t>
                      </a:r>
                      <a:r>
                        <a:rPr kumimoji="1" lang="en-US" altLang="ja-JP" dirty="0">
                          <a:solidFill>
                            <a:schemeClr val="tx1"/>
                          </a:solidFill>
                        </a:rPr>
                        <a:t> customer['bias'] == '</a:t>
                      </a:r>
                      <a:r>
                        <a:rPr kumimoji="1" lang="ja-JP" altLang="en-US" dirty="0">
                          <a:solidFill>
                            <a:schemeClr val="tx1"/>
                          </a:solidFill>
                        </a:rPr>
                        <a:t>フレーミング効果</a:t>
                      </a:r>
                      <a:r>
                        <a:rPr kumimoji="1" lang="en-US" altLang="ja-JP" dirty="0">
                          <a:solidFill>
                            <a:schemeClr val="tx1"/>
                          </a:solidFill>
                        </a:rPr>
                        <a:t>':</a:t>
                      </a:r>
                    </a:p>
                    <a:p>
                      <a:r>
                        <a:rPr kumimoji="1" lang="en-US" altLang="ja-JP" dirty="0">
                          <a:solidFill>
                            <a:schemeClr val="tx1"/>
                          </a:solidFill>
                        </a:rPr>
                        <a:t>                </a:t>
                      </a:r>
                      <a:r>
                        <a:rPr kumimoji="1" lang="en-US" altLang="ja-JP" dirty="0" err="1">
                          <a:solidFill>
                            <a:schemeClr val="tx1"/>
                          </a:solidFill>
                        </a:rPr>
                        <a:t>purchase_prob</a:t>
                      </a:r>
                      <a:r>
                        <a:rPr kumimoji="1" lang="en-US" altLang="ja-JP" dirty="0">
                          <a:solidFill>
                            <a:schemeClr val="tx1"/>
                          </a:solidFill>
                        </a:rPr>
                        <a:t> = 0.85</a:t>
                      </a:r>
                    </a:p>
                    <a:p>
                      <a:r>
                        <a:rPr kumimoji="1" lang="en-US" altLang="ja-JP" dirty="0">
                          <a:solidFill>
                            <a:schemeClr val="tx1"/>
                          </a:solidFill>
                        </a:rPr>
                        <a:t> </a:t>
                      </a:r>
                      <a:r>
                        <a:rPr kumimoji="1" lang="en-US" altLang="ja-JP" dirty="0" err="1">
                          <a:solidFill>
                            <a:schemeClr val="tx1"/>
                          </a:solidFill>
                        </a:rPr>
                        <a:t>elif</a:t>
                      </a:r>
                      <a:r>
                        <a:rPr kumimoji="1" lang="en-US" altLang="ja-JP" dirty="0">
                          <a:solidFill>
                            <a:schemeClr val="tx1"/>
                          </a:solidFill>
                        </a:rPr>
                        <a:t> customer['bias'] == '</a:t>
                      </a:r>
                      <a:r>
                        <a:rPr kumimoji="1" lang="ja-JP" altLang="en-US" dirty="0">
                          <a:solidFill>
                            <a:schemeClr val="tx1"/>
                          </a:solidFill>
                        </a:rPr>
                        <a:t>自己奉仕バイアス</a:t>
                      </a:r>
                      <a:r>
                        <a:rPr kumimoji="1" lang="en-US" altLang="ja-JP" dirty="0">
                          <a:solidFill>
                            <a:schemeClr val="tx1"/>
                          </a:solidFill>
                        </a:rPr>
                        <a:t>':</a:t>
                      </a:r>
                    </a:p>
                    <a:p>
                      <a:r>
                        <a:rPr kumimoji="1" lang="en-US" altLang="ja-JP" dirty="0">
                          <a:solidFill>
                            <a:schemeClr val="tx1"/>
                          </a:solidFill>
                        </a:rPr>
                        <a:t>                </a:t>
                      </a:r>
                      <a:r>
                        <a:rPr kumimoji="1" lang="en-US" altLang="ja-JP" dirty="0" err="1">
                          <a:solidFill>
                            <a:schemeClr val="tx1"/>
                          </a:solidFill>
                        </a:rPr>
                        <a:t>purchase_prob</a:t>
                      </a:r>
                      <a:r>
                        <a:rPr kumimoji="1" lang="en-US" altLang="ja-JP" dirty="0">
                          <a:solidFill>
                            <a:schemeClr val="tx1"/>
                          </a:solidFill>
                        </a:rPr>
                        <a:t> = 0.65</a:t>
                      </a:r>
                    </a:p>
                    <a:p>
                      <a:r>
                        <a:rPr kumimoji="1" lang="en-US" altLang="ja-JP" dirty="0">
                          <a:solidFill>
                            <a:schemeClr val="tx1"/>
                          </a:solidFill>
                        </a:rPr>
                        <a:t> else:</a:t>
                      </a:r>
                    </a:p>
                    <a:p>
                      <a:r>
                        <a:rPr kumimoji="1" lang="en-US" altLang="ja-JP" dirty="0">
                          <a:solidFill>
                            <a:schemeClr val="tx1"/>
                          </a:solidFill>
                        </a:rPr>
                        <a:t>                </a:t>
                      </a:r>
                      <a:r>
                        <a:rPr kumimoji="1" lang="en-US" altLang="ja-JP" dirty="0" err="1">
                          <a:solidFill>
                            <a:schemeClr val="tx1"/>
                          </a:solidFill>
                        </a:rPr>
                        <a:t>purchase_prob</a:t>
                      </a:r>
                      <a:r>
                        <a:rPr kumimoji="1" lang="en-US" altLang="ja-JP" dirty="0">
                          <a:solidFill>
                            <a:schemeClr val="tx1"/>
                          </a:solidFill>
                        </a:rPr>
                        <a:t> = 0.5</a:t>
                      </a:r>
                      <a:endParaRPr kumimoji="1" lang="ja-JP" altLang="en-US" dirty="0">
                        <a:solidFill>
                          <a:schemeClr val="tx1"/>
                        </a:solidFill>
                      </a:endParaRPr>
                    </a:p>
                  </a:txBody>
                  <a:tcPr>
                    <a:noFill/>
                  </a:tcPr>
                </a:tc>
                <a:tc>
                  <a:txBody>
                    <a:bodyPr/>
                    <a:lstStyle/>
                    <a:p>
                      <a:endParaRPr kumimoji="1" lang="ja-JP" altLang="en-US" dirty="0">
                        <a:solidFill>
                          <a:schemeClr val="tx1"/>
                        </a:solidFill>
                      </a:endParaRPr>
                    </a:p>
                  </a:txBody>
                  <a:tcPr>
                    <a:noFill/>
                  </a:tcPr>
                </a:tc>
                <a:extLst>
                  <a:ext uri="{0D108BD9-81ED-4DB2-BD59-A6C34878D82A}">
                    <a16:rowId xmlns:a16="http://schemas.microsoft.com/office/drawing/2014/main" val="193660730"/>
                  </a:ext>
                </a:extLst>
              </a:tr>
            </a:tbl>
          </a:graphicData>
        </a:graphic>
      </p:graphicFrame>
      <p:sp>
        <p:nvSpPr>
          <p:cNvPr id="4" name="テキスト ボックス 3">
            <a:extLst>
              <a:ext uri="{FF2B5EF4-FFF2-40B4-BE49-F238E27FC236}">
                <a16:creationId xmlns:a16="http://schemas.microsoft.com/office/drawing/2014/main" id="{E6398EBB-4F14-6E57-90B1-6C3A7A83480D}"/>
              </a:ext>
            </a:extLst>
          </p:cNvPr>
          <p:cNvSpPr txBox="1"/>
          <p:nvPr/>
        </p:nvSpPr>
        <p:spPr>
          <a:xfrm>
            <a:off x="10181691" y="2404153"/>
            <a:ext cx="1837076" cy="3539430"/>
          </a:xfrm>
          <a:prstGeom prst="rect">
            <a:avLst/>
          </a:prstGeom>
          <a:noFill/>
        </p:spPr>
        <p:txBody>
          <a:bodyPr wrap="square" rtlCol="0">
            <a:spAutoFit/>
          </a:bodyPr>
          <a:lstStyle/>
          <a:p>
            <a:r>
              <a:rPr kumimoji="1" lang="en-US" altLang="ja-JP" sz="2800" b="1" dirty="0">
                <a:highlight>
                  <a:srgbClr val="FFFF00"/>
                </a:highlight>
              </a:rPr>
              <a:t>Google </a:t>
            </a:r>
            <a:r>
              <a:rPr kumimoji="1" lang="en-US" altLang="ja-JP" sz="2800" b="1" dirty="0" err="1">
                <a:highlight>
                  <a:srgbClr val="FFFF00"/>
                </a:highlight>
              </a:rPr>
              <a:t>Colabratory</a:t>
            </a:r>
            <a:r>
              <a:rPr kumimoji="1" lang="ja-JP" altLang="en-US" sz="2800" b="1" dirty="0">
                <a:highlight>
                  <a:srgbClr val="FFFF00"/>
                </a:highlight>
              </a:rPr>
              <a:t>を</a:t>
            </a:r>
            <a:r>
              <a:rPr lang="en-US" altLang="ja-JP" sz="2800" b="1" dirty="0">
                <a:highlight>
                  <a:srgbClr val="FFFF00"/>
                </a:highlight>
              </a:rPr>
              <a:t>URL</a:t>
            </a:r>
            <a:r>
              <a:rPr kumimoji="1" lang="ja-JP" altLang="en-US" sz="2800" b="1" dirty="0">
                <a:highlight>
                  <a:srgbClr val="FFFF00"/>
                </a:highlight>
              </a:rPr>
              <a:t>から開いて、実行</a:t>
            </a:r>
            <a:r>
              <a:rPr lang="ja-JP" altLang="en-US" sz="2800" b="1" dirty="0">
                <a:highlight>
                  <a:srgbClr val="FFFF00"/>
                </a:highlight>
              </a:rPr>
              <a:t>してみてください！</a:t>
            </a:r>
            <a:endParaRPr kumimoji="1" lang="en-US" altLang="ja-JP" sz="2800" b="1" dirty="0">
              <a:highlight>
                <a:srgbClr val="FFFF00"/>
              </a:highlight>
            </a:endParaRPr>
          </a:p>
        </p:txBody>
      </p:sp>
    </p:spTree>
    <p:extLst>
      <p:ext uri="{BB962C8B-B14F-4D97-AF65-F5344CB8AC3E}">
        <p14:creationId xmlns:p14="http://schemas.microsoft.com/office/powerpoint/2010/main" val="1149484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D32A12-D1F6-C921-F741-8FF5EBCD49B2}"/>
              </a:ext>
            </a:extLst>
          </p:cNvPr>
          <p:cNvSpPr>
            <a:spLocks noGrp="1"/>
          </p:cNvSpPr>
          <p:nvPr>
            <p:ph type="title"/>
          </p:nvPr>
        </p:nvSpPr>
        <p:spPr>
          <a:xfrm>
            <a:off x="92467" y="215758"/>
            <a:ext cx="11876926" cy="750013"/>
          </a:xfrm>
        </p:spPr>
        <p:txBody>
          <a:bodyPr>
            <a:noAutofit/>
          </a:bodyPr>
          <a:lstStyle/>
          <a:p>
            <a:pPr algn="ctr"/>
            <a:r>
              <a:rPr lang="en-US" altLang="ja-JP" sz="2800" dirty="0"/>
              <a:t>5.</a:t>
            </a:r>
            <a:r>
              <a:rPr kumimoji="1" lang="ja-JP" altLang="en-US" sz="2800" dirty="0"/>
              <a:t>コールセンターのペルソナ（事業者側）と消費者のペルソナ（受け手側）を設定して、認知バイアスの有無でシミュレーション</a:t>
            </a:r>
          </a:p>
        </p:txBody>
      </p:sp>
      <p:sp>
        <p:nvSpPr>
          <p:cNvPr id="3" name="コンテンツ プレースホルダー 2">
            <a:extLst>
              <a:ext uri="{FF2B5EF4-FFF2-40B4-BE49-F238E27FC236}">
                <a16:creationId xmlns:a16="http://schemas.microsoft.com/office/drawing/2014/main" id="{9FDDAF8A-14C3-1B2A-640A-5431D4A0A8AC}"/>
              </a:ext>
            </a:extLst>
          </p:cNvPr>
          <p:cNvSpPr>
            <a:spLocks noGrp="1"/>
          </p:cNvSpPr>
          <p:nvPr>
            <p:ph idx="1"/>
          </p:nvPr>
        </p:nvSpPr>
        <p:spPr>
          <a:xfrm>
            <a:off x="214045" y="1181528"/>
            <a:ext cx="11763910" cy="750013"/>
          </a:xfrm>
        </p:spPr>
        <p:txBody>
          <a:bodyPr/>
          <a:lstStyle/>
          <a:p>
            <a:r>
              <a:rPr kumimoji="1" lang="ja-JP" altLang="en-US" sz="2800" b="1" dirty="0"/>
              <a:t>ペルソナ（事業者側）</a:t>
            </a:r>
            <a:r>
              <a:rPr kumimoji="1" lang="ja-JP" altLang="en-US" sz="2800" dirty="0"/>
              <a:t>と消費者のペルソナ（受け手側）</a:t>
            </a:r>
            <a:r>
              <a:rPr kumimoji="1" lang="ja-JP" altLang="en-US" sz="2800" b="1" dirty="0"/>
              <a:t>を設定</a:t>
            </a:r>
            <a:endParaRPr kumimoji="1" lang="en-US" altLang="ja-JP" sz="2800" b="1" dirty="0"/>
          </a:p>
          <a:p>
            <a:endParaRPr lang="en-US" altLang="ja-JP" dirty="0"/>
          </a:p>
          <a:p>
            <a:endParaRPr kumimoji="1" lang="ja-JP" altLang="en-US" dirty="0"/>
          </a:p>
        </p:txBody>
      </p:sp>
      <p:sp>
        <p:nvSpPr>
          <p:cNvPr id="9" name="テキスト ボックス 8">
            <a:extLst>
              <a:ext uri="{FF2B5EF4-FFF2-40B4-BE49-F238E27FC236}">
                <a16:creationId xmlns:a16="http://schemas.microsoft.com/office/drawing/2014/main" id="{CACDF64E-61E6-C602-233D-9CB38B81D7C6}"/>
              </a:ext>
            </a:extLst>
          </p:cNvPr>
          <p:cNvSpPr txBox="1"/>
          <p:nvPr/>
        </p:nvSpPr>
        <p:spPr>
          <a:xfrm>
            <a:off x="410967" y="1679567"/>
            <a:ext cx="5897366" cy="4852610"/>
          </a:xfrm>
          <a:prstGeom prst="rect">
            <a:avLst/>
          </a:prstGeom>
          <a:noFill/>
        </p:spPr>
        <p:txBody>
          <a:bodyPr wrap="square">
            <a:spAutoFit/>
          </a:bodyPr>
          <a:lstStyle/>
          <a:p>
            <a:pPr rtl="0">
              <a:spcBef>
                <a:spcPts val="1400"/>
              </a:spcBef>
              <a:spcAft>
                <a:spcPts val="400"/>
              </a:spcAft>
            </a:pPr>
            <a:r>
              <a:rPr lang="ja-JP" altLang="en-US" b="1" i="0" u="none" strike="noStrike" dirty="0">
                <a:solidFill>
                  <a:srgbClr val="000000"/>
                </a:solidFill>
                <a:effectLst/>
                <a:latin typeface="Arial" panose="020B0604020202020204" pitchFamily="34" charset="0"/>
              </a:rPr>
              <a:t>コールセンターのペルソナ（事業者側）</a:t>
            </a:r>
            <a:endParaRPr lang="ja-JP" altLang="en-US" sz="2400" b="1" dirty="0">
              <a:effectLst/>
            </a:endParaRPr>
          </a:p>
          <a:p>
            <a:pPr rtl="0" fontAlgn="base">
              <a:spcBef>
                <a:spcPts val="1200"/>
              </a:spcBef>
              <a:spcAft>
                <a:spcPts val="0"/>
              </a:spcAft>
              <a:buFont typeface="+mj-lt"/>
              <a:buAutoNum type="arabicPeriod"/>
            </a:pPr>
            <a:r>
              <a:rPr lang="ja-JP" altLang="en-US" b="1" i="0" u="none" strike="noStrike" dirty="0">
                <a:solidFill>
                  <a:srgbClr val="000000"/>
                </a:solidFill>
                <a:effectLst/>
                <a:latin typeface="Arial" panose="020B0604020202020204" pitchFamily="34" charset="0"/>
              </a:rPr>
              <a:t>親切で信頼性のある担当者</a:t>
            </a:r>
            <a:r>
              <a:rPr lang="ja-JP" altLang="en-US" b="0" i="0" u="none" strike="noStrike" dirty="0">
                <a:solidFill>
                  <a:srgbClr val="000000"/>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ja-JP" altLang="en-US" sz="1400" b="1" i="0" u="none" strike="noStrike" dirty="0">
                <a:solidFill>
                  <a:srgbClr val="000000"/>
                </a:solidFill>
                <a:effectLst/>
                <a:latin typeface="Arial" panose="020B0604020202020204" pitchFamily="34" charset="0"/>
              </a:rPr>
              <a:t>名前：佐藤さん</a:t>
            </a:r>
          </a:p>
          <a:p>
            <a:pPr marL="742950" lvl="1" indent="-285750" rtl="0" fontAlgn="base">
              <a:spcBef>
                <a:spcPts val="0"/>
              </a:spcBef>
              <a:spcAft>
                <a:spcPts val="0"/>
              </a:spcAft>
              <a:buFont typeface="Arial" panose="020B0604020202020204" pitchFamily="34" charset="0"/>
              <a:buChar char="•"/>
            </a:pPr>
            <a:r>
              <a:rPr lang="ja-JP" altLang="en-US" sz="1400" b="1" i="0" u="none" strike="noStrike" dirty="0">
                <a:solidFill>
                  <a:srgbClr val="000000"/>
                </a:solidFill>
                <a:effectLst/>
                <a:latin typeface="Arial" panose="020B0604020202020204" pitchFamily="34" charset="0"/>
              </a:rPr>
              <a:t>年齢：</a:t>
            </a:r>
            <a:r>
              <a:rPr lang="en-US" altLang="ja-JP" sz="1400" b="1" i="0" u="none" strike="noStrike" dirty="0">
                <a:solidFill>
                  <a:srgbClr val="000000"/>
                </a:solidFill>
                <a:effectLst/>
                <a:latin typeface="Arial" panose="020B0604020202020204" pitchFamily="34" charset="0"/>
              </a:rPr>
              <a:t>35</a:t>
            </a:r>
            <a:r>
              <a:rPr lang="ja-JP" altLang="en-US" sz="1400" b="1" i="0" u="none" strike="noStrike" dirty="0">
                <a:solidFill>
                  <a:srgbClr val="000000"/>
                </a:solidFill>
                <a:effectLst/>
                <a:latin typeface="Arial" panose="020B0604020202020204" pitchFamily="34" charset="0"/>
              </a:rPr>
              <a:t>歳</a:t>
            </a:r>
          </a:p>
          <a:p>
            <a:pPr marL="742950" lvl="1" indent="-285750" rtl="0" fontAlgn="base">
              <a:spcBef>
                <a:spcPts val="0"/>
              </a:spcBef>
              <a:spcAft>
                <a:spcPts val="0"/>
              </a:spcAft>
              <a:buFont typeface="Arial" panose="020B0604020202020204" pitchFamily="34" charset="0"/>
              <a:buChar char="•"/>
            </a:pPr>
            <a:r>
              <a:rPr lang="ja-JP" altLang="en-US" sz="1400" b="1" i="0" u="none" strike="noStrike" dirty="0">
                <a:solidFill>
                  <a:srgbClr val="000000"/>
                </a:solidFill>
                <a:effectLst/>
                <a:latin typeface="Arial" panose="020B0604020202020204" pitchFamily="34" charset="0"/>
              </a:rPr>
              <a:t>スタイル：落ち着いたトーンで、消費者に安心感を与える話し方</a:t>
            </a:r>
          </a:p>
          <a:p>
            <a:pPr marL="742950" lvl="1" indent="-285750" rtl="0" fontAlgn="base">
              <a:spcBef>
                <a:spcPts val="0"/>
              </a:spcBef>
              <a:spcAft>
                <a:spcPts val="0"/>
              </a:spcAft>
              <a:buFont typeface="Arial" panose="020B0604020202020204" pitchFamily="34" charset="0"/>
              <a:buChar char="•"/>
            </a:pPr>
            <a:r>
              <a:rPr lang="ja-JP" altLang="en-US" sz="1400" b="1" i="0" u="none" strike="noStrike" dirty="0">
                <a:solidFill>
                  <a:srgbClr val="000000"/>
                </a:solidFill>
                <a:effectLst/>
                <a:latin typeface="Arial" panose="020B0604020202020204" pitchFamily="34" charset="0"/>
              </a:rPr>
              <a:t>戦略：製品のメリットを丁寧に説明し、消費者の疑問に真摯に答える</a:t>
            </a:r>
          </a:p>
          <a:p>
            <a:pPr rtl="0" fontAlgn="base">
              <a:spcBef>
                <a:spcPts val="0"/>
              </a:spcBef>
              <a:spcAft>
                <a:spcPts val="0"/>
              </a:spcAft>
              <a:buFont typeface="+mj-lt"/>
              <a:buAutoNum type="arabicPeriod"/>
            </a:pPr>
            <a:r>
              <a:rPr lang="ja-JP" altLang="en-US" b="1" i="0" u="none" strike="noStrike" dirty="0">
                <a:solidFill>
                  <a:srgbClr val="000000"/>
                </a:solidFill>
                <a:effectLst/>
                <a:latin typeface="Arial" panose="020B0604020202020204" pitchFamily="34" charset="0"/>
              </a:rPr>
              <a:t>熱心でエネルギッシュな担当者</a:t>
            </a:r>
            <a:r>
              <a:rPr lang="ja-JP" altLang="en-US" b="0" i="0" u="none" strike="noStrike" dirty="0">
                <a:solidFill>
                  <a:srgbClr val="000000"/>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ja-JP" altLang="en-US" sz="1400" b="1" i="0" u="none" strike="noStrike" dirty="0">
                <a:solidFill>
                  <a:srgbClr val="000000"/>
                </a:solidFill>
                <a:effectLst/>
                <a:latin typeface="Arial" panose="020B0604020202020204" pitchFamily="34" charset="0"/>
              </a:rPr>
              <a:t>名前：田中さん</a:t>
            </a:r>
          </a:p>
          <a:p>
            <a:pPr marL="742950" lvl="1" indent="-285750" rtl="0" fontAlgn="base">
              <a:spcBef>
                <a:spcPts val="0"/>
              </a:spcBef>
              <a:spcAft>
                <a:spcPts val="0"/>
              </a:spcAft>
              <a:buFont typeface="Arial" panose="020B0604020202020204" pitchFamily="34" charset="0"/>
              <a:buChar char="•"/>
            </a:pPr>
            <a:r>
              <a:rPr lang="ja-JP" altLang="en-US" sz="1400" b="1" i="0" u="none" strike="noStrike" dirty="0">
                <a:solidFill>
                  <a:srgbClr val="000000"/>
                </a:solidFill>
                <a:effectLst/>
                <a:latin typeface="Arial" panose="020B0604020202020204" pitchFamily="34" charset="0"/>
              </a:rPr>
              <a:t>年齢：</a:t>
            </a:r>
            <a:r>
              <a:rPr lang="en-US" altLang="ja-JP" sz="1400" b="1" i="0" u="none" strike="noStrike" dirty="0">
                <a:solidFill>
                  <a:srgbClr val="000000"/>
                </a:solidFill>
                <a:effectLst/>
                <a:latin typeface="Arial" panose="020B0604020202020204" pitchFamily="34" charset="0"/>
              </a:rPr>
              <a:t>28</a:t>
            </a:r>
            <a:r>
              <a:rPr lang="ja-JP" altLang="en-US" sz="1400" b="1" i="0" u="none" strike="noStrike" dirty="0">
                <a:solidFill>
                  <a:srgbClr val="000000"/>
                </a:solidFill>
                <a:effectLst/>
                <a:latin typeface="Arial" panose="020B0604020202020204" pitchFamily="34" charset="0"/>
              </a:rPr>
              <a:t>歳</a:t>
            </a:r>
          </a:p>
          <a:p>
            <a:pPr marL="742950" lvl="1" indent="-285750" rtl="0" fontAlgn="base">
              <a:spcBef>
                <a:spcPts val="0"/>
              </a:spcBef>
              <a:spcAft>
                <a:spcPts val="0"/>
              </a:spcAft>
              <a:buFont typeface="Arial" panose="020B0604020202020204" pitchFamily="34" charset="0"/>
              <a:buChar char="•"/>
            </a:pPr>
            <a:r>
              <a:rPr lang="ja-JP" altLang="en-US" sz="1400" b="1" i="0" u="none" strike="noStrike" dirty="0">
                <a:solidFill>
                  <a:srgbClr val="000000"/>
                </a:solidFill>
                <a:effectLst/>
                <a:latin typeface="Arial" panose="020B0604020202020204" pitchFamily="34" charset="0"/>
              </a:rPr>
              <a:t>スタイル：元気なトーンで、消費者を引き込む話し方</a:t>
            </a:r>
          </a:p>
          <a:p>
            <a:pPr marL="742950" lvl="1" indent="-285750" rtl="0" fontAlgn="base">
              <a:spcBef>
                <a:spcPts val="0"/>
              </a:spcBef>
              <a:spcAft>
                <a:spcPts val="0"/>
              </a:spcAft>
              <a:buFont typeface="Arial" panose="020B0604020202020204" pitchFamily="34" charset="0"/>
              <a:buChar char="•"/>
            </a:pPr>
            <a:r>
              <a:rPr lang="ja-JP" altLang="en-US" sz="1400" b="1" i="0" u="none" strike="noStrike" dirty="0">
                <a:solidFill>
                  <a:srgbClr val="000000"/>
                </a:solidFill>
                <a:effectLst/>
                <a:latin typeface="Arial" panose="020B0604020202020204" pitchFamily="34" charset="0"/>
              </a:rPr>
              <a:t>戦略：製品の効果やお得なキャンペーンを強調して説明する</a:t>
            </a:r>
          </a:p>
          <a:p>
            <a:pPr rtl="0" fontAlgn="base">
              <a:spcBef>
                <a:spcPts val="0"/>
              </a:spcBef>
              <a:spcAft>
                <a:spcPts val="0"/>
              </a:spcAft>
              <a:buFont typeface="+mj-lt"/>
              <a:buAutoNum type="arabicPeriod"/>
            </a:pPr>
            <a:r>
              <a:rPr lang="ja-JP" altLang="en-US" b="1" i="0" u="none" strike="noStrike" dirty="0">
                <a:solidFill>
                  <a:srgbClr val="000000"/>
                </a:solidFill>
                <a:effectLst/>
                <a:latin typeface="Arial" panose="020B0604020202020204" pitchFamily="34" charset="0"/>
              </a:rPr>
              <a:t>経験豊富なベテラン担当者</a:t>
            </a:r>
            <a:r>
              <a:rPr lang="ja-JP" altLang="en-US" b="0" i="0" u="none" strike="noStrike" dirty="0">
                <a:solidFill>
                  <a:srgbClr val="000000"/>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ja-JP" altLang="en-US" sz="1400" b="1" i="0" u="none" strike="noStrike" dirty="0">
                <a:solidFill>
                  <a:srgbClr val="000000"/>
                </a:solidFill>
                <a:effectLst/>
                <a:latin typeface="Arial" panose="020B0604020202020204" pitchFamily="34" charset="0"/>
              </a:rPr>
              <a:t>名前：鈴木さん</a:t>
            </a:r>
          </a:p>
          <a:p>
            <a:pPr marL="742950" lvl="1" indent="-285750" rtl="0" fontAlgn="base">
              <a:spcBef>
                <a:spcPts val="0"/>
              </a:spcBef>
              <a:spcAft>
                <a:spcPts val="0"/>
              </a:spcAft>
              <a:buFont typeface="Arial" panose="020B0604020202020204" pitchFamily="34" charset="0"/>
              <a:buChar char="•"/>
            </a:pPr>
            <a:r>
              <a:rPr lang="ja-JP" altLang="en-US" sz="1400" b="1" i="0" u="none" strike="noStrike" dirty="0">
                <a:solidFill>
                  <a:srgbClr val="000000"/>
                </a:solidFill>
                <a:effectLst/>
                <a:latin typeface="Arial" panose="020B0604020202020204" pitchFamily="34" charset="0"/>
              </a:rPr>
              <a:t>年齢：</a:t>
            </a:r>
            <a:r>
              <a:rPr lang="en-US" altLang="ja-JP" sz="1400" b="1" i="0" u="none" strike="noStrike" dirty="0">
                <a:solidFill>
                  <a:srgbClr val="000000"/>
                </a:solidFill>
                <a:effectLst/>
                <a:latin typeface="Arial" panose="020B0604020202020204" pitchFamily="34" charset="0"/>
              </a:rPr>
              <a:t>50</a:t>
            </a:r>
            <a:r>
              <a:rPr lang="ja-JP" altLang="en-US" sz="1400" b="1" i="0" u="none" strike="noStrike" dirty="0">
                <a:solidFill>
                  <a:srgbClr val="000000"/>
                </a:solidFill>
                <a:effectLst/>
                <a:latin typeface="Arial" panose="020B0604020202020204" pitchFamily="34" charset="0"/>
              </a:rPr>
              <a:t>歳</a:t>
            </a:r>
          </a:p>
          <a:p>
            <a:pPr marL="742950" lvl="1" indent="-285750" rtl="0" fontAlgn="base">
              <a:spcBef>
                <a:spcPts val="0"/>
              </a:spcBef>
              <a:spcAft>
                <a:spcPts val="0"/>
              </a:spcAft>
              <a:buFont typeface="Arial" panose="020B0604020202020204" pitchFamily="34" charset="0"/>
              <a:buChar char="•"/>
            </a:pPr>
            <a:r>
              <a:rPr lang="ja-JP" altLang="en-US" sz="1400" b="1" i="0" u="none" strike="noStrike" dirty="0">
                <a:solidFill>
                  <a:srgbClr val="000000"/>
                </a:solidFill>
                <a:effectLst/>
                <a:latin typeface="Arial" panose="020B0604020202020204" pitchFamily="34" charset="0"/>
              </a:rPr>
              <a:t>スタイル：信頼感を与える話し方で、豊富な経験を生かした説明</a:t>
            </a:r>
          </a:p>
          <a:p>
            <a:pPr marL="742950" lvl="1" indent="-285750" rtl="0" fontAlgn="base">
              <a:spcBef>
                <a:spcPts val="0"/>
              </a:spcBef>
              <a:spcAft>
                <a:spcPts val="0"/>
              </a:spcAft>
              <a:buFont typeface="Arial" panose="020B0604020202020204" pitchFamily="34" charset="0"/>
              <a:buChar char="•"/>
            </a:pPr>
            <a:r>
              <a:rPr lang="ja-JP" altLang="en-US" sz="1400" b="1" i="0" u="none" strike="noStrike" dirty="0">
                <a:solidFill>
                  <a:srgbClr val="000000"/>
                </a:solidFill>
                <a:effectLst/>
                <a:latin typeface="Arial" panose="020B0604020202020204" pitchFamily="34" charset="0"/>
              </a:rPr>
              <a:t>戦略：長年の実績を強調し、具体的な事例を紹介して説得する</a:t>
            </a:r>
          </a:p>
        </p:txBody>
      </p:sp>
      <p:sp>
        <p:nvSpPr>
          <p:cNvPr id="11" name="テキスト ボックス 10">
            <a:extLst>
              <a:ext uri="{FF2B5EF4-FFF2-40B4-BE49-F238E27FC236}">
                <a16:creationId xmlns:a16="http://schemas.microsoft.com/office/drawing/2014/main" id="{E9BC6263-48DF-355F-29E3-DC5343DAF3A5}"/>
              </a:ext>
            </a:extLst>
          </p:cNvPr>
          <p:cNvSpPr txBox="1"/>
          <p:nvPr/>
        </p:nvSpPr>
        <p:spPr>
          <a:xfrm>
            <a:off x="6869985" y="2013931"/>
            <a:ext cx="4911048" cy="3662541"/>
          </a:xfrm>
          <a:prstGeom prst="rect">
            <a:avLst/>
          </a:prstGeom>
          <a:noFill/>
        </p:spPr>
        <p:txBody>
          <a:bodyPr wrap="square">
            <a:spAutoFit/>
          </a:bodyPr>
          <a:lstStyle/>
          <a:p>
            <a:pPr rtl="0" fontAlgn="base">
              <a:spcBef>
                <a:spcPts val="0"/>
              </a:spcBef>
              <a:spcAft>
                <a:spcPts val="0"/>
              </a:spcAft>
            </a:pPr>
            <a:r>
              <a:rPr lang="en-US" altLang="ja-JP" b="1" i="0" u="none" strike="noStrike" dirty="0">
                <a:solidFill>
                  <a:srgbClr val="000000"/>
                </a:solidFill>
                <a:effectLst/>
                <a:latin typeface="Arial" panose="020B0604020202020204" pitchFamily="34" charset="0"/>
              </a:rPr>
              <a:t>4.</a:t>
            </a:r>
            <a:r>
              <a:rPr lang="ja-JP" altLang="en-US" b="1" i="0" u="none" strike="noStrike" dirty="0">
                <a:solidFill>
                  <a:srgbClr val="000000"/>
                </a:solidFill>
                <a:effectLst/>
                <a:latin typeface="Arial" panose="020B0604020202020204" pitchFamily="34" charset="0"/>
              </a:rPr>
              <a:t>冷静で論理的な担当者</a:t>
            </a:r>
            <a:r>
              <a:rPr lang="ja-JP" altLang="en-US" b="0" i="0" u="none" strike="noStrike" dirty="0">
                <a:solidFill>
                  <a:srgbClr val="000000"/>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ja-JP" altLang="en-US" sz="1600" b="1" i="0" u="none" strike="noStrike" dirty="0">
                <a:solidFill>
                  <a:srgbClr val="000000"/>
                </a:solidFill>
                <a:effectLst/>
                <a:latin typeface="Arial" panose="020B0604020202020204" pitchFamily="34" charset="0"/>
              </a:rPr>
              <a:t>名前：高橋さん</a:t>
            </a:r>
          </a:p>
          <a:p>
            <a:pPr marL="742950" lvl="1" indent="-285750" rtl="0" fontAlgn="base">
              <a:spcBef>
                <a:spcPts val="0"/>
              </a:spcBef>
              <a:spcAft>
                <a:spcPts val="0"/>
              </a:spcAft>
              <a:buFont typeface="Arial" panose="020B0604020202020204" pitchFamily="34" charset="0"/>
              <a:buChar char="•"/>
            </a:pPr>
            <a:r>
              <a:rPr lang="ja-JP" altLang="en-US" sz="1600" b="1" i="0" u="none" strike="noStrike" dirty="0">
                <a:solidFill>
                  <a:srgbClr val="000000"/>
                </a:solidFill>
                <a:effectLst/>
                <a:latin typeface="Arial" panose="020B0604020202020204" pitchFamily="34" charset="0"/>
              </a:rPr>
              <a:t>年齢：</a:t>
            </a:r>
            <a:r>
              <a:rPr lang="en-US" altLang="ja-JP" sz="1600" b="1" i="0" u="none" strike="noStrike" dirty="0">
                <a:solidFill>
                  <a:srgbClr val="000000"/>
                </a:solidFill>
                <a:effectLst/>
                <a:latin typeface="Arial" panose="020B0604020202020204" pitchFamily="34" charset="0"/>
              </a:rPr>
              <a:t>40</a:t>
            </a:r>
            <a:r>
              <a:rPr lang="ja-JP" altLang="en-US" sz="1600" b="1" i="0" u="none" strike="noStrike" dirty="0">
                <a:solidFill>
                  <a:srgbClr val="000000"/>
                </a:solidFill>
                <a:effectLst/>
                <a:latin typeface="Arial" panose="020B0604020202020204" pitchFamily="34" charset="0"/>
              </a:rPr>
              <a:t>歳</a:t>
            </a:r>
          </a:p>
          <a:p>
            <a:pPr marL="742950" lvl="1" indent="-285750" rtl="0" fontAlgn="base">
              <a:spcBef>
                <a:spcPts val="0"/>
              </a:spcBef>
              <a:spcAft>
                <a:spcPts val="0"/>
              </a:spcAft>
              <a:buFont typeface="Arial" panose="020B0604020202020204" pitchFamily="34" charset="0"/>
              <a:buChar char="•"/>
            </a:pPr>
            <a:r>
              <a:rPr lang="ja-JP" altLang="en-US" sz="1600" b="1" i="0" u="none" strike="noStrike" dirty="0">
                <a:solidFill>
                  <a:srgbClr val="000000"/>
                </a:solidFill>
                <a:effectLst/>
                <a:latin typeface="Arial" panose="020B0604020202020204" pitchFamily="34" charset="0"/>
              </a:rPr>
              <a:t>スタイル：論理的で冷静な話し方</a:t>
            </a:r>
          </a:p>
          <a:p>
            <a:pPr marL="742950" lvl="1" indent="-285750" rtl="0" fontAlgn="base">
              <a:spcBef>
                <a:spcPts val="0"/>
              </a:spcBef>
              <a:spcAft>
                <a:spcPts val="0"/>
              </a:spcAft>
              <a:buFont typeface="Arial" panose="020B0604020202020204" pitchFamily="34" charset="0"/>
              <a:buChar char="•"/>
            </a:pPr>
            <a:r>
              <a:rPr lang="ja-JP" altLang="en-US" sz="1600" b="1" i="0" u="none" strike="noStrike" dirty="0">
                <a:solidFill>
                  <a:srgbClr val="000000"/>
                </a:solidFill>
                <a:effectLst/>
                <a:latin typeface="Arial" panose="020B0604020202020204" pitchFamily="34" charset="0"/>
              </a:rPr>
              <a:t>戦略：製品の成分や科学的根拠を詳細に説明する</a:t>
            </a:r>
          </a:p>
          <a:p>
            <a:pPr rtl="0" fontAlgn="base">
              <a:spcBef>
                <a:spcPts val="0"/>
              </a:spcBef>
              <a:spcAft>
                <a:spcPts val="0"/>
              </a:spcAft>
            </a:pPr>
            <a:r>
              <a:rPr lang="en-US" altLang="ja-JP" b="1" i="0" u="none" strike="noStrike" dirty="0">
                <a:solidFill>
                  <a:srgbClr val="000000"/>
                </a:solidFill>
                <a:effectLst/>
                <a:latin typeface="Arial" panose="020B0604020202020204" pitchFamily="34" charset="0"/>
              </a:rPr>
              <a:t>5.</a:t>
            </a:r>
            <a:r>
              <a:rPr lang="ja-JP" altLang="en-US" b="1" i="0" u="none" strike="noStrike" dirty="0">
                <a:solidFill>
                  <a:srgbClr val="000000"/>
                </a:solidFill>
                <a:effectLst/>
                <a:latin typeface="Arial" panose="020B0604020202020204" pitchFamily="34" charset="0"/>
              </a:rPr>
              <a:t>フレンドリーで親しみやすい担当者</a:t>
            </a:r>
            <a:r>
              <a:rPr lang="ja-JP" altLang="en-US" b="0" i="0" u="none" strike="noStrike" dirty="0">
                <a:solidFill>
                  <a:srgbClr val="000000"/>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ja-JP" altLang="en-US" sz="1600" b="1" i="0" u="none" strike="noStrike" dirty="0">
                <a:solidFill>
                  <a:srgbClr val="000000"/>
                </a:solidFill>
                <a:effectLst/>
                <a:latin typeface="Arial" panose="020B0604020202020204" pitchFamily="34" charset="0"/>
              </a:rPr>
              <a:t>名前：中村さん</a:t>
            </a:r>
          </a:p>
          <a:p>
            <a:pPr marL="742950" lvl="1" indent="-285750" rtl="0" fontAlgn="base">
              <a:spcBef>
                <a:spcPts val="0"/>
              </a:spcBef>
              <a:spcAft>
                <a:spcPts val="0"/>
              </a:spcAft>
              <a:buFont typeface="Arial" panose="020B0604020202020204" pitchFamily="34" charset="0"/>
              <a:buChar char="•"/>
            </a:pPr>
            <a:r>
              <a:rPr lang="ja-JP" altLang="en-US" sz="1600" b="1" i="0" u="none" strike="noStrike" dirty="0">
                <a:solidFill>
                  <a:srgbClr val="000000"/>
                </a:solidFill>
                <a:effectLst/>
                <a:latin typeface="Arial" panose="020B0604020202020204" pitchFamily="34" charset="0"/>
              </a:rPr>
              <a:t>年齢：</a:t>
            </a:r>
            <a:r>
              <a:rPr lang="en-US" altLang="ja-JP" sz="1600" b="1" i="0" u="none" strike="noStrike" dirty="0">
                <a:solidFill>
                  <a:srgbClr val="000000"/>
                </a:solidFill>
                <a:effectLst/>
                <a:latin typeface="Arial" panose="020B0604020202020204" pitchFamily="34" charset="0"/>
              </a:rPr>
              <a:t>32</a:t>
            </a:r>
            <a:r>
              <a:rPr lang="ja-JP" altLang="en-US" sz="1600" b="1" i="0" u="none" strike="noStrike" dirty="0">
                <a:solidFill>
                  <a:srgbClr val="000000"/>
                </a:solidFill>
                <a:effectLst/>
                <a:latin typeface="Arial" panose="020B0604020202020204" pitchFamily="34" charset="0"/>
              </a:rPr>
              <a:t>歳</a:t>
            </a:r>
          </a:p>
          <a:p>
            <a:pPr marL="742950" lvl="1" indent="-285750" rtl="0" fontAlgn="base">
              <a:spcBef>
                <a:spcPts val="0"/>
              </a:spcBef>
              <a:spcAft>
                <a:spcPts val="1200"/>
              </a:spcAft>
              <a:buFont typeface="Arial" panose="020B0604020202020204" pitchFamily="34" charset="0"/>
              <a:buChar char="•"/>
            </a:pPr>
            <a:r>
              <a:rPr lang="ja-JP" altLang="en-US" sz="1600" b="1" i="0" u="none" strike="noStrike" dirty="0">
                <a:solidFill>
                  <a:srgbClr val="000000"/>
                </a:solidFill>
                <a:effectLst/>
                <a:latin typeface="Arial" panose="020B0604020202020204" pitchFamily="34" charset="0"/>
              </a:rPr>
              <a:t>スタイル：親しみやすいトーンで、フレンドリーな話し方</a:t>
            </a:r>
          </a:p>
          <a:p>
            <a:pPr marL="742950" lvl="1" indent="-285750" rtl="0" fontAlgn="base">
              <a:spcBef>
                <a:spcPts val="1200"/>
              </a:spcBef>
              <a:spcAft>
                <a:spcPts val="1200"/>
              </a:spcAft>
              <a:buFont typeface="Arial" panose="020B0604020202020204" pitchFamily="34" charset="0"/>
              <a:buChar char="•"/>
            </a:pPr>
            <a:r>
              <a:rPr lang="ja-JP" altLang="en-US" sz="1600" b="1" i="0" u="none" strike="noStrike" dirty="0">
                <a:solidFill>
                  <a:srgbClr val="000000"/>
                </a:solidFill>
                <a:effectLst/>
                <a:latin typeface="Arial" panose="020B0604020202020204" pitchFamily="34" charset="0"/>
              </a:rPr>
              <a:t>戦略：消費者の悩みやニーズを聞き取り、それに合わせて提案する</a:t>
            </a:r>
          </a:p>
        </p:txBody>
      </p:sp>
    </p:spTree>
    <p:extLst>
      <p:ext uri="{BB962C8B-B14F-4D97-AF65-F5344CB8AC3E}">
        <p14:creationId xmlns:p14="http://schemas.microsoft.com/office/powerpoint/2010/main" val="826975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D32A12-D1F6-C921-F741-8FF5EBCD49B2}"/>
              </a:ext>
            </a:extLst>
          </p:cNvPr>
          <p:cNvSpPr>
            <a:spLocks noGrp="1"/>
          </p:cNvSpPr>
          <p:nvPr>
            <p:ph type="title"/>
          </p:nvPr>
        </p:nvSpPr>
        <p:spPr>
          <a:xfrm>
            <a:off x="92467" y="215758"/>
            <a:ext cx="11876926" cy="750013"/>
          </a:xfrm>
        </p:spPr>
        <p:txBody>
          <a:bodyPr>
            <a:noAutofit/>
          </a:bodyPr>
          <a:lstStyle/>
          <a:p>
            <a:pPr algn="ctr"/>
            <a:r>
              <a:rPr lang="en-US" altLang="ja-JP" sz="2800" dirty="0"/>
              <a:t>5.</a:t>
            </a:r>
            <a:r>
              <a:rPr kumimoji="1" lang="ja-JP" altLang="en-US" sz="2800" dirty="0"/>
              <a:t>コールセンターのペルソナ（事業者側）と消費者のペルソナ（受け手側）を設定して、認知バイアスの有無でシミュレーション</a:t>
            </a:r>
          </a:p>
        </p:txBody>
      </p:sp>
      <p:sp>
        <p:nvSpPr>
          <p:cNvPr id="3" name="コンテンツ プレースホルダー 2">
            <a:extLst>
              <a:ext uri="{FF2B5EF4-FFF2-40B4-BE49-F238E27FC236}">
                <a16:creationId xmlns:a16="http://schemas.microsoft.com/office/drawing/2014/main" id="{9FDDAF8A-14C3-1B2A-640A-5431D4A0A8AC}"/>
              </a:ext>
            </a:extLst>
          </p:cNvPr>
          <p:cNvSpPr>
            <a:spLocks noGrp="1"/>
          </p:cNvSpPr>
          <p:nvPr>
            <p:ph idx="1"/>
          </p:nvPr>
        </p:nvSpPr>
        <p:spPr>
          <a:xfrm>
            <a:off x="214045" y="1181528"/>
            <a:ext cx="11763910" cy="750013"/>
          </a:xfrm>
        </p:spPr>
        <p:txBody>
          <a:bodyPr/>
          <a:lstStyle/>
          <a:p>
            <a:r>
              <a:rPr kumimoji="1" lang="ja-JP" altLang="en-US" sz="2800" dirty="0"/>
              <a:t>ペルソナ（事業者側）と</a:t>
            </a:r>
            <a:r>
              <a:rPr kumimoji="1" lang="ja-JP" altLang="en-US" sz="2800" b="1" dirty="0"/>
              <a:t>消費者のペルソナ（受け手側）を設定</a:t>
            </a:r>
            <a:endParaRPr kumimoji="1" lang="en-US" altLang="ja-JP" sz="2800" b="1" dirty="0"/>
          </a:p>
          <a:p>
            <a:endParaRPr lang="en-US" altLang="ja-JP" dirty="0"/>
          </a:p>
          <a:p>
            <a:endParaRPr kumimoji="1" lang="ja-JP" altLang="en-US" dirty="0"/>
          </a:p>
        </p:txBody>
      </p:sp>
      <p:sp>
        <p:nvSpPr>
          <p:cNvPr id="10" name="テキスト ボックス 9">
            <a:extLst>
              <a:ext uri="{FF2B5EF4-FFF2-40B4-BE49-F238E27FC236}">
                <a16:creationId xmlns:a16="http://schemas.microsoft.com/office/drawing/2014/main" id="{08577437-F4AD-9B4B-ADDB-40A87A5E5E9A}"/>
              </a:ext>
            </a:extLst>
          </p:cNvPr>
          <p:cNvSpPr txBox="1"/>
          <p:nvPr/>
        </p:nvSpPr>
        <p:spPr>
          <a:xfrm>
            <a:off x="412680" y="1931541"/>
            <a:ext cx="6039491" cy="4329390"/>
          </a:xfrm>
          <a:prstGeom prst="rect">
            <a:avLst/>
          </a:prstGeom>
          <a:noFill/>
        </p:spPr>
        <p:txBody>
          <a:bodyPr wrap="square" rtlCol="0">
            <a:spAutoFit/>
          </a:bodyPr>
          <a:lstStyle/>
          <a:p>
            <a:pPr rtl="0">
              <a:spcBef>
                <a:spcPts val="1400"/>
              </a:spcBef>
              <a:spcAft>
                <a:spcPts val="400"/>
              </a:spcAft>
            </a:pPr>
            <a:r>
              <a:rPr lang="ja-JP" altLang="en-US" b="1" i="0" u="none" strike="noStrike" dirty="0">
                <a:solidFill>
                  <a:srgbClr val="000000"/>
                </a:solidFill>
                <a:effectLst/>
                <a:latin typeface="Arial" panose="020B0604020202020204" pitchFamily="34" charset="0"/>
              </a:rPr>
              <a:t>消費者のペルソナ（受け手側）</a:t>
            </a:r>
            <a:endParaRPr lang="ja-JP" altLang="en-US" sz="2800" b="1" dirty="0">
              <a:effectLst/>
            </a:endParaRPr>
          </a:p>
          <a:p>
            <a:pPr rtl="0" fontAlgn="base">
              <a:spcBef>
                <a:spcPts val="1200"/>
              </a:spcBef>
              <a:spcAft>
                <a:spcPts val="0"/>
              </a:spcAft>
              <a:buFont typeface="+mj-lt"/>
              <a:buAutoNum type="arabicPeriod"/>
            </a:pPr>
            <a:r>
              <a:rPr lang="ja-JP" altLang="en-US" b="1" i="0" u="none" strike="noStrike" dirty="0">
                <a:solidFill>
                  <a:srgbClr val="000000"/>
                </a:solidFill>
                <a:effectLst/>
                <a:latin typeface="Arial" panose="020B0604020202020204" pitchFamily="34" charset="0"/>
              </a:rPr>
              <a:t>健康志向の高い女性</a:t>
            </a:r>
            <a:r>
              <a:rPr lang="ja-JP" altLang="en-US" b="0" i="0" u="none" strike="noStrike" dirty="0">
                <a:solidFill>
                  <a:srgbClr val="000000"/>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ja-JP" altLang="en-US" sz="1600" b="1" i="0" u="none" strike="noStrike" dirty="0">
                <a:solidFill>
                  <a:srgbClr val="000000"/>
                </a:solidFill>
                <a:effectLst/>
                <a:latin typeface="Arial" panose="020B0604020202020204" pitchFamily="34" charset="0"/>
              </a:rPr>
              <a:t>名前：山田さん</a:t>
            </a:r>
          </a:p>
          <a:p>
            <a:pPr marL="742950" lvl="1" indent="-285750" rtl="0" fontAlgn="base">
              <a:spcBef>
                <a:spcPts val="0"/>
              </a:spcBef>
              <a:spcAft>
                <a:spcPts val="0"/>
              </a:spcAft>
              <a:buFont typeface="Arial" panose="020B0604020202020204" pitchFamily="34" charset="0"/>
              <a:buChar char="•"/>
            </a:pPr>
            <a:r>
              <a:rPr lang="ja-JP" altLang="en-US" sz="1600" b="1" i="0" u="none" strike="noStrike" dirty="0">
                <a:solidFill>
                  <a:srgbClr val="000000"/>
                </a:solidFill>
                <a:effectLst/>
                <a:latin typeface="Arial" panose="020B0604020202020204" pitchFamily="34" charset="0"/>
              </a:rPr>
              <a:t>年齢：</a:t>
            </a:r>
            <a:r>
              <a:rPr lang="en-US" altLang="ja-JP" sz="1600" b="1" i="0" u="none" strike="noStrike" dirty="0">
                <a:solidFill>
                  <a:srgbClr val="000000"/>
                </a:solidFill>
                <a:effectLst/>
                <a:latin typeface="Arial" panose="020B0604020202020204" pitchFamily="34" charset="0"/>
              </a:rPr>
              <a:t>30</a:t>
            </a:r>
            <a:r>
              <a:rPr lang="ja-JP" altLang="en-US" sz="1600" b="1" i="0" u="none" strike="noStrike" dirty="0">
                <a:solidFill>
                  <a:srgbClr val="000000"/>
                </a:solidFill>
                <a:effectLst/>
                <a:latin typeface="Arial" panose="020B0604020202020204" pitchFamily="34" charset="0"/>
              </a:rPr>
              <a:t>歳</a:t>
            </a:r>
          </a:p>
          <a:p>
            <a:pPr marL="742950" lvl="1" indent="-285750" rtl="0" fontAlgn="base">
              <a:spcBef>
                <a:spcPts val="0"/>
              </a:spcBef>
              <a:spcAft>
                <a:spcPts val="0"/>
              </a:spcAft>
              <a:buFont typeface="Arial" panose="020B0604020202020204" pitchFamily="34" charset="0"/>
              <a:buChar char="•"/>
            </a:pPr>
            <a:r>
              <a:rPr lang="ja-JP" altLang="en-US" sz="1600" b="1" i="0" u="none" strike="noStrike" dirty="0">
                <a:solidFill>
                  <a:srgbClr val="000000"/>
                </a:solidFill>
                <a:effectLst/>
                <a:latin typeface="Arial" panose="020B0604020202020204" pitchFamily="34" charset="0"/>
              </a:rPr>
              <a:t>特徴：健康に気を遣っており、サプリメントの効果に興味がある</a:t>
            </a:r>
          </a:p>
          <a:p>
            <a:pPr rtl="0" fontAlgn="base">
              <a:spcBef>
                <a:spcPts val="0"/>
              </a:spcBef>
              <a:spcAft>
                <a:spcPts val="0"/>
              </a:spcAft>
              <a:buFont typeface="+mj-lt"/>
              <a:buAutoNum type="arabicPeriod"/>
            </a:pPr>
            <a:r>
              <a:rPr lang="ja-JP" altLang="en-US" b="1" i="0" u="none" strike="noStrike" dirty="0">
                <a:solidFill>
                  <a:srgbClr val="000000"/>
                </a:solidFill>
                <a:effectLst/>
                <a:latin typeface="Arial" panose="020B0604020202020204" pitchFamily="34" charset="0"/>
              </a:rPr>
              <a:t>予算重視の主婦</a:t>
            </a:r>
            <a:r>
              <a:rPr lang="ja-JP" altLang="en-US" b="0" i="0" u="none" strike="noStrike" dirty="0">
                <a:solidFill>
                  <a:srgbClr val="000000"/>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ja-JP" altLang="en-US" sz="1600" b="1" i="0" u="none" strike="noStrike" dirty="0">
                <a:solidFill>
                  <a:srgbClr val="000000"/>
                </a:solidFill>
                <a:effectLst/>
                <a:latin typeface="Arial" panose="020B0604020202020204" pitchFamily="34" charset="0"/>
              </a:rPr>
              <a:t>名前：伊藤さん</a:t>
            </a:r>
          </a:p>
          <a:p>
            <a:pPr marL="742950" lvl="1" indent="-285750" rtl="0" fontAlgn="base">
              <a:spcBef>
                <a:spcPts val="0"/>
              </a:spcBef>
              <a:spcAft>
                <a:spcPts val="0"/>
              </a:spcAft>
              <a:buFont typeface="Arial" panose="020B0604020202020204" pitchFamily="34" charset="0"/>
              <a:buChar char="•"/>
            </a:pPr>
            <a:r>
              <a:rPr lang="ja-JP" altLang="en-US" sz="1600" b="1" i="0" u="none" strike="noStrike" dirty="0">
                <a:solidFill>
                  <a:srgbClr val="000000"/>
                </a:solidFill>
                <a:effectLst/>
                <a:latin typeface="Arial" panose="020B0604020202020204" pitchFamily="34" charset="0"/>
              </a:rPr>
              <a:t>年齢：</a:t>
            </a:r>
            <a:r>
              <a:rPr lang="en-US" altLang="ja-JP" sz="1600" b="1" i="0" u="none" strike="noStrike" dirty="0">
                <a:solidFill>
                  <a:srgbClr val="000000"/>
                </a:solidFill>
                <a:effectLst/>
                <a:latin typeface="Arial" panose="020B0604020202020204" pitchFamily="34" charset="0"/>
              </a:rPr>
              <a:t>45</a:t>
            </a:r>
            <a:r>
              <a:rPr lang="ja-JP" altLang="en-US" sz="1600" b="1" i="0" u="none" strike="noStrike" dirty="0">
                <a:solidFill>
                  <a:srgbClr val="000000"/>
                </a:solidFill>
                <a:effectLst/>
                <a:latin typeface="Arial" panose="020B0604020202020204" pitchFamily="34" charset="0"/>
              </a:rPr>
              <a:t>歳</a:t>
            </a:r>
          </a:p>
          <a:p>
            <a:pPr marL="742950" lvl="1" indent="-285750" rtl="0" fontAlgn="base">
              <a:spcBef>
                <a:spcPts val="0"/>
              </a:spcBef>
              <a:spcAft>
                <a:spcPts val="0"/>
              </a:spcAft>
              <a:buFont typeface="Arial" panose="020B0604020202020204" pitchFamily="34" charset="0"/>
              <a:buChar char="•"/>
            </a:pPr>
            <a:r>
              <a:rPr lang="ja-JP" altLang="en-US" sz="1600" b="1" i="0" u="none" strike="noStrike" dirty="0">
                <a:solidFill>
                  <a:srgbClr val="000000"/>
                </a:solidFill>
                <a:effectLst/>
                <a:latin typeface="Arial" panose="020B0604020202020204" pitchFamily="34" charset="0"/>
              </a:rPr>
              <a:t>特徴：家庭の予算を気にしており、コストパフォーマンスに敏感</a:t>
            </a:r>
          </a:p>
          <a:p>
            <a:pPr rtl="0" fontAlgn="base">
              <a:spcBef>
                <a:spcPts val="0"/>
              </a:spcBef>
              <a:spcAft>
                <a:spcPts val="0"/>
              </a:spcAft>
              <a:buFont typeface="+mj-lt"/>
              <a:buAutoNum type="arabicPeriod"/>
            </a:pPr>
            <a:r>
              <a:rPr lang="ja-JP" altLang="en-US" b="1" i="0" u="none" strike="noStrike" dirty="0">
                <a:solidFill>
                  <a:srgbClr val="000000"/>
                </a:solidFill>
                <a:effectLst/>
                <a:latin typeface="Arial" panose="020B0604020202020204" pitchFamily="34" charset="0"/>
              </a:rPr>
              <a:t>高齢の健康管理者</a:t>
            </a:r>
            <a:r>
              <a:rPr lang="ja-JP" altLang="en-US" b="0" i="0" u="none" strike="noStrike" dirty="0">
                <a:solidFill>
                  <a:srgbClr val="000000"/>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ja-JP" altLang="en-US" sz="1600" b="1" i="0" u="none" strike="noStrike" dirty="0">
                <a:solidFill>
                  <a:srgbClr val="000000"/>
                </a:solidFill>
                <a:effectLst/>
                <a:latin typeface="Arial" panose="020B0604020202020204" pitchFamily="34" charset="0"/>
              </a:rPr>
              <a:t>名前：小林さん</a:t>
            </a:r>
          </a:p>
          <a:p>
            <a:pPr marL="742950" lvl="1" indent="-285750" rtl="0" fontAlgn="base">
              <a:spcBef>
                <a:spcPts val="0"/>
              </a:spcBef>
              <a:spcAft>
                <a:spcPts val="0"/>
              </a:spcAft>
              <a:buFont typeface="Arial" panose="020B0604020202020204" pitchFamily="34" charset="0"/>
              <a:buChar char="•"/>
            </a:pPr>
            <a:r>
              <a:rPr lang="ja-JP" altLang="en-US" sz="1600" b="1" i="0" u="none" strike="noStrike" dirty="0">
                <a:solidFill>
                  <a:srgbClr val="000000"/>
                </a:solidFill>
                <a:effectLst/>
                <a:latin typeface="Arial" panose="020B0604020202020204" pitchFamily="34" charset="0"/>
              </a:rPr>
              <a:t>年齢：</a:t>
            </a:r>
            <a:r>
              <a:rPr lang="en-US" altLang="ja-JP" sz="1600" b="1" i="0" u="none" strike="noStrike" dirty="0">
                <a:solidFill>
                  <a:srgbClr val="000000"/>
                </a:solidFill>
                <a:effectLst/>
                <a:latin typeface="Arial" panose="020B0604020202020204" pitchFamily="34" charset="0"/>
              </a:rPr>
              <a:t>70</a:t>
            </a:r>
            <a:r>
              <a:rPr lang="ja-JP" altLang="en-US" sz="1600" b="1" i="0" u="none" strike="noStrike" dirty="0">
                <a:solidFill>
                  <a:srgbClr val="000000"/>
                </a:solidFill>
                <a:effectLst/>
                <a:latin typeface="Arial" panose="020B0604020202020204" pitchFamily="34" charset="0"/>
              </a:rPr>
              <a:t>歳</a:t>
            </a:r>
          </a:p>
          <a:p>
            <a:pPr marL="742950" lvl="1" indent="-285750" rtl="0" fontAlgn="base">
              <a:spcBef>
                <a:spcPts val="0"/>
              </a:spcBef>
              <a:spcAft>
                <a:spcPts val="0"/>
              </a:spcAft>
              <a:buFont typeface="Arial" panose="020B0604020202020204" pitchFamily="34" charset="0"/>
              <a:buChar char="•"/>
            </a:pPr>
            <a:r>
              <a:rPr lang="ja-JP" altLang="en-US" sz="1600" b="1" i="0" u="none" strike="noStrike" dirty="0">
                <a:solidFill>
                  <a:srgbClr val="000000"/>
                </a:solidFill>
                <a:effectLst/>
                <a:latin typeface="Arial" panose="020B0604020202020204" pitchFamily="34" charset="0"/>
              </a:rPr>
              <a:t>特徴：健康を維持するための情報に関心があり、信頼性を重視</a:t>
            </a:r>
          </a:p>
        </p:txBody>
      </p:sp>
      <p:sp>
        <p:nvSpPr>
          <p:cNvPr id="4" name="テキスト ボックス 3">
            <a:extLst>
              <a:ext uri="{FF2B5EF4-FFF2-40B4-BE49-F238E27FC236}">
                <a16:creationId xmlns:a16="http://schemas.microsoft.com/office/drawing/2014/main" id="{4A6DDA01-3110-3FC2-4804-F624E3D0E157}"/>
              </a:ext>
            </a:extLst>
          </p:cNvPr>
          <p:cNvSpPr txBox="1"/>
          <p:nvPr/>
        </p:nvSpPr>
        <p:spPr>
          <a:xfrm>
            <a:off x="6676492" y="2392166"/>
            <a:ext cx="5301463" cy="2923877"/>
          </a:xfrm>
          <a:prstGeom prst="rect">
            <a:avLst/>
          </a:prstGeom>
          <a:noFill/>
        </p:spPr>
        <p:txBody>
          <a:bodyPr wrap="square" rtlCol="0">
            <a:spAutoFit/>
          </a:bodyPr>
          <a:lstStyle/>
          <a:p>
            <a:pPr rtl="0" fontAlgn="base">
              <a:spcBef>
                <a:spcPts val="0"/>
              </a:spcBef>
              <a:spcAft>
                <a:spcPts val="0"/>
              </a:spcAft>
            </a:pPr>
            <a:r>
              <a:rPr lang="en-US" altLang="ja-JP" b="1" i="0" u="none" strike="noStrike" dirty="0">
                <a:solidFill>
                  <a:srgbClr val="000000"/>
                </a:solidFill>
                <a:effectLst/>
                <a:latin typeface="Arial" panose="020B0604020202020204" pitchFamily="34" charset="0"/>
              </a:rPr>
              <a:t>4.</a:t>
            </a:r>
            <a:r>
              <a:rPr lang="ja-JP" altLang="en-US" b="1" i="0" u="none" strike="noStrike" dirty="0">
                <a:solidFill>
                  <a:srgbClr val="000000"/>
                </a:solidFill>
                <a:effectLst/>
                <a:latin typeface="Arial" panose="020B0604020202020204" pitchFamily="34" charset="0"/>
              </a:rPr>
              <a:t>忙しいビジネスマン</a:t>
            </a:r>
            <a:r>
              <a:rPr lang="ja-JP" altLang="en-US" b="0" i="0" u="none" strike="noStrike" dirty="0">
                <a:solidFill>
                  <a:srgbClr val="000000"/>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ja-JP" altLang="en-US" sz="1600" b="1" i="0" u="none" strike="noStrike" dirty="0">
                <a:solidFill>
                  <a:srgbClr val="000000"/>
                </a:solidFill>
                <a:effectLst/>
                <a:latin typeface="Arial" panose="020B0604020202020204" pitchFamily="34" charset="0"/>
              </a:rPr>
              <a:t>名前：佐々木さん</a:t>
            </a:r>
          </a:p>
          <a:p>
            <a:pPr marL="742950" lvl="1" indent="-285750" rtl="0" fontAlgn="base">
              <a:spcBef>
                <a:spcPts val="0"/>
              </a:spcBef>
              <a:spcAft>
                <a:spcPts val="0"/>
              </a:spcAft>
              <a:buFont typeface="Arial" panose="020B0604020202020204" pitchFamily="34" charset="0"/>
              <a:buChar char="•"/>
            </a:pPr>
            <a:r>
              <a:rPr lang="ja-JP" altLang="en-US" sz="1600" b="1" i="0" u="none" strike="noStrike" dirty="0">
                <a:solidFill>
                  <a:srgbClr val="000000"/>
                </a:solidFill>
                <a:effectLst/>
                <a:latin typeface="Arial" panose="020B0604020202020204" pitchFamily="34" charset="0"/>
              </a:rPr>
              <a:t>年齢：</a:t>
            </a:r>
            <a:r>
              <a:rPr lang="en-US" altLang="ja-JP" sz="1600" b="1" i="0" u="none" strike="noStrike" dirty="0">
                <a:solidFill>
                  <a:srgbClr val="000000"/>
                </a:solidFill>
                <a:effectLst/>
                <a:latin typeface="Arial" panose="020B0604020202020204" pitchFamily="34" charset="0"/>
              </a:rPr>
              <a:t>35</a:t>
            </a:r>
            <a:r>
              <a:rPr lang="ja-JP" altLang="en-US" sz="1600" b="1" i="0" u="none" strike="noStrike" dirty="0">
                <a:solidFill>
                  <a:srgbClr val="000000"/>
                </a:solidFill>
                <a:effectLst/>
                <a:latin typeface="Arial" panose="020B0604020202020204" pitchFamily="34" charset="0"/>
              </a:rPr>
              <a:t>歳</a:t>
            </a:r>
          </a:p>
          <a:p>
            <a:pPr marL="742950" lvl="1" indent="-285750" rtl="0" fontAlgn="base">
              <a:spcBef>
                <a:spcPts val="0"/>
              </a:spcBef>
              <a:spcAft>
                <a:spcPts val="0"/>
              </a:spcAft>
              <a:buFont typeface="Arial" panose="020B0604020202020204" pitchFamily="34" charset="0"/>
              <a:buChar char="•"/>
            </a:pPr>
            <a:r>
              <a:rPr lang="ja-JP" altLang="en-US" sz="1600" b="1" i="0" u="none" strike="noStrike" dirty="0">
                <a:solidFill>
                  <a:srgbClr val="000000"/>
                </a:solidFill>
                <a:effectLst/>
                <a:latin typeface="Arial" panose="020B0604020202020204" pitchFamily="34" charset="0"/>
              </a:rPr>
              <a:t>特徴：仕事が忙しく、手軽に健康を維持できる方法を求めている</a:t>
            </a:r>
          </a:p>
          <a:p>
            <a:pPr rtl="0" fontAlgn="base">
              <a:spcBef>
                <a:spcPts val="0"/>
              </a:spcBef>
              <a:spcAft>
                <a:spcPts val="0"/>
              </a:spcAft>
            </a:pPr>
            <a:r>
              <a:rPr lang="en-US" altLang="ja-JP" b="1" i="0" u="none" strike="noStrike" dirty="0">
                <a:solidFill>
                  <a:srgbClr val="000000"/>
                </a:solidFill>
                <a:effectLst/>
                <a:latin typeface="Arial" panose="020B0604020202020204" pitchFamily="34" charset="0"/>
              </a:rPr>
              <a:t>5.</a:t>
            </a:r>
            <a:r>
              <a:rPr lang="ja-JP" altLang="en-US" b="1" i="0" u="none" strike="noStrike" dirty="0">
                <a:solidFill>
                  <a:srgbClr val="000000"/>
                </a:solidFill>
                <a:effectLst/>
                <a:latin typeface="Arial" panose="020B0604020202020204" pitchFamily="34" charset="0"/>
              </a:rPr>
              <a:t>若いフィットネス愛好者</a:t>
            </a:r>
            <a:r>
              <a:rPr lang="ja-JP" altLang="en-US" b="0" i="0" u="none" strike="noStrike" dirty="0">
                <a:solidFill>
                  <a:srgbClr val="000000"/>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ja-JP" altLang="en-US" sz="1600" b="1" i="0" u="none" strike="noStrike" dirty="0">
                <a:solidFill>
                  <a:srgbClr val="000000"/>
                </a:solidFill>
                <a:effectLst/>
                <a:latin typeface="Arial" panose="020B0604020202020204" pitchFamily="34" charset="0"/>
              </a:rPr>
              <a:t>名前：加藤さん</a:t>
            </a:r>
          </a:p>
          <a:p>
            <a:pPr marL="742950" lvl="1" indent="-285750" rtl="0" fontAlgn="base">
              <a:spcBef>
                <a:spcPts val="0"/>
              </a:spcBef>
              <a:spcAft>
                <a:spcPts val="1200"/>
              </a:spcAft>
              <a:buFont typeface="Arial" panose="020B0604020202020204" pitchFamily="34" charset="0"/>
              <a:buChar char="•"/>
            </a:pPr>
            <a:r>
              <a:rPr lang="ja-JP" altLang="en-US" sz="1600" b="1" i="0" u="none" strike="noStrike" dirty="0">
                <a:solidFill>
                  <a:srgbClr val="000000"/>
                </a:solidFill>
                <a:effectLst/>
                <a:latin typeface="Arial" panose="020B0604020202020204" pitchFamily="34" charset="0"/>
              </a:rPr>
              <a:t>年齢：</a:t>
            </a:r>
            <a:r>
              <a:rPr lang="en-US" altLang="ja-JP" sz="1600" b="1" i="0" u="none" strike="noStrike" dirty="0">
                <a:solidFill>
                  <a:srgbClr val="000000"/>
                </a:solidFill>
                <a:effectLst/>
                <a:latin typeface="Arial" panose="020B0604020202020204" pitchFamily="34" charset="0"/>
              </a:rPr>
              <a:t>25</a:t>
            </a:r>
            <a:r>
              <a:rPr lang="ja-JP" altLang="en-US" sz="1600" b="1" i="0" u="none" strike="noStrike" dirty="0">
                <a:solidFill>
                  <a:srgbClr val="000000"/>
                </a:solidFill>
                <a:effectLst/>
                <a:latin typeface="Arial" panose="020B0604020202020204" pitchFamily="34" charset="0"/>
              </a:rPr>
              <a:t>歳</a:t>
            </a:r>
          </a:p>
          <a:p>
            <a:pPr marL="742950" lvl="1" indent="-285750" rtl="0" fontAlgn="base">
              <a:spcBef>
                <a:spcPts val="1200"/>
              </a:spcBef>
              <a:spcAft>
                <a:spcPts val="1200"/>
              </a:spcAft>
              <a:buFont typeface="Arial" panose="020B0604020202020204" pitchFamily="34" charset="0"/>
              <a:buChar char="•"/>
            </a:pPr>
            <a:r>
              <a:rPr lang="ja-JP" altLang="en-US" sz="1600" b="1" i="0" u="none" strike="noStrike" dirty="0">
                <a:solidFill>
                  <a:srgbClr val="000000"/>
                </a:solidFill>
                <a:effectLst/>
                <a:latin typeface="Arial" panose="020B0604020202020204" pitchFamily="34" charset="0"/>
              </a:rPr>
              <a:t>特徴：フィットネスに興味があり、パフォーマンス向上に役立つ情報を求めている</a:t>
            </a:r>
          </a:p>
        </p:txBody>
      </p:sp>
    </p:spTree>
    <p:extLst>
      <p:ext uri="{BB962C8B-B14F-4D97-AF65-F5344CB8AC3E}">
        <p14:creationId xmlns:p14="http://schemas.microsoft.com/office/powerpoint/2010/main" val="620231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D32A12-D1F6-C921-F741-8FF5EBCD49B2}"/>
              </a:ext>
            </a:extLst>
          </p:cNvPr>
          <p:cNvSpPr>
            <a:spLocks noGrp="1"/>
          </p:cNvSpPr>
          <p:nvPr>
            <p:ph type="title"/>
          </p:nvPr>
        </p:nvSpPr>
        <p:spPr>
          <a:xfrm>
            <a:off x="205483" y="215758"/>
            <a:ext cx="11763910" cy="750013"/>
          </a:xfrm>
        </p:spPr>
        <p:txBody>
          <a:bodyPr>
            <a:noAutofit/>
          </a:bodyPr>
          <a:lstStyle/>
          <a:p>
            <a:pPr algn="ctr"/>
            <a:r>
              <a:rPr lang="en-US" altLang="ja-JP" sz="2800" dirty="0"/>
              <a:t>5.</a:t>
            </a:r>
            <a:r>
              <a:rPr kumimoji="1" lang="ja-JP" altLang="en-US" sz="2800" dirty="0"/>
              <a:t>コールセンターのペルソナ（事業者側）と消費者のペルソナ（受け手側）を設定して、認知バイアスの有無でシミュレーション</a:t>
            </a:r>
          </a:p>
        </p:txBody>
      </p:sp>
      <p:sp>
        <p:nvSpPr>
          <p:cNvPr id="3" name="コンテンツ プレースホルダー 2">
            <a:extLst>
              <a:ext uri="{FF2B5EF4-FFF2-40B4-BE49-F238E27FC236}">
                <a16:creationId xmlns:a16="http://schemas.microsoft.com/office/drawing/2014/main" id="{9FDDAF8A-14C3-1B2A-640A-5431D4A0A8AC}"/>
              </a:ext>
            </a:extLst>
          </p:cNvPr>
          <p:cNvSpPr>
            <a:spLocks noGrp="1"/>
          </p:cNvSpPr>
          <p:nvPr>
            <p:ph idx="1"/>
          </p:nvPr>
        </p:nvSpPr>
        <p:spPr>
          <a:xfrm>
            <a:off x="214045" y="1222625"/>
            <a:ext cx="11763910" cy="5419618"/>
          </a:xfrm>
        </p:spPr>
        <p:txBody>
          <a:bodyPr>
            <a:normAutofit fontScale="92500" lnSpcReduction="20000"/>
          </a:bodyPr>
          <a:lstStyle/>
          <a:p>
            <a:r>
              <a:rPr lang="ja-JP" altLang="en-US" b="1" dirty="0"/>
              <a:t>認知バイアスを考慮しない売上数：</a:t>
            </a:r>
            <a:r>
              <a:rPr lang="en-US" altLang="ja-JP" b="1" u="sng" dirty="0"/>
              <a:t>510</a:t>
            </a:r>
          </a:p>
          <a:p>
            <a:pPr marL="0" indent="0">
              <a:buNone/>
            </a:pPr>
            <a:r>
              <a:rPr kumimoji="1" lang="ja-JP" altLang="en-US" dirty="0"/>
              <a:t>（</a:t>
            </a:r>
            <a:r>
              <a:rPr kumimoji="1" lang="en-US" altLang="ja-JP" dirty="0"/>
              <a:t>Sales without bias consideration: 510</a:t>
            </a:r>
            <a:r>
              <a:rPr kumimoji="1" lang="ja-JP" altLang="en-US" dirty="0"/>
              <a:t>）</a:t>
            </a:r>
          </a:p>
          <a:p>
            <a:endParaRPr kumimoji="1" lang="en-US" altLang="ja-JP" dirty="0"/>
          </a:p>
          <a:p>
            <a:r>
              <a:rPr lang="ja-JP" altLang="en-US" b="1" dirty="0"/>
              <a:t>認知バイアスを考慮した売上数：</a:t>
            </a:r>
            <a:r>
              <a:rPr lang="en-US" altLang="ja-JP" b="1" u="sng" dirty="0"/>
              <a:t>702</a:t>
            </a:r>
          </a:p>
          <a:p>
            <a:pPr marL="0" indent="0">
              <a:buNone/>
            </a:pPr>
            <a:r>
              <a:rPr kumimoji="1" lang="ja-JP" altLang="en-US" dirty="0"/>
              <a:t>（</a:t>
            </a:r>
            <a:r>
              <a:rPr kumimoji="1" lang="en-US" altLang="ja-JP" dirty="0"/>
              <a:t>Sales with bias consideration: 702</a:t>
            </a:r>
            <a:r>
              <a:rPr kumimoji="1" lang="ja-JP" altLang="en-US" dirty="0"/>
              <a:t>）</a:t>
            </a:r>
            <a:endParaRPr kumimoji="1" lang="en-US" altLang="ja-JP" dirty="0"/>
          </a:p>
          <a:p>
            <a:pPr marL="0" indent="0">
              <a:buNone/>
            </a:pPr>
            <a:r>
              <a:rPr kumimoji="1" lang="en-US" altLang="ja-JP" b="1" dirty="0"/>
              <a:t>※</a:t>
            </a:r>
            <a:r>
              <a:rPr lang="ja-JP" altLang="en-US" b="1" dirty="0"/>
              <a:t> </a:t>
            </a:r>
            <a:r>
              <a:rPr lang="en-US" altLang="ja-JP" b="1" dirty="0"/>
              <a:t>1000</a:t>
            </a:r>
            <a:r>
              <a:rPr lang="ja-JP" altLang="en-US" b="1" dirty="0"/>
              <a:t>回試行の場合</a:t>
            </a:r>
            <a:endParaRPr lang="en-US" altLang="ja-JP" b="1" dirty="0"/>
          </a:p>
          <a:p>
            <a:pPr marL="0" indent="0">
              <a:buNone/>
            </a:pPr>
            <a:endParaRPr kumimoji="1" lang="en-US" altLang="ja-JP" b="1" dirty="0"/>
          </a:p>
          <a:p>
            <a:r>
              <a:rPr lang="ja-JP" altLang="en-US" dirty="0"/>
              <a:t>差異：</a:t>
            </a:r>
            <a:r>
              <a:rPr lang="en-US" altLang="ja-JP" dirty="0"/>
              <a:t>192</a:t>
            </a:r>
          </a:p>
          <a:p>
            <a:r>
              <a:rPr kumimoji="1" lang="en-US" altLang="ja-JP" b="1" dirty="0">
                <a:solidFill>
                  <a:srgbClr val="00B050"/>
                </a:solidFill>
              </a:rPr>
              <a:t>1000</a:t>
            </a:r>
            <a:r>
              <a:rPr kumimoji="1" lang="ja-JP" altLang="en-US" b="1" dirty="0">
                <a:solidFill>
                  <a:srgbClr val="00B050"/>
                </a:solidFill>
              </a:rPr>
              <a:t>回の試行で、</a:t>
            </a:r>
            <a:r>
              <a:rPr kumimoji="1" lang="en-US" altLang="ja-JP" b="1" dirty="0">
                <a:solidFill>
                  <a:srgbClr val="00B050"/>
                </a:solidFill>
              </a:rPr>
              <a:t>1</a:t>
            </a:r>
            <a:r>
              <a:rPr kumimoji="1" lang="ja-JP" altLang="en-US" b="1" dirty="0">
                <a:solidFill>
                  <a:srgbClr val="00B050"/>
                </a:solidFill>
              </a:rPr>
              <a:t>個当たり</a:t>
            </a:r>
            <a:r>
              <a:rPr kumimoji="1" lang="en-US" altLang="ja-JP" b="1" dirty="0">
                <a:solidFill>
                  <a:srgbClr val="00B050"/>
                </a:solidFill>
              </a:rPr>
              <a:t>10,000</a:t>
            </a:r>
            <a:r>
              <a:rPr kumimoji="1" lang="ja-JP" altLang="en-US" b="1" dirty="0">
                <a:solidFill>
                  <a:srgbClr val="00B050"/>
                </a:solidFill>
              </a:rPr>
              <a:t>円だとすると、</a:t>
            </a:r>
            <a:r>
              <a:rPr kumimoji="1" lang="en-US" altLang="ja-JP" b="1" dirty="0">
                <a:solidFill>
                  <a:srgbClr val="00B050"/>
                </a:solidFill>
              </a:rPr>
              <a:t>19,200,000</a:t>
            </a:r>
            <a:r>
              <a:rPr kumimoji="1" lang="ja-JP" altLang="en-US" b="1" dirty="0">
                <a:solidFill>
                  <a:srgbClr val="00B050"/>
                </a:solidFill>
              </a:rPr>
              <a:t>円の差異が生じる。</a:t>
            </a:r>
            <a:endParaRPr kumimoji="1" lang="en-US" altLang="ja-JP" b="1" dirty="0">
              <a:solidFill>
                <a:srgbClr val="00B050"/>
              </a:solidFill>
            </a:endParaRPr>
          </a:p>
          <a:p>
            <a:pPr marL="0" indent="0">
              <a:buNone/>
            </a:pPr>
            <a:r>
              <a:rPr kumimoji="1" lang="ja-JP" altLang="en-US" b="1" dirty="0">
                <a:solidFill>
                  <a:srgbClr val="00B050"/>
                </a:solidFill>
              </a:rPr>
              <a:t>→認知バイアスを考慮すると、</a:t>
            </a:r>
            <a:r>
              <a:rPr kumimoji="1" lang="en-US" altLang="ja-JP" b="1" dirty="0">
                <a:solidFill>
                  <a:srgbClr val="00B050"/>
                </a:solidFill>
              </a:rPr>
              <a:t>1</a:t>
            </a:r>
            <a:r>
              <a:rPr kumimoji="1" lang="ja-JP" altLang="en-US" b="1" dirty="0">
                <a:solidFill>
                  <a:srgbClr val="00B050"/>
                </a:solidFill>
              </a:rPr>
              <a:t>回当たり</a:t>
            </a:r>
            <a:r>
              <a:rPr kumimoji="1" lang="en-US" altLang="ja-JP" b="1" dirty="0">
                <a:solidFill>
                  <a:srgbClr val="00B050"/>
                </a:solidFill>
              </a:rPr>
              <a:t>19,200</a:t>
            </a:r>
            <a:r>
              <a:rPr kumimoji="1" lang="ja-JP" altLang="en-US" b="1" dirty="0">
                <a:solidFill>
                  <a:srgbClr val="00B050"/>
                </a:solidFill>
              </a:rPr>
              <a:t>円</a:t>
            </a:r>
            <a:endParaRPr kumimoji="1" lang="en-US" altLang="ja-JP" b="1" dirty="0">
              <a:solidFill>
                <a:srgbClr val="00B050"/>
              </a:solidFill>
            </a:endParaRPr>
          </a:p>
          <a:p>
            <a:endParaRPr kumimoji="1" lang="en-US" altLang="ja-JP" b="1" dirty="0">
              <a:solidFill>
                <a:srgbClr val="FF0000"/>
              </a:solidFill>
            </a:endParaRPr>
          </a:p>
          <a:p>
            <a:pPr marL="0" indent="0">
              <a:buNone/>
            </a:pPr>
            <a:r>
              <a:rPr lang="ja-JP" altLang="en-US" dirty="0"/>
              <a:t>→認知バイアスを考慮した応対が求められている。</a:t>
            </a:r>
            <a:endParaRPr kumimoji="1" lang="en-US" altLang="ja-JP" dirty="0"/>
          </a:p>
        </p:txBody>
      </p:sp>
    </p:spTree>
    <p:extLst>
      <p:ext uri="{BB962C8B-B14F-4D97-AF65-F5344CB8AC3E}">
        <p14:creationId xmlns:p14="http://schemas.microsoft.com/office/powerpoint/2010/main" val="1912067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D32A12-D1F6-C921-F741-8FF5EBCD49B2}"/>
              </a:ext>
            </a:extLst>
          </p:cNvPr>
          <p:cNvSpPr>
            <a:spLocks noGrp="1"/>
          </p:cNvSpPr>
          <p:nvPr>
            <p:ph type="title"/>
          </p:nvPr>
        </p:nvSpPr>
        <p:spPr>
          <a:xfrm>
            <a:off x="205483" y="215758"/>
            <a:ext cx="11763910" cy="750013"/>
          </a:xfrm>
        </p:spPr>
        <p:txBody>
          <a:bodyPr/>
          <a:lstStyle/>
          <a:p>
            <a:pPr algn="ctr"/>
            <a:r>
              <a:rPr lang="ja-JP" altLang="en-US" dirty="0"/>
              <a:t>モチベーション</a:t>
            </a:r>
            <a:endParaRPr kumimoji="1" lang="ja-JP" altLang="en-US" dirty="0"/>
          </a:p>
        </p:txBody>
      </p:sp>
      <p:sp>
        <p:nvSpPr>
          <p:cNvPr id="3" name="コンテンツ プレースホルダー 2">
            <a:extLst>
              <a:ext uri="{FF2B5EF4-FFF2-40B4-BE49-F238E27FC236}">
                <a16:creationId xmlns:a16="http://schemas.microsoft.com/office/drawing/2014/main" id="{9FDDAF8A-14C3-1B2A-640A-5431D4A0A8AC}"/>
              </a:ext>
            </a:extLst>
          </p:cNvPr>
          <p:cNvSpPr>
            <a:spLocks noGrp="1"/>
          </p:cNvSpPr>
          <p:nvPr>
            <p:ph idx="1"/>
          </p:nvPr>
        </p:nvSpPr>
        <p:spPr>
          <a:xfrm>
            <a:off x="214045" y="965771"/>
            <a:ext cx="11763910" cy="5676472"/>
          </a:xfrm>
        </p:spPr>
        <p:txBody>
          <a:bodyPr>
            <a:normAutofit fontScale="92500" lnSpcReduction="10000"/>
          </a:bodyPr>
          <a:lstStyle/>
          <a:p>
            <a:r>
              <a:rPr lang="ja-JP" altLang="en-US" b="1" dirty="0">
                <a:solidFill>
                  <a:srgbClr val="000000"/>
                </a:solidFill>
                <a:highlight>
                  <a:srgbClr val="FFFFFF"/>
                </a:highlight>
                <a:latin typeface="var(--headings-font-family)"/>
              </a:rPr>
              <a:t>昨年</a:t>
            </a:r>
            <a:r>
              <a:rPr lang="ja-JP" altLang="en-US" dirty="0">
                <a:solidFill>
                  <a:srgbClr val="000000"/>
                </a:solidFill>
                <a:highlight>
                  <a:srgbClr val="FFFFFF"/>
                </a:highlight>
                <a:latin typeface="var(--headings-font-family)"/>
              </a:rPr>
              <a:t>から</a:t>
            </a:r>
            <a:r>
              <a:rPr lang="ja-JP" altLang="en-US" b="1" u="sng" dirty="0">
                <a:solidFill>
                  <a:srgbClr val="000000"/>
                </a:solidFill>
                <a:highlight>
                  <a:srgbClr val="FFFFFF"/>
                </a:highlight>
                <a:latin typeface="var(--headings-font-family)"/>
              </a:rPr>
              <a:t>認知バイアスの書籍</a:t>
            </a:r>
            <a:r>
              <a:rPr lang="ja-JP" altLang="en-US" dirty="0">
                <a:solidFill>
                  <a:srgbClr val="000000"/>
                </a:solidFill>
                <a:highlight>
                  <a:srgbClr val="FFFFFF"/>
                </a:highlight>
                <a:latin typeface="var(--headings-font-family)"/>
              </a:rPr>
              <a:t>が出てきているが、ピンと来なかった</a:t>
            </a:r>
            <a:r>
              <a:rPr lang="en-US" altLang="ja-JP" dirty="0">
                <a:solidFill>
                  <a:srgbClr val="000000"/>
                </a:solidFill>
                <a:highlight>
                  <a:srgbClr val="FFFFFF"/>
                </a:highlight>
                <a:latin typeface="var(--headings-font-family)"/>
              </a:rPr>
              <a:t>(</a:t>
            </a:r>
            <a:r>
              <a:rPr lang="ja-JP" altLang="en-US" dirty="0">
                <a:solidFill>
                  <a:srgbClr val="000000"/>
                </a:solidFill>
                <a:highlight>
                  <a:srgbClr val="FFFFFF"/>
                </a:highlight>
                <a:latin typeface="var(--headings-font-family)"/>
              </a:rPr>
              <a:t>実用的でなかった</a:t>
            </a:r>
            <a:r>
              <a:rPr lang="en-US" altLang="ja-JP" dirty="0">
                <a:solidFill>
                  <a:srgbClr val="000000"/>
                </a:solidFill>
                <a:highlight>
                  <a:srgbClr val="FFFFFF"/>
                </a:highlight>
                <a:latin typeface="var(--headings-font-family)"/>
              </a:rPr>
              <a:t>)</a:t>
            </a:r>
            <a:r>
              <a:rPr lang="ja-JP" altLang="en-US" dirty="0">
                <a:solidFill>
                  <a:srgbClr val="000000"/>
                </a:solidFill>
                <a:highlight>
                  <a:srgbClr val="FFFFFF"/>
                </a:highlight>
                <a:latin typeface="var(--headings-font-family)"/>
              </a:rPr>
              <a:t>。統一性がなく、まちまちであった。</a:t>
            </a:r>
            <a:endParaRPr lang="en-US" altLang="ja-JP" dirty="0">
              <a:solidFill>
                <a:srgbClr val="000000"/>
              </a:solidFill>
              <a:highlight>
                <a:srgbClr val="FFFFFF"/>
              </a:highlight>
              <a:latin typeface="var(--headings-font-family)"/>
            </a:endParaRPr>
          </a:p>
          <a:p>
            <a:pPr marL="0" indent="0">
              <a:buNone/>
            </a:pPr>
            <a:endParaRPr lang="en-US" altLang="ja-JP" dirty="0">
              <a:solidFill>
                <a:srgbClr val="000000"/>
              </a:solidFill>
              <a:highlight>
                <a:srgbClr val="FFFFFF"/>
              </a:highlight>
              <a:latin typeface="var(--headings-font-family)"/>
            </a:endParaRPr>
          </a:p>
          <a:p>
            <a:pPr marL="0" indent="0">
              <a:buNone/>
            </a:pPr>
            <a:r>
              <a:rPr lang="ja-JP" altLang="en-US" dirty="0">
                <a:solidFill>
                  <a:srgbClr val="000000"/>
                </a:solidFill>
                <a:highlight>
                  <a:srgbClr val="FFFFFF"/>
                </a:highlight>
                <a:latin typeface="var(--headings-font-family)"/>
              </a:rPr>
              <a:t>↓</a:t>
            </a:r>
            <a:endParaRPr lang="en-US" altLang="ja-JP" dirty="0">
              <a:solidFill>
                <a:srgbClr val="000000"/>
              </a:solidFill>
              <a:highlight>
                <a:srgbClr val="FFFFFF"/>
              </a:highlight>
              <a:latin typeface="var(--headings-font-family)"/>
            </a:endParaRPr>
          </a:p>
          <a:p>
            <a:pPr marL="0" indent="0">
              <a:buNone/>
            </a:pPr>
            <a:endParaRPr lang="en-US" altLang="ja-JP" dirty="0">
              <a:solidFill>
                <a:srgbClr val="000000"/>
              </a:solidFill>
              <a:highlight>
                <a:srgbClr val="FFFFFF"/>
              </a:highlight>
              <a:latin typeface="var(--headings-font-family)"/>
            </a:endParaRPr>
          </a:p>
          <a:p>
            <a:pPr marL="0" indent="0">
              <a:buNone/>
            </a:pPr>
            <a:endParaRPr lang="en-US" altLang="ja-JP" dirty="0">
              <a:solidFill>
                <a:srgbClr val="000000"/>
              </a:solidFill>
              <a:highlight>
                <a:srgbClr val="FFFFFF"/>
              </a:highlight>
              <a:latin typeface="var(--headings-font-family)"/>
            </a:endParaRPr>
          </a:p>
          <a:p>
            <a:r>
              <a:rPr lang="en-US" altLang="ja-JP" b="1" dirty="0">
                <a:solidFill>
                  <a:srgbClr val="000000"/>
                </a:solidFill>
                <a:highlight>
                  <a:srgbClr val="FFFFFF"/>
                </a:highlight>
                <a:latin typeface="var(--headings-font-family)"/>
              </a:rPr>
              <a:t>6</a:t>
            </a:r>
            <a:r>
              <a:rPr lang="ja-JP" altLang="en-US" b="1" dirty="0">
                <a:solidFill>
                  <a:srgbClr val="000000"/>
                </a:solidFill>
                <a:highlight>
                  <a:srgbClr val="FFFFFF"/>
                </a:highlight>
                <a:latin typeface="var(--headings-font-family)"/>
              </a:rPr>
              <a:t>月</a:t>
            </a:r>
            <a:r>
              <a:rPr lang="ja-JP" altLang="en-US" dirty="0">
                <a:solidFill>
                  <a:srgbClr val="000000"/>
                </a:solidFill>
                <a:highlight>
                  <a:srgbClr val="FFFFFF"/>
                </a:highlight>
                <a:latin typeface="var(--headings-font-family)"/>
              </a:rPr>
              <a:t>に</a:t>
            </a:r>
            <a:r>
              <a:rPr lang="en-US" altLang="ja-JP" b="1" u="sng" dirty="0">
                <a:solidFill>
                  <a:srgbClr val="000000"/>
                </a:solidFill>
                <a:highlight>
                  <a:srgbClr val="FFFFFF"/>
                </a:highlight>
                <a:latin typeface="var(--headings-font-family)"/>
              </a:rPr>
              <a:t>LLM</a:t>
            </a:r>
            <a:r>
              <a:rPr lang="ja-JP" altLang="en-US" b="1" u="sng" dirty="0">
                <a:solidFill>
                  <a:srgbClr val="000000"/>
                </a:solidFill>
                <a:highlight>
                  <a:srgbClr val="FFFFFF"/>
                </a:highlight>
                <a:latin typeface="var(--headings-font-family)"/>
              </a:rPr>
              <a:t>の認知バイアスに関する論文</a:t>
            </a:r>
            <a:r>
              <a:rPr lang="ja-JP" altLang="en-US" dirty="0">
                <a:solidFill>
                  <a:srgbClr val="000000"/>
                </a:solidFill>
                <a:highlight>
                  <a:srgbClr val="FFFFFF"/>
                </a:highlight>
                <a:latin typeface="var(--headings-font-family)"/>
              </a:rPr>
              <a:t>がいくつか出てきた。</a:t>
            </a:r>
            <a:endParaRPr lang="en-US" altLang="ja-JP" dirty="0">
              <a:solidFill>
                <a:srgbClr val="000000"/>
              </a:solidFill>
              <a:highlight>
                <a:srgbClr val="FFFFFF"/>
              </a:highlight>
              <a:latin typeface="var(--headings-font-family)"/>
            </a:endParaRPr>
          </a:p>
          <a:p>
            <a:pPr marL="0" indent="0">
              <a:buNone/>
            </a:pPr>
            <a:endParaRPr lang="en-US" altLang="ja-JP" dirty="0">
              <a:solidFill>
                <a:srgbClr val="000000"/>
              </a:solidFill>
              <a:highlight>
                <a:srgbClr val="FFFFFF"/>
              </a:highlight>
              <a:latin typeface="var(--headings-font-family)"/>
            </a:endParaRPr>
          </a:p>
          <a:p>
            <a:pPr marL="0" indent="0">
              <a:buNone/>
            </a:pPr>
            <a:r>
              <a:rPr lang="ja-JP" altLang="en-US" dirty="0">
                <a:solidFill>
                  <a:srgbClr val="000000"/>
                </a:solidFill>
                <a:highlight>
                  <a:srgbClr val="FFFFFF"/>
                </a:highlight>
                <a:latin typeface="var(--headings-font-family)"/>
              </a:rPr>
              <a:t>↓</a:t>
            </a:r>
            <a:endParaRPr lang="en-US" altLang="ja-JP" dirty="0">
              <a:solidFill>
                <a:srgbClr val="000000"/>
              </a:solidFill>
              <a:highlight>
                <a:srgbClr val="FFFFFF"/>
              </a:highlight>
              <a:latin typeface="var(--headings-font-family)"/>
            </a:endParaRPr>
          </a:p>
          <a:p>
            <a:pPr marL="0" indent="0">
              <a:buNone/>
            </a:pPr>
            <a:endParaRPr lang="en-US" altLang="ja-JP" dirty="0">
              <a:solidFill>
                <a:srgbClr val="000000"/>
              </a:solidFill>
              <a:highlight>
                <a:srgbClr val="FFFFFF"/>
              </a:highlight>
              <a:latin typeface="var(--headings-font-family)"/>
            </a:endParaRPr>
          </a:p>
          <a:p>
            <a:r>
              <a:rPr lang="ja-JP" altLang="en-US" b="1" i="0" u="sng" dirty="0">
                <a:solidFill>
                  <a:srgbClr val="000000"/>
                </a:solidFill>
                <a:effectLst/>
                <a:highlight>
                  <a:srgbClr val="FFFFFF"/>
                </a:highlight>
                <a:latin typeface="var(--headings-font-family)"/>
              </a:rPr>
              <a:t>自分のなりに</a:t>
            </a:r>
            <a:r>
              <a:rPr lang="ja-JP" altLang="en-US" b="1" u="sng" dirty="0">
                <a:solidFill>
                  <a:srgbClr val="000000"/>
                </a:solidFill>
                <a:highlight>
                  <a:srgbClr val="FFFFFF"/>
                </a:highlight>
                <a:latin typeface="var(--headings-font-family)"/>
              </a:rPr>
              <a:t>捉えて、ビジネス活用できるように</a:t>
            </a:r>
            <a:r>
              <a:rPr lang="ja-JP" altLang="en-US" b="1" i="0" u="sng" dirty="0">
                <a:solidFill>
                  <a:srgbClr val="000000"/>
                </a:solidFill>
                <a:effectLst/>
                <a:highlight>
                  <a:srgbClr val="FFFFFF"/>
                </a:highlight>
                <a:latin typeface="var(--headings-font-family)"/>
              </a:rPr>
              <a:t>しておこう</a:t>
            </a:r>
            <a:r>
              <a:rPr lang="ja-JP" altLang="en-US" b="0" i="0" dirty="0">
                <a:solidFill>
                  <a:srgbClr val="000000"/>
                </a:solidFill>
                <a:effectLst/>
                <a:highlight>
                  <a:srgbClr val="FFFFFF"/>
                </a:highlight>
                <a:latin typeface="var(--headings-font-family)"/>
              </a:rPr>
              <a:t>と思った。</a:t>
            </a:r>
            <a:endParaRPr kumimoji="1" lang="en-US" altLang="ja-JP" dirty="0"/>
          </a:p>
          <a:p>
            <a:pPr marL="0" indent="0">
              <a:buNone/>
            </a:pPr>
            <a:r>
              <a:rPr kumimoji="1" lang="ja-JP" altLang="en-US" dirty="0"/>
              <a:t>→マーケティング場面で、</a:t>
            </a:r>
            <a:r>
              <a:rPr kumimoji="1" lang="ja-JP" altLang="en-US" b="1" u="sng" dirty="0"/>
              <a:t>コンタクトセンターのオペレーターが認知バイアスを理解している場合とそうでない場合をシミュレーション</a:t>
            </a:r>
            <a:r>
              <a:rPr kumimoji="1" lang="ja-JP" altLang="en-US" dirty="0"/>
              <a:t>してみた。</a:t>
            </a:r>
          </a:p>
        </p:txBody>
      </p:sp>
      <p:pic>
        <p:nvPicPr>
          <p:cNvPr id="7" name="図 6">
            <a:extLst>
              <a:ext uri="{FF2B5EF4-FFF2-40B4-BE49-F238E27FC236}">
                <a16:creationId xmlns:a16="http://schemas.microsoft.com/office/drawing/2014/main" id="{DF366F88-AEE0-6BEF-6110-54009AFA2981}"/>
              </a:ext>
            </a:extLst>
          </p:cNvPr>
          <p:cNvPicPr>
            <a:picLocks noChangeAspect="1"/>
          </p:cNvPicPr>
          <p:nvPr/>
        </p:nvPicPr>
        <p:blipFill>
          <a:blip r:embed="rId2"/>
          <a:stretch>
            <a:fillRect/>
          </a:stretch>
        </p:blipFill>
        <p:spPr>
          <a:xfrm>
            <a:off x="4952795" y="1633741"/>
            <a:ext cx="1547300" cy="1483493"/>
          </a:xfrm>
          <a:prstGeom prst="rect">
            <a:avLst/>
          </a:prstGeom>
        </p:spPr>
      </p:pic>
      <p:pic>
        <p:nvPicPr>
          <p:cNvPr id="9" name="図 8">
            <a:extLst>
              <a:ext uri="{FF2B5EF4-FFF2-40B4-BE49-F238E27FC236}">
                <a16:creationId xmlns:a16="http://schemas.microsoft.com/office/drawing/2014/main" id="{49E1828B-D107-C10D-F1D9-336685D5D38F}"/>
              </a:ext>
            </a:extLst>
          </p:cNvPr>
          <p:cNvPicPr>
            <a:picLocks noChangeAspect="1"/>
          </p:cNvPicPr>
          <p:nvPr/>
        </p:nvPicPr>
        <p:blipFill>
          <a:blip r:embed="rId3"/>
          <a:stretch>
            <a:fillRect/>
          </a:stretch>
        </p:blipFill>
        <p:spPr>
          <a:xfrm>
            <a:off x="7278026" y="1633740"/>
            <a:ext cx="1102240" cy="1483494"/>
          </a:xfrm>
          <a:prstGeom prst="rect">
            <a:avLst/>
          </a:prstGeom>
        </p:spPr>
      </p:pic>
      <p:pic>
        <p:nvPicPr>
          <p:cNvPr id="11" name="図 10">
            <a:extLst>
              <a:ext uri="{FF2B5EF4-FFF2-40B4-BE49-F238E27FC236}">
                <a16:creationId xmlns:a16="http://schemas.microsoft.com/office/drawing/2014/main" id="{AB9DFC7A-0371-1C4E-4FE6-F32B5C021F52}"/>
              </a:ext>
            </a:extLst>
          </p:cNvPr>
          <p:cNvPicPr>
            <a:picLocks noChangeAspect="1"/>
          </p:cNvPicPr>
          <p:nvPr/>
        </p:nvPicPr>
        <p:blipFill>
          <a:blip r:embed="rId4"/>
          <a:stretch>
            <a:fillRect/>
          </a:stretch>
        </p:blipFill>
        <p:spPr>
          <a:xfrm>
            <a:off x="2812101" y="1582262"/>
            <a:ext cx="1102240" cy="1534972"/>
          </a:xfrm>
          <a:prstGeom prst="rect">
            <a:avLst/>
          </a:prstGeom>
        </p:spPr>
      </p:pic>
      <p:pic>
        <p:nvPicPr>
          <p:cNvPr id="13" name="図 12">
            <a:extLst>
              <a:ext uri="{FF2B5EF4-FFF2-40B4-BE49-F238E27FC236}">
                <a16:creationId xmlns:a16="http://schemas.microsoft.com/office/drawing/2014/main" id="{70C17EA8-B2E2-BFA6-D152-BCB0D7A5E2FA}"/>
              </a:ext>
            </a:extLst>
          </p:cNvPr>
          <p:cNvPicPr>
            <a:picLocks noChangeAspect="1"/>
          </p:cNvPicPr>
          <p:nvPr/>
        </p:nvPicPr>
        <p:blipFill>
          <a:blip r:embed="rId5"/>
          <a:stretch>
            <a:fillRect/>
          </a:stretch>
        </p:blipFill>
        <p:spPr>
          <a:xfrm>
            <a:off x="9642278" y="1633741"/>
            <a:ext cx="1263116" cy="1584039"/>
          </a:xfrm>
          <a:prstGeom prst="rect">
            <a:avLst/>
          </a:prstGeom>
        </p:spPr>
      </p:pic>
      <p:pic>
        <p:nvPicPr>
          <p:cNvPr id="15" name="図 14">
            <a:extLst>
              <a:ext uri="{FF2B5EF4-FFF2-40B4-BE49-F238E27FC236}">
                <a16:creationId xmlns:a16="http://schemas.microsoft.com/office/drawing/2014/main" id="{2CE65100-9567-3874-9A8D-9FCEFFDDBF4C}"/>
              </a:ext>
            </a:extLst>
          </p:cNvPr>
          <p:cNvPicPr>
            <a:picLocks noChangeAspect="1"/>
          </p:cNvPicPr>
          <p:nvPr/>
        </p:nvPicPr>
        <p:blipFill>
          <a:blip r:embed="rId6"/>
          <a:stretch>
            <a:fillRect/>
          </a:stretch>
        </p:blipFill>
        <p:spPr>
          <a:xfrm>
            <a:off x="7078894" y="3967793"/>
            <a:ext cx="4749914" cy="1017839"/>
          </a:xfrm>
          <a:prstGeom prst="rect">
            <a:avLst/>
          </a:prstGeom>
        </p:spPr>
      </p:pic>
    </p:spTree>
    <p:extLst>
      <p:ext uri="{BB962C8B-B14F-4D97-AF65-F5344CB8AC3E}">
        <p14:creationId xmlns:p14="http://schemas.microsoft.com/office/powerpoint/2010/main" val="232970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D32A12-D1F6-C921-F741-8FF5EBCD49B2}"/>
              </a:ext>
            </a:extLst>
          </p:cNvPr>
          <p:cNvSpPr>
            <a:spLocks noGrp="1"/>
          </p:cNvSpPr>
          <p:nvPr>
            <p:ph type="title"/>
          </p:nvPr>
        </p:nvSpPr>
        <p:spPr>
          <a:xfrm>
            <a:off x="205483" y="215758"/>
            <a:ext cx="11763910" cy="750013"/>
          </a:xfrm>
        </p:spPr>
        <p:txBody>
          <a:bodyPr>
            <a:normAutofit/>
          </a:bodyPr>
          <a:lstStyle/>
          <a:p>
            <a:pPr algn="ctr"/>
            <a:r>
              <a:rPr lang="en-US" altLang="ja-JP" dirty="0"/>
              <a:t>6.</a:t>
            </a:r>
            <a:r>
              <a:rPr kumimoji="1" lang="ja-JP" altLang="en-US" dirty="0"/>
              <a:t>まとめ</a:t>
            </a:r>
          </a:p>
        </p:txBody>
      </p:sp>
      <p:sp>
        <p:nvSpPr>
          <p:cNvPr id="3" name="コンテンツ プレースホルダー 2">
            <a:extLst>
              <a:ext uri="{FF2B5EF4-FFF2-40B4-BE49-F238E27FC236}">
                <a16:creationId xmlns:a16="http://schemas.microsoft.com/office/drawing/2014/main" id="{9FDDAF8A-14C3-1B2A-640A-5431D4A0A8AC}"/>
              </a:ext>
            </a:extLst>
          </p:cNvPr>
          <p:cNvSpPr>
            <a:spLocks noGrp="1"/>
          </p:cNvSpPr>
          <p:nvPr>
            <p:ph idx="1"/>
          </p:nvPr>
        </p:nvSpPr>
        <p:spPr>
          <a:xfrm>
            <a:off x="214045" y="1202077"/>
            <a:ext cx="11763910" cy="5440166"/>
          </a:xfrm>
        </p:spPr>
        <p:txBody>
          <a:bodyPr/>
          <a:lstStyle/>
          <a:p>
            <a:r>
              <a:rPr lang="ja-JP" altLang="en-US" b="1" dirty="0"/>
              <a:t>認知バイアスには、主に</a:t>
            </a:r>
            <a:r>
              <a:rPr lang="en-US" altLang="ja-JP" b="1" dirty="0"/>
              <a:t>12</a:t>
            </a:r>
            <a:r>
              <a:rPr lang="ja-JP" altLang="en-US" b="1" dirty="0"/>
              <a:t>種類</a:t>
            </a:r>
            <a:r>
              <a:rPr lang="ja-JP" altLang="en-US" dirty="0"/>
              <a:t>ありますが、それぞれの名称によりけりで</a:t>
            </a:r>
            <a:r>
              <a:rPr lang="ja-JP" altLang="en-US" b="1" u="sng" dirty="0"/>
              <a:t>明確な認知バイアスの分類はなく、事例ベースで考える</a:t>
            </a:r>
            <a:r>
              <a:rPr lang="ja-JP" altLang="en-US" dirty="0"/>
              <a:t>必要がありそうです。</a:t>
            </a:r>
            <a:endParaRPr lang="en-US" altLang="ja-JP" dirty="0"/>
          </a:p>
          <a:p>
            <a:endParaRPr lang="en-US" altLang="ja-JP" dirty="0"/>
          </a:p>
          <a:p>
            <a:r>
              <a:rPr lang="en-US" altLang="ja-JP" b="1" dirty="0"/>
              <a:t>LLM</a:t>
            </a:r>
            <a:r>
              <a:rPr lang="ja-JP" altLang="en-US" b="1" dirty="0"/>
              <a:t>の</a:t>
            </a:r>
            <a:r>
              <a:rPr kumimoji="1" lang="ja-JP" altLang="en-US" b="1" dirty="0"/>
              <a:t>認知バイアスの種類は</a:t>
            </a:r>
            <a:r>
              <a:rPr kumimoji="1" lang="en-US" altLang="ja-JP" b="1" dirty="0"/>
              <a:t>9</a:t>
            </a:r>
            <a:r>
              <a:rPr kumimoji="1" lang="ja-JP" altLang="en-US" b="1" dirty="0"/>
              <a:t>種類</a:t>
            </a:r>
            <a:r>
              <a:rPr kumimoji="1" lang="ja-JP" altLang="en-US" dirty="0"/>
              <a:t>で、</a:t>
            </a:r>
            <a:r>
              <a:rPr kumimoji="1" lang="ja-JP" altLang="en-US" b="1" dirty="0"/>
              <a:t>プロンプトの「あなたは○○の専門家です。」などは多用するので、</a:t>
            </a:r>
            <a:r>
              <a:rPr lang="en-US" altLang="ja-JP" b="1" dirty="0"/>
              <a:t>Authority Effect</a:t>
            </a:r>
            <a:r>
              <a:rPr lang="ja-JP" altLang="en-US" b="1" dirty="0"/>
              <a:t>はありそう</a:t>
            </a:r>
            <a:r>
              <a:rPr lang="ja-JP" altLang="en-US" dirty="0"/>
              <a:t>です。</a:t>
            </a:r>
            <a:endParaRPr lang="en-US" altLang="ja-JP" dirty="0"/>
          </a:p>
          <a:p>
            <a:endParaRPr lang="en-US" altLang="ja-JP" dirty="0"/>
          </a:p>
          <a:p>
            <a:r>
              <a:rPr lang="ja-JP" altLang="en-US" b="1" dirty="0"/>
              <a:t>消費者側の認知バイアスがある場合、その対応次第では、</a:t>
            </a:r>
            <a:r>
              <a:rPr lang="en-US" altLang="ja-JP" b="1" dirty="0"/>
              <a:t>1000</a:t>
            </a:r>
            <a:r>
              <a:rPr lang="ja-JP" altLang="en-US" b="1" dirty="0"/>
              <a:t>回の試行によるシミュレーションで、差異は</a:t>
            </a:r>
            <a:r>
              <a:rPr lang="en-US" altLang="ja-JP" b="1" dirty="0"/>
              <a:t>192</a:t>
            </a:r>
            <a:r>
              <a:rPr lang="ja-JP" altLang="en-US" b="1" dirty="0"/>
              <a:t>個</a:t>
            </a:r>
            <a:r>
              <a:rPr lang="ja-JP" altLang="en-US" dirty="0"/>
              <a:t>でした。</a:t>
            </a:r>
            <a:endParaRPr lang="en-US" altLang="ja-JP" dirty="0"/>
          </a:p>
          <a:p>
            <a:pPr marL="0" indent="0">
              <a:buNone/>
            </a:pPr>
            <a:r>
              <a:rPr kumimoji="1" lang="ja-JP" altLang="en-US" dirty="0"/>
              <a:t>→</a:t>
            </a:r>
            <a:r>
              <a:rPr kumimoji="1" lang="ja-JP" altLang="en-US" b="1" dirty="0"/>
              <a:t>認知バイアスを考慮すると、</a:t>
            </a:r>
            <a:r>
              <a:rPr kumimoji="1" lang="en-US" altLang="ja-JP" b="1" dirty="0"/>
              <a:t>1</a:t>
            </a:r>
            <a:r>
              <a:rPr kumimoji="1" lang="ja-JP" altLang="en-US" b="1" dirty="0"/>
              <a:t>回当たり</a:t>
            </a:r>
            <a:r>
              <a:rPr kumimoji="1" lang="en-US" altLang="ja-JP" b="1" dirty="0"/>
              <a:t>19,200</a:t>
            </a:r>
            <a:r>
              <a:rPr kumimoji="1" lang="ja-JP" altLang="en-US" b="1" dirty="0"/>
              <a:t>円</a:t>
            </a:r>
            <a:endParaRPr kumimoji="1" lang="en-US" altLang="ja-JP" b="1" dirty="0"/>
          </a:p>
          <a:p>
            <a:pPr marL="0" indent="0">
              <a:buNone/>
            </a:pPr>
            <a:r>
              <a:rPr lang="ja-JP" altLang="en-US" dirty="0"/>
              <a:t>→</a:t>
            </a:r>
            <a:r>
              <a:rPr lang="ja-JP" altLang="en-US" b="1" u="sng" dirty="0"/>
              <a:t>認知バイアスを考慮した応対が必要</a:t>
            </a:r>
            <a:r>
              <a:rPr lang="ja-JP" altLang="en-US" dirty="0"/>
              <a:t>と言えそうです。</a:t>
            </a:r>
            <a:endParaRPr lang="en-US" altLang="ja-JP" dirty="0"/>
          </a:p>
          <a:p>
            <a:endParaRPr lang="en-US" altLang="ja-JP" dirty="0"/>
          </a:p>
          <a:p>
            <a:pPr marL="0" indent="0">
              <a:buNone/>
            </a:pPr>
            <a:endParaRPr kumimoji="1"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2026322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D32A12-D1F6-C921-F741-8FF5EBCD49B2}"/>
              </a:ext>
            </a:extLst>
          </p:cNvPr>
          <p:cNvSpPr>
            <a:spLocks noGrp="1"/>
          </p:cNvSpPr>
          <p:nvPr>
            <p:ph type="title"/>
          </p:nvPr>
        </p:nvSpPr>
        <p:spPr>
          <a:xfrm>
            <a:off x="205483" y="215758"/>
            <a:ext cx="11763910" cy="750013"/>
          </a:xfrm>
        </p:spPr>
        <p:txBody>
          <a:bodyPr/>
          <a:lstStyle/>
          <a:p>
            <a:pPr algn="ctr"/>
            <a:r>
              <a:rPr lang="ja-JP" altLang="en-US" dirty="0"/>
              <a:t>参考資料・</a:t>
            </a:r>
            <a:r>
              <a:rPr lang="en-US" altLang="ja-JP" dirty="0"/>
              <a:t>URL</a:t>
            </a:r>
            <a:r>
              <a:rPr lang="ja-JP" altLang="en-US" dirty="0"/>
              <a:t>一覧</a:t>
            </a:r>
            <a:endParaRPr kumimoji="1" lang="ja-JP" altLang="en-US" dirty="0"/>
          </a:p>
        </p:txBody>
      </p:sp>
      <p:sp>
        <p:nvSpPr>
          <p:cNvPr id="3" name="コンテンツ プレースホルダー 2">
            <a:extLst>
              <a:ext uri="{FF2B5EF4-FFF2-40B4-BE49-F238E27FC236}">
                <a16:creationId xmlns:a16="http://schemas.microsoft.com/office/drawing/2014/main" id="{9FDDAF8A-14C3-1B2A-640A-5431D4A0A8AC}"/>
              </a:ext>
            </a:extLst>
          </p:cNvPr>
          <p:cNvSpPr>
            <a:spLocks noGrp="1"/>
          </p:cNvSpPr>
          <p:nvPr>
            <p:ph idx="1"/>
          </p:nvPr>
        </p:nvSpPr>
        <p:spPr>
          <a:xfrm>
            <a:off x="214045" y="1202077"/>
            <a:ext cx="11763910" cy="5440166"/>
          </a:xfrm>
        </p:spPr>
        <p:txBody>
          <a:bodyPr/>
          <a:lstStyle/>
          <a:p>
            <a:pPr marL="514350" indent="-514350">
              <a:buFont typeface="+mj-lt"/>
              <a:buAutoNum type="arabicPeriod"/>
            </a:pPr>
            <a:r>
              <a:rPr kumimoji="1" lang="en-US" altLang="ja-JP" dirty="0"/>
              <a:t>Exploring Prosocial Irrationality for LLM Agents: A Social Cognition View</a:t>
            </a:r>
            <a:r>
              <a:rPr kumimoji="1" lang="ja-JP" altLang="en-US" dirty="0"/>
              <a:t>　</a:t>
            </a:r>
            <a:r>
              <a:rPr kumimoji="1" lang="en-US" altLang="ja-JP" dirty="0">
                <a:hlinkClick r:id="rId2"/>
              </a:rPr>
              <a:t>https://arxiv.org/abs/2405.14744</a:t>
            </a:r>
            <a:endParaRPr kumimoji="1" lang="en-US" altLang="ja-JP" dirty="0"/>
          </a:p>
          <a:p>
            <a:pPr marL="514350" indent="-514350">
              <a:buFont typeface="+mj-lt"/>
              <a:buAutoNum type="arabicPeriod"/>
            </a:pPr>
            <a:r>
              <a:rPr kumimoji="1" lang="en-US" altLang="ja-JP" dirty="0"/>
              <a:t>Ask LLMs Directly, “What shapes your bias?”: Measuring Social Bias in Large Language Models</a:t>
            </a:r>
            <a:r>
              <a:rPr kumimoji="1" lang="ja-JP" altLang="en-US" dirty="0"/>
              <a:t>　</a:t>
            </a:r>
            <a:r>
              <a:rPr kumimoji="1" lang="en-US" altLang="ja-JP" dirty="0"/>
              <a:t> </a:t>
            </a:r>
            <a:r>
              <a:rPr kumimoji="1" lang="en-US" altLang="ja-JP" dirty="0">
                <a:hlinkClick r:id="rId3"/>
              </a:rPr>
              <a:t>https://arxiv.org/abs/2406.04064</a:t>
            </a:r>
            <a:r>
              <a:rPr kumimoji="1" lang="ja-JP" altLang="en-US" dirty="0"/>
              <a:t>　</a:t>
            </a:r>
            <a:endParaRPr kumimoji="1" lang="en-US" altLang="ja-JP" dirty="0"/>
          </a:p>
          <a:p>
            <a:pPr marL="514350" indent="-514350">
              <a:buFont typeface="+mj-lt"/>
              <a:buAutoNum type="arabicPeriod"/>
            </a:pPr>
            <a:r>
              <a:rPr kumimoji="1" lang="ja-JP" altLang="en-US" dirty="0">
                <a:hlinkClick r:id="rId4"/>
              </a:rPr>
              <a:t>シミュレーションコード </a:t>
            </a:r>
            <a:r>
              <a:rPr kumimoji="1" lang="en-US" altLang="ja-JP" dirty="0" err="1">
                <a:hlinkClick r:id="rId4"/>
              </a:rPr>
              <a:t>Colab</a:t>
            </a:r>
            <a:endParaRPr kumimoji="1" lang="en-US" altLang="ja-JP" dirty="0">
              <a:hlinkClick r:id="rId4"/>
            </a:endParaRPr>
          </a:p>
          <a:p>
            <a:pPr marL="0" indent="0">
              <a:buNone/>
            </a:pPr>
            <a:r>
              <a:rPr kumimoji="1" lang="en-US" altLang="ja-JP" dirty="0">
                <a:hlinkClick r:id="rId4"/>
              </a:rPr>
              <a:t>https://github.com/otanet/CognitiveBias_LT_20240623/blob/main/CognitiveBias_LT_20240622.ipynb</a:t>
            </a:r>
            <a:endParaRPr lang="en-US" altLang="ja-JP" dirty="0"/>
          </a:p>
          <a:p>
            <a:pPr marL="514350" indent="-514350">
              <a:buFont typeface="+mj-lt"/>
              <a:buAutoNum type="arabicPeriod"/>
            </a:pPr>
            <a:endParaRPr kumimoji="1" lang="ja-JP" altLang="en-US" dirty="0"/>
          </a:p>
        </p:txBody>
      </p:sp>
    </p:spTree>
    <p:extLst>
      <p:ext uri="{BB962C8B-B14F-4D97-AF65-F5344CB8AC3E}">
        <p14:creationId xmlns:p14="http://schemas.microsoft.com/office/powerpoint/2010/main" val="4200323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D32A12-D1F6-C921-F741-8FF5EBCD49B2}"/>
              </a:ext>
            </a:extLst>
          </p:cNvPr>
          <p:cNvSpPr>
            <a:spLocks noGrp="1"/>
          </p:cNvSpPr>
          <p:nvPr>
            <p:ph type="title"/>
          </p:nvPr>
        </p:nvSpPr>
        <p:spPr>
          <a:xfrm>
            <a:off x="205483" y="215758"/>
            <a:ext cx="11763910" cy="750013"/>
          </a:xfrm>
        </p:spPr>
        <p:txBody>
          <a:bodyPr/>
          <a:lstStyle/>
          <a:p>
            <a:pPr algn="ctr"/>
            <a:r>
              <a:rPr lang="ja-JP" altLang="en-US" dirty="0"/>
              <a:t>付録：</a:t>
            </a:r>
            <a:endParaRPr kumimoji="1" lang="ja-JP" altLang="en-US" dirty="0"/>
          </a:p>
        </p:txBody>
      </p:sp>
      <p:sp>
        <p:nvSpPr>
          <p:cNvPr id="3" name="コンテンツ プレースホルダー 2">
            <a:extLst>
              <a:ext uri="{FF2B5EF4-FFF2-40B4-BE49-F238E27FC236}">
                <a16:creationId xmlns:a16="http://schemas.microsoft.com/office/drawing/2014/main" id="{9FDDAF8A-14C3-1B2A-640A-5431D4A0A8AC}"/>
              </a:ext>
            </a:extLst>
          </p:cNvPr>
          <p:cNvSpPr>
            <a:spLocks noGrp="1"/>
          </p:cNvSpPr>
          <p:nvPr>
            <p:ph idx="1"/>
          </p:nvPr>
        </p:nvSpPr>
        <p:spPr>
          <a:xfrm>
            <a:off x="214045" y="1202077"/>
            <a:ext cx="11763910" cy="5440166"/>
          </a:xfrm>
        </p:spPr>
        <p:txBody>
          <a:bodyPr>
            <a:normAutofit/>
          </a:bodyPr>
          <a:lstStyle/>
          <a:p>
            <a:pPr marL="0" indent="0">
              <a:buNone/>
            </a:pPr>
            <a:r>
              <a:rPr kumimoji="1" lang="en-US" altLang="ja-JP" sz="4000" dirty="0"/>
              <a:t>12</a:t>
            </a:r>
            <a:r>
              <a:rPr kumimoji="1" lang="ja-JP" altLang="en-US" sz="4000" dirty="0"/>
              <a:t>個の認知バイアスの一覧表</a:t>
            </a:r>
            <a:endParaRPr kumimoji="1" lang="en-US" altLang="ja-JP" sz="4000" dirty="0"/>
          </a:p>
        </p:txBody>
      </p:sp>
    </p:spTree>
    <p:extLst>
      <p:ext uri="{BB962C8B-B14F-4D97-AF65-F5344CB8AC3E}">
        <p14:creationId xmlns:p14="http://schemas.microsoft.com/office/powerpoint/2010/main" val="4227413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D32A12-D1F6-C921-F741-8FF5EBCD49B2}"/>
              </a:ext>
            </a:extLst>
          </p:cNvPr>
          <p:cNvSpPr>
            <a:spLocks noGrp="1"/>
          </p:cNvSpPr>
          <p:nvPr>
            <p:ph type="title"/>
          </p:nvPr>
        </p:nvSpPr>
        <p:spPr>
          <a:xfrm>
            <a:off x="205483" y="215758"/>
            <a:ext cx="11763910" cy="750013"/>
          </a:xfrm>
        </p:spPr>
        <p:txBody>
          <a:bodyPr>
            <a:noAutofit/>
          </a:bodyPr>
          <a:lstStyle/>
          <a:p>
            <a:pPr algn="ctr"/>
            <a:r>
              <a:rPr lang="en-US" altLang="ja-JP" sz="3200" dirty="0"/>
              <a:t>3.</a:t>
            </a:r>
            <a:r>
              <a:rPr kumimoji="1" lang="ja-JP" altLang="en-US" sz="3200" dirty="0"/>
              <a:t>各認知バイアスでのコールセンターのインタラクション事例</a:t>
            </a:r>
          </a:p>
        </p:txBody>
      </p:sp>
      <p:sp>
        <p:nvSpPr>
          <p:cNvPr id="3" name="コンテンツ プレースホルダー 2">
            <a:extLst>
              <a:ext uri="{FF2B5EF4-FFF2-40B4-BE49-F238E27FC236}">
                <a16:creationId xmlns:a16="http://schemas.microsoft.com/office/drawing/2014/main" id="{9FDDAF8A-14C3-1B2A-640A-5431D4A0A8AC}"/>
              </a:ext>
            </a:extLst>
          </p:cNvPr>
          <p:cNvSpPr>
            <a:spLocks noGrp="1"/>
          </p:cNvSpPr>
          <p:nvPr>
            <p:ph idx="1"/>
          </p:nvPr>
        </p:nvSpPr>
        <p:spPr>
          <a:xfrm>
            <a:off x="214045" y="4982966"/>
            <a:ext cx="11763910" cy="1659276"/>
          </a:xfrm>
        </p:spPr>
        <p:txBody>
          <a:bodyPr/>
          <a:lstStyle/>
          <a:p>
            <a:r>
              <a:rPr kumimoji="1" lang="en-US" altLang="ja-JP" dirty="0" err="1"/>
              <a:t>sss</a:t>
            </a:r>
            <a:endParaRPr kumimoji="1" lang="ja-JP" altLang="en-US" dirty="0"/>
          </a:p>
        </p:txBody>
      </p:sp>
      <p:graphicFrame>
        <p:nvGraphicFramePr>
          <p:cNvPr id="7" name="表 6">
            <a:extLst>
              <a:ext uri="{FF2B5EF4-FFF2-40B4-BE49-F238E27FC236}">
                <a16:creationId xmlns:a16="http://schemas.microsoft.com/office/drawing/2014/main" id="{8A3FACD9-48F8-7FC5-2141-0EFDF42F6D26}"/>
              </a:ext>
            </a:extLst>
          </p:cNvPr>
          <p:cNvGraphicFramePr>
            <a:graphicFrameLocks noGrp="1"/>
          </p:cNvGraphicFramePr>
          <p:nvPr>
            <p:extLst>
              <p:ext uri="{D42A27DB-BD31-4B8C-83A1-F6EECF244321}">
                <p14:modId xmlns:p14="http://schemas.microsoft.com/office/powerpoint/2010/main" val="2459308476"/>
              </p:ext>
            </p:extLst>
          </p:nvPr>
        </p:nvGraphicFramePr>
        <p:xfrm>
          <a:off x="222605" y="965771"/>
          <a:ext cx="11880349" cy="974985"/>
        </p:xfrm>
        <a:graphic>
          <a:graphicData uri="http://schemas.openxmlformats.org/drawingml/2006/table">
            <a:tbl>
              <a:tblPr>
                <a:tableStyleId>{5C22544A-7EE6-4342-B048-85BDC9FD1C3A}</a:tableStyleId>
              </a:tblPr>
              <a:tblGrid>
                <a:gridCol w="840255">
                  <a:extLst>
                    <a:ext uri="{9D8B030D-6E8A-4147-A177-3AD203B41FA5}">
                      <a16:colId xmlns:a16="http://schemas.microsoft.com/office/drawing/2014/main" val="2792844085"/>
                    </a:ext>
                  </a:extLst>
                </a:gridCol>
                <a:gridCol w="4686832">
                  <a:extLst>
                    <a:ext uri="{9D8B030D-6E8A-4147-A177-3AD203B41FA5}">
                      <a16:colId xmlns:a16="http://schemas.microsoft.com/office/drawing/2014/main" val="108541951"/>
                    </a:ext>
                  </a:extLst>
                </a:gridCol>
                <a:gridCol w="6353262">
                  <a:extLst>
                    <a:ext uri="{9D8B030D-6E8A-4147-A177-3AD203B41FA5}">
                      <a16:colId xmlns:a16="http://schemas.microsoft.com/office/drawing/2014/main" val="807247159"/>
                    </a:ext>
                  </a:extLst>
                </a:gridCol>
              </a:tblGrid>
              <a:tr h="214895">
                <a:tc>
                  <a:txBody>
                    <a:bodyPr/>
                    <a:lstStyle/>
                    <a:p>
                      <a:pPr algn="l" fontAlgn="ctr"/>
                      <a:r>
                        <a:rPr lang="en-US" sz="1800" b="1" u="none" strike="noStrike" dirty="0">
                          <a:effectLst/>
                        </a:rPr>
                        <a:t>No.</a:t>
                      </a:r>
                      <a:endParaRPr 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ctr" fontAlgn="ctr"/>
                      <a:r>
                        <a:rPr lang="ja-JP" altLang="en-US" sz="1800" b="1" u="none" strike="noStrike">
                          <a:effectLst/>
                        </a:rPr>
                        <a:t>認知バイアス</a:t>
                      </a:r>
                      <a:endParaRPr lang="ja-JP" alt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ctr" fontAlgn="ctr"/>
                      <a:r>
                        <a:rPr lang="ja-JP" altLang="en-US" sz="1800" b="1" u="none" strike="noStrike" dirty="0">
                          <a:effectLst/>
                        </a:rPr>
                        <a:t>定義</a:t>
                      </a:r>
                      <a:endParaRPr lang="ja-JP" alt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extLst>
                  <a:ext uri="{0D108BD9-81ED-4DB2-BD59-A6C34878D82A}">
                    <a16:rowId xmlns:a16="http://schemas.microsoft.com/office/drawing/2014/main" val="2603731519"/>
                  </a:ext>
                </a:extLst>
              </a:tr>
              <a:tr h="694368">
                <a:tc>
                  <a:txBody>
                    <a:bodyPr/>
                    <a:lstStyle/>
                    <a:p>
                      <a:pPr algn="r" fontAlgn="ctr"/>
                      <a:r>
                        <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6297" marR="6297" marT="6297" marB="0" anchor="ctr"/>
                </a:tc>
                <a:tc>
                  <a:txBody>
                    <a:bodyPr/>
                    <a:lstStyle/>
                    <a:p>
                      <a:pPr algn="l" fontAlgn="ctr"/>
                      <a:r>
                        <a:rPr lang="ja-JP" altLang="en-US" sz="1800" b="1" u="none" strike="noStrike" dirty="0">
                          <a:effectLst/>
                        </a:rPr>
                        <a:t>損失回避バイアス </a:t>
                      </a:r>
                      <a:r>
                        <a:rPr lang="en-US" altLang="ja-JP" sz="1800" b="1" u="none" strike="noStrike" dirty="0">
                          <a:effectLst/>
                        </a:rPr>
                        <a:t>(Loss Aversion Bias)</a:t>
                      </a:r>
                      <a:endParaRPr 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l" fontAlgn="ctr"/>
                      <a:r>
                        <a:rPr lang="ja-JP" altLang="en-US" sz="1800" b="1" u="none" strike="noStrike" dirty="0">
                          <a:effectLst/>
                        </a:rPr>
                        <a:t>損失の痛みは、同等の利益の喜びよりも大きく感じる傾向。</a:t>
                      </a:r>
                    </a:p>
                  </a:txBody>
                  <a:tcPr marL="6297" marR="6297" marT="6297" marB="0" anchor="ctr"/>
                </a:tc>
                <a:extLst>
                  <a:ext uri="{0D108BD9-81ED-4DB2-BD59-A6C34878D82A}">
                    <a16:rowId xmlns:a16="http://schemas.microsoft.com/office/drawing/2014/main" val="2931097680"/>
                  </a:ext>
                </a:extLst>
              </a:tr>
            </a:tbl>
          </a:graphicData>
        </a:graphic>
      </p:graphicFrame>
      <p:graphicFrame>
        <p:nvGraphicFramePr>
          <p:cNvPr id="8" name="表 7">
            <a:extLst>
              <a:ext uri="{FF2B5EF4-FFF2-40B4-BE49-F238E27FC236}">
                <a16:creationId xmlns:a16="http://schemas.microsoft.com/office/drawing/2014/main" id="{07FCC3FA-B65D-C341-4FA7-6A4217CD976C}"/>
              </a:ext>
            </a:extLst>
          </p:cNvPr>
          <p:cNvGraphicFramePr>
            <a:graphicFrameLocks noGrp="1"/>
          </p:cNvGraphicFramePr>
          <p:nvPr>
            <p:extLst>
              <p:ext uri="{D42A27DB-BD31-4B8C-83A1-F6EECF244321}">
                <p14:modId xmlns:p14="http://schemas.microsoft.com/office/powerpoint/2010/main" val="2994221380"/>
              </p:ext>
            </p:extLst>
          </p:nvPr>
        </p:nvGraphicFramePr>
        <p:xfrm>
          <a:off x="222607" y="2065106"/>
          <a:ext cx="11880350" cy="4879219"/>
        </p:xfrm>
        <a:graphic>
          <a:graphicData uri="http://schemas.openxmlformats.org/drawingml/2006/table">
            <a:tbl>
              <a:tblPr firstRow="1" bandRow="1">
                <a:tableStyleId>{5C22544A-7EE6-4342-B048-85BDC9FD1C3A}</a:tableStyleId>
              </a:tblPr>
              <a:tblGrid>
                <a:gridCol w="5962436">
                  <a:extLst>
                    <a:ext uri="{9D8B030D-6E8A-4147-A177-3AD203B41FA5}">
                      <a16:colId xmlns:a16="http://schemas.microsoft.com/office/drawing/2014/main" val="1426241989"/>
                    </a:ext>
                  </a:extLst>
                </a:gridCol>
                <a:gridCol w="5917914">
                  <a:extLst>
                    <a:ext uri="{9D8B030D-6E8A-4147-A177-3AD203B41FA5}">
                      <a16:colId xmlns:a16="http://schemas.microsoft.com/office/drawing/2014/main" val="3946658521"/>
                    </a:ext>
                  </a:extLst>
                </a:gridCol>
              </a:tblGrid>
              <a:tr h="470433">
                <a:tc>
                  <a:txBody>
                    <a:bodyPr/>
                    <a:lstStyle/>
                    <a:p>
                      <a:r>
                        <a:rPr lang="ja-JP" altLang="en-US" sz="2000" dirty="0"/>
                        <a:t>認知バイアスを考慮しない場合</a:t>
                      </a:r>
                      <a:endParaRPr kumimoji="1" lang="ja-JP" altLang="en-US" sz="2000" dirty="0"/>
                    </a:p>
                  </a:txBody>
                  <a:tcPr/>
                </a:tc>
                <a:tc>
                  <a:txBody>
                    <a:bodyPr/>
                    <a:lstStyle/>
                    <a:p>
                      <a:r>
                        <a:rPr lang="ja-JP" altLang="en-US" sz="2000" dirty="0"/>
                        <a:t>認知バイアスを考慮した場合</a:t>
                      </a:r>
                      <a:endParaRPr kumimoji="1" lang="ja-JP" altLang="en-US" sz="2000" dirty="0"/>
                    </a:p>
                  </a:txBody>
                  <a:tcPr/>
                </a:tc>
                <a:extLst>
                  <a:ext uri="{0D108BD9-81ED-4DB2-BD59-A6C34878D82A}">
                    <a16:rowId xmlns:a16="http://schemas.microsoft.com/office/drawing/2014/main" val="2049797907"/>
                  </a:ext>
                </a:extLst>
              </a:tr>
              <a:tr h="1937654">
                <a:tc>
                  <a:txBody>
                    <a:bodyPr/>
                    <a:lstStyle/>
                    <a:p>
                      <a:r>
                        <a:rPr kumimoji="1" lang="ja-JP" altLang="en-US" sz="2000" b="1" i="0" u="none" strike="noStrike" kern="1200" dirty="0">
                          <a:solidFill>
                            <a:schemeClr val="dk1"/>
                          </a:solidFill>
                          <a:effectLst/>
                          <a:latin typeface="+mn-lt"/>
                          <a:ea typeface="+mn-ea"/>
                          <a:cs typeface="+mn-cs"/>
                        </a:rPr>
                        <a:t>消費者</a:t>
                      </a:r>
                      <a:r>
                        <a:rPr kumimoji="1" lang="en-US" altLang="ja-JP" sz="2000" b="1" i="0" u="none" strike="noStrike" kern="1200" dirty="0">
                          <a:solidFill>
                            <a:schemeClr val="dk1"/>
                          </a:solidFill>
                          <a:effectLst/>
                          <a:latin typeface="+mn-lt"/>
                          <a:ea typeface="+mn-ea"/>
                          <a:cs typeface="+mn-cs"/>
                        </a:rPr>
                        <a:t>A: </a:t>
                      </a:r>
                    </a:p>
                    <a:p>
                      <a:r>
                        <a:rPr kumimoji="1" lang="ja-JP" altLang="en-US" sz="2000" b="1" i="0" u="none" strike="noStrike" kern="1200" dirty="0">
                          <a:solidFill>
                            <a:schemeClr val="dk1"/>
                          </a:solidFill>
                          <a:effectLst/>
                          <a:latin typeface="+mn-lt"/>
                          <a:ea typeface="+mn-ea"/>
                          <a:cs typeface="+mn-cs"/>
                        </a:rPr>
                        <a:t>「この新しいスマートフォンを買おうか悩んでいるんだけど、もし使いにくかったり、すぐ壊れたりしたらどうしよう。今のスマートフォンはまだ使えるし、わざわざリスクを取る必要はないかも。」</a:t>
                      </a:r>
                      <a:endParaRPr kumimoji="1" lang="ja-JP" altLang="en-US" sz="2000" b="1" dirty="0"/>
                    </a:p>
                  </a:txBody>
                  <a:tcPr/>
                </a:tc>
                <a:tc>
                  <a:txBody>
                    <a:bodyPr/>
                    <a:lstStyle/>
                    <a:p>
                      <a:r>
                        <a:rPr kumimoji="1" lang="ja-JP" altLang="en-US" sz="2000" b="1" i="0" u="none" strike="noStrike" kern="1200" dirty="0">
                          <a:solidFill>
                            <a:schemeClr val="dk1"/>
                          </a:solidFill>
                          <a:effectLst/>
                          <a:latin typeface="+mn-lt"/>
                          <a:ea typeface="+mn-ea"/>
                          <a:cs typeface="+mn-cs"/>
                        </a:rPr>
                        <a:t>消費者</a:t>
                      </a:r>
                      <a:r>
                        <a:rPr kumimoji="1" lang="en-US" altLang="ja-JP" sz="2000" b="1" i="0" u="none" strike="noStrike" kern="1200" dirty="0">
                          <a:solidFill>
                            <a:schemeClr val="dk1"/>
                          </a:solidFill>
                          <a:effectLst/>
                          <a:latin typeface="+mn-lt"/>
                          <a:ea typeface="+mn-ea"/>
                          <a:cs typeface="+mn-cs"/>
                        </a:rPr>
                        <a:t>A: </a:t>
                      </a:r>
                    </a:p>
                    <a:p>
                      <a:r>
                        <a:rPr kumimoji="1" lang="ja-JP" altLang="en-US" sz="2000" b="1" i="0" u="none" strike="noStrike" kern="1200" dirty="0">
                          <a:solidFill>
                            <a:schemeClr val="dk1"/>
                          </a:solidFill>
                          <a:effectLst/>
                          <a:latin typeface="+mn-lt"/>
                          <a:ea typeface="+mn-ea"/>
                          <a:cs typeface="+mn-cs"/>
                        </a:rPr>
                        <a:t>「この新しいスマートフォンを買おうか悩んでいるんだけど、もし使いにくかったり、すぐ壊れたりしたらどうしよう。今のスマートフォンはまだ使えるし、わざわざリスクを取る必要はないかも。」</a:t>
                      </a:r>
                      <a:endParaRPr kumimoji="1" lang="ja-JP" altLang="en-US" sz="2400" b="1" dirty="0"/>
                    </a:p>
                  </a:txBody>
                  <a:tcPr/>
                </a:tc>
                <a:extLst>
                  <a:ext uri="{0D108BD9-81ED-4DB2-BD59-A6C34878D82A}">
                    <a16:rowId xmlns:a16="http://schemas.microsoft.com/office/drawing/2014/main" val="1437308959"/>
                  </a:ext>
                </a:extLst>
              </a:tr>
              <a:tr h="1311158">
                <a:tc>
                  <a:txBody>
                    <a:bodyPr/>
                    <a:lstStyle/>
                    <a:p>
                      <a:r>
                        <a:rPr kumimoji="1" lang="ja-JP" altLang="en-US" sz="2000" b="1" i="0" u="none" strike="noStrike" kern="1200" dirty="0">
                          <a:solidFill>
                            <a:schemeClr val="dk1"/>
                          </a:solidFill>
                          <a:effectLst/>
                          <a:latin typeface="+mn-lt"/>
                          <a:ea typeface="+mn-ea"/>
                          <a:cs typeface="+mn-cs"/>
                        </a:rPr>
                        <a:t>営業者</a:t>
                      </a:r>
                      <a:r>
                        <a:rPr kumimoji="1" lang="en-US" altLang="ja-JP" sz="2000" b="1" i="0" u="none" strike="noStrike" kern="1200" dirty="0">
                          <a:solidFill>
                            <a:schemeClr val="dk1"/>
                          </a:solidFill>
                          <a:effectLst/>
                          <a:latin typeface="+mn-lt"/>
                          <a:ea typeface="+mn-ea"/>
                          <a:cs typeface="+mn-cs"/>
                        </a:rPr>
                        <a:t>: </a:t>
                      </a:r>
                    </a:p>
                    <a:p>
                      <a:r>
                        <a:rPr kumimoji="1" lang="ja-JP" altLang="en-US" sz="2000" b="1" i="0" u="none" strike="noStrike" kern="1200" dirty="0">
                          <a:solidFill>
                            <a:schemeClr val="dk1"/>
                          </a:solidFill>
                          <a:effectLst/>
                          <a:latin typeface="+mn-lt"/>
                          <a:ea typeface="+mn-ea"/>
                          <a:cs typeface="+mn-cs"/>
                        </a:rPr>
                        <a:t>「新しいスマートフォンは性能が良いし、機能も豊富ですよ。買ってみる価値があります。」</a:t>
                      </a:r>
                      <a:endParaRPr kumimoji="1" lang="ja-JP" altLang="en-US" sz="2000" b="1" dirty="0"/>
                    </a:p>
                  </a:txBody>
                  <a:tcPr/>
                </a:tc>
                <a:tc>
                  <a:txBody>
                    <a:bodyPr/>
                    <a:lstStyle/>
                    <a:p>
                      <a:r>
                        <a:rPr kumimoji="1" lang="ja-JP" altLang="en-US" sz="2000" b="1" i="0" u="none" strike="noStrike" kern="1200" dirty="0">
                          <a:solidFill>
                            <a:schemeClr val="dk1"/>
                          </a:solidFill>
                          <a:effectLst/>
                          <a:latin typeface="+mn-lt"/>
                          <a:ea typeface="+mn-ea"/>
                          <a:cs typeface="+mn-cs"/>
                        </a:rPr>
                        <a:t>営業者</a:t>
                      </a:r>
                      <a:r>
                        <a:rPr kumimoji="1" lang="en-US" altLang="ja-JP" sz="2000" b="1" i="0" u="none" strike="noStrike" kern="1200" dirty="0">
                          <a:solidFill>
                            <a:schemeClr val="dk1"/>
                          </a:solidFill>
                          <a:effectLst/>
                          <a:latin typeface="+mn-lt"/>
                          <a:ea typeface="+mn-ea"/>
                          <a:cs typeface="+mn-cs"/>
                        </a:rPr>
                        <a:t>: </a:t>
                      </a:r>
                    </a:p>
                    <a:p>
                      <a:r>
                        <a:rPr kumimoji="1" lang="ja-JP" altLang="en-US" sz="2000" b="1" i="0" u="none" strike="noStrike" kern="1200" dirty="0">
                          <a:solidFill>
                            <a:schemeClr val="dk1"/>
                          </a:solidFill>
                          <a:effectLst/>
                          <a:latin typeface="+mn-lt"/>
                          <a:ea typeface="+mn-ea"/>
                          <a:cs typeface="+mn-cs"/>
                        </a:rPr>
                        <a:t>「それは理解できます。私たちのスマートフォンは</a:t>
                      </a:r>
                      <a:r>
                        <a:rPr kumimoji="1" lang="en-US" altLang="ja-JP" sz="2000" b="1" i="0" u="none" strike="noStrike" kern="1200" dirty="0">
                          <a:solidFill>
                            <a:schemeClr val="dk1"/>
                          </a:solidFill>
                          <a:effectLst/>
                          <a:latin typeface="+mn-lt"/>
                          <a:ea typeface="+mn-ea"/>
                          <a:cs typeface="+mn-cs"/>
                        </a:rPr>
                        <a:t>2</a:t>
                      </a:r>
                      <a:r>
                        <a:rPr kumimoji="1" lang="ja-JP" altLang="en-US" sz="2000" b="1" i="0" u="none" strike="noStrike" kern="1200" dirty="0">
                          <a:solidFill>
                            <a:schemeClr val="dk1"/>
                          </a:solidFill>
                          <a:effectLst/>
                          <a:latin typeface="+mn-lt"/>
                          <a:ea typeface="+mn-ea"/>
                          <a:cs typeface="+mn-cs"/>
                        </a:rPr>
                        <a:t>年間の保証と</a:t>
                      </a:r>
                      <a:r>
                        <a:rPr kumimoji="1" lang="en-US" altLang="ja-JP" sz="2000" b="1" i="0" u="none" strike="noStrike" kern="1200" dirty="0">
                          <a:solidFill>
                            <a:schemeClr val="dk1"/>
                          </a:solidFill>
                          <a:effectLst/>
                          <a:latin typeface="+mn-lt"/>
                          <a:ea typeface="+mn-ea"/>
                          <a:cs typeface="+mn-cs"/>
                        </a:rPr>
                        <a:t>30</a:t>
                      </a:r>
                      <a:r>
                        <a:rPr kumimoji="1" lang="ja-JP" altLang="en-US" sz="2000" b="1" i="0" u="none" strike="noStrike" kern="1200" dirty="0">
                          <a:solidFill>
                            <a:schemeClr val="dk1"/>
                          </a:solidFill>
                          <a:effectLst/>
                          <a:latin typeface="+mn-lt"/>
                          <a:ea typeface="+mn-ea"/>
                          <a:cs typeface="+mn-cs"/>
                        </a:rPr>
                        <a:t>日間の返品ポリシーがあるので、安心してお試しいただけますよ。」</a:t>
                      </a:r>
                      <a:endParaRPr kumimoji="1" lang="ja-JP" altLang="en-US" sz="2400" b="1" dirty="0"/>
                    </a:p>
                  </a:txBody>
                  <a:tcPr/>
                </a:tc>
                <a:extLst>
                  <a:ext uri="{0D108BD9-81ED-4DB2-BD59-A6C34878D82A}">
                    <a16:rowId xmlns:a16="http://schemas.microsoft.com/office/drawing/2014/main" val="1924606635"/>
                  </a:ext>
                </a:extLst>
              </a:tr>
              <a:tr h="1159974">
                <a:tc>
                  <a:txBody>
                    <a:bodyPr/>
                    <a:lstStyle/>
                    <a:p>
                      <a:r>
                        <a:rPr kumimoji="1" lang="ja-JP" altLang="en-US" sz="2000" b="1" i="0" u="none" strike="noStrike" kern="1200" dirty="0">
                          <a:solidFill>
                            <a:schemeClr val="dk1"/>
                          </a:solidFill>
                          <a:effectLst/>
                          <a:latin typeface="+mn-lt"/>
                          <a:ea typeface="+mn-ea"/>
                          <a:cs typeface="+mn-cs"/>
                        </a:rPr>
                        <a:t>売上結果</a:t>
                      </a:r>
                      <a:r>
                        <a:rPr kumimoji="1" lang="en-US" altLang="ja-JP" sz="2000" b="1" i="0" u="none" strike="noStrike" kern="1200" dirty="0">
                          <a:solidFill>
                            <a:schemeClr val="dk1"/>
                          </a:solidFill>
                          <a:effectLst/>
                          <a:latin typeface="+mn-lt"/>
                          <a:ea typeface="+mn-ea"/>
                          <a:cs typeface="+mn-cs"/>
                        </a:rPr>
                        <a:t>: </a:t>
                      </a:r>
                    </a:p>
                    <a:p>
                      <a:r>
                        <a:rPr kumimoji="1" lang="ja-JP" altLang="en-US" sz="2000" b="1" i="0" u="none" strike="noStrike" kern="1200" dirty="0">
                          <a:solidFill>
                            <a:schemeClr val="dk1"/>
                          </a:solidFill>
                          <a:effectLst/>
                          <a:latin typeface="+mn-lt"/>
                          <a:ea typeface="+mn-ea"/>
                          <a:cs typeface="+mn-cs"/>
                        </a:rPr>
                        <a:t>消費者</a:t>
                      </a:r>
                      <a:r>
                        <a:rPr kumimoji="1" lang="en-US" altLang="ja-JP" sz="2000" b="1" i="0" u="none" strike="noStrike" kern="1200" dirty="0">
                          <a:solidFill>
                            <a:schemeClr val="dk1"/>
                          </a:solidFill>
                          <a:effectLst/>
                          <a:latin typeface="+mn-lt"/>
                          <a:ea typeface="+mn-ea"/>
                          <a:cs typeface="+mn-cs"/>
                        </a:rPr>
                        <a:t>A</a:t>
                      </a:r>
                      <a:r>
                        <a:rPr kumimoji="1" lang="ja-JP" altLang="en-US" sz="2000" b="1" i="0" u="none" strike="noStrike" kern="1200" dirty="0">
                          <a:solidFill>
                            <a:schemeClr val="dk1"/>
                          </a:solidFill>
                          <a:effectLst/>
                          <a:latin typeface="+mn-lt"/>
                          <a:ea typeface="+mn-ea"/>
                          <a:cs typeface="+mn-cs"/>
                        </a:rPr>
                        <a:t>はリスクを避け、購入を見送る。</a:t>
                      </a:r>
                      <a:endParaRPr kumimoji="1" lang="ja-JP" altLang="en-US" sz="2400" b="1" dirty="0">
                        <a:solidFill>
                          <a:srgbClr val="FF0000"/>
                        </a:solidFill>
                      </a:endParaRPr>
                    </a:p>
                  </a:txBody>
                  <a:tcPr/>
                </a:tc>
                <a:tc>
                  <a:txBody>
                    <a:bodyPr/>
                    <a:lstStyle/>
                    <a:p>
                      <a:r>
                        <a:rPr kumimoji="1" lang="ja-JP" altLang="en-US" sz="2000" b="1" i="0" u="none" strike="noStrike" kern="1200" dirty="0">
                          <a:solidFill>
                            <a:schemeClr val="dk1"/>
                          </a:solidFill>
                          <a:effectLst/>
                          <a:latin typeface="+mn-lt"/>
                          <a:ea typeface="+mn-ea"/>
                          <a:cs typeface="+mn-cs"/>
                        </a:rPr>
                        <a:t>売上結果</a:t>
                      </a:r>
                      <a:r>
                        <a:rPr kumimoji="1" lang="en-US" altLang="ja-JP" sz="2000" b="1" i="0" u="none" strike="noStrike" kern="1200" dirty="0">
                          <a:solidFill>
                            <a:schemeClr val="dk1"/>
                          </a:solidFill>
                          <a:effectLst/>
                          <a:latin typeface="+mn-lt"/>
                          <a:ea typeface="+mn-ea"/>
                          <a:cs typeface="+mn-cs"/>
                        </a:rPr>
                        <a:t>: </a:t>
                      </a:r>
                    </a:p>
                    <a:p>
                      <a:r>
                        <a:rPr kumimoji="1" lang="ja-JP" altLang="en-US" sz="2000" b="1" i="0" u="none" strike="noStrike" kern="1200" dirty="0">
                          <a:solidFill>
                            <a:schemeClr val="dk1"/>
                          </a:solidFill>
                          <a:effectLst/>
                          <a:latin typeface="+mn-lt"/>
                          <a:ea typeface="+mn-ea"/>
                          <a:cs typeface="+mn-cs"/>
                        </a:rPr>
                        <a:t>保証と返品ポリシーによってリスクが軽減され、消費者</a:t>
                      </a:r>
                      <a:r>
                        <a:rPr kumimoji="1" lang="en-US" altLang="ja-JP" sz="2000" b="1" i="0" u="none" strike="noStrike" kern="1200" dirty="0">
                          <a:solidFill>
                            <a:schemeClr val="dk1"/>
                          </a:solidFill>
                          <a:effectLst/>
                          <a:latin typeface="+mn-lt"/>
                          <a:ea typeface="+mn-ea"/>
                          <a:cs typeface="+mn-cs"/>
                        </a:rPr>
                        <a:t>A</a:t>
                      </a:r>
                      <a:r>
                        <a:rPr kumimoji="1" lang="ja-JP" altLang="en-US" sz="2000" b="1" i="0" u="none" strike="noStrike" kern="1200" dirty="0">
                          <a:solidFill>
                            <a:schemeClr val="dk1"/>
                          </a:solidFill>
                          <a:effectLst/>
                          <a:latin typeface="+mn-lt"/>
                          <a:ea typeface="+mn-ea"/>
                          <a:cs typeface="+mn-cs"/>
                        </a:rPr>
                        <a:t>は購入を決断。</a:t>
                      </a:r>
                      <a:endParaRPr kumimoji="1" lang="ja-JP" altLang="en-US" sz="2400" b="1" dirty="0">
                        <a:solidFill>
                          <a:srgbClr val="0070C0"/>
                        </a:solidFill>
                      </a:endParaRPr>
                    </a:p>
                  </a:txBody>
                  <a:tcPr/>
                </a:tc>
                <a:extLst>
                  <a:ext uri="{0D108BD9-81ED-4DB2-BD59-A6C34878D82A}">
                    <a16:rowId xmlns:a16="http://schemas.microsoft.com/office/drawing/2014/main" val="62692148"/>
                  </a:ext>
                </a:extLst>
              </a:tr>
            </a:tbl>
          </a:graphicData>
        </a:graphic>
      </p:graphicFrame>
    </p:spTree>
    <p:extLst>
      <p:ext uri="{BB962C8B-B14F-4D97-AF65-F5344CB8AC3E}">
        <p14:creationId xmlns:p14="http://schemas.microsoft.com/office/powerpoint/2010/main" val="577368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D32A12-D1F6-C921-F741-8FF5EBCD49B2}"/>
              </a:ext>
            </a:extLst>
          </p:cNvPr>
          <p:cNvSpPr>
            <a:spLocks noGrp="1"/>
          </p:cNvSpPr>
          <p:nvPr>
            <p:ph type="title"/>
          </p:nvPr>
        </p:nvSpPr>
        <p:spPr>
          <a:xfrm>
            <a:off x="205483" y="215758"/>
            <a:ext cx="11763910" cy="750013"/>
          </a:xfrm>
        </p:spPr>
        <p:txBody>
          <a:bodyPr>
            <a:noAutofit/>
          </a:bodyPr>
          <a:lstStyle/>
          <a:p>
            <a:pPr algn="ctr"/>
            <a:r>
              <a:rPr lang="en-US" altLang="ja-JP" sz="3200" dirty="0"/>
              <a:t>3.</a:t>
            </a:r>
            <a:r>
              <a:rPr kumimoji="1" lang="ja-JP" altLang="en-US" sz="3200" dirty="0"/>
              <a:t>各認知バイアスでのコールセンターのインタラクション事例</a:t>
            </a:r>
          </a:p>
        </p:txBody>
      </p:sp>
      <p:sp>
        <p:nvSpPr>
          <p:cNvPr id="3" name="コンテンツ プレースホルダー 2">
            <a:extLst>
              <a:ext uri="{FF2B5EF4-FFF2-40B4-BE49-F238E27FC236}">
                <a16:creationId xmlns:a16="http://schemas.microsoft.com/office/drawing/2014/main" id="{9FDDAF8A-14C3-1B2A-640A-5431D4A0A8AC}"/>
              </a:ext>
            </a:extLst>
          </p:cNvPr>
          <p:cNvSpPr>
            <a:spLocks noGrp="1"/>
          </p:cNvSpPr>
          <p:nvPr>
            <p:ph idx="1"/>
          </p:nvPr>
        </p:nvSpPr>
        <p:spPr>
          <a:xfrm>
            <a:off x="214045" y="4982966"/>
            <a:ext cx="11763910" cy="1659276"/>
          </a:xfrm>
        </p:spPr>
        <p:txBody>
          <a:bodyPr/>
          <a:lstStyle/>
          <a:p>
            <a:r>
              <a:rPr kumimoji="1" lang="en-US" altLang="ja-JP" dirty="0" err="1"/>
              <a:t>sss</a:t>
            </a:r>
            <a:endParaRPr kumimoji="1" lang="ja-JP" altLang="en-US" dirty="0"/>
          </a:p>
        </p:txBody>
      </p:sp>
      <p:graphicFrame>
        <p:nvGraphicFramePr>
          <p:cNvPr id="7" name="表 6">
            <a:extLst>
              <a:ext uri="{FF2B5EF4-FFF2-40B4-BE49-F238E27FC236}">
                <a16:creationId xmlns:a16="http://schemas.microsoft.com/office/drawing/2014/main" id="{8A3FACD9-48F8-7FC5-2141-0EFDF42F6D26}"/>
              </a:ext>
            </a:extLst>
          </p:cNvPr>
          <p:cNvGraphicFramePr>
            <a:graphicFrameLocks noGrp="1"/>
          </p:cNvGraphicFramePr>
          <p:nvPr>
            <p:extLst>
              <p:ext uri="{D42A27DB-BD31-4B8C-83A1-F6EECF244321}">
                <p14:modId xmlns:p14="http://schemas.microsoft.com/office/powerpoint/2010/main" val="3487790834"/>
              </p:ext>
            </p:extLst>
          </p:nvPr>
        </p:nvGraphicFramePr>
        <p:xfrm>
          <a:off x="222605" y="965771"/>
          <a:ext cx="11763909" cy="974985"/>
        </p:xfrm>
        <a:graphic>
          <a:graphicData uri="http://schemas.openxmlformats.org/drawingml/2006/table">
            <a:tbl>
              <a:tblPr>
                <a:tableStyleId>{5C22544A-7EE6-4342-B048-85BDC9FD1C3A}</a:tableStyleId>
              </a:tblPr>
              <a:tblGrid>
                <a:gridCol w="832020">
                  <a:extLst>
                    <a:ext uri="{9D8B030D-6E8A-4147-A177-3AD203B41FA5}">
                      <a16:colId xmlns:a16="http://schemas.microsoft.com/office/drawing/2014/main" val="2792844085"/>
                    </a:ext>
                  </a:extLst>
                </a:gridCol>
                <a:gridCol w="4640896">
                  <a:extLst>
                    <a:ext uri="{9D8B030D-6E8A-4147-A177-3AD203B41FA5}">
                      <a16:colId xmlns:a16="http://schemas.microsoft.com/office/drawing/2014/main" val="108541951"/>
                    </a:ext>
                  </a:extLst>
                </a:gridCol>
                <a:gridCol w="6290993">
                  <a:extLst>
                    <a:ext uri="{9D8B030D-6E8A-4147-A177-3AD203B41FA5}">
                      <a16:colId xmlns:a16="http://schemas.microsoft.com/office/drawing/2014/main" val="807247159"/>
                    </a:ext>
                  </a:extLst>
                </a:gridCol>
              </a:tblGrid>
              <a:tr h="214895">
                <a:tc>
                  <a:txBody>
                    <a:bodyPr/>
                    <a:lstStyle/>
                    <a:p>
                      <a:pPr algn="l" fontAlgn="ctr"/>
                      <a:r>
                        <a:rPr lang="en-US" sz="1800" b="1" u="none" strike="noStrike" dirty="0">
                          <a:effectLst/>
                        </a:rPr>
                        <a:t>No.</a:t>
                      </a:r>
                      <a:endParaRPr 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ctr" fontAlgn="ctr"/>
                      <a:r>
                        <a:rPr lang="ja-JP" altLang="en-US" sz="1800" b="1" u="none" strike="noStrike">
                          <a:effectLst/>
                        </a:rPr>
                        <a:t>認知バイアス</a:t>
                      </a:r>
                      <a:endParaRPr lang="ja-JP" alt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ctr" fontAlgn="ctr"/>
                      <a:r>
                        <a:rPr lang="ja-JP" altLang="en-US" sz="1800" b="1" u="none" strike="noStrike">
                          <a:effectLst/>
                        </a:rPr>
                        <a:t>定義</a:t>
                      </a:r>
                      <a:endParaRPr lang="ja-JP" alt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extLst>
                  <a:ext uri="{0D108BD9-81ED-4DB2-BD59-A6C34878D82A}">
                    <a16:rowId xmlns:a16="http://schemas.microsoft.com/office/drawing/2014/main" val="2603731519"/>
                  </a:ext>
                </a:extLst>
              </a:tr>
              <a:tr h="694368">
                <a:tc>
                  <a:txBody>
                    <a:bodyPr/>
                    <a:lstStyle/>
                    <a:p>
                      <a:pPr algn="r" fontAlgn="ctr"/>
                      <a:r>
                        <a:rPr lang="en-US" altLang="ja-JP" sz="1800" b="1" u="none" strike="noStrike">
                          <a:effectLst/>
                        </a:rPr>
                        <a:t>2</a:t>
                      </a:r>
                      <a:endParaRPr lang="en-US" altLang="ja-JP"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l" fontAlgn="ctr"/>
                      <a:r>
                        <a:rPr lang="ja-JP" altLang="en-US" sz="1800" b="1" u="none" strike="noStrike">
                          <a:effectLst/>
                        </a:rPr>
                        <a:t>確証バイアス </a:t>
                      </a:r>
                      <a:r>
                        <a:rPr lang="en-US" altLang="ja-JP" sz="1800" b="1" u="none" strike="noStrike">
                          <a:effectLst/>
                        </a:rPr>
                        <a:t>(</a:t>
                      </a:r>
                      <a:r>
                        <a:rPr lang="en-US" sz="1800" b="1" u="none" strike="noStrike">
                          <a:effectLst/>
                        </a:rPr>
                        <a:t>Confirmation Bias)</a:t>
                      </a:r>
                      <a:endParaRPr 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l" fontAlgn="ctr"/>
                      <a:r>
                        <a:rPr lang="ja-JP" altLang="en-US" sz="1800" b="1" u="none" strike="noStrike" dirty="0">
                          <a:effectLst/>
                        </a:rPr>
                        <a:t>自分の信念や仮説を支持する情報を重視し、反する情報を無視する傾向。</a:t>
                      </a:r>
                      <a:endParaRPr lang="ja-JP" alt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extLst>
                  <a:ext uri="{0D108BD9-81ED-4DB2-BD59-A6C34878D82A}">
                    <a16:rowId xmlns:a16="http://schemas.microsoft.com/office/drawing/2014/main" val="2931097680"/>
                  </a:ext>
                </a:extLst>
              </a:tr>
            </a:tbl>
          </a:graphicData>
        </a:graphic>
      </p:graphicFrame>
      <p:graphicFrame>
        <p:nvGraphicFramePr>
          <p:cNvPr id="8" name="表 7">
            <a:extLst>
              <a:ext uri="{FF2B5EF4-FFF2-40B4-BE49-F238E27FC236}">
                <a16:creationId xmlns:a16="http://schemas.microsoft.com/office/drawing/2014/main" id="{07FCC3FA-B65D-C341-4FA7-6A4217CD976C}"/>
              </a:ext>
            </a:extLst>
          </p:cNvPr>
          <p:cNvGraphicFramePr>
            <a:graphicFrameLocks noGrp="1"/>
          </p:cNvGraphicFramePr>
          <p:nvPr>
            <p:extLst>
              <p:ext uri="{D42A27DB-BD31-4B8C-83A1-F6EECF244321}">
                <p14:modId xmlns:p14="http://schemas.microsoft.com/office/powerpoint/2010/main" val="2916926293"/>
              </p:ext>
            </p:extLst>
          </p:nvPr>
        </p:nvGraphicFramePr>
        <p:xfrm>
          <a:off x="222607" y="2065106"/>
          <a:ext cx="11880350" cy="4524562"/>
        </p:xfrm>
        <a:graphic>
          <a:graphicData uri="http://schemas.openxmlformats.org/drawingml/2006/table">
            <a:tbl>
              <a:tblPr firstRow="1" bandRow="1">
                <a:tableStyleId>{5C22544A-7EE6-4342-B048-85BDC9FD1C3A}</a:tableStyleId>
              </a:tblPr>
              <a:tblGrid>
                <a:gridCol w="5962436">
                  <a:extLst>
                    <a:ext uri="{9D8B030D-6E8A-4147-A177-3AD203B41FA5}">
                      <a16:colId xmlns:a16="http://schemas.microsoft.com/office/drawing/2014/main" val="1426241989"/>
                    </a:ext>
                  </a:extLst>
                </a:gridCol>
                <a:gridCol w="5917914">
                  <a:extLst>
                    <a:ext uri="{9D8B030D-6E8A-4147-A177-3AD203B41FA5}">
                      <a16:colId xmlns:a16="http://schemas.microsoft.com/office/drawing/2014/main" val="3946658521"/>
                    </a:ext>
                  </a:extLst>
                </a:gridCol>
              </a:tblGrid>
              <a:tr h="466205">
                <a:tc>
                  <a:txBody>
                    <a:bodyPr/>
                    <a:lstStyle/>
                    <a:p>
                      <a:r>
                        <a:rPr lang="ja-JP" altLang="en-US" sz="2000" dirty="0"/>
                        <a:t>認知バイアスを考慮しない場合</a:t>
                      </a:r>
                      <a:endParaRPr kumimoji="1" lang="ja-JP" altLang="en-US" sz="2000" dirty="0"/>
                    </a:p>
                  </a:txBody>
                  <a:tcPr/>
                </a:tc>
                <a:tc>
                  <a:txBody>
                    <a:bodyPr/>
                    <a:lstStyle/>
                    <a:p>
                      <a:r>
                        <a:rPr lang="ja-JP" altLang="en-US" sz="2000" dirty="0"/>
                        <a:t>認知バイアスを考慮した場合</a:t>
                      </a:r>
                      <a:endParaRPr kumimoji="1" lang="ja-JP" altLang="en-US" sz="2000" dirty="0"/>
                    </a:p>
                  </a:txBody>
                  <a:tcPr/>
                </a:tc>
                <a:extLst>
                  <a:ext uri="{0D108BD9-81ED-4DB2-BD59-A6C34878D82A}">
                    <a16:rowId xmlns:a16="http://schemas.microsoft.com/office/drawing/2014/main" val="2049797907"/>
                  </a:ext>
                </a:extLst>
              </a:tr>
              <a:tr h="1526981">
                <a:tc>
                  <a:txBody>
                    <a:bodyPr/>
                    <a:lstStyle/>
                    <a:p>
                      <a:r>
                        <a:rPr lang="ja-JP" altLang="en-US" sz="2000" b="1" dirty="0"/>
                        <a:t>消費者</a:t>
                      </a:r>
                      <a:r>
                        <a:rPr lang="en-US" altLang="ja-JP" sz="2000" b="1" dirty="0"/>
                        <a:t>A:</a:t>
                      </a:r>
                      <a:r>
                        <a:rPr lang="en-US" altLang="ja-JP" sz="2000" dirty="0"/>
                        <a:t> </a:t>
                      </a:r>
                    </a:p>
                    <a:p>
                      <a:r>
                        <a:rPr lang="ja-JP" altLang="en-US" sz="2000" b="1" dirty="0"/>
                        <a:t>「このブランドのスマートフォンはあまり良くないって聞いたことがあるから、やめておこうかな。ネットで悪いレビューも多いし。」</a:t>
                      </a:r>
                      <a:endParaRPr kumimoji="1" lang="ja-JP" altLang="en-US" sz="2000" b="1" dirty="0"/>
                    </a:p>
                  </a:txBody>
                  <a:tcPr/>
                </a:tc>
                <a:tc>
                  <a:txBody>
                    <a:bodyPr/>
                    <a:lstStyle/>
                    <a:p>
                      <a:r>
                        <a:rPr lang="ja-JP" altLang="en-US" sz="2000" b="1" dirty="0"/>
                        <a:t>消費者</a:t>
                      </a:r>
                      <a:r>
                        <a:rPr lang="en-US" altLang="ja-JP" sz="2000" b="1" dirty="0"/>
                        <a:t>A: </a:t>
                      </a:r>
                    </a:p>
                    <a:p>
                      <a:r>
                        <a:rPr lang="ja-JP" altLang="en-US" sz="2000" b="1" dirty="0"/>
                        <a:t>「このブランドのスマートフォンはあまり良くないって聞いたことがあるから、やめておこうかな。ネットで悪いレビューも多いし。」</a:t>
                      </a:r>
                      <a:endParaRPr kumimoji="1" lang="ja-JP" altLang="en-US" sz="2000" b="1" dirty="0"/>
                    </a:p>
                  </a:txBody>
                  <a:tcPr/>
                </a:tc>
                <a:extLst>
                  <a:ext uri="{0D108BD9-81ED-4DB2-BD59-A6C34878D82A}">
                    <a16:rowId xmlns:a16="http://schemas.microsoft.com/office/drawing/2014/main" val="1437308959"/>
                  </a:ext>
                </a:extLst>
              </a:tr>
              <a:tr h="1381827">
                <a:tc>
                  <a:txBody>
                    <a:bodyPr/>
                    <a:lstStyle/>
                    <a:p>
                      <a:r>
                        <a:rPr lang="ja-JP" altLang="en-US" sz="2000" b="1" dirty="0"/>
                        <a:t>営業者</a:t>
                      </a:r>
                      <a:r>
                        <a:rPr lang="en-US" altLang="ja-JP" sz="2000" b="1" dirty="0"/>
                        <a:t>: </a:t>
                      </a:r>
                    </a:p>
                    <a:p>
                      <a:r>
                        <a:rPr lang="ja-JP" altLang="en-US" sz="2000" b="1" dirty="0"/>
                        <a:t>「でも、新しいモデルは特に評判が良いです。試してみてください。」</a:t>
                      </a:r>
                      <a:endParaRPr kumimoji="1" lang="ja-JP" altLang="en-US" sz="2000" b="1" dirty="0"/>
                    </a:p>
                  </a:txBody>
                  <a:tcPr/>
                </a:tc>
                <a:tc>
                  <a:txBody>
                    <a:bodyPr/>
                    <a:lstStyle/>
                    <a:p>
                      <a:r>
                        <a:rPr lang="ja-JP" altLang="en-US" sz="2000" b="1" dirty="0"/>
                        <a:t>営業者</a:t>
                      </a:r>
                      <a:r>
                        <a:rPr lang="en-US" altLang="ja-JP" sz="2000" b="1" dirty="0"/>
                        <a:t>: </a:t>
                      </a:r>
                    </a:p>
                    <a:p>
                      <a:r>
                        <a:rPr lang="ja-JP" altLang="en-US" sz="2000" b="1" dirty="0"/>
                        <a:t>「確かに以前は問題がありましたが、この新しいモデルは大幅に改善されて、多くのお客様が満足しています。こちらが最新のレビューです。」</a:t>
                      </a:r>
                      <a:endParaRPr kumimoji="1" lang="ja-JP" altLang="en-US" sz="2000" b="1" dirty="0"/>
                    </a:p>
                  </a:txBody>
                  <a:tcPr/>
                </a:tc>
                <a:extLst>
                  <a:ext uri="{0D108BD9-81ED-4DB2-BD59-A6C34878D82A}">
                    <a16:rowId xmlns:a16="http://schemas.microsoft.com/office/drawing/2014/main" val="1924606635"/>
                  </a:ext>
                </a:extLst>
              </a:tr>
              <a:tr h="1149549">
                <a:tc>
                  <a:txBody>
                    <a:bodyPr/>
                    <a:lstStyle/>
                    <a:p>
                      <a:r>
                        <a:rPr lang="ja-JP" altLang="en-US" sz="2000" b="1" dirty="0"/>
                        <a:t>売上結果</a:t>
                      </a:r>
                      <a:r>
                        <a:rPr lang="en-US" altLang="ja-JP" sz="2000" b="1" dirty="0"/>
                        <a:t>: </a:t>
                      </a:r>
                    </a:p>
                    <a:p>
                      <a:r>
                        <a:rPr lang="ja-JP" altLang="en-US" sz="2000" b="1" dirty="0"/>
                        <a:t>消費者</a:t>
                      </a:r>
                      <a:r>
                        <a:rPr lang="en-US" altLang="ja-JP" sz="2000" b="1" dirty="0"/>
                        <a:t>A</a:t>
                      </a:r>
                      <a:r>
                        <a:rPr lang="ja-JP" altLang="en-US" sz="2000" b="1" dirty="0"/>
                        <a:t>は既存の信念を優先し、購入を見送る。</a:t>
                      </a:r>
                      <a:endParaRPr kumimoji="1" lang="ja-JP" altLang="en-US" sz="2000" b="1" dirty="0">
                        <a:solidFill>
                          <a:srgbClr val="FF0000"/>
                        </a:solidFill>
                      </a:endParaRPr>
                    </a:p>
                  </a:txBody>
                  <a:tcPr/>
                </a:tc>
                <a:tc>
                  <a:txBody>
                    <a:bodyPr/>
                    <a:lstStyle/>
                    <a:p>
                      <a:r>
                        <a:rPr lang="ja-JP" altLang="en-US" sz="2000" b="1" dirty="0"/>
                        <a:t>売上結果</a:t>
                      </a:r>
                      <a:r>
                        <a:rPr lang="en-US" altLang="ja-JP" sz="2000" b="1" dirty="0"/>
                        <a:t>: </a:t>
                      </a:r>
                    </a:p>
                    <a:p>
                      <a:r>
                        <a:rPr lang="ja-JP" altLang="en-US" sz="2000" b="1" dirty="0"/>
                        <a:t>新しいポジティブな情報によって消費者</a:t>
                      </a:r>
                      <a:r>
                        <a:rPr lang="en-US" altLang="ja-JP" sz="2000" b="1" dirty="0"/>
                        <a:t>A</a:t>
                      </a:r>
                      <a:r>
                        <a:rPr lang="ja-JP" altLang="en-US" sz="2000" b="1" dirty="0"/>
                        <a:t>の信念が更新され、購入を決断。</a:t>
                      </a:r>
                      <a:endParaRPr kumimoji="1" lang="ja-JP" altLang="en-US" sz="2000" b="1" dirty="0">
                        <a:solidFill>
                          <a:srgbClr val="0070C0"/>
                        </a:solidFill>
                      </a:endParaRPr>
                    </a:p>
                  </a:txBody>
                  <a:tcPr/>
                </a:tc>
                <a:extLst>
                  <a:ext uri="{0D108BD9-81ED-4DB2-BD59-A6C34878D82A}">
                    <a16:rowId xmlns:a16="http://schemas.microsoft.com/office/drawing/2014/main" val="62692148"/>
                  </a:ext>
                </a:extLst>
              </a:tr>
            </a:tbl>
          </a:graphicData>
        </a:graphic>
      </p:graphicFrame>
    </p:spTree>
    <p:extLst>
      <p:ext uri="{BB962C8B-B14F-4D97-AF65-F5344CB8AC3E}">
        <p14:creationId xmlns:p14="http://schemas.microsoft.com/office/powerpoint/2010/main" val="1167899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D32A12-D1F6-C921-F741-8FF5EBCD49B2}"/>
              </a:ext>
            </a:extLst>
          </p:cNvPr>
          <p:cNvSpPr>
            <a:spLocks noGrp="1"/>
          </p:cNvSpPr>
          <p:nvPr>
            <p:ph type="title"/>
          </p:nvPr>
        </p:nvSpPr>
        <p:spPr>
          <a:xfrm>
            <a:off x="205483" y="215758"/>
            <a:ext cx="11763910" cy="750013"/>
          </a:xfrm>
        </p:spPr>
        <p:txBody>
          <a:bodyPr>
            <a:noAutofit/>
          </a:bodyPr>
          <a:lstStyle/>
          <a:p>
            <a:pPr algn="ctr"/>
            <a:r>
              <a:rPr lang="en-US" altLang="ja-JP" sz="3200" dirty="0"/>
              <a:t>3.</a:t>
            </a:r>
            <a:r>
              <a:rPr kumimoji="1" lang="ja-JP" altLang="en-US" sz="3200" dirty="0"/>
              <a:t>各認知バイアスでのコールセンターのインタラクション事例</a:t>
            </a:r>
          </a:p>
        </p:txBody>
      </p:sp>
      <p:sp>
        <p:nvSpPr>
          <p:cNvPr id="3" name="コンテンツ プレースホルダー 2">
            <a:extLst>
              <a:ext uri="{FF2B5EF4-FFF2-40B4-BE49-F238E27FC236}">
                <a16:creationId xmlns:a16="http://schemas.microsoft.com/office/drawing/2014/main" id="{9FDDAF8A-14C3-1B2A-640A-5431D4A0A8AC}"/>
              </a:ext>
            </a:extLst>
          </p:cNvPr>
          <p:cNvSpPr>
            <a:spLocks noGrp="1"/>
          </p:cNvSpPr>
          <p:nvPr>
            <p:ph idx="1"/>
          </p:nvPr>
        </p:nvSpPr>
        <p:spPr>
          <a:xfrm>
            <a:off x="214045" y="4982966"/>
            <a:ext cx="11763910" cy="1659276"/>
          </a:xfrm>
        </p:spPr>
        <p:txBody>
          <a:bodyPr/>
          <a:lstStyle/>
          <a:p>
            <a:r>
              <a:rPr kumimoji="1" lang="en-US" altLang="ja-JP" dirty="0" err="1"/>
              <a:t>sss</a:t>
            </a:r>
            <a:endParaRPr kumimoji="1" lang="ja-JP" altLang="en-US" dirty="0"/>
          </a:p>
        </p:txBody>
      </p:sp>
      <p:graphicFrame>
        <p:nvGraphicFramePr>
          <p:cNvPr id="7" name="表 6">
            <a:extLst>
              <a:ext uri="{FF2B5EF4-FFF2-40B4-BE49-F238E27FC236}">
                <a16:creationId xmlns:a16="http://schemas.microsoft.com/office/drawing/2014/main" id="{8A3FACD9-48F8-7FC5-2141-0EFDF42F6D26}"/>
              </a:ext>
            </a:extLst>
          </p:cNvPr>
          <p:cNvGraphicFramePr>
            <a:graphicFrameLocks noGrp="1"/>
          </p:cNvGraphicFramePr>
          <p:nvPr>
            <p:extLst>
              <p:ext uri="{D42A27DB-BD31-4B8C-83A1-F6EECF244321}">
                <p14:modId xmlns:p14="http://schemas.microsoft.com/office/powerpoint/2010/main" val="1679132560"/>
              </p:ext>
            </p:extLst>
          </p:nvPr>
        </p:nvGraphicFramePr>
        <p:xfrm>
          <a:off x="222605" y="965771"/>
          <a:ext cx="11880349" cy="974985"/>
        </p:xfrm>
        <a:graphic>
          <a:graphicData uri="http://schemas.openxmlformats.org/drawingml/2006/table">
            <a:tbl>
              <a:tblPr>
                <a:tableStyleId>{5C22544A-7EE6-4342-B048-85BDC9FD1C3A}</a:tableStyleId>
              </a:tblPr>
              <a:tblGrid>
                <a:gridCol w="840255">
                  <a:extLst>
                    <a:ext uri="{9D8B030D-6E8A-4147-A177-3AD203B41FA5}">
                      <a16:colId xmlns:a16="http://schemas.microsoft.com/office/drawing/2014/main" val="2792844085"/>
                    </a:ext>
                  </a:extLst>
                </a:gridCol>
                <a:gridCol w="4686832">
                  <a:extLst>
                    <a:ext uri="{9D8B030D-6E8A-4147-A177-3AD203B41FA5}">
                      <a16:colId xmlns:a16="http://schemas.microsoft.com/office/drawing/2014/main" val="108541951"/>
                    </a:ext>
                  </a:extLst>
                </a:gridCol>
                <a:gridCol w="6353262">
                  <a:extLst>
                    <a:ext uri="{9D8B030D-6E8A-4147-A177-3AD203B41FA5}">
                      <a16:colId xmlns:a16="http://schemas.microsoft.com/office/drawing/2014/main" val="807247159"/>
                    </a:ext>
                  </a:extLst>
                </a:gridCol>
              </a:tblGrid>
              <a:tr h="214895">
                <a:tc>
                  <a:txBody>
                    <a:bodyPr/>
                    <a:lstStyle/>
                    <a:p>
                      <a:pPr algn="l" fontAlgn="ctr"/>
                      <a:r>
                        <a:rPr lang="en-US" sz="1800" b="1" u="none" strike="noStrike" dirty="0">
                          <a:effectLst/>
                        </a:rPr>
                        <a:t>No.</a:t>
                      </a:r>
                      <a:endParaRPr 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ctr" fontAlgn="ctr"/>
                      <a:r>
                        <a:rPr lang="ja-JP" altLang="en-US" sz="1800" b="1" u="none" strike="noStrike">
                          <a:effectLst/>
                        </a:rPr>
                        <a:t>認知バイアス</a:t>
                      </a:r>
                      <a:endParaRPr lang="ja-JP" alt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ctr" fontAlgn="ctr"/>
                      <a:r>
                        <a:rPr lang="ja-JP" altLang="en-US" sz="1800" b="1" u="none" strike="noStrike">
                          <a:effectLst/>
                        </a:rPr>
                        <a:t>定義</a:t>
                      </a:r>
                      <a:endParaRPr lang="ja-JP" alt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extLst>
                  <a:ext uri="{0D108BD9-81ED-4DB2-BD59-A6C34878D82A}">
                    <a16:rowId xmlns:a16="http://schemas.microsoft.com/office/drawing/2014/main" val="2603731519"/>
                  </a:ext>
                </a:extLst>
              </a:tr>
              <a:tr h="694368">
                <a:tc>
                  <a:txBody>
                    <a:bodyPr/>
                    <a:lstStyle/>
                    <a:p>
                      <a:pPr algn="r" fontAlgn="ctr"/>
                      <a:r>
                        <a:rPr lang="en-US" altLang="ja-JP" sz="1800" b="1" u="none" strike="noStrike" dirty="0">
                          <a:effectLst/>
                        </a:rPr>
                        <a:t>3</a:t>
                      </a:r>
                      <a:endPar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l" fontAlgn="ctr"/>
                      <a:r>
                        <a:rPr lang="ja-JP" altLang="en-US" sz="1800" b="1" u="none" strike="noStrike" dirty="0">
                          <a:effectLst/>
                        </a:rPr>
                        <a:t>アンカリングバイアス </a:t>
                      </a:r>
                      <a:r>
                        <a:rPr lang="en-US" altLang="ja-JP" sz="1800" b="1" u="none" strike="noStrike" dirty="0">
                          <a:effectLst/>
                        </a:rPr>
                        <a:t>(Anchoring Bias)</a:t>
                      </a:r>
                      <a:endPar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l" fontAlgn="ctr"/>
                      <a:r>
                        <a:rPr lang="ja-JP" altLang="en-US" sz="1800" b="1" u="none" strike="noStrike" dirty="0">
                          <a:effectLst/>
                        </a:rPr>
                        <a:t>最初に提示された情報に過度に依存して、その後の判断や意思決定に影響を受ける傾向。</a:t>
                      </a:r>
                      <a:endParaRPr lang="ja-JP" alt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extLst>
                  <a:ext uri="{0D108BD9-81ED-4DB2-BD59-A6C34878D82A}">
                    <a16:rowId xmlns:a16="http://schemas.microsoft.com/office/drawing/2014/main" val="2931097680"/>
                  </a:ext>
                </a:extLst>
              </a:tr>
            </a:tbl>
          </a:graphicData>
        </a:graphic>
      </p:graphicFrame>
      <p:graphicFrame>
        <p:nvGraphicFramePr>
          <p:cNvPr id="8" name="表 7">
            <a:extLst>
              <a:ext uri="{FF2B5EF4-FFF2-40B4-BE49-F238E27FC236}">
                <a16:creationId xmlns:a16="http://schemas.microsoft.com/office/drawing/2014/main" id="{07FCC3FA-B65D-C341-4FA7-6A4217CD976C}"/>
              </a:ext>
            </a:extLst>
          </p:cNvPr>
          <p:cNvGraphicFramePr>
            <a:graphicFrameLocks noGrp="1"/>
          </p:cNvGraphicFramePr>
          <p:nvPr>
            <p:extLst>
              <p:ext uri="{D42A27DB-BD31-4B8C-83A1-F6EECF244321}">
                <p14:modId xmlns:p14="http://schemas.microsoft.com/office/powerpoint/2010/main" val="1036559155"/>
              </p:ext>
            </p:extLst>
          </p:nvPr>
        </p:nvGraphicFramePr>
        <p:xfrm>
          <a:off x="222607" y="2065106"/>
          <a:ext cx="11880350" cy="4473191"/>
        </p:xfrm>
        <a:graphic>
          <a:graphicData uri="http://schemas.openxmlformats.org/drawingml/2006/table">
            <a:tbl>
              <a:tblPr firstRow="1" bandRow="1">
                <a:tableStyleId>{5C22544A-7EE6-4342-B048-85BDC9FD1C3A}</a:tableStyleId>
              </a:tblPr>
              <a:tblGrid>
                <a:gridCol w="6024081">
                  <a:extLst>
                    <a:ext uri="{9D8B030D-6E8A-4147-A177-3AD203B41FA5}">
                      <a16:colId xmlns:a16="http://schemas.microsoft.com/office/drawing/2014/main" val="1426241989"/>
                    </a:ext>
                  </a:extLst>
                </a:gridCol>
                <a:gridCol w="5856269">
                  <a:extLst>
                    <a:ext uri="{9D8B030D-6E8A-4147-A177-3AD203B41FA5}">
                      <a16:colId xmlns:a16="http://schemas.microsoft.com/office/drawing/2014/main" val="3946658521"/>
                    </a:ext>
                  </a:extLst>
                </a:gridCol>
              </a:tblGrid>
              <a:tr h="466205">
                <a:tc>
                  <a:txBody>
                    <a:bodyPr/>
                    <a:lstStyle/>
                    <a:p>
                      <a:r>
                        <a:rPr lang="ja-JP" altLang="en-US" sz="2000" dirty="0"/>
                        <a:t>認知バイアスを考慮しない場合</a:t>
                      </a:r>
                      <a:endParaRPr kumimoji="1" lang="ja-JP" altLang="en-US" sz="2000" dirty="0"/>
                    </a:p>
                  </a:txBody>
                  <a:tcPr/>
                </a:tc>
                <a:tc>
                  <a:txBody>
                    <a:bodyPr/>
                    <a:lstStyle/>
                    <a:p>
                      <a:r>
                        <a:rPr lang="ja-JP" altLang="en-US" sz="2000" dirty="0"/>
                        <a:t>認知バイアスを考慮した場合</a:t>
                      </a:r>
                      <a:endParaRPr kumimoji="1" lang="ja-JP" altLang="en-US" sz="2000" dirty="0"/>
                    </a:p>
                  </a:txBody>
                  <a:tcPr/>
                </a:tc>
                <a:extLst>
                  <a:ext uri="{0D108BD9-81ED-4DB2-BD59-A6C34878D82A}">
                    <a16:rowId xmlns:a16="http://schemas.microsoft.com/office/drawing/2014/main" val="2049797907"/>
                  </a:ext>
                </a:extLst>
              </a:tr>
              <a:tr h="1475610">
                <a:tc>
                  <a:txBody>
                    <a:bodyPr/>
                    <a:lstStyle/>
                    <a:p>
                      <a:r>
                        <a:rPr lang="ja-JP" altLang="en-US" sz="2000" b="1" dirty="0"/>
                        <a:t>消費者</a:t>
                      </a:r>
                      <a:r>
                        <a:rPr lang="en-US" altLang="ja-JP" sz="2000" b="1" dirty="0"/>
                        <a:t>A: </a:t>
                      </a:r>
                    </a:p>
                    <a:p>
                      <a:r>
                        <a:rPr lang="ja-JP" altLang="en-US" sz="2000" b="1" dirty="0"/>
                        <a:t>「このスマートフォン、セールで</a:t>
                      </a:r>
                      <a:r>
                        <a:rPr lang="en-US" altLang="ja-JP" sz="2000" b="1" dirty="0"/>
                        <a:t>500</a:t>
                      </a:r>
                      <a:r>
                        <a:rPr lang="ja-JP" altLang="en-US" sz="2000" b="1" dirty="0"/>
                        <a:t>ドルだったのに、今は</a:t>
                      </a:r>
                      <a:r>
                        <a:rPr lang="en-US" altLang="ja-JP" sz="2000" b="1" dirty="0"/>
                        <a:t>600</a:t>
                      </a:r>
                      <a:r>
                        <a:rPr lang="ja-JP" altLang="en-US" sz="2000" b="1" dirty="0"/>
                        <a:t>ドルに戻ってる。なんか損した気分だよ。」</a:t>
                      </a:r>
                      <a:endParaRPr kumimoji="1" lang="ja-JP" altLang="en-US" sz="2000" b="1" dirty="0"/>
                    </a:p>
                  </a:txBody>
                  <a:tcPr/>
                </a:tc>
                <a:tc>
                  <a:txBody>
                    <a:bodyPr/>
                    <a:lstStyle/>
                    <a:p>
                      <a:r>
                        <a:rPr lang="ja-JP" altLang="en-US" sz="2000" b="1" dirty="0"/>
                        <a:t>消費者</a:t>
                      </a:r>
                      <a:r>
                        <a:rPr lang="en-US" altLang="ja-JP" sz="2000" b="1" dirty="0"/>
                        <a:t>A: </a:t>
                      </a:r>
                    </a:p>
                    <a:p>
                      <a:r>
                        <a:rPr lang="ja-JP" altLang="en-US" sz="2000" b="1" dirty="0"/>
                        <a:t>「このスマートフォン、セールで</a:t>
                      </a:r>
                      <a:r>
                        <a:rPr lang="en-US" altLang="ja-JP" sz="2000" b="1" dirty="0"/>
                        <a:t>500</a:t>
                      </a:r>
                      <a:r>
                        <a:rPr lang="ja-JP" altLang="en-US" sz="2000" b="1" dirty="0"/>
                        <a:t>ドルだったのに、今は</a:t>
                      </a:r>
                      <a:r>
                        <a:rPr lang="en-US" altLang="ja-JP" sz="2000" b="1" dirty="0"/>
                        <a:t>600</a:t>
                      </a:r>
                      <a:r>
                        <a:rPr lang="ja-JP" altLang="en-US" sz="2000" b="1" dirty="0"/>
                        <a:t>ドルに戻ってる。なんか損した気分だよ。」</a:t>
                      </a:r>
                      <a:endParaRPr kumimoji="1" lang="ja-JP" altLang="en-US" sz="2000" b="1" dirty="0"/>
                    </a:p>
                  </a:txBody>
                  <a:tcPr/>
                </a:tc>
                <a:extLst>
                  <a:ext uri="{0D108BD9-81ED-4DB2-BD59-A6C34878D82A}">
                    <a16:rowId xmlns:a16="http://schemas.microsoft.com/office/drawing/2014/main" val="1437308959"/>
                  </a:ext>
                </a:extLst>
              </a:tr>
              <a:tr h="1381827">
                <a:tc>
                  <a:txBody>
                    <a:bodyPr/>
                    <a:lstStyle/>
                    <a:p>
                      <a:r>
                        <a:rPr lang="ja-JP" altLang="en-US" sz="2000" b="1" dirty="0"/>
                        <a:t>営業者</a:t>
                      </a:r>
                      <a:r>
                        <a:rPr lang="en-US" altLang="ja-JP" sz="2000" b="1" dirty="0"/>
                        <a:t>: </a:t>
                      </a:r>
                    </a:p>
                    <a:p>
                      <a:r>
                        <a:rPr lang="ja-JP" altLang="en-US" sz="2000" b="1" dirty="0"/>
                        <a:t>「今の価格でも十分に価値があります。性能もデザインもすごく良いです。」</a:t>
                      </a:r>
                      <a:endParaRPr kumimoji="1" lang="ja-JP" altLang="en-US" sz="2000" b="1" dirty="0"/>
                    </a:p>
                  </a:txBody>
                  <a:tcPr/>
                </a:tc>
                <a:tc>
                  <a:txBody>
                    <a:bodyPr/>
                    <a:lstStyle/>
                    <a:p>
                      <a:r>
                        <a:rPr lang="ja-JP" altLang="en-US" sz="2000" b="1" dirty="0"/>
                        <a:t>営業者</a:t>
                      </a:r>
                      <a:r>
                        <a:rPr lang="en-US" altLang="ja-JP" sz="2000" b="1" dirty="0"/>
                        <a:t>: </a:t>
                      </a:r>
                    </a:p>
                    <a:p>
                      <a:r>
                        <a:rPr lang="ja-JP" altLang="en-US" sz="2000" b="1" dirty="0"/>
                        <a:t>「実際、通常価格は</a:t>
                      </a:r>
                      <a:r>
                        <a:rPr lang="en-US" altLang="ja-JP" sz="2000" b="1" dirty="0"/>
                        <a:t>700</a:t>
                      </a:r>
                      <a:r>
                        <a:rPr lang="ja-JP" altLang="en-US" sz="2000" b="1" dirty="0"/>
                        <a:t>ドルですので、現在の価格でも</a:t>
                      </a:r>
                      <a:r>
                        <a:rPr lang="en-US" altLang="ja-JP" sz="2000" b="1" dirty="0"/>
                        <a:t>100</a:t>
                      </a:r>
                      <a:r>
                        <a:rPr lang="ja-JP" altLang="en-US" sz="2000" b="1" dirty="0"/>
                        <a:t>ドルお得ですよ。性能も非常に優れています。」</a:t>
                      </a:r>
                      <a:endParaRPr kumimoji="1" lang="ja-JP" altLang="en-US" sz="2000" b="1" dirty="0"/>
                    </a:p>
                  </a:txBody>
                  <a:tcPr/>
                </a:tc>
                <a:extLst>
                  <a:ext uri="{0D108BD9-81ED-4DB2-BD59-A6C34878D82A}">
                    <a16:rowId xmlns:a16="http://schemas.microsoft.com/office/drawing/2014/main" val="1924606635"/>
                  </a:ext>
                </a:extLst>
              </a:tr>
              <a:tr h="1149549">
                <a:tc>
                  <a:txBody>
                    <a:bodyPr/>
                    <a:lstStyle/>
                    <a:p>
                      <a:r>
                        <a:rPr lang="ja-JP" altLang="en-US" sz="2000" b="1" dirty="0"/>
                        <a:t>売上結果</a:t>
                      </a:r>
                      <a:r>
                        <a:rPr lang="en-US" altLang="ja-JP" sz="2000" b="1" dirty="0"/>
                        <a:t>: </a:t>
                      </a:r>
                    </a:p>
                    <a:p>
                      <a:r>
                        <a:rPr lang="ja-JP" altLang="en-US" sz="2000" b="1" dirty="0"/>
                        <a:t>消費者</a:t>
                      </a:r>
                      <a:r>
                        <a:rPr lang="en-US" altLang="ja-JP" sz="2000" b="1" dirty="0"/>
                        <a:t>A</a:t>
                      </a:r>
                      <a:r>
                        <a:rPr lang="ja-JP" altLang="en-US" sz="2000" b="1" dirty="0"/>
                        <a:t>はセール価格を基準に判断し、購入を見送る。</a:t>
                      </a:r>
                      <a:endParaRPr kumimoji="1" lang="ja-JP" altLang="en-US" sz="2000" b="1" dirty="0">
                        <a:solidFill>
                          <a:srgbClr val="FF0000"/>
                        </a:solidFill>
                      </a:endParaRPr>
                    </a:p>
                  </a:txBody>
                  <a:tcPr/>
                </a:tc>
                <a:tc>
                  <a:txBody>
                    <a:bodyPr/>
                    <a:lstStyle/>
                    <a:p>
                      <a:r>
                        <a:rPr lang="ja-JP" altLang="en-US" sz="2000" b="1" dirty="0"/>
                        <a:t>売上結果</a:t>
                      </a:r>
                      <a:r>
                        <a:rPr lang="en-US" altLang="ja-JP" sz="2000" b="1" dirty="0"/>
                        <a:t>: </a:t>
                      </a:r>
                    </a:p>
                    <a:p>
                      <a:r>
                        <a:rPr lang="ja-JP" altLang="en-US" sz="2000" b="1" dirty="0"/>
                        <a:t>実際の価値と割引を強調することで、消費者</a:t>
                      </a:r>
                      <a:r>
                        <a:rPr lang="en-US" altLang="ja-JP" sz="2000" b="1" dirty="0"/>
                        <a:t>A</a:t>
                      </a:r>
                      <a:r>
                        <a:rPr lang="ja-JP" altLang="en-US" sz="2000" b="1" dirty="0"/>
                        <a:t>は購入を決断。</a:t>
                      </a:r>
                      <a:endParaRPr kumimoji="1" lang="ja-JP" altLang="en-US" sz="2000" b="1" dirty="0">
                        <a:solidFill>
                          <a:srgbClr val="0070C0"/>
                        </a:solidFill>
                      </a:endParaRPr>
                    </a:p>
                  </a:txBody>
                  <a:tcPr/>
                </a:tc>
                <a:extLst>
                  <a:ext uri="{0D108BD9-81ED-4DB2-BD59-A6C34878D82A}">
                    <a16:rowId xmlns:a16="http://schemas.microsoft.com/office/drawing/2014/main" val="62692148"/>
                  </a:ext>
                </a:extLst>
              </a:tr>
            </a:tbl>
          </a:graphicData>
        </a:graphic>
      </p:graphicFrame>
    </p:spTree>
    <p:extLst>
      <p:ext uri="{BB962C8B-B14F-4D97-AF65-F5344CB8AC3E}">
        <p14:creationId xmlns:p14="http://schemas.microsoft.com/office/powerpoint/2010/main" val="4035167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D32A12-D1F6-C921-F741-8FF5EBCD49B2}"/>
              </a:ext>
            </a:extLst>
          </p:cNvPr>
          <p:cNvSpPr>
            <a:spLocks noGrp="1"/>
          </p:cNvSpPr>
          <p:nvPr>
            <p:ph type="title"/>
          </p:nvPr>
        </p:nvSpPr>
        <p:spPr>
          <a:xfrm>
            <a:off x="205483" y="215758"/>
            <a:ext cx="11763910" cy="750013"/>
          </a:xfrm>
        </p:spPr>
        <p:txBody>
          <a:bodyPr>
            <a:noAutofit/>
          </a:bodyPr>
          <a:lstStyle/>
          <a:p>
            <a:pPr algn="ctr"/>
            <a:r>
              <a:rPr lang="en-US" altLang="ja-JP" sz="3200" dirty="0"/>
              <a:t>3.</a:t>
            </a:r>
            <a:r>
              <a:rPr kumimoji="1" lang="ja-JP" altLang="en-US" sz="3200" dirty="0"/>
              <a:t>各認知バイアスでのコールセンターのインタラクション事例</a:t>
            </a:r>
          </a:p>
        </p:txBody>
      </p:sp>
      <p:sp>
        <p:nvSpPr>
          <p:cNvPr id="3" name="コンテンツ プレースホルダー 2">
            <a:extLst>
              <a:ext uri="{FF2B5EF4-FFF2-40B4-BE49-F238E27FC236}">
                <a16:creationId xmlns:a16="http://schemas.microsoft.com/office/drawing/2014/main" id="{9FDDAF8A-14C3-1B2A-640A-5431D4A0A8AC}"/>
              </a:ext>
            </a:extLst>
          </p:cNvPr>
          <p:cNvSpPr>
            <a:spLocks noGrp="1"/>
          </p:cNvSpPr>
          <p:nvPr>
            <p:ph idx="1"/>
          </p:nvPr>
        </p:nvSpPr>
        <p:spPr>
          <a:xfrm>
            <a:off x="214045" y="4982966"/>
            <a:ext cx="11763910" cy="1659276"/>
          </a:xfrm>
        </p:spPr>
        <p:txBody>
          <a:bodyPr/>
          <a:lstStyle/>
          <a:p>
            <a:r>
              <a:rPr kumimoji="1" lang="en-US" altLang="ja-JP" dirty="0" err="1"/>
              <a:t>sss</a:t>
            </a:r>
            <a:endParaRPr kumimoji="1" lang="ja-JP" altLang="en-US" dirty="0"/>
          </a:p>
        </p:txBody>
      </p:sp>
      <p:graphicFrame>
        <p:nvGraphicFramePr>
          <p:cNvPr id="7" name="表 6">
            <a:extLst>
              <a:ext uri="{FF2B5EF4-FFF2-40B4-BE49-F238E27FC236}">
                <a16:creationId xmlns:a16="http://schemas.microsoft.com/office/drawing/2014/main" id="{8A3FACD9-48F8-7FC5-2141-0EFDF42F6D26}"/>
              </a:ext>
            </a:extLst>
          </p:cNvPr>
          <p:cNvGraphicFramePr>
            <a:graphicFrameLocks noGrp="1"/>
          </p:cNvGraphicFramePr>
          <p:nvPr>
            <p:extLst>
              <p:ext uri="{D42A27DB-BD31-4B8C-83A1-F6EECF244321}">
                <p14:modId xmlns:p14="http://schemas.microsoft.com/office/powerpoint/2010/main" val="3243034599"/>
              </p:ext>
            </p:extLst>
          </p:nvPr>
        </p:nvGraphicFramePr>
        <p:xfrm>
          <a:off x="222605" y="965771"/>
          <a:ext cx="11763909" cy="974985"/>
        </p:xfrm>
        <a:graphic>
          <a:graphicData uri="http://schemas.openxmlformats.org/drawingml/2006/table">
            <a:tbl>
              <a:tblPr>
                <a:tableStyleId>{5C22544A-7EE6-4342-B048-85BDC9FD1C3A}</a:tableStyleId>
              </a:tblPr>
              <a:tblGrid>
                <a:gridCol w="832020">
                  <a:extLst>
                    <a:ext uri="{9D8B030D-6E8A-4147-A177-3AD203B41FA5}">
                      <a16:colId xmlns:a16="http://schemas.microsoft.com/office/drawing/2014/main" val="2792844085"/>
                    </a:ext>
                  </a:extLst>
                </a:gridCol>
                <a:gridCol w="4640896">
                  <a:extLst>
                    <a:ext uri="{9D8B030D-6E8A-4147-A177-3AD203B41FA5}">
                      <a16:colId xmlns:a16="http://schemas.microsoft.com/office/drawing/2014/main" val="108541951"/>
                    </a:ext>
                  </a:extLst>
                </a:gridCol>
                <a:gridCol w="6290993">
                  <a:extLst>
                    <a:ext uri="{9D8B030D-6E8A-4147-A177-3AD203B41FA5}">
                      <a16:colId xmlns:a16="http://schemas.microsoft.com/office/drawing/2014/main" val="807247159"/>
                    </a:ext>
                  </a:extLst>
                </a:gridCol>
              </a:tblGrid>
              <a:tr h="214895">
                <a:tc>
                  <a:txBody>
                    <a:bodyPr/>
                    <a:lstStyle/>
                    <a:p>
                      <a:pPr algn="l" fontAlgn="ctr"/>
                      <a:r>
                        <a:rPr lang="en-US" sz="1800" b="1" u="none" strike="noStrike" dirty="0">
                          <a:effectLst/>
                        </a:rPr>
                        <a:t>No.</a:t>
                      </a:r>
                      <a:endParaRPr 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ctr" fontAlgn="ctr"/>
                      <a:r>
                        <a:rPr lang="ja-JP" altLang="en-US" sz="1800" b="1" u="none" strike="noStrike">
                          <a:effectLst/>
                        </a:rPr>
                        <a:t>認知バイアス</a:t>
                      </a:r>
                      <a:endParaRPr lang="ja-JP" alt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ctr" fontAlgn="ctr"/>
                      <a:r>
                        <a:rPr lang="ja-JP" altLang="en-US" sz="1800" b="1" u="none" strike="noStrike">
                          <a:effectLst/>
                        </a:rPr>
                        <a:t>定義</a:t>
                      </a:r>
                      <a:endParaRPr lang="ja-JP" alt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extLst>
                  <a:ext uri="{0D108BD9-81ED-4DB2-BD59-A6C34878D82A}">
                    <a16:rowId xmlns:a16="http://schemas.microsoft.com/office/drawing/2014/main" val="2603731519"/>
                  </a:ext>
                </a:extLst>
              </a:tr>
              <a:tr h="694368">
                <a:tc>
                  <a:txBody>
                    <a:bodyPr/>
                    <a:lstStyle/>
                    <a:p>
                      <a:pPr algn="r" fontAlgn="ctr"/>
                      <a:r>
                        <a:rPr lang="en-US" altLang="ja-JP" sz="1800" b="1" u="none" strike="noStrike" dirty="0">
                          <a:effectLst/>
                        </a:rPr>
                        <a:t>4</a:t>
                      </a:r>
                      <a:endPar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l" fontAlgn="ctr"/>
                      <a:r>
                        <a:rPr lang="ja-JP" altLang="en-US" sz="1800" b="1" u="none" strike="noStrike" dirty="0">
                          <a:effectLst/>
                        </a:rPr>
                        <a:t>バンドワゴン効果 </a:t>
                      </a:r>
                      <a:r>
                        <a:rPr lang="en-US" altLang="ja-JP" sz="1800" b="1" u="none" strike="noStrike" dirty="0">
                          <a:effectLst/>
                        </a:rPr>
                        <a:t>(</a:t>
                      </a:r>
                      <a:r>
                        <a:rPr lang="en-US" sz="1800" b="1" u="none" strike="noStrike" dirty="0">
                          <a:effectLst/>
                        </a:rPr>
                        <a:t>Bandwagon Effect)</a:t>
                      </a:r>
                      <a:endParaRPr 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l" fontAlgn="ctr"/>
                      <a:r>
                        <a:rPr lang="ja-JP" altLang="en-US" sz="1800" b="1" u="none" strike="noStrike" dirty="0">
                          <a:effectLst/>
                        </a:rPr>
                        <a:t>多くの人が信じていることや行動していることを自分も支持する傾向。</a:t>
                      </a:r>
                      <a:endParaRPr lang="ja-JP" alt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extLst>
                  <a:ext uri="{0D108BD9-81ED-4DB2-BD59-A6C34878D82A}">
                    <a16:rowId xmlns:a16="http://schemas.microsoft.com/office/drawing/2014/main" val="2931097680"/>
                  </a:ext>
                </a:extLst>
              </a:tr>
            </a:tbl>
          </a:graphicData>
        </a:graphic>
      </p:graphicFrame>
      <p:graphicFrame>
        <p:nvGraphicFramePr>
          <p:cNvPr id="8" name="表 7">
            <a:extLst>
              <a:ext uri="{FF2B5EF4-FFF2-40B4-BE49-F238E27FC236}">
                <a16:creationId xmlns:a16="http://schemas.microsoft.com/office/drawing/2014/main" id="{07FCC3FA-B65D-C341-4FA7-6A4217CD976C}"/>
              </a:ext>
            </a:extLst>
          </p:cNvPr>
          <p:cNvGraphicFramePr>
            <a:graphicFrameLocks noGrp="1"/>
          </p:cNvGraphicFramePr>
          <p:nvPr>
            <p:extLst>
              <p:ext uri="{D42A27DB-BD31-4B8C-83A1-F6EECF244321}">
                <p14:modId xmlns:p14="http://schemas.microsoft.com/office/powerpoint/2010/main" val="3895980624"/>
              </p:ext>
            </p:extLst>
          </p:nvPr>
        </p:nvGraphicFramePr>
        <p:xfrm>
          <a:off x="222607" y="2065106"/>
          <a:ext cx="11880350" cy="4493740"/>
        </p:xfrm>
        <a:graphic>
          <a:graphicData uri="http://schemas.openxmlformats.org/drawingml/2006/table">
            <a:tbl>
              <a:tblPr firstRow="1" bandRow="1">
                <a:tableStyleId>{5C22544A-7EE6-4342-B048-85BDC9FD1C3A}</a:tableStyleId>
              </a:tblPr>
              <a:tblGrid>
                <a:gridCol w="6178193">
                  <a:extLst>
                    <a:ext uri="{9D8B030D-6E8A-4147-A177-3AD203B41FA5}">
                      <a16:colId xmlns:a16="http://schemas.microsoft.com/office/drawing/2014/main" val="1426241989"/>
                    </a:ext>
                  </a:extLst>
                </a:gridCol>
                <a:gridCol w="5702157">
                  <a:extLst>
                    <a:ext uri="{9D8B030D-6E8A-4147-A177-3AD203B41FA5}">
                      <a16:colId xmlns:a16="http://schemas.microsoft.com/office/drawing/2014/main" val="3946658521"/>
                    </a:ext>
                  </a:extLst>
                </a:gridCol>
              </a:tblGrid>
              <a:tr h="466205">
                <a:tc>
                  <a:txBody>
                    <a:bodyPr/>
                    <a:lstStyle/>
                    <a:p>
                      <a:r>
                        <a:rPr lang="ja-JP" altLang="en-US" sz="2000" dirty="0"/>
                        <a:t>認知バイアスを考慮しない場合</a:t>
                      </a:r>
                      <a:endParaRPr kumimoji="1" lang="ja-JP" altLang="en-US" sz="2000" dirty="0"/>
                    </a:p>
                  </a:txBody>
                  <a:tcPr/>
                </a:tc>
                <a:tc>
                  <a:txBody>
                    <a:bodyPr/>
                    <a:lstStyle/>
                    <a:p>
                      <a:r>
                        <a:rPr lang="ja-JP" altLang="en-US" sz="2000" dirty="0"/>
                        <a:t>認知バイアスを考慮した場合</a:t>
                      </a:r>
                      <a:endParaRPr kumimoji="1" lang="ja-JP" altLang="en-US" sz="2000" dirty="0"/>
                    </a:p>
                  </a:txBody>
                  <a:tcPr/>
                </a:tc>
                <a:extLst>
                  <a:ext uri="{0D108BD9-81ED-4DB2-BD59-A6C34878D82A}">
                    <a16:rowId xmlns:a16="http://schemas.microsoft.com/office/drawing/2014/main" val="2049797907"/>
                  </a:ext>
                </a:extLst>
              </a:tr>
              <a:tr h="1496159">
                <a:tc>
                  <a:txBody>
                    <a:bodyPr/>
                    <a:lstStyle/>
                    <a:p>
                      <a:r>
                        <a:rPr lang="ja-JP" altLang="en-US" sz="2000" b="1" dirty="0"/>
                        <a:t>消費者</a:t>
                      </a:r>
                      <a:r>
                        <a:rPr lang="en-US" altLang="ja-JP" sz="2000" b="1" dirty="0"/>
                        <a:t>A: </a:t>
                      </a:r>
                    </a:p>
                    <a:p>
                      <a:r>
                        <a:rPr lang="ja-JP" altLang="en-US" sz="2000" b="1" dirty="0"/>
                        <a:t>「みんながこの新しいスマートフォンを買っているみたいだから、私も買ったほうがいいかな。」</a:t>
                      </a:r>
                      <a:endParaRPr kumimoji="1" lang="ja-JP" altLang="en-US" sz="2000" b="1" dirty="0"/>
                    </a:p>
                  </a:txBody>
                  <a:tcPr/>
                </a:tc>
                <a:tc>
                  <a:txBody>
                    <a:bodyPr/>
                    <a:lstStyle/>
                    <a:p>
                      <a:r>
                        <a:rPr lang="ja-JP" altLang="en-US" sz="2000" b="1" dirty="0"/>
                        <a:t>消費者</a:t>
                      </a:r>
                      <a:r>
                        <a:rPr lang="en-US" altLang="ja-JP" sz="2000" b="1" dirty="0"/>
                        <a:t>A: </a:t>
                      </a:r>
                    </a:p>
                    <a:p>
                      <a:r>
                        <a:rPr lang="ja-JP" altLang="en-US" sz="2000" b="1" dirty="0"/>
                        <a:t>「みんながこの新しいスマートフォンを買っているみたいだから、私も買ったほうがいいかな。」</a:t>
                      </a:r>
                      <a:endParaRPr kumimoji="1" lang="ja-JP" altLang="en-US" sz="2000" b="1" dirty="0"/>
                    </a:p>
                  </a:txBody>
                  <a:tcPr/>
                </a:tc>
                <a:extLst>
                  <a:ext uri="{0D108BD9-81ED-4DB2-BD59-A6C34878D82A}">
                    <a16:rowId xmlns:a16="http://schemas.microsoft.com/office/drawing/2014/main" val="1437308959"/>
                  </a:ext>
                </a:extLst>
              </a:tr>
              <a:tr h="1381827">
                <a:tc>
                  <a:txBody>
                    <a:bodyPr/>
                    <a:lstStyle/>
                    <a:p>
                      <a:r>
                        <a:rPr lang="ja-JP" altLang="en-US" sz="2000" b="1" dirty="0"/>
                        <a:t>営業者</a:t>
                      </a:r>
                      <a:r>
                        <a:rPr lang="en-US" altLang="ja-JP" sz="2000" b="1" dirty="0"/>
                        <a:t>: </a:t>
                      </a:r>
                    </a:p>
                    <a:p>
                      <a:r>
                        <a:rPr lang="ja-JP" altLang="en-US" sz="2000" b="1" dirty="0"/>
                        <a:t>「そうですね、人気がありますから。」</a:t>
                      </a:r>
                      <a:endParaRPr kumimoji="1" lang="ja-JP" altLang="en-US" sz="2000" b="1" dirty="0"/>
                    </a:p>
                  </a:txBody>
                  <a:tcPr/>
                </a:tc>
                <a:tc>
                  <a:txBody>
                    <a:bodyPr/>
                    <a:lstStyle/>
                    <a:p>
                      <a:r>
                        <a:rPr lang="ja-JP" altLang="en-US" sz="2000" b="1" dirty="0"/>
                        <a:t>営業者</a:t>
                      </a:r>
                      <a:r>
                        <a:rPr lang="en-US" altLang="ja-JP" sz="2000" b="1" dirty="0"/>
                        <a:t>: </a:t>
                      </a:r>
                    </a:p>
                    <a:p>
                      <a:r>
                        <a:rPr lang="ja-JP" altLang="en-US" sz="2000" b="1" dirty="0"/>
                        <a:t>「はい、非常に人気があります。特に新しいカメラ機能が好評で、多くの方が満足されています。」</a:t>
                      </a:r>
                      <a:endParaRPr kumimoji="1" lang="ja-JP" altLang="en-US" sz="2000" b="1" dirty="0"/>
                    </a:p>
                  </a:txBody>
                  <a:tcPr/>
                </a:tc>
                <a:extLst>
                  <a:ext uri="{0D108BD9-81ED-4DB2-BD59-A6C34878D82A}">
                    <a16:rowId xmlns:a16="http://schemas.microsoft.com/office/drawing/2014/main" val="1924606635"/>
                  </a:ext>
                </a:extLst>
              </a:tr>
              <a:tr h="1149549">
                <a:tc>
                  <a:txBody>
                    <a:bodyPr/>
                    <a:lstStyle/>
                    <a:p>
                      <a:r>
                        <a:rPr lang="ja-JP" altLang="en-US" sz="2000" b="1" dirty="0"/>
                        <a:t>売上結果</a:t>
                      </a:r>
                      <a:r>
                        <a:rPr lang="en-US" altLang="ja-JP" sz="2000" b="1" dirty="0"/>
                        <a:t>: </a:t>
                      </a:r>
                    </a:p>
                    <a:p>
                      <a:r>
                        <a:rPr lang="ja-JP" altLang="en-US" sz="2000" b="1" dirty="0"/>
                        <a:t>消費者</a:t>
                      </a:r>
                      <a:r>
                        <a:rPr lang="en-US" altLang="ja-JP" sz="2000" b="1" dirty="0"/>
                        <a:t>A</a:t>
                      </a:r>
                      <a:r>
                        <a:rPr lang="ja-JP" altLang="en-US" sz="2000" b="1" dirty="0"/>
                        <a:t>は流行に流されることに不安を感じ、購入を見送る。</a:t>
                      </a:r>
                      <a:endParaRPr kumimoji="1" lang="ja-JP" altLang="en-US" sz="2000" b="1" dirty="0">
                        <a:solidFill>
                          <a:srgbClr val="FF0000"/>
                        </a:solidFill>
                      </a:endParaRPr>
                    </a:p>
                  </a:txBody>
                  <a:tcPr/>
                </a:tc>
                <a:tc>
                  <a:txBody>
                    <a:bodyPr/>
                    <a:lstStyle/>
                    <a:p>
                      <a:r>
                        <a:rPr lang="ja-JP" altLang="en-US" sz="2000" b="1" dirty="0"/>
                        <a:t>売上結果</a:t>
                      </a:r>
                      <a:r>
                        <a:rPr lang="en-US" altLang="ja-JP" sz="2000" b="1" dirty="0"/>
                        <a:t>: </a:t>
                      </a:r>
                    </a:p>
                    <a:p>
                      <a:r>
                        <a:rPr lang="ja-JP" altLang="en-US" sz="2000" b="1" dirty="0"/>
                        <a:t>人気の理由を具体的に示すことで、消費者</a:t>
                      </a:r>
                      <a:r>
                        <a:rPr lang="en-US" altLang="ja-JP" sz="2000" b="1" dirty="0"/>
                        <a:t>A</a:t>
                      </a:r>
                      <a:r>
                        <a:rPr lang="ja-JP" altLang="en-US" sz="2000" b="1" dirty="0"/>
                        <a:t>は安心して購入を決断。</a:t>
                      </a:r>
                      <a:endParaRPr kumimoji="1" lang="ja-JP" altLang="en-US" sz="2000" b="1" dirty="0">
                        <a:solidFill>
                          <a:srgbClr val="0070C0"/>
                        </a:solidFill>
                      </a:endParaRPr>
                    </a:p>
                  </a:txBody>
                  <a:tcPr/>
                </a:tc>
                <a:extLst>
                  <a:ext uri="{0D108BD9-81ED-4DB2-BD59-A6C34878D82A}">
                    <a16:rowId xmlns:a16="http://schemas.microsoft.com/office/drawing/2014/main" val="62692148"/>
                  </a:ext>
                </a:extLst>
              </a:tr>
            </a:tbl>
          </a:graphicData>
        </a:graphic>
      </p:graphicFrame>
    </p:spTree>
    <p:extLst>
      <p:ext uri="{BB962C8B-B14F-4D97-AF65-F5344CB8AC3E}">
        <p14:creationId xmlns:p14="http://schemas.microsoft.com/office/powerpoint/2010/main" val="2980877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D32A12-D1F6-C921-F741-8FF5EBCD49B2}"/>
              </a:ext>
            </a:extLst>
          </p:cNvPr>
          <p:cNvSpPr>
            <a:spLocks noGrp="1"/>
          </p:cNvSpPr>
          <p:nvPr>
            <p:ph type="title"/>
          </p:nvPr>
        </p:nvSpPr>
        <p:spPr>
          <a:xfrm>
            <a:off x="205483" y="215758"/>
            <a:ext cx="11763910" cy="750013"/>
          </a:xfrm>
        </p:spPr>
        <p:txBody>
          <a:bodyPr>
            <a:noAutofit/>
          </a:bodyPr>
          <a:lstStyle/>
          <a:p>
            <a:pPr algn="ctr"/>
            <a:r>
              <a:rPr lang="en-US" altLang="ja-JP" sz="3200" dirty="0"/>
              <a:t>3.</a:t>
            </a:r>
            <a:r>
              <a:rPr kumimoji="1" lang="ja-JP" altLang="en-US" sz="3200" dirty="0"/>
              <a:t>各認知バイアスでのコールセンターのインタラクション事例</a:t>
            </a:r>
          </a:p>
        </p:txBody>
      </p:sp>
      <p:sp>
        <p:nvSpPr>
          <p:cNvPr id="3" name="コンテンツ プレースホルダー 2">
            <a:extLst>
              <a:ext uri="{FF2B5EF4-FFF2-40B4-BE49-F238E27FC236}">
                <a16:creationId xmlns:a16="http://schemas.microsoft.com/office/drawing/2014/main" id="{9FDDAF8A-14C3-1B2A-640A-5431D4A0A8AC}"/>
              </a:ext>
            </a:extLst>
          </p:cNvPr>
          <p:cNvSpPr>
            <a:spLocks noGrp="1"/>
          </p:cNvSpPr>
          <p:nvPr>
            <p:ph idx="1"/>
          </p:nvPr>
        </p:nvSpPr>
        <p:spPr>
          <a:xfrm>
            <a:off x="214045" y="4982966"/>
            <a:ext cx="11763910" cy="1659276"/>
          </a:xfrm>
        </p:spPr>
        <p:txBody>
          <a:bodyPr/>
          <a:lstStyle/>
          <a:p>
            <a:r>
              <a:rPr kumimoji="1" lang="en-US" altLang="ja-JP" dirty="0" err="1"/>
              <a:t>sss</a:t>
            </a:r>
            <a:endParaRPr kumimoji="1" lang="ja-JP" altLang="en-US" dirty="0"/>
          </a:p>
        </p:txBody>
      </p:sp>
      <p:graphicFrame>
        <p:nvGraphicFramePr>
          <p:cNvPr id="7" name="表 6">
            <a:extLst>
              <a:ext uri="{FF2B5EF4-FFF2-40B4-BE49-F238E27FC236}">
                <a16:creationId xmlns:a16="http://schemas.microsoft.com/office/drawing/2014/main" id="{8A3FACD9-48F8-7FC5-2141-0EFDF42F6D26}"/>
              </a:ext>
            </a:extLst>
          </p:cNvPr>
          <p:cNvGraphicFramePr>
            <a:graphicFrameLocks noGrp="1"/>
          </p:cNvGraphicFramePr>
          <p:nvPr>
            <p:extLst>
              <p:ext uri="{D42A27DB-BD31-4B8C-83A1-F6EECF244321}">
                <p14:modId xmlns:p14="http://schemas.microsoft.com/office/powerpoint/2010/main" val="3820776643"/>
              </p:ext>
            </p:extLst>
          </p:nvPr>
        </p:nvGraphicFramePr>
        <p:xfrm>
          <a:off x="222605" y="965771"/>
          <a:ext cx="11880349" cy="974985"/>
        </p:xfrm>
        <a:graphic>
          <a:graphicData uri="http://schemas.openxmlformats.org/drawingml/2006/table">
            <a:tbl>
              <a:tblPr>
                <a:tableStyleId>{5C22544A-7EE6-4342-B048-85BDC9FD1C3A}</a:tableStyleId>
              </a:tblPr>
              <a:tblGrid>
                <a:gridCol w="840255">
                  <a:extLst>
                    <a:ext uri="{9D8B030D-6E8A-4147-A177-3AD203B41FA5}">
                      <a16:colId xmlns:a16="http://schemas.microsoft.com/office/drawing/2014/main" val="2792844085"/>
                    </a:ext>
                  </a:extLst>
                </a:gridCol>
                <a:gridCol w="4686832">
                  <a:extLst>
                    <a:ext uri="{9D8B030D-6E8A-4147-A177-3AD203B41FA5}">
                      <a16:colId xmlns:a16="http://schemas.microsoft.com/office/drawing/2014/main" val="108541951"/>
                    </a:ext>
                  </a:extLst>
                </a:gridCol>
                <a:gridCol w="6353262">
                  <a:extLst>
                    <a:ext uri="{9D8B030D-6E8A-4147-A177-3AD203B41FA5}">
                      <a16:colId xmlns:a16="http://schemas.microsoft.com/office/drawing/2014/main" val="807247159"/>
                    </a:ext>
                  </a:extLst>
                </a:gridCol>
              </a:tblGrid>
              <a:tr h="214895">
                <a:tc>
                  <a:txBody>
                    <a:bodyPr/>
                    <a:lstStyle/>
                    <a:p>
                      <a:pPr algn="l" fontAlgn="ctr"/>
                      <a:r>
                        <a:rPr lang="en-US" sz="1800" b="1" u="none" strike="noStrike" dirty="0">
                          <a:effectLst/>
                        </a:rPr>
                        <a:t>No.</a:t>
                      </a:r>
                      <a:endParaRPr 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ctr" fontAlgn="ctr"/>
                      <a:r>
                        <a:rPr lang="ja-JP" altLang="en-US" sz="1800" b="1" u="none" strike="noStrike">
                          <a:effectLst/>
                        </a:rPr>
                        <a:t>認知バイアス</a:t>
                      </a:r>
                      <a:endParaRPr lang="ja-JP" alt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ctr" fontAlgn="ctr"/>
                      <a:r>
                        <a:rPr lang="ja-JP" altLang="en-US" sz="1800" b="1" u="none" strike="noStrike">
                          <a:effectLst/>
                        </a:rPr>
                        <a:t>定義</a:t>
                      </a:r>
                      <a:endParaRPr lang="ja-JP" alt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extLst>
                  <a:ext uri="{0D108BD9-81ED-4DB2-BD59-A6C34878D82A}">
                    <a16:rowId xmlns:a16="http://schemas.microsoft.com/office/drawing/2014/main" val="2603731519"/>
                  </a:ext>
                </a:extLst>
              </a:tr>
              <a:tr h="694368">
                <a:tc>
                  <a:txBody>
                    <a:bodyPr/>
                    <a:lstStyle/>
                    <a:p>
                      <a:pPr algn="r" fontAlgn="ctr"/>
                      <a:r>
                        <a:rPr lang="en-US" altLang="ja-JP" sz="1800" b="1" u="none" strike="noStrike" dirty="0">
                          <a:effectLst/>
                        </a:rPr>
                        <a:t>5</a:t>
                      </a:r>
                      <a:endPar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l" fontAlgn="ctr"/>
                      <a:r>
                        <a:rPr lang="ja-JP" altLang="en-US" sz="1800" b="1" u="none" strike="noStrike" dirty="0">
                          <a:effectLst/>
                        </a:rPr>
                        <a:t>現状維持バイアス </a:t>
                      </a:r>
                      <a:r>
                        <a:rPr lang="en-US" altLang="ja-JP" sz="1800" b="1" u="none" strike="noStrike" dirty="0">
                          <a:effectLst/>
                        </a:rPr>
                        <a:t>(</a:t>
                      </a:r>
                      <a:r>
                        <a:rPr lang="en-US" sz="1800" b="1" u="none" strike="noStrike" dirty="0">
                          <a:effectLst/>
                        </a:rPr>
                        <a:t>Status Quo Bias)</a:t>
                      </a:r>
                      <a:endParaRPr 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l" fontAlgn="ctr"/>
                      <a:r>
                        <a:rPr lang="ja-JP" altLang="en-US" sz="1800" b="1" u="none" strike="noStrike" dirty="0">
                          <a:effectLst/>
                        </a:rPr>
                        <a:t>現在の状態を維持しようとする傾向。</a:t>
                      </a:r>
                      <a:endParaRPr lang="ja-JP" alt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extLst>
                  <a:ext uri="{0D108BD9-81ED-4DB2-BD59-A6C34878D82A}">
                    <a16:rowId xmlns:a16="http://schemas.microsoft.com/office/drawing/2014/main" val="2931097680"/>
                  </a:ext>
                </a:extLst>
              </a:tr>
            </a:tbl>
          </a:graphicData>
        </a:graphic>
      </p:graphicFrame>
      <p:graphicFrame>
        <p:nvGraphicFramePr>
          <p:cNvPr id="8" name="表 7">
            <a:extLst>
              <a:ext uri="{FF2B5EF4-FFF2-40B4-BE49-F238E27FC236}">
                <a16:creationId xmlns:a16="http://schemas.microsoft.com/office/drawing/2014/main" id="{07FCC3FA-B65D-C341-4FA7-6A4217CD976C}"/>
              </a:ext>
            </a:extLst>
          </p:cNvPr>
          <p:cNvGraphicFramePr>
            <a:graphicFrameLocks noGrp="1"/>
          </p:cNvGraphicFramePr>
          <p:nvPr>
            <p:extLst>
              <p:ext uri="{D42A27DB-BD31-4B8C-83A1-F6EECF244321}">
                <p14:modId xmlns:p14="http://schemas.microsoft.com/office/powerpoint/2010/main" val="1544166133"/>
              </p:ext>
            </p:extLst>
          </p:nvPr>
        </p:nvGraphicFramePr>
        <p:xfrm>
          <a:off x="222607" y="2065107"/>
          <a:ext cx="11880350" cy="4627307"/>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1426241989"/>
                    </a:ext>
                  </a:extLst>
                </a:gridCol>
                <a:gridCol w="5784350">
                  <a:extLst>
                    <a:ext uri="{9D8B030D-6E8A-4147-A177-3AD203B41FA5}">
                      <a16:colId xmlns:a16="http://schemas.microsoft.com/office/drawing/2014/main" val="3946658521"/>
                    </a:ext>
                  </a:extLst>
                </a:gridCol>
              </a:tblGrid>
              <a:tr h="454798">
                <a:tc>
                  <a:txBody>
                    <a:bodyPr/>
                    <a:lstStyle/>
                    <a:p>
                      <a:r>
                        <a:rPr lang="ja-JP" altLang="en-US" sz="2000" dirty="0"/>
                        <a:t>認知バイアスを考慮しない場合</a:t>
                      </a:r>
                      <a:endParaRPr kumimoji="1" lang="ja-JP" altLang="en-US" sz="2000" dirty="0"/>
                    </a:p>
                  </a:txBody>
                  <a:tcPr/>
                </a:tc>
                <a:tc>
                  <a:txBody>
                    <a:bodyPr/>
                    <a:lstStyle/>
                    <a:p>
                      <a:r>
                        <a:rPr lang="ja-JP" altLang="en-US" sz="2000" dirty="0"/>
                        <a:t>認知バイアスを考慮した場合</a:t>
                      </a:r>
                      <a:endParaRPr kumimoji="1" lang="ja-JP" altLang="en-US" sz="2000" dirty="0"/>
                    </a:p>
                  </a:txBody>
                  <a:tcPr/>
                </a:tc>
                <a:extLst>
                  <a:ext uri="{0D108BD9-81ED-4DB2-BD59-A6C34878D82A}">
                    <a16:rowId xmlns:a16="http://schemas.microsoft.com/office/drawing/2014/main" val="2049797907"/>
                  </a:ext>
                </a:extLst>
              </a:tr>
              <a:tr h="1435646">
                <a:tc>
                  <a:txBody>
                    <a:bodyPr/>
                    <a:lstStyle/>
                    <a:p>
                      <a:r>
                        <a:rPr lang="ja-JP" altLang="en-US" sz="2000" b="1" dirty="0"/>
                        <a:t>消費者</a:t>
                      </a:r>
                      <a:r>
                        <a:rPr lang="en-US" altLang="ja-JP" sz="2000" b="1" dirty="0"/>
                        <a:t>A: </a:t>
                      </a:r>
                    </a:p>
                    <a:p>
                      <a:r>
                        <a:rPr lang="ja-JP" altLang="en-US" sz="2000" b="1" dirty="0"/>
                        <a:t>「今使っているスマートフォンで特に問題ないから、新しいものに変える必要はないかも。」</a:t>
                      </a:r>
                      <a:endParaRPr kumimoji="1" lang="ja-JP" altLang="en-US" sz="2000" b="1" dirty="0"/>
                    </a:p>
                  </a:txBody>
                  <a:tcPr/>
                </a:tc>
                <a:tc>
                  <a:txBody>
                    <a:bodyPr/>
                    <a:lstStyle/>
                    <a:p>
                      <a:r>
                        <a:rPr lang="ja-JP" altLang="en-US" sz="2000" b="1" dirty="0"/>
                        <a:t>消費者</a:t>
                      </a:r>
                      <a:r>
                        <a:rPr lang="en-US" altLang="ja-JP" sz="2000" b="1" dirty="0"/>
                        <a:t>A: </a:t>
                      </a:r>
                    </a:p>
                    <a:p>
                      <a:r>
                        <a:rPr lang="ja-JP" altLang="en-US" sz="2000" b="1" dirty="0"/>
                        <a:t>「今使っているスマートフォンで特に問題ないから、新しいものに変える必要はないかも。」</a:t>
                      </a:r>
                      <a:endParaRPr kumimoji="1" lang="ja-JP" altLang="en-US" sz="2000" b="1" dirty="0"/>
                    </a:p>
                  </a:txBody>
                  <a:tcPr/>
                </a:tc>
                <a:extLst>
                  <a:ext uri="{0D108BD9-81ED-4DB2-BD59-A6C34878D82A}">
                    <a16:rowId xmlns:a16="http://schemas.microsoft.com/office/drawing/2014/main" val="1437308959"/>
                  </a:ext>
                </a:extLst>
              </a:tr>
              <a:tr h="1575915">
                <a:tc>
                  <a:txBody>
                    <a:bodyPr/>
                    <a:lstStyle/>
                    <a:p>
                      <a:r>
                        <a:rPr lang="ja-JP" altLang="en-US" sz="2000" b="1" dirty="0"/>
                        <a:t>営業者</a:t>
                      </a:r>
                      <a:r>
                        <a:rPr lang="en-US" altLang="ja-JP" sz="2000" b="1" dirty="0"/>
                        <a:t>: </a:t>
                      </a:r>
                    </a:p>
                    <a:p>
                      <a:r>
                        <a:rPr lang="ja-JP" altLang="en-US" sz="2000" b="1" dirty="0"/>
                        <a:t>「新しいスマートフォンにはもっと便利な機能があります。ぜひ試してみてください。」</a:t>
                      </a:r>
                      <a:endParaRPr kumimoji="1" lang="ja-JP" altLang="en-US" sz="2000" b="1" dirty="0"/>
                    </a:p>
                  </a:txBody>
                  <a:tcPr/>
                </a:tc>
                <a:tc>
                  <a:txBody>
                    <a:bodyPr/>
                    <a:lstStyle/>
                    <a:p>
                      <a:r>
                        <a:rPr lang="ja-JP" altLang="en-US" sz="2000" b="1" dirty="0"/>
                        <a:t>営業者</a:t>
                      </a:r>
                      <a:r>
                        <a:rPr lang="en-US" altLang="ja-JP" sz="2000" b="1" dirty="0"/>
                        <a:t>: </a:t>
                      </a:r>
                    </a:p>
                    <a:p>
                      <a:r>
                        <a:rPr lang="ja-JP" altLang="en-US" sz="2000" b="1" dirty="0"/>
                        <a:t>「現在のスマートフォンと比べて、新しいモデルはバッテリー持ちが</a:t>
                      </a:r>
                      <a:r>
                        <a:rPr lang="en-US" altLang="ja-JP" sz="2000" b="1" dirty="0"/>
                        <a:t>2</a:t>
                      </a:r>
                      <a:r>
                        <a:rPr lang="ja-JP" altLang="en-US" sz="2000" b="1" dirty="0"/>
                        <a:t>倍、カメラの性能も大幅に向上しています。特に写真を撮るのが好きな方におすすめです。」</a:t>
                      </a:r>
                      <a:endParaRPr kumimoji="1" lang="ja-JP" altLang="en-US" sz="2000" b="1" dirty="0"/>
                    </a:p>
                  </a:txBody>
                  <a:tcPr/>
                </a:tc>
                <a:extLst>
                  <a:ext uri="{0D108BD9-81ED-4DB2-BD59-A6C34878D82A}">
                    <a16:rowId xmlns:a16="http://schemas.microsoft.com/office/drawing/2014/main" val="1924606635"/>
                  </a:ext>
                </a:extLst>
              </a:tr>
              <a:tr h="1121423">
                <a:tc>
                  <a:txBody>
                    <a:bodyPr/>
                    <a:lstStyle/>
                    <a:p>
                      <a:r>
                        <a:rPr lang="ja-JP" altLang="en-US" sz="2000" b="1" dirty="0"/>
                        <a:t>売上結果</a:t>
                      </a:r>
                      <a:r>
                        <a:rPr lang="en-US" altLang="ja-JP" sz="2000" b="1" dirty="0"/>
                        <a:t>: </a:t>
                      </a:r>
                    </a:p>
                    <a:p>
                      <a:r>
                        <a:rPr lang="ja-JP" altLang="en-US" sz="2000" b="1" dirty="0"/>
                        <a:t>消費者</a:t>
                      </a:r>
                      <a:r>
                        <a:rPr lang="en-US" altLang="ja-JP" sz="2000" b="1" dirty="0"/>
                        <a:t>A</a:t>
                      </a:r>
                      <a:r>
                        <a:rPr lang="ja-JP" altLang="en-US" sz="2000" b="1" dirty="0"/>
                        <a:t>は現状に満足し、購入を見送る。</a:t>
                      </a:r>
                      <a:endParaRPr kumimoji="1" lang="ja-JP" altLang="en-US" sz="2000" b="1" dirty="0">
                        <a:solidFill>
                          <a:srgbClr val="FF0000"/>
                        </a:solidFill>
                      </a:endParaRPr>
                    </a:p>
                  </a:txBody>
                  <a:tcPr/>
                </a:tc>
                <a:tc>
                  <a:txBody>
                    <a:bodyPr/>
                    <a:lstStyle/>
                    <a:p>
                      <a:r>
                        <a:rPr lang="ja-JP" altLang="en-US" sz="2000" b="1" dirty="0"/>
                        <a:t>売上結果</a:t>
                      </a:r>
                      <a:r>
                        <a:rPr lang="en-US" altLang="ja-JP" sz="2000" b="1" dirty="0"/>
                        <a:t>: </a:t>
                      </a:r>
                    </a:p>
                    <a:p>
                      <a:r>
                        <a:rPr lang="ja-JP" altLang="en-US" sz="2000" b="1" dirty="0"/>
                        <a:t>具体的なメリットを強調することで、消費者</a:t>
                      </a:r>
                      <a:r>
                        <a:rPr lang="en-US" altLang="ja-JP" sz="2000" b="1" dirty="0"/>
                        <a:t>A</a:t>
                      </a:r>
                      <a:r>
                        <a:rPr lang="ja-JP" altLang="en-US" sz="2000" b="1" dirty="0"/>
                        <a:t>は購入を決断。</a:t>
                      </a:r>
                      <a:endParaRPr kumimoji="1" lang="ja-JP" altLang="en-US" sz="2000" b="1" dirty="0">
                        <a:solidFill>
                          <a:srgbClr val="0070C0"/>
                        </a:solidFill>
                      </a:endParaRPr>
                    </a:p>
                  </a:txBody>
                  <a:tcPr/>
                </a:tc>
                <a:extLst>
                  <a:ext uri="{0D108BD9-81ED-4DB2-BD59-A6C34878D82A}">
                    <a16:rowId xmlns:a16="http://schemas.microsoft.com/office/drawing/2014/main" val="62692148"/>
                  </a:ext>
                </a:extLst>
              </a:tr>
            </a:tbl>
          </a:graphicData>
        </a:graphic>
      </p:graphicFrame>
    </p:spTree>
    <p:extLst>
      <p:ext uri="{BB962C8B-B14F-4D97-AF65-F5344CB8AC3E}">
        <p14:creationId xmlns:p14="http://schemas.microsoft.com/office/powerpoint/2010/main" val="13068050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D32A12-D1F6-C921-F741-8FF5EBCD49B2}"/>
              </a:ext>
            </a:extLst>
          </p:cNvPr>
          <p:cNvSpPr>
            <a:spLocks noGrp="1"/>
          </p:cNvSpPr>
          <p:nvPr>
            <p:ph type="title"/>
          </p:nvPr>
        </p:nvSpPr>
        <p:spPr>
          <a:xfrm>
            <a:off x="205483" y="215758"/>
            <a:ext cx="11763910" cy="750013"/>
          </a:xfrm>
        </p:spPr>
        <p:txBody>
          <a:bodyPr>
            <a:noAutofit/>
          </a:bodyPr>
          <a:lstStyle/>
          <a:p>
            <a:pPr algn="ctr"/>
            <a:r>
              <a:rPr lang="en-US" altLang="ja-JP" sz="3200" dirty="0"/>
              <a:t>3.</a:t>
            </a:r>
            <a:r>
              <a:rPr kumimoji="1" lang="ja-JP" altLang="en-US" sz="3200" dirty="0"/>
              <a:t>各認知バイアスでのコールセンターのインタラクション事例</a:t>
            </a:r>
          </a:p>
        </p:txBody>
      </p:sp>
      <p:sp>
        <p:nvSpPr>
          <p:cNvPr id="3" name="コンテンツ プレースホルダー 2">
            <a:extLst>
              <a:ext uri="{FF2B5EF4-FFF2-40B4-BE49-F238E27FC236}">
                <a16:creationId xmlns:a16="http://schemas.microsoft.com/office/drawing/2014/main" id="{9FDDAF8A-14C3-1B2A-640A-5431D4A0A8AC}"/>
              </a:ext>
            </a:extLst>
          </p:cNvPr>
          <p:cNvSpPr>
            <a:spLocks noGrp="1"/>
          </p:cNvSpPr>
          <p:nvPr>
            <p:ph idx="1"/>
          </p:nvPr>
        </p:nvSpPr>
        <p:spPr>
          <a:xfrm>
            <a:off x="214045" y="4982966"/>
            <a:ext cx="11763910" cy="1659276"/>
          </a:xfrm>
        </p:spPr>
        <p:txBody>
          <a:bodyPr/>
          <a:lstStyle/>
          <a:p>
            <a:r>
              <a:rPr kumimoji="1" lang="en-US" altLang="ja-JP" dirty="0" err="1"/>
              <a:t>sss</a:t>
            </a:r>
            <a:endParaRPr kumimoji="1" lang="ja-JP" altLang="en-US" dirty="0"/>
          </a:p>
        </p:txBody>
      </p:sp>
      <p:graphicFrame>
        <p:nvGraphicFramePr>
          <p:cNvPr id="7" name="表 6">
            <a:extLst>
              <a:ext uri="{FF2B5EF4-FFF2-40B4-BE49-F238E27FC236}">
                <a16:creationId xmlns:a16="http://schemas.microsoft.com/office/drawing/2014/main" id="{8A3FACD9-48F8-7FC5-2141-0EFDF42F6D26}"/>
              </a:ext>
            </a:extLst>
          </p:cNvPr>
          <p:cNvGraphicFramePr>
            <a:graphicFrameLocks noGrp="1"/>
          </p:cNvGraphicFramePr>
          <p:nvPr>
            <p:extLst>
              <p:ext uri="{D42A27DB-BD31-4B8C-83A1-F6EECF244321}">
                <p14:modId xmlns:p14="http://schemas.microsoft.com/office/powerpoint/2010/main" val="4115983967"/>
              </p:ext>
            </p:extLst>
          </p:nvPr>
        </p:nvGraphicFramePr>
        <p:xfrm>
          <a:off x="222605" y="965771"/>
          <a:ext cx="11880349" cy="974985"/>
        </p:xfrm>
        <a:graphic>
          <a:graphicData uri="http://schemas.openxmlformats.org/drawingml/2006/table">
            <a:tbl>
              <a:tblPr>
                <a:tableStyleId>{5C22544A-7EE6-4342-B048-85BDC9FD1C3A}</a:tableStyleId>
              </a:tblPr>
              <a:tblGrid>
                <a:gridCol w="840255">
                  <a:extLst>
                    <a:ext uri="{9D8B030D-6E8A-4147-A177-3AD203B41FA5}">
                      <a16:colId xmlns:a16="http://schemas.microsoft.com/office/drawing/2014/main" val="2792844085"/>
                    </a:ext>
                  </a:extLst>
                </a:gridCol>
                <a:gridCol w="4686832">
                  <a:extLst>
                    <a:ext uri="{9D8B030D-6E8A-4147-A177-3AD203B41FA5}">
                      <a16:colId xmlns:a16="http://schemas.microsoft.com/office/drawing/2014/main" val="108541951"/>
                    </a:ext>
                  </a:extLst>
                </a:gridCol>
                <a:gridCol w="6353262">
                  <a:extLst>
                    <a:ext uri="{9D8B030D-6E8A-4147-A177-3AD203B41FA5}">
                      <a16:colId xmlns:a16="http://schemas.microsoft.com/office/drawing/2014/main" val="807247159"/>
                    </a:ext>
                  </a:extLst>
                </a:gridCol>
              </a:tblGrid>
              <a:tr h="214895">
                <a:tc>
                  <a:txBody>
                    <a:bodyPr/>
                    <a:lstStyle/>
                    <a:p>
                      <a:pPr algn="l" fontAlgn="ctr"/>
                      <a:r>
                        <a:rPr lang="en-US" sz="1800" b="1" u="none" strike="noStrike" dirty="0">
                          <a:effectLst/>
                        </a:rPr>
                        <a:t>No.</a:t>
                      </a:r>
                      <a:endParaRPr 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ctr" fontAlgn="ctr"/>
                      <a:r>
                        <a:rPr lang="ja-JP" altLang="en-US" sz="1800" b="1" u="none" strike="noStrike">
                          <a:effectLst/>
                        </a:rPr>
                        <a:t>認知バイアス</a:t>
                      </a:r>
                      <a:endParaRPr lang="ja-JP" alt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ctr" fontAlgn="ctr"/>
                      <a:r>
                        <a:rPr lang="ja-JP" altLang="en-US" sz="1800" b="1" u="none" strike="noStrike">
                          <a:effectLst/>
                        </a:rPr>
                        <a:t>定義</a:t>
                      </a:r>
                      <a:endParaRPr lang="ja-JP" alt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extLst>
                  <a:ext uri="{0D108BD9-81ED-4DB2-BD59-A6C34878D82A}">
                    <a16:rowId xmlns:a16="http://schemas.microsoft.com/office/drawing/2014/main" val="2603731519"/>
                  </a:ext>
                </a:extLst>
              </a:tr>
              <a:tr h="694368">
                <a:tc>
                  <a:txBody>
                    <a:bodyPr/>
                    <a:lstStyle/>
                    <a:p>
                      <a:pPr algn="r" fontAlgn="ctr"/>
                      <a:r>
                        <a:rPr lang="en-US" altLang="ja-JP" sz="1800" b="1" u="none" strike="noStrike" dirty="0">
                          <a:effectLst/>
                        </a:rPr>
                        <a:t>6</a:t>
                      </a:r>
                      <a:endPar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l" fontAlgn="ctr"/>
                      <a:r>
                        <a:rPr lang="ja-JP" altLang="en-US" sz="1800" b="1" u="none" strike="noStrike" dirty="0">
                          <a:effectLst/>
                        </a:rPr>
                        <a:t>後知恵バイアス </a:t>
                      </a:r>
                      <a:r>
                        <a:rPr lang="en-US" altLang="ja-JP" sz="1800" b="1" u="none" strike="noStrike" dirty="0">
                          <a:effectLst/>
                        </a:rPr>
                        <a:t>(</a:t>
                      </a:r>
                      <a:r>
                        <a:rPr lang="en-US" sz="1800" b="1" u="none" strike="noStrike" dirty="0">
                          <a:effectLst/>
                        </a:rPr>
                        <a:t>Hindsight Bias)</a:t>
                      </a:r>
                      <a:endParaRPr 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l" fontAlgn="ctr"/>
                      <a:r>
                        <a:rPr lang="ja-JP" altLang="en-US" sz="1800" b="1" u="none" strike="noStrike" dirty="0">
                          <a:effectLst/>
                        </a:rPr>
                        <a:t>事後に結果を知った後で、その結果を予見できていたと信じる傾向。</a:t>
                      </a:r>
                      <a:endParaRPr lang="ja-JP" alt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extLst>
                  <a:ext uri="{0D108BD9-81ED-4DB2-BD59-A6C34878D82A}">
                    <a16:rowId xmlns:a16="http://schemas.microsoft.com/office/drawing/2014/main" val="2931097680"/>
                  </a:ext>
                </a:extLst>
              </a:tr>
            </a:tbl>
          </a:graphicData>
        </a:graphic>
      </p:graphicFrame>
      <p:graphicFrame>
        <p:nvGraphicFramePr>
          <p:cNvPr id="8" name="表 7">
            <a:extLst>
              <a:ext uri="{FF2B5EF4-FFF2-40B4-BE49-F238E27FC236}">
                <a16:creationId xmlns:a16="http://schemas.microsoft.com/office/drawing/2014/main" id="{07FCC3FA-B65D-C341-4FA7-6A4217CD976C}"/>
              </a:ext>
            </a:extLst>
          </p:cNvPr>
          <p:cNvGraphicFramePr>
            <a:graphicFrameLocks noGrp="1"/>
          </p:cNvGraphicFramePr>
          <p:nvPr>
            <p:extLst>
              <p:ext uri="{D42A27DB-BD31-4B8C-83A1-F6EECF244321}">
                <p14:modId xmlns:p14="http://schemas.microsoft.com/office/powerpoint/2010/main" val="392822055"/>
              </p:ext>
            </p:extLst>
          </p:nvPr>
        </p:nvGraphicFramePr>
        <p:xfrm>
          <a:off x="222607" y="2065106"/>
          <a:ext cx="11880350" cy="4737137"/>
        </p:xfrm>
        <a:graphic>
          <a:graphicData uri="http://schemas.openxmlformats.org/drawingml/2006/table">
            <a:tbl>
              <a:tblPr firstRow="1" bandRow="1">
                <a:tableStyleId>{5C22544A-7EE6-4342-B048-85BDC9FD1C3A}</a:tableStyleId>
              </a:tblPr>
              <a:tblGrid>
                <a:gridCol w="5962436">
                  <a:extLst>
                    <a:ext uri="{9D8B030D-6E8A-4147-A177-3AD203B41FA5}">
                      <a16:colId xmlns:a16="http://schemas.microsoft.com/office/drawing/2014/main" val="1426241989"/>
                    </a:ext>
                  </a:extLst>
                </a:gridCol>
                <a:gridCol w="5917914">
                  <a:extLst>
                    <a:ext uri="{9D8B030D-6E8A-4147-A177-3AD203B41FA5}">
                      <a16:colId xmlns:a16="http://schemas.microsoft.com/office/drawing/2014/main" val="3946658521"/>
                    </a:ext>
                  </a:extLst>
                </a:gridCol>
              </a:tblGrid>
              <a:tr h="474784">
                <a:tc>
                  <a:txBody>
                    <a:bodyPr/>
                    <a:lstStyle/>
                    <a:p>
                      <a:r>
                        <a:rPr lang="ja-JP" altLang="en-US" sz="2000" dirty="0"/>
                        <a:t>認知バイアスを考慮しない場合</a:t>
                      </a:r>
                      <a:endParaRPr kumimoji="1" lang="ja-JP" altLang="en-US" sz="2000" dirty="0"/>
                    </a:p>
                  </a:txBody>
                  <a:tcPr/>
                </a:tc>
                <a:tc>
                  <a:txBody>
                    <a:bodyPr/>
                    <a:lstStyle/>
                    <a:p>
                      <a:r>
                        <a:rPr lang="ja-JP" altLang="en-US" sz="2000" dirty="0"/>
                        <a:t>認知バイアスを考慮した場合</a:t>
                      </a:r>
                      <a:endParaRPr kumimoji="1" lang="ja-JP" altLang="en-US" sz="2000" dirty="0"/>
                    </a:p>
                  </a:txBody>
                  <a:tcPr/>
                </a:tc>
                <a:extLst>
                  <a:ext uri="{0D108BD9-81ED-4DB2-BD59-A6C34878D82A}">
                    <a16:rowId xmlns:a16="http://schemas.microsoft.com/office/drawing/2014/main" val="2049797907"/>
                  </a:ext>
                </a:extLst>
              </a:tr>
              <a:tr h="1446483">
                <a:tc>
                  <a:txBody>
                    <a:bodyPr/>
                    <a:lstStyle/>
                    <a:p>
                      <a:r>
                        <a:rPr lang="ja-JP" altLang="en-US" sz="2000" b="1" dirty="0"/>
                        <a:t>消費者</a:t>
                      </a:r>
                      <a:r>
                        <a:rPr lang="en-US" altLang="ja-JP" sz="2000" b="1" dirty="0"/>
                        <a:t>A: </a:t>
                      </a:r>
                    </a:p>
                    <a:p>
                      <a:r>
                        <a:rPr lang="ja-JP" altLang="en-US" sz="2000" b="1" dirty="0"/>
                        <a:t>「前にこのブランドのスマートフォンを買って、結局すぐに壊れちゃったんだ。やっぱり今回も買わないほうがいいかな。」</a:t>
                      </a:r>
                      <a:endParaRPr kumimoji="1" lang="ja-JP" altLang="en-US" sz="2000" b="1" dirty="0"/>
                    </a:p>
                  </a:txBody>
                  <a:tcPr/>
                </a:tc>
                <a:tc>
                  <a:txBody>
                    <a:bodyPr/>
                    <a:lstStyle/>
                    <a:p>
                      <a:r>
                        <a:rPr lang="ja-JP" altLang="en-US" sz="2000" b="1" dirty="0"/>
                        <a:t>消費者</a:t>
                      </a:r>
                      <a:r>
                        <a:rPr lang="en-US" altLang="ja-JP" sz="2000" b="1" dirty="0"/>
                        <a:t>A: </a:t>
                      </a:r>
                    </a:p>
                    <a:p>
                      <a:r>
                        <a:rPr lang="ja-JP" altLang="en-US" sz="2000" b="1" dirty="0"/>
                        <a:t>「前にこのブランドのスマートフォンを買って、結局すぐに壊れちゃったんだ。やっぱり今回も買わないほうがいいかな。」</a:t>
                      </a:r>
                      <a:endParaRPr kumimoji="1" lang="ja-JP" altLang="en-US" sz="2000" b="1" dirty="0"/>
                    </a:p>
                  </a:txBody>
                  <a:tcPr/>
                </a:tc>
                <a:extLst>
                  <a:ext uri="{0D108BD9-81ED-4DB2-BD59-A6C34878D82A}">
                    <a16:rowId xmlns:a16="http://schemas.microsoft.com/office/drawing/2014/main" val="1437308959"/>
                  </a:ext>
                </a:extLst>
              </a:tr>
              <a:tr h="1645167">
                <a:tc>
                  <a:txBody>
                    <a:bodyPr/>
                    <a:lstStyle/>
                    <a:p>
                      <a:r>
                        <a:rPr lang="ja-JP" altLang="en-US" sz="2000" b="1" dirty="0"/>
                        <a:t>営業者</a:t>
                      </a:r>
                      <a:r>
                        <a:rPr lang="en-US" altLang="ja-JP" sz="2000" b="1" dirty="0"/>
                        <a:t>: </a:t>
                      </a:r>
                    </a:p>
                    <a:p>
                      <a:r>
                        <a:rPr lang="ja-JP" altLang="en-US" sz="2000" b="1" dirty="0"/>
                        <a:t>「今回は大丈夫です。新しいモデルは改善されています。」</a:t>
                      </a:r>
                      <a:endParaRPr kumimoji="1" lang="ja-JP" altLang="en-US" sz="2000" b="1" dirty="0"/>
                    </a:p>
                  </a:txBody>
                  <a:tcPr/>
                </a:tc>
                <a:tc>
                  <a:txBody>
                    <a:bodyPr/>
                    <a:lstStyle/>
                    <a:p>
                      <a:r>
                        <a:rPr lang="ja-JP" altLang="en-US" sz="2000" b="1" dirty="0"/>
                        <a:t>営業者</a:t>
                      </a:r>
                      <a:r>
                        <a:rPr lang="en-US" altLang="ja-JP" sz="2000" b="1" dirty="0"/>
                        <a:t>: </a:t>
                      </a:r>
                    </a:p>
                    <a:p>
                      <a:r>
                        <a:rPr lang="ja-JP" altLang="en-US" sz="2000" b="1" dirty="0"/>
                        <a:t>「過去のモデルには確かに問題がありましたが、今回の新しいモデルは多くの改善がされ、品質も向上しています。こちらのレビューをご覧ください。」</a:t>
                      </a:r>
                      <a:endParaRPr kumimoji="1" lang="ja-JP" altLang="en-US" sz="2000" b="1" dirty="0"/>
                    </a:p>
                  </a:txBody>
                  <a:tcPr/>
                </a:tc>
                <a:extLst>
                  <a:ext uri="{0D108BD9-81ED-4DB2-BD59-A6C34878D82A}">
                    <a16:rowId xmlns:a16="http://schemas.microsoft.com/office/drawing/2014/main" val="1924606635"/>
                  </a:ext>
                </a:extLst>
              </a:tr>
              <a:tr h="1170703">
                <a:tc>
                  <a:txBody>
                    <a:bodyPr/>
                    <a:lstStyle/>
                    <a:p>
                      <a:r>
                        <a:rPr lang="ja-JP" altLang="en-US" sz="2000" b="1" dirty="0"/>
                        <a:t>売上結果</a:t>
                      </a:r>
                      <a:r>
                        <a:rPr lang="en-US" altLang="ja-JP" sz="2000" b="1" dirty="0"/>
                        <a:t>: </a:t>
                      </a:r>
                    </a:p>
                    <a:p>
                      <a:r>
                        <a:rPr lang="ja-JP" altLang="en-US" sz="2000" b="1" dirty="0"/>
                        <a:t>消費者</a:t>
                      </a:r>
                      <a:r>
                        <a:rPr lang="en-US" altLang="ja-JP" sz="2000" b="1" dirty="0"/>
                        <a:t>A</a:t>
                      </a:r>
                      <a:r>
                        <a:rPr lang="ja-JP" altLang="en-US" sz="2000" b="1" dirty="0"/>
                        <a:t>は過去の経験に基づき、購入を見送る。</a:t>
                      </a:r>
                      <a:endParaRPr kumimoji="1" lang="ja-JP" altLang="en-US" sz="2000" b="1" dirty="0">
                        <a:solidFill>
                          <a:srgbClr val="FF0000"/>
                        </a:solidFill>
                      </a:endParaRPr>
                    </a:p>
                  </a:txBody>
                  <a:tcPr/>
                </a:tc>
                <a:tc>
                  <a:txBody>
                    <a:bodyPr/>
                    <a:lstStyle/>
                    <a:p>
                      <a:r>
                        <a:rPr lang="ja-JP" altLang="en-US" sz="2000" b="1" dirty="0"/>
                        <a:t>売上結果</a:t>
                      </a:r>
                      <a:r>
                        <a:rPr lang="en-US" altLang="ja-JP" sz="2000" b="1" dirty="0"/>
                        <a:t>: </a:t>
                      </a:r>
                    </a:p>
                    <a:p>
                      <a:r>
                        <a:rPr lang="ja-JP" altLang="en-US" sz="2000" b="1" dirty="0"/>
                        <a:t>改善点とレビューを強調することで、消費者</a:t>
                      </a:r>
                      <a:r>
                        <a:rPr lang="en-US" altLang="ja-JP" sz="2000" b="1" dirty="0"/>
                        <a:t>A</a:t>
                      </a:r>
                      <a:r>
                        <a:rPr lang="ja-JP" altLang="en-US" sz="2000" b="1" dirty="0"/>
                        <a:t>は購入を決断。</a:t>
                      </a:r>
                      <a:endParaRPr kumimoji="1" lang="ja-JP" altLang="en-US" sz="2000" b="1" dirty="0">
                        <a:solidFill>
                          <a:srgbClr val="0070C0"/>
                        </a:solidFill>
                      </a:endParaRPr>
                    </a:p>
                  </a:txBody>
                  <a:tcPr/>
                </a:tc>
                <a:extLst>
                  <a:ext uri="{0D108BD9-81ED-4DB2-BD59-A6C34878D82A}">
                    <a16:rowId xmlns:a16="http://schemas.microsoft.com/office/drawing/2014/main" val="62692148"/>
                  </a:ext>
                </a:extLst>
              </a:tr>
            </a:tbl>
          </a:graphicData>
        </a:graphic>
      </p:graphicFrame>
    </p:spTree>
    <p:extLst>
      <p:ext uri="{BB962C8B-B14F-4D97-AF65-F5344CB8AC3E}">
        <p14:creationId xmlns:p14="http://schemas.microsoft.com/office/powerpoint/2010/main" val="3701173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D32A12-D1F6-C921-F741-8FF5EBCD49B2}"/>
              </a:ext>
            </a:extLst>
          </p:cNvPr>
          <p:cNvSpPr>
            <a:spLocks noGrp="1"/>
          </p:cNvSpPr>
          <p:nvPr>
            <p:ph type="title"/>
          </p:nvPr>
        </p:nvSpPr>
        <p:spPr>
          <a:xfrm>
            <a:off x="205483" y="215758"/>
            <a:ext cx="11763910" cy="750013"/>
          </a:xfrm>
        </p:spPr>
        <p:txBody>
          <a:bodyPr>
            <a:noAutofit/>
          </a:bodyPr>
          <a:lstStyle/>
          <a:p>
            <a:pPr algn="ctr"/>
            <a:r>
              <a:rPr lang="en-US" altLang="ja-JP" sz="3200" dirty="0"/>
              <a:t>3.</a:t>
            </a:r>
            <a:r>
              <a:rPr kumimoji="1" lang="ja-JP" altLang="en-US" sz="3200" dirty="0"/>
              <a:t>各認知バイアスでのコールセンターのインタラクション事例</a:t>
            </a:r>
          </a:p>
        </p:txBody>
      </p:sp>
      <p:sp>
        <p:nvSpPr>
          <p:cNvPr id="3" name="コンテンツ プレースホルダー 2">
            <a:extLst>
              <a:ext uri="{FF2B5EF4-FFF2-40B4-BE49-F238E27FC236}">
                <a16:creationId xmlns:a16="http://schemas.microsoft.com/office/drawing/2014/main" id="{9FDDAF8A-14C3-1B2A-640A-5431D4A0A8AC}"/>
              </a:ext>
            </a:extLst>
          </p:cNvPr>
          <p:cNvSpPr>
            <a:spLocks noGrp="1"/>
          </p:cNvSpPr>
          <p:nvPr>
            <p:ph idx="1"/>
          </p:nvPr>
        </p:nvSpPr>
        <p:spPr>
          <a:xfrm>
            <a:off x="214045" y="4982966"/>
            <a:ext cx="11763910" cy="1659276"/>
          </a:xfrm>
        </p:spPr>
        <p:txBody>
          <a:bodyPr/>
          <a:lstStyle/>
          <a:p>
            <a:r>
              <a:rPr kumimoji="1" lang="en-US" altLang="ja-JP" dirty="0" err="1"/>
              <a:t>sss</a:t>
            </a:r>
            <a:endParaRPr kumimoji="1" lang="ja-JP" altLang="en-US" dirty="0"/>
          </a:p>
        </p:txBody>
      </p:sp>
      <p:graphicFrame>
        <p:nvGraphicFramePr>
          <p:cNvPr id="7" name="表 6">
            <a:extLst>
              <a:ext uri="{FF2B5EF4-FFF2-40B4-BE49-F238E27FC236}">
                <a16:creationId xmlns:a16="http://schemas.microsoft.com/office/drawing/2014/main" id="{8A3FACD9-48F8-7FC5-2141-0EFDF42F6D26}"/>
              </a:ext>
            </a:extLst>
          </p:cNvPr>
          <p:cNvGraphicFramePr>
            <a:graphicFrameLocks noGrp="1"/>
          </p:cNvGraphicFramePr>
          <p:nvPr>
            <p:extLst>
              <p:ext uri="{D42A27DB-BD31-4B8C-83A1-F6EECF244321}">
                <p14:modId xmlns:p14="http://schemas.microsoft.com/office/powerpoint/2010/main" val="3698740763"/>
              </p:ext>
            </p:extLst>
          </p:nvPr>
        </p:nvGraphicFramePr>
        <p:xfrm>
          <a:off x="222605" y="965771"/>
          <a:ext cx="11880349" cy="974985"/>
        </p:xfrm>
        <a:graphic>
          <a:graphicData uri="http://schemas.openxmlformats.org/drawingml/2006/table">
            <a:tbl>
              <a:tblPr>
                <a:tableStyleId>{5C22544A-7EE6-4342-B048-85BDC9FD1C3A}</a:tableStyleId>
              </a:tblPr>
              <a:tblGrid>
                <a:gridCol w="840255">
                  <a:extLst>
                    <a:ext uri="{9D8B030D-6E8A-4147-A177-3AD203B41FA5}">
                      <a16:colId xmlns:a16="http://schemas.microsoft.com/office/drawing/2014/main" val="2792844085"/>
                    </a:ext>
                  </a:extLst>
                </a:gridCol>
                <a:gridCol w="4686832">
                  <a:extLst>
                    <a:ext uri="{9D8B030D-6E8A-4147-A177-3AD203B41FA5}">
                      <a16:colId xmlns:a16="http://schemas.microsoft.com/office/drawing/2014/main" val="108541951"/>
                    </a:ext>
                  </a:extLst>
                </a:gridCol>
                <a:gridCol w="6353262">
                  <a:extLst>
                    <a:ext uri="{9D8B030D-6E8A-4147-A177-3AD203B41FA5}">
                      <a16:colId xmlns:a16="http://schemas.microsoft.com/office/drawing/2014/main" val="807247159"/>
                    </a:ext>
                  </a:extLst>
                </a:gridCol>
              </a:tblGrid>
              <a:tr h="214895">
                <a:tc>
                  <a:txBody>
                    <a:bodyPr/>
                    <a:lstStyle/>
                    <a:p>
                      <a:pPr algn="l" fontAlgn="ctr"/>
                      <a:r>
                        <a:rPr lang="en-US" sz="1800" b="1" u="none" strike="noStrike" dirty="0">
                          <a:effectLst/>
                        </a:rPr>
                        <a:t>No.</a:t>
                      </a:r>
                      <a:endParaRPr 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ctr" fontAlgn="ctr"/>
                      <a:r>
                        <a:rPr lang="ja-JP" altLang="en-US" sz="1800" b="1" u="none" strike="noStrike">
                          <a:effectLst/>
                        </a:rPr>
                        <a:t>認知バイアス</a:t>
                      </a:r>
                      <a:endParaRPr lang="ja-JP" alt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ctr" fontAlgn="ctr"/>
                      <a:r>
                        <a:rPr lang="ja-JP" altLang="en-US" sz="1800" b="1" u="none" strike="noStrike">
                          <a:effectLst/>
                        </a:rPr>
                        <a:t>定義</a:t>
                      </a:r>
                      <a:endParaRPr lang="ja-JP" alt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extLst>
                  <a:ext uri="{0D108BD9-81ED-4DB2-BD59-A6C34878D82A}">
                    <a16:rowId xmlns:a16="http://schemas.microsoft.com/office/drawing/2014/main" val="2603731519"/>
                  </a:ext>
                </a:extLst>
              </a:tr>
              <a:tr h="694368">
                <a:tc>
                  <a:txBody>
                    <a:bodyPr/>
                    <a:lstStyle/>
                    <a:p>
                      <a:pPr algn="r" fontAlgn="ctr"/>
                      <a:r>
                        <a:rPr lang="en-US" altLang="ja-JP" sz="1800" b="1" u="none" strike="noStrike" dirty="0">
                          <a:effectLst/>
                        </a:rPr>
                        <a:t>7</a:t>
                      </a:r>
                      <a:endPar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tc>
                  <a:txBody>
                    <a:bodyPr/>
                    <a:lstStyle/>
                    <a:p>
                      <a:pPr algn="l" fontAlgn="ctr"/>
                      <a:r>
                        <a:rPr lang="ja-JP" altLang="en-US" sz="1800" b="1" u="none" strike="noStrike" dirty="0">
                          <a:effectLst/>
                        </a:rPr>
                        <a:t>利用可能性ヒューリスティック </a:t>
                      </a:r>
                      <a:r>
                        <a:rPr lang="en-US" altLang="ja-JP" sz="1800" b="1" u="none" strike="noStrike" dirty="0">
                          <a:effectLst/>
                        </a:rPr>
                        <a:t>(</a:t>
                      </a:r>
                      <a:r>
                        <a:rPr lang="en-US" sz="1800" b="1" u="none" strike="noStrike" dirty="0">
                          <a:effectLst/>
                        </a:rPr>
                        <a:t>Availability Heuristic)</a:t>
                      </a:r>
                      <a:endParaRPr 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tc>
                  <a:txBody>
                    <a:bodyPr/>
                    <a:lstStyle/>
                    <a:p>
                      <a:pPr algn="l" fontAlgn="ctr"/>
                      <a:r>
                        <a:rPr lang="ja-JP" altLang="en-US" sz="1800" b="1" u="none" strike="noStrike" dirty="0">
                          <a:effectLst/>
                        </a:rPr>
                        <a:t>簡単に思い出せる情報に基づいて判断を下す傾向。</a:t>
                      </a:r>
                      <a:endParaRPr lang="ja-JP" alt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extLst>
                  <a:ext uri="{0D108BD9-81ED-4DB2-BD59-A6C34878D82A}">
                    <a16:rowId xmlns:a16="http://schemas.microsoft.com/office/drawing/2014/main" val="2931097680"/>
                  </a:ext>
                </a:extLst>
              </a:tr>
            </a:tbl>
          </a:graphicData>
        </a:graphic>
      </p:graphicFrame>
      <p:graphicFrame>
        <p:nvGraphicFramePr>
          <p:cNvPr id="8" name="表 7">
            <a:extLst>
              <a:ext uri="{FF2B5EF4-FFF2-40B4-BE49-F238E27FC236}">
                <a16:creationId xmlns:a16="http://schemas.microsoft.com/office/drawing/2014/main" id="{07FCC3FA-B65D-C341-4FA7-6A4217CD976C}"/>
              </a:ext>
            </a:extLst>
          </p:cNvPr>
          <p:cNvGraphicFramePr>
            <a:graphicFrameLocks noGrp="1"/>
          </p:cNvGraphicFramePr>
          <p:nvPr>
            <p:extLst>
              <p:ext uri="{D42A27DB-BD31-4B8C-83A1-F6EECF244321}">
                <p14:modId xmlns:p14="http://schemas.microsoft.com/office/powerpoint/2010/main" val="2332145946"/>
              </p:ext>
            </p:extLst>
          </p:nvPr>
        </p:nvGraphicFramePr>
        <p:xfrm>
          <a:off x="222607" y="2065106"/>
          <a:ext cx="11880350" cy="4401272"/>
        </p:xfrm>
        <a:graphic>
          <a:graphicData uri="http://schemas.openxmlformats.org/drawingml/2006/table">
            <a:tbl>
              <a:tblPr firstRow="1" bandRow="1">
                <a:tableStyleId>{5C22544A-7EE6-4342-B048-85BDC9FD1C3A}</a:tableStyleId>
              </a:tblPr>
              <a:tblGrid>
                <a:gridCol w="5900791">
                  <a:extLst>
                    <a:ext uri="{9D8B030D-6E8A-4147-A177-3AD203B41FA5}">
                      <a16:colId xmlns:a16="http://schemas.microsoft.com/office/drawing/2014/main" val="1426241989"/>
                    </a:ext>
                  </a:extLst>
                </a:gridCol>
                <a:gridCol w="5979559">
                  <a:extLst>
                    <a:ext uri="{9D8B030D-6E8A-4147-A177-3AD203B41FA5}">
                      <a16:colId xmlns:a16="http://schemas.microsoft.com/office/drawing/2014/main" val="3946658521"/>
                    </a:ext>
                  </a:extLst>
                </a:gridCol>
              </a:tblGrid>
              <a:tr h="466205">
                <a:tc>
                  <a:txBody>
                    <a:bodyPr/>
                    <a:lstStyle/>
                    <a:p>
                      <a:r>
                        <a:rPr lang="ja-JP" altLang="en-US" sz="2000" dirty="0"/>
                        <a:t>認知バイアスを考慮しない場合</a:t>
                      </a:r>
                      <a:endParaRPr kumimoji="1" lang="ja-JP" altLang="en-US" sz="2000" dirty="0"/>
                    </a:p>
                  </a:txBody>
                  <a:tcPr/>
                </a:tc>
                <a:tc>
                  <a:txBody>
                    <a:bodyPr/>
                    <a:lstStyle/>
                    <a:p>
                      <a:r>
                        <a:rPr lang="ja-JP" altLang="en-US" sz="2000" dirty="0"/>
                        <a:t>認知バイアスを考慮した場合</a:t>
                      </a:r>
                      <a:endParaRPr kumimoji="1" lang="ja-JP" altLang="en-US" sz="2000" dirty="0"/>
                    </a:p>
                  </a:txBody>
                  <a:tcPr/>
                </a:tc>
                <a:extLst>
                  <a:ext uri="{0D108BD9-81ED-4DB2-BD59-A6C34878D82A}">
                    <a16:rowId xmlns:a16="http://schemas.microsoft.com/office/drawing/2014/main" val="2049797907"/>
                  </a:ext>
                </a:extLst>
              </a:tr>
              <a:tr h="1403691">
                <a:tc>
                  <a:txBody>
                    <a:bodyPr/>
                    <a:lstStyle/>
                    <a:p>
                      <a:r>
                        <a:rPr lang="ja-JP" altLang="en-US" sz="2000" b="1" dirty="0"/>
                        <a:t>消費者</a:t>
                      </a:r>
                      <a:r>
                        <a:rPr lang="en-US" altLang="ja-JP" sz="2000" b="1" dirty="0"/>
                        <a:t>A: </a:t>
                      </a:r>
                    </a:p>
                    <a:p>
                      <a:r>
                        <a:rPr lang="ja-JP" altLang="en-US" sz="2000" b="1" dirty="0"/>
                        <a:t>「最近、友達がこのスマートフォンを買ってすぐに故障したって聞いたから、やめておこうかな。」</a:t>
                      </a:r>
                      <a:endParaRPr kumimoji="1" lang="ja-JP" altLang="en-US" sz="2000" b="1" dirty="0"/>
                    </a:p>
                  </a:txBody>
                  <a:tcPr/>
                </a:tc>
                <a:tc>
                  <a:txBody>
                    <a:bodyPr/>
                    <a:lstStyle/>
                    <a:p>
                      <a:r>
                        <a:rPr lang="ja-JP" altLang="en-US" sz="2000" b="1" dirty="0"/>
                        <a:t>消費者</a:t>
                      </a:r>
                      <a:r>
                        <a:rPr lang="en-US" altLang="ja-JP" sz="2000" b="1" dirty="0"/>
                        <a:t>A: </a:t>
                      </a:r>
                    </a:p>
                    <a:p>
                      <a:r>
                        <a:rPr lang="ja-JP" altLang="en-US" sz="2000" b="1" dirty="0"/>
                        <a:t>「最近、友達がこのスマートフォンを買ってすぐに故障したって聞いたから、やめておこうかな。」</a:t>
                      </a:r>
                      <a:endParaRPr kumimoji="1" lang="ja-JP" altLang="en-US" sz="2000" b="1" dirty="0"/>
                    </a:p>
                  </a:txBody>
                  <a:tcPr/>
                </a:tc>
                <a:extLst>
                  <a:ext uri="{0D108BD9-81ED-4DB2-BD59-A6C34878D82A}">
                    <a16:rowId xmlns:a16="http://schemas.microsoft.com/office/drawing/2014/main" val="1437308959"/>
                  </a:ext>
                </a:extLst>
              </a:tr>
              <a:tr h="1381827">
                <a:tc>
                  <a:txBody>
                    <a:bodyPr/>
                    <a:lstStyle/>
                    <a:p>
                      <a:r>
                        <a:rPr lang="ja-JP" altLang="en-US" sz="2000" b="1" dirty="0"/>
                        <a:t>営業者</a:t>
                      </a:r>
                      <a:r>
                        <a:rPr lang="en-US" altLang="ja-JP" sz="2000" b="1" dirty="0"/>
                        <a:t>: </a:t>
                      </a:r>
                    </a:p>
                    <a:p>
                      <a:r>
                        <a:rPr lang="ja-JP" altLang="en-US" sz="2000" b="1" dirty="0"/>
                        <a:t>「それは一例です。全体の評価を見て判断してください。」</a:t>
                      </a:r>
                      <a:endParaRPr kumimoji="1" lang="ja-JP" altLang="en-US" sz="2000" b="1" dirty="0"/>
                    </a:p>
                  </a:txBody>
                  <a:tcPr/>
                </a:tc>
                <a:tc>
                  <a:txBody>
                    <a:bodyPr/>
                    <a:lstStyle/>
                    <a:p>
                      <a:r>
                        <a:rPr lang="ja-JP" altLang="en-US" sz="2000" b="1" dirty="0"/>
                        <a:t>営業者</a:t>
                      </a:r>
                      <a:r>
                        <a:rPr lang="en-US" altLang="ja-JP" sz="2000" b="1" dirty="0"/>
                        <a:t>: </a:t>
                      </a:r>
                    </a:p>
                    <a:p>
                      <a:r>
                        <a:rPr lang="ja-JP" altLang="en-US" sz="2000" b="1" dirty="0"/>
                        <a:t>「それは残念な例ですね。しかし、多くの顧客はこのスマートフォンに満足しており、こちらのレビューで高評価をいただいています。」</a:t>
                      </a:r>
                      <a:endParaRPr kumimoji="1" lang="ja-JP" altLang="en-US" sz="2000" b="1" dirty="0"/>
                    </a:p>
                  </a:txBody>
                  <a:tcPr/>
                </a:tc>
                <a:extLst>
                  <a:ext uri="{0D108BD9-81ED-4DB2-BD59-A6C34878D82A}">
                    <a16:rowId xmlns:a16="http://schemas.microsoft.com/office/drawing/2014/main" val="1924606635"/>
                  </a:ext>
                </a:extLst>
              </a:tr>
              <a:tr h="1149549">
                <a:tc>
                  <a:txBody>
                    <a:bodyPr/>
                    <a:lstStyle/>
                    <a:p>
                      <a:r>
                        <a:rPr lang="ja-JP" altLang="en-US" sz="2000" b="1" dirty="0"/>
                        <a:t>売上結果</a:t>
                      </a:r>
                      <a:r>
                        <a:rPr lang="en-US" altLang="ja-JP" sz="2000" b="1" dirty="0"/>
                        <a:t>: </a:t>
                      </a:r>
                    </a:p>
                    <a:p>
                      <a:r>
                        <a:rPr lang="ja-JP" altLang="en-US" sz="2000" b="1" dirty="0"/>
                        <a:t>消費者</a:t>
                      </a:r>
                      <a:r>
                        <a:rPr lang="en-US" altLang="ja-JP" sz="2000" b="1" dirty="0"/>
                        <a:t>A</a:t>
                      </a:r>
                      <a:r>
                        <a:rPr lang="ja-JP" altLang="en-US" sz="2000" b="1" dirty="0"/>
                        <a:t>は友達の経験に基づき、購入を見送る。</a:t>
                      </a:r>
                      <a:endParaRPr kumimoji="1" lang="ja-JP" altLang="en-US" sz="2000" b="1" dirty="0">
                        <a:solidFill>
                          <a:srgbClr val="FF0000"/>
                        </a:solidFill>
                      </a:endParaRPr>
                    </a:p>
                  </a:txBody>
                  <a:tcPr/>
                </a:tc>
                <a:tc>
                  <a:txBody>
                    <a:bodyPr/>
                    <a:lstStyle/>
                    <a:p>
                      <a:r>
                        <a:rPr lang="ja-JP" altLang="en-US" sz="2000" b="1" dirty="0"/>
                        <a:t>売上結果</a:t>
                      </a:r>
                      <a:r>
                        <a:rPr lang="en-US" altLang="ja-JP" sz="2000" b="1" dirty="0"/>
                        <a:t>: </a:t>
                      </a:r>
                    </a:p>
                    <a:p>
                      <a:r>
                        <a:rPr lang="ja-JP" altLang="en-US" sz="2000" b="1" dirty="0"/>
                        <a:t>ポジティブなレビューを示すことで、消費者</a:t>
                      </a:r>
                      <a:r>
                        <a:rPr lang="en-US" altLang="ja-JP" sz="2000" b="1" dirty="0"/>
                        <a:t>A</a:t>
                      </a:r>
                      <a:r>
                        <a:rPr lang="ja-JP" altLang="en-US" sz="2000" b="1" dirty="0"/>
                        <a:t>は購入を決断。</a:t>
                      </a:r>
                      <a:endParaRPr kumimoji="1" lang="ja-JP" altLang="en-US" sz="2000" b="1" dirty="0">
                        <a:solidFill>
                          <a:srgbClr val="0070C0"/>
                        </a:solidFill>
                      </a:endParaRPr>
                    </a:p>
                  </a:txBody>
                  <a:tcPr/>
                </a:tc>
                <a:extLst>
                  <a:ext uri="{0D108BD9-81ED-4DB2-BD59-A6C34878D82A}">
                    <a16:rowId xmlns:a16="http://schemas.microsoft.com/office/drawing/2014/main" val="62692148"/>
                  </a:ext>
                </a:extLst>
              </a:tr>
            </a:tbl>
          </a:graphicData>
        </a:graphic>
      </p:graphicFrame>
    </p:spTree>
    <p:extLst>
      <p:ext uri="{BB962C8B-B14F-4D97-AF65-F5344CB8AC3E}">
        <p14:creationId xmlns:p14="http://schemas.microsoft.com/office/powerpoint/2010/main" val="3874900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FDDAF8A-14C3-1B2A-640A-5431D4A0A8AC}"/>
              </a:ext>
            </a:extLst>
          </p:cNvPr>
          <p:cNvSpPr>
            <a:spLocks noGrp="1"/>
          </p:cNvSpPr>
          <p:nvPr>
            <p:ph idx="1"/>
          </p:nvPr>
        </p:nvSpPr>
        <p:spPr>
          <a:xfrm>
            <a:off x="5784351" y="2171270"/>
            <a:ext cx="6193603" cy="4470973"/>
          </a:xfrm>
        </p:spPr>
        <p:txBody>
          <a:bodyPr>
            <a:normAutofit/>
          </a:bodyPr>
          <a:lstStyle/>
          <a:p>
            <a:pPr marL="0" indent="0">
              <a:buNone/>
            </a:pPr>
            <a:r>
              <a:rPr lang="ja-JP" altLang="en-US" sz="4400" dirty="0"/>
              <a:t>選択肢：</a:t>
            </a:r>
            <a:endParaRPr lang="en-US" altLang="ja-JP" sz="4400" dirty="0"/>
          </a:p>
          <a:p>
            <a:pPr marL="0" indent="0">
              <a:buNone/>
            </a:pPr>
            <a:r>
              <a:rPr kumimoji="1" lang="en-US" altLang="ja-JP" sz="4400" b="1" dirty="0"/>
              <a:t>1) </a:t>
            </a:r>
            <a:r>
              <a:rPr kumimoji="1" lang="ja-JP" altLang="en-US" sz="4400" b="1" dirty="0"/>
              <a:t>確証バイアス</a:t>
            </a:r>
            <a:endParaRPr kumimoji="1" lang="en-US" altLang="ja-JP" sz="4400" b="1" dirty="0"/>
          </a:p>
          <a:p>
            <a:pPr marL="0" indent="0">
              <a:buNone/>
            </a:pPr>
            <a:r>
              <a:rPr lang="en-US" altLang="ja-JP" sz="4400" b="1" dirty="0"/>
              <a:t>2) </a:t>
            </a:r>
            <a:r>
              <a:rPr lang="ja-JP" altLang="en-US" sz="4400" b="1" dirty="0"/>
              <a:t>損失回避バイアス</a:t>
            </a:r>
            <a:endParaRPr lang="en-US" altLang="ja-JP" sz="4400" b="1" dirty="0"/>
          </a:p>
          <a:p>
            <a:pPr marL="0" indent="0">
              <a:buNone/>
            </a:pPr>
            <a:r>
              <a:rPr kumimoji="1" lang="en-US" altLang="ja-JP" sz="4400" b="1" dirty="0"/>
              <a:t>3) </a:t>
            </a:r>
            <a:r>
              <a:rPr kumimoji="1" lang="ja-JP" altLang="en-US" sz="4400" b="1" dirty="0"/>
              <a:t>錯覚的相関</a:t>
            </a:r>
            <a:endParaRPr kumimoji="1" lang="en-US" altLang="ja-JP" sz="4400" b="1" dirty="0"/>
          </a:p>
          <a:p>
            <a:pPr marL="0" indent="0">
              <a:buNone/>
            </a:pPr>
            <a:r>
              <a:rPr kumimoji="1" lang="en-US" altLang="ja-JP" sz="4400" b="1" dirty="0"/>
              <a:t>4) </a:t>
            </a:r>
            <a:r>
              <a:rPr kumimoji="1" lang="ja-JP" altLang="en-US" sz="4400" b="1" dirty="0"/>
              <a:t>確率の誤解</a:t>
            </a:r>
            <a:endParaRPr kumimoji="1" lang="en-US" altLang="ja-JP" sz="4400" b="1" dirty="0"/>
          </a:p>
          <a:p>
            <a:pPr marL="0" indent="0">
              <a:buNone/>
            </a:pPr>
            <a:r>
              <a:rPr lang="en-US" altLang="ja-JP" sz="4400" b="1" dirty="0"/>
              <a:t>5) </a:t>
            </a:r>
            <a:r>
              <a:rPr lang="ja-JP" altLang="en-US" sz="4400" b="1" dirty="0"/>
              <a:t>アンカリング効果</a:t>
            </a:r>
            <a:endParaRPr kumimoji="1" lang="en-US" altLang="ja-JP" sz="4400" b="1" dirty="0"/>
          </a:p>
          <a:p>
            <a:pPr marL="0" indent="0">
              <a:buNone/>
            </a:pPr>
            <a:endParaRPr lang="en-US" altLang="ja-JP" dirty="0"/>
          </a:p>
        </p:txBody>
      </p:sp>
      <p:pic>
        <p:nvPicPr>
          <p:cNvPr id="7170" name="Picture 2" descr="あめあめふれふれうそやんで - GIGAZINEマンガ大賞">
            <a:extLst>
              <a:ext uri="{FF2B5EF4-FFF2-40B4-BE49-F238E27FC236}">
                <a16:creationId xmlns:a16="http://schemas.microsoft.com/office/drawing/2014/main" id="{58E3290F-C2F6-4489-BA9F-7699AA75D9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949" y="2111339"/>
            <a:ext cx="3954695" cy="4594261"/>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8CAC9AA1-59CF-0EB1-DA82-C1CE9E796D08}"/>
              </a:ext>
            </a:extLst>
          </p:cNvPr>
          <p:cNvSpPr txBox="1"/>
          <p:nvPr/>
        </p:nvSpPr>
        <p:spPr>
          <a:xfrm>
            <a:off x="163286" y="152400"/>
            <a:ext cx="11865428" cy="1938992"/>
          </a:xfrm>
          <a:prstGeom prst="rect">
            <a:avLst/>
          </a:prstGeom>
          <a:noFill/>
        </p:spPr>
        <p:txBody>
          <a:bodyPr wrap="square" rtlCol="0">
            <a:spAutoFit/>
          </a:bodyPr>
          <a:lstStyle/>
          <a:p>
            <a:r>
              <a:rPr kumimoji="1" lang="ja-JP" altLang="en-US" sz="4000" dirty="0"/>
              <a:t>ご質問：</a:t>
            </a:r>
            <a:endParaRPr kumimoji="1" lang="en-US" altLang="ja-JP" sz="4000" dirty="0"/>
          </a:p>
          <a:p>
            <a:r>
              <a:rPr kumimoji="1" lang="ja-JP" altLang="en-US" sz="4000" b="1" dirty="0"/>
              <a:t>「俺、雨男なんだ</a:t>
            </a:r>
            <a:r>
              <a:rPr kumimoji="1" lang="en-US" altLang="ja-JP" sz="4000" b="1" dirty="0"/>
              <a:t>…</a:t>
            </a:r>
            <a:r>
              <a:rPr kumimoji="1" lang="ja-JP" altLang="en-US" sz="4000" b="1" dirty="0"/>
              <a:t>」と言っているのは、認知バイアスでいうところの何バイアスでしょうか？</a:t>
            </a:r>
          </a:p>
        </p:txBody>
      </p:sp>
    </p:spTree>
    <p:extLst>
      <p:ext uri="{BB962C8B-B14F-4D97-AF65-F5344CB8AC3E}">
        <p14:creationId xmlns:p14="http://schemas.microsoft.com/office/powerpoint/2010/main" val="19156297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D32A12-D1F6-C921-F741-8FF5EBCD49B2}"/>
              </a:ext>
            </a:extLst>
          </p:cNvPr>
          <p:cNvSpPr>
            <a:spLocks noGrp="1"/>
          </p:cNvSpPr>
          <p:nvPr>
            <p:ph type="title"/>
          </p:nvPr>
        </p:nvSpPr>
        <p:spPr>
          <a:xfrm>
            <a:off x="205483" y="215758"/>
            <a:ext cx="11763910" cy="750013"/>
          </a:xfrm>
        </p:spPr>
        <p:txBody>
          <a:bodyPr>
            <a:noAutofit/>
          </a:bodyPr>
          <a:lstStyle/>
          <a:p>
            <a:pPr algn="ctr"/>
            <a:r>
              <a:rPr lang="en-US" altLang="ja-JP" sz="3200" dirty="0"/>
              <a:t>3.</a:t>
            </a:r>
            <a:r>
              <a:rPr kumimoji="1" lang="ja-JP" altLang="en-US" sz="3200" dirty="0"/>
              <a:t>各認知バイアスでのコールセンターのインタラクション事例</a:t>
            </a:r>
          </a:p>
        </p:txBody>
      </p:sp>
      <p:sp>
        <p:nvSpPr>
          <p:cNvPr id="3" name="コンテンツ プレースホルダー 2">
            <a:extLst>
              <a:ext uri="{FF2B5EF4-FFF2-40B4-BE49-F238E27FC236}">
                <a16:creationId xmlns:a16="http://schemas.microsoft.com/office/drawing/2014/main" id="{9FDDAF8A-14C3-1B2A-640A-5431D4A0A8AC}"/>
              </a:ext>
            </a:extLst>
          </p:cNvPr>
          <p:cNvSpPr>
            <a:spLocks noGrp="1"/>
          </p:cNvSpPr>
          <p:nvPr>
            <p:ph idx="1"/>
          </p:nvPr>
        </p:nvSpPr>
        <p:spPr>
          <a:xfrm>
            <a:off x="214045" y="4982966"/>
            <a:ext cx="11763910" cy="1659276"/>
          </a:xfrm>
        </p:spPr>
        <p:txBody>
          <a:bodyPr/>
          <a:lstStyle/>
          <a:p>
            <a:r>
              <a:rPr kumimoji="1" lang="en-US" altLang="ja-JP" dirty="0" err="1"/>
              <a:t>sss</a:t>
            </a:r>
            <a:endParaRPr kumimoji="1" lang="ja-JP" altLang="en-US" dirty="0"/>
          </a:p>
        </p:txBody>
      </p:sp>
      <p:graphicFrame>
        <p:nvGraphicFramePr>
          <p:cNvPr id="7" name="表 6">
            <a:extLst>
              <a:ext uri="{FF2B5EF4-FFF2-40B4-BE49-F238E27FC236}">
                <a16:creationId xmlns:a16="http://schemas.microsoft.com/office/drawing/2014/main" id="{8A3FACD9-48F8-7FC5-2141-0EFDF42F6D26}"/>
              </a:ext>
            </a:extLst>
          </p:cNvPr>
          <p:cNvGraphicFramePr>
            <a:graphicFrameLocks noGrp="1"/>
          </p:cNvGraphicFramePr>
          <p:nvPr>
            <p:extLst>
              <p:ext uri="{D42A27DB-BD31-4B8C-83A1-F6EECF244321}">
                <p14:modId xmlns:p14="http://schemas.microsoft.com/office/powerpoint/2010/main" val="2273266922"/>
              </p:ext>
            </p:extLst>
          </p:nvPr>
        </p:nvGraphicFramePr>
        <p:xfrm>
          <a:off x="222605" y="965771"/>
          <a:ext cx="11880349" cy="974985"/>
        </p:xfrm>
        <a:graphic>
          <a:graphicData uri="http://schemas.openxmlformats.org/drawingml/2006/table">
            <a:tbl>
              <a:tblPr>
                <a:tableStyleId>{5C22544A-7EE6-4342-B048-85BDC9FD1C3A}</a:tableStyleId>
              </a:tblPr>
              <a:tblGrid>
                <a:gridCol w="840255">
                  <a:extLst>
                    <a:ext uri="{9D8B030D-6E8A-4147-A177-3AD203B41FA5}">
                      <a16:colId xmlns:a16="http://schemas.microsoft.com/office/drawing/2014/main" val="2792844085"/>
                    </a:ext>
                  </a:extLst>
                </a:gridCol>
                <a:gridCol w="4686832">
                  <a:extLst>
                    <a:ext uri="{9D8B030D-6E8A-4147-A177-3AD203B41FA5}">
                      <a16:colId xmlns:a16="http://schemas.microsoft.com/office/drawing/2014/main" val="108541951"/>
                    </a:ext>
                  </a:extLst>
                </a:gridCol>
                <a:gridCol w="6353262">
                  <a:extLst>
                    <a:ext uri="{9D8B030D-6E8A-4147-A177-3AD203B41FA5}">
                      <a16:colId xmlns:a16="http://schemas.microsoft.com/office/drawing/2014/main" val="807247159"/>
                    </a:ext>
                  </a:extLst>
                </a:gridCol>
              </a:tblGrid>
              <a:tr h="214895">
                <a:tc>
                  <a:txBody>
                    <a:bodyPr/>
                    <a:lstStyle/>
                    <a:p>
                      <a:pPr algn="l" fontAlgn="ctr"/>
                      <a:r>
                        <a:rPr lang="en-US" sz="1800" b="1" u="none" strike="noStrike" dirty="0">
                          <a:effectLst/>
                        </a:rPr>
                        <a:t>No.</a:t>
                      </a:r>
                      <a:endParaRPr 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ctr" fontAlgn="ctr"/>
                      <a:r>
                        <a:rPr lang="ja-JP" altLang="en-US" sz="1800" b="1" u="none" strike="noStrike">
                          <a:effectLst/>
                        </a:rPr>
                        <a:t>認知バイアス</a:t>
                      </a:r>
                      <a:endParaRPr lang="ja-JP" alt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ctr" fontAlgn="ctr"/>
                      <a:r>
                        <a:rPr lang="ja-JP" altLang="en-US" sz="1800" b="1" u="none" strike="noStrike">
                          <a:effectLst/>
                        </a:rPr>
                        <a:t>定義</a:t>
                      </a:r>
                      <a:endParaRPr lang="ja-JP" alt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extLst>
                  <a:ext uri="{0D108BD9-81ED-4DB2-BD59-A6C34878D82A}">
                    <a16:rowId xmlns:a16="http://schemas.microsoft.com/office/drawing/2014/main" val="2603731519"/>
                  </a:ext>
                </a:extLst>
              </a:tr>
              <a:tr h="694368">
                <a:tc>
                  <a:txBody>
                    <a:bodyPr/>
                    <a:lstStyle/>
                    <a:p>
                      <a:pPr algn="r" fontAlgn="ctr"/>
                      <a:r>
                        <a:rPr lang="en-US" altLang="ja-JP" sz="1800" b="1" u="none" strike="noStrike" dirty="0">
                          <a:effectLst/>
                        </a:rPr>
                        <a:t>8</a:t>
                      </a:r>
                      <a:endPar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tc>
                  <a:txBody>
                    <a:bodyPr/>
                    <a:lstStyle/>
                    <a:p>
                      <a:pPr algn="l" fontAlgn="ctr"/>
                      <a:r>
                        <a:rPr lang="ja-JP" altLang="en-US" sz="1800" b="1" u="none" strike="noStrike" dirty="0">
                          <a:effectLst/>
                        </a:rPr>
                        <a:t>確率の誤解 </a:t>
                      </a:r>
                      <a:r>
                        <a:rPr lang="en-US" altLang="ja-JP" sz="1800" b="1" u="none" strike="noStrike" dirty="0">
                          <a:effectLst/>
                        </a:rPr>
                        <a:t>(</a:t>
                      </a:r>
                      <a:r>
                        <a:rPr lang="en-US" sz="1800" b="1" u="none" strike="noStrike" dirty="0">
                          <a:effectLst/>
                        </a:rPr>
                        <a:t>Misunderstanding of Probability)</a:t>
                      </a:r>
                      <a:endParaRPr 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tc>
                  <a:txBody>
                    <a:bodyPr/>
                    <a:lstStyle/>
                    <a:p>
                      <a:pPr algn="l" fontAlgn="ctr"/>
                      <a:r>
                        <a:rPr lang="ja-JP" altLang="en-US" sz="1800" b="1" u="none" strike="noStrike" dirty="0">
                          <a:effectLst/>
                        </a:rPr>
                        <a:t>確率や統計に関する誤った理解や判断をする傾向。</a:t>
                      </a:r>
                      <a:endParaRPr lang="ja-JP" alt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extLst>
                  <a:ext uri="{0D108BD9-81ED-4DB2-BD59-A6C34878D82A}">
                    <a16:rowId xmlns:a16="http://schemas.microsoft.com/office/drawing/2014/main" val="2931097680"/>
                  </a:ext>
                </a:extLst>
              </a:tr>
            </a:tbl>
          </a:graphicData>
        </a:graphic>
      </p:graphicFrame>
      <p:graphicFrame>
        <p:nvGraphicFramePr>
          <p:cNvPr id="8" name="表 7">
            <a:extLst>
              <a:ext uri="{FF2B5EF4-FFF2-40B4-BE49-F238E27FC236}">
                <a16:creationId xmlns:a16="http://schemas.microsoft.com/office/drawing/2014/main" id="{07FCC3FA-B65D-C341-4FA7-6A4217CD976C}"/>
              </a:ext>
            </a:extLst>
          </p:cNvPr>
          <p:cNvGraphicFramePr>
            <a:graphicFrameLocks noGrp="1"/>
          </p:cNvGraphicFramePr>
          <p:nvPr>
            <p:extLst>
              <p:ext uri="{D42A27DB-BD31-4B8C-83A1-F6EECF244321}">
                <p14:modId xmlns:p14="http://schemas.microsoft.com/office/powerpoint/2010/main" val="2792721581"/>
              </p:ext>
            </p:extLst>
          </p:nvPr>
        </p:nvGraphicFramePr>
        <p:xfrm>
          <a:off x="222607" y="2065106"/>
          <a:ext cx="11880350" cy="4419128"/>
        </p:xfrm>
        <a:graphic>
          <a:graphicData uri="http://schemas.openxmlformats.org/drawingml/2006/table">
            <a:tbl>
              <a:tblPr firstRow="1" bandRow="1">
                <a:tableStyleId>{5C22544A-7EE6-4342-B048-85BDC9FD1C3A}</a:tableStyleId>
              </a:tblPr>
              <a:tblGrid>
                <a:gridCol w="5869968">
                  <a:extLst>
                    <a:ext uri="{9D8B030D-6E8A-4147-A177-3AD203B41FA5}">
                      <a16:colId xmlns:a16="http://schemas.microsoft.com/office/drawing/2014/main" val="1426241989"/>
                    </a:ext>
                  </a:extLst>
                </a:gridCol>
                <a:gridCol w="6010382">
                  <a:extLst>
                    <a:ext uri="{9D8B030D-6E8A-4147-A177-3AD203B41FA5}">
                      <a16:colId xmlns:a16="http://schemas.microsoft.com/office/drawing/2014/main" val="3946658521"/>
                    </a:ext>
                  </a:extLst>
                </a:gridCol>
              </a:tblGrid>
              <a:tr h="466205">
                <a:tc>
                  <a:txBody>
                    <a:bodyPr/>
                    <a:lstStyle/>
                    <a:p>
                      <a:r>
                        <a:rPr lang="ja-JP" altLang="en-US" sz="2000" dirty="0"/>
                        <a:t>認知バイアスを考慮しない場合</a:t>
                      </a:r>
                      <a:endParaRPr kumimoji="1" lang="ja-JP" altLang="en-US" sz="2000" dirty="0"/>
                    </a:p>
                  </a:txBody>
                  <a:tcPr/>
                </a:tc>
                <a:tc>
                  <a:txBody>
                    <a:bodyPr/>
                    <a:lstStyle/>
                    <a:p>
                      <a:r>
                        <a:rPr lang="ja-JP" altLang="en-US" sz="2000" dirty="0"/>
                        <a:t>認知バイアスを考慮した場合</a:t>
                      </a:r>
                      <a:endParaRPr kumimoji="1" lang="ja-JP" altLang="en-US" sz="2000" dirty="0"/>
                    </a:p>
                  </a:txBody>
                  <a:tcPr/>
                </a:tc>
                <a:extLst>
                  <a:ext uri="{0D108BD9-81ED-4DB2-BD59-A6C34878D82A}">
                    <a16:rowId xmlns:a16="http://schemas.microsoft.com/office/drawing/2014/main" val="2049797907"/>
                  </a:ext>
                </a:extLst>
              </a:tr>
              <a:tr h="1187934">
                <a:tc>
                  <a:txBody>
                    <a:bodyPr/>
                    <a:lstStyle/>
                    <a:p>
                      <a:r>
                        <a:rPr lang="ja-JP" altLang="en-US" sz="2000" b="1" dirty="0"/>
                        <a:t>消費者</a:t>
                      </a:r>
                      <a:r>
                        <a:rPr lang="en-US" altLang="ja-JP" sz="2000" b="1" dirty="0"/>
                        <a:t>A: </a:t>
                      </a:r>
                      <a:r>
                        <a:rPr lang="ja-JP" altLang="en-US" sz="2000" b="1" dirty="0"/>
                        <a:t>「このスマートフォン、すごく安いからすぐに壊れる確率が高いんじゃないかと心配だな。」</a:t>
                      </a:r>
                      <a:endParaRPr kumimoji="1" lang="ja-JP" altLang="en-US" sz="2000" b="1" dirty="0"/>
                    </a:p>
                  </a:txBody>
                  <a:tcPr/>
                </a:tc>
                <a:tc>
                  <a:txBody>
                    <a:bodyPr/>
                    <a:lstStyle/>
                    <a:p>
                      <a:r>
                        <a:rPr lang="ja-JP" altLang="en-US" sz="2000" b="1" dirty="0"/>
                        <a:t>消費者</a:t>
                      </a:r>
                      <a:r>
                        <a:rPr lang="en-US" altLang="ja-JP" sz="2000" b="1" dirty="0"/>
                        <a:t>A: </a:t>
                      </a:r>
                    </a:p>
                    <a:p>
                      <a:r>
                        <a:rPr lang="ja-JP" altLang="en-US" sz="2000" b="1" dirty="0"/>
                        <a:t>「このスマートフォン、すごく安いからすぐに壊れる確率が高いんじゃないかと心配だな。」</a:t>
                      </a:r>
                      <a:endParaRPr kumimoji="1" lang="ja-JP" altLang="en-US" sz="2000" b="1" dirty="0"/>
                    </a:p>
                  </a:txBody>
                  <a:tcPr/>
                </a:tc>
                <a:extLst>
                  <a:ext uri="{0D108BD9-81ED-4DB2-BD59-A6C34878D82A}">
                    <a16:rowId xmlns:a16="http://schemas.microsoft.com/office/drawing/2014/main" val="1437308959"/>
                  </a:ext>
                </a:extLst>
              </a:tr>
              <a:tr h="1386196">
                <a:tc>
                  <a:txBody>
                    <a:bodyPr/>
                    <a:lstStyle/>
                    <a:p>
                      <a:r>
                        <a:rPr lang="ja-JP" altLang="en-US" sz="2000" b="1" dirty="0"/>
                        <a:t>営業者</a:t>
                      </a:r>
                      <a:r>
                        <a:rPr lang="en-US" altLang="ja-JP" sz="2000" b="1" dirty="0"/>
                        <a:t>: </a:t>
                      </a:r>
                    </a:p>
                    <a:p>
                      <a:r>
                        <a:rPr lang="ja-JP" altLang="en-US" sz="2000" b="1" dirty="0"/>
                        <a:t>「価格が安いからといって必ずしも品質が悪いわけではありません。」</a:t>
                      </a:r>
                      <a:endParaRPr kumimoji="1" lang="ja-JP" altLang="en-US" sz="2000" b="1" dirty="0"/>
                    </a:p>
                  </a:txBody>
                  <a:tcPr/>
                </a:tc>
                <a:tc>
                  <a:txBody>
                    <a:bodyPr/>
                    <a:lstStyle/>
                    <a:p>
                      <a:r>
                        <a:rPr lang="ja-JP" altLang="en-US" sz="2000" b="1" dirty="0"/>
                        <a:t>営業者</a:t>
                      </a:r>
                      <a:r>
                        <a:rPr lang="en-US" altLang="ja-JP" sz="2000" b="1" dirty="0"/>
                        <a:t>: </a:t>
                      </a:r>
                    </a:p>
                    <a:p>
                      <a:r>
                        <a:rPr lang="ja-JP" altLang="en-US" sz="2000" b="1" dirty="0"/>
                        <a:t>「この価格は特別なプロモーションによるもので、品質は他の高価格モデルと同じです。</a:t>
                      </a:r>
                      <a:r>
                        <a:rPr lang="en-US" altLang="ja-JP" sz="2000" b="1" dirty="0"/>
                        <a:t>2</a:t>
                      </a:r>
                      <a:r>
                        <a:rPr lang="ja-JP" altLang="en-US" sz="2000" b="1" dirty="0"/>
                        <a:t>年間の保証もありますので、安心してお使いいただけます。」</a:t>
                      </a:r>
                      <a:endParaRPr kumimoji="1" lang="ja-JP" altLang="en-US" sz="2000" b="1" dirty="0"/>
                    </a:p>
                  </a:txBody>
                  <a:tcPr/>
                </a:tc>
                <a:extLst>
                  <a:ext uri="{0D108BD9-81ED-4DB2-BD59-A6C34878D82A}">
                    <a16:rowId xmlns:a16="http://schemas.microsoft.com/office/drawing/2014/main" val="1924606635"/>
                  </a:ext>
                </a:extLst>
              </a:tr>
              <a:tr h="1149549">
                <a:tc>
                  <a:txBody>
                    <a:bodyPr/>
                    <a:lstStyle/>
                    <a:p>
                      <a:r>
                        <a:rPr lang="ja-JP" altLang="en-US" sz="2000" b="1" dirty="0"/>
                        <a:t>売上結果</a:t>
                      </a:r>
                      <a:r>
                        <a:rPr lang="en-US" altLang="ja-JP" sz="2000" b="1" dirty="0"/>
                        <a:t>: </a:t>
                      </a:r>
                    </a:p>
                    <a:p>
                      <a:r>
                        <a:rPr lang="ja-JP" altLang="en-US" sz="2000" b="1" dirty="0"/>
                        <a:t>消費者</a:t>
                      </a:r>
                      <a:r>
                        <a:rPr lang="en-US" altLang="ja-JP" sz="2000" b="1" dirty="0"/>
                        <a:t>A</a:t>
                      </a:r>
                      <a:r>
                        <a:rPr lang="ja-JP" altLang="en-US" sz="2000" b="1" dirty="0"/>
                        <a:t>は価格と品質に疑念を抱き、購入を見送る。</a:t>
                      </a:r>
                      <a:endParaRPr kumimoji="1" lang="ja-JP" altLang="en-US" sz="2000" b="1" dirty="0">
                        <a:solidFill>
                          <a:srgbClr val="FF0000"/>
                        </a:solidFill>
                      </a:endParaRPr>
                    </a:p>
                  </a:txBody>
                  <a:tcPr/>
                </a:tc>
                <a:tc>
                  <a:txBody>
                    <a:bodyPr/>
                    <a:lstStyle/>
                    <a:p>
                      <a:r>
                        <a:rPr lang="ja-JP" altLang="en-US" sz="2000" b="1" dirty="0"/>
                        <a:t>売上結果</a:t>
                      </a:r>
                      <a:r>
                        <a:rPr lang="en-US" altLang="ja-JP" sz="2000" b="1" dirty="0"/>
                        <a:t>: </a:t>
                      </a:r>
                    </a:p>
                    <a:p>
                      <a:r>
                        <a:rPr lang="ja-JP" altLang="en-US" sz="2000" b="1" dirty="0"/>
                        <a:t>保証とプロモーションを強調することで、消費者</a:t>
                      </a:r>
                      <a:r>
                        <a:rPr lang="en-US" altLang="ja-JP" sz="2000" b="1" dirty="0"/>
                        <a:t>A</a:t>
                      </a:r>
                      <a:r>
                        <a:rPr lang="ja-JP" altLang="en-US" sz="2000" b="1" dirty="0"/>
                        <a:t>は購入を決断。</a:t>
                      </a:r>
                      <a:endParaRPr kumimoji="1" lang="ja-JP" altLang="en-US" sz="2000" b="1" dirty="0">
                        <a:solidFill>
                          <a:srgbClr val="0070C0"/>
                        </a:solidFill>
                      </a:endParaRPr>
                    </a:p>
                  </a:txBody>
                  <a:tcPr/>
                </a:tc>
                <a:extLst>
                  <a:ext uri="{0D108BD9-81ED-4DB2-BD59-A6C34878D82A}">
                    <a16:rowId xmlns:a16="http://schemas.microsoft.com/office/drawing/2014/main" val="62692148"/>
                  </a:ext>
                </a:extLst>
              </a:tr>
            </a:tbl>
          </a:graphicData>
        </a:graphic>
      </p:graphicFrame>
    </p:spTree>
    <p:extLst>
      <p:ext uri="{BB962C8B-B14F-4D97-AF65-F5344CB8AC3E}">
        <p14:creationId xmlns:p14="http://schemas.microsoft.com/office/powerpoint/2010/main" val="2560053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D32A12-D1F6-C921-F741-8FF5EBCD49B2}"/>
              </a:ext>
            </a:extLst>
          </p:cNvPr>
          <p:cNvSpPr>
            <a:spLocks noGrp="1"/>
          </p:cNvSpPr>
          <p:nvPr>
            <p:ph type="title"/>
          </p:nvPr>
        </p:nvSpPr>
        <p:spPr>
          <a:xfrm>
            <a:off x="205483" y="215758"/>
            <a:ext cx="11763910" cy="750013"/>
          </a:xfrm>
        </p:spPr>
        <p:txBody>
          <a:bodyPr>
            <a:noAutofit/>
          </a:bodyPr>
          <a:lstStyle/>
          <a:p>
            <a:pPr algn="ctr"/>
            <a:r>
              <a:rPr lang="en-US" altLang="ja-JP" sz="3200" dirty="0"/>
              <a:t>3.</a:t>
            </a:r>
            <a:r>
              <a:rPr kumimoji="1" lang="ja-JP" altLang="en-US" sz="3200" dirty="0"/>
              <a:t>各認知バイアスでのコールセンターのインタラクション事例</a:t>
            </a:r>
          </a:p>
        </p:txBody>
      </p:sp>
      <p:sp>
        <p:nvSpPr>
          <p:cNvPr id="3" name="コンテンツ プレースホルダー 2">
            <a:extLst>
              <a:ext uri="{FF2B5EF4-FFF2-40B4-BE49-F238E27FC236}">
                <a16:creationId xmlns:a16="http://schemas.microsoft.com/office/drawing/2014/main" id="{9FDDAF8A-14C3-1B2A-640A-5431D4A0A8AC}"/>
              </a:ext>
            </a:extLst>
          </p:cNvPr>
          <p:cNvSpPr>
            <a:spLocks noGrp="1"/>
          </p:cNvSpPr>
          <p:nvPr>
            <p:ph idx="1"/>
          </p:nvPr>
        </p:nvSpPr>
        <p:spPr>
          <a:xfrm>
            <a:off x="214045" y="4982966"/>
            <a:ext cx="11763910" cy="1659276"/>
          </a:xfrm>
        </p:spPr>
        <p:txBody>
          <a:bodyPr/>
          <a:lstStyle/>
          <a:p>
            <a:r>
              <a:rPr kumimoji="1" lang="en-US" altLang="ja-JP" dirty="0" err="1"/>
              <a:t>sss</a:t>
            </a:r>
            <a:endParaRPr kumimoji="1" lang="ja-JP" altLang="en-US" dirty="0"/>
          </a:p>
        </p:txBody>
      </p:sp>
      <p:graphicFrame>
        <p:nvGraphicFramePr>
          <p:cNvPr id="7" name="表 6">
            <a:extLst>
              <a:ext uri="{FF2B5EF4-FFF2-40B4-BE49-F238E27FC236}">
                <a16:creationId xmlns:a16="http://schemas.microsoft.com/office/drawing/2014/main" id="{8A3FACD9-48F8-7FC5-2141-0EFDF42F6D26}"/>
              </a:ext>
            </a:extLst>
          </p:cNvPr>
          <p:cNvGraphicFramePr>
            <a:graphicFrameLocks noGrp="1"/>
          </p:cNvGraphicFramePr>
          <p:nvPr>
            <p:extLst>
              <p:ext uri="{D42A27DB-BD31-4B8C-83A1-F6EECF244321}">
                <p14:modId xmlns:p14="http://schemas.microsoft.com/office/powerpoint/2010/main" val="1756336885"/>
              </p:ext>
            </p:extLst>
          </p:nvPr>
        </p:nvGraphicFramePr>
        <p:xfrm>
          <a:off x="222605" y="965771"/>
          <a:ext cx="11880349" cy="974985"/>
        </p:xfrm>
        <a:graphic>
          <a:graphicData uri="http://schemas.openxmlformats.org/drawingml/2006/table">
            <a:tbl>
              <a:tblPr>
                <a:tableStyleId>{5C22544A-7EE6-4342-B048-85BDC9FD1C3A}</a:tableStyleId>
              </a:tblPr>
              <a:tblGrid>
                <a:gridCol w="840255">
                  <a:extLst>
                    <a:ext uri="{9D8B030D-6E8A-4147-A177-3AD203B41FA5}">
                      <a16:colId xmlns:a16="http://schemas.microsoft.com/office/drawing/2014/main" val="2792844085"/>
                    </a:ext>
                  </a:extLst>
                </a:gridCol>
                <a:gridCol w="4686832">
                  <a:extLst>
                    <a:ext uri="{9D8B030D-6E8A-4147-A177-3AD203B41FA5}">
                      <a16:colId xmlns:a16="http://schemas.microsoft.com/office/drawing/2014/main" val="108541951"/>
                    </a:ext>
                  </a:extLst>
                </a:gridCol>
                <a:gridCol w="6353262">
                  <a:extLst>
                    <a:ext uri="{9D8B030D-6E8A-4147-A177-3AD203B41FA5}">
                      <a16:colId xmlns:a16="http://schemas.microsoft.com/office/drawing/2014/main" val="807247159"/>
                    </a:ext>
                  </a:extLst>
                </a:gridCol>
              </a:tblGrid>
              <a:tr h="214895">
                <a:tc>
                  <a:txBody>
                    <a:bodyPr/>
                    <a:lstStyle/>
                    <a:p>
                      <a:pPr algn="l" fontAlgn="ctr"/>
                      <a:r>
                        <a:rPr lang="en-US" sz="1800" b="1" u="none" strike="noStrike" dirty="0">
                          <a:effectLst/>
                        </a:rPr>
                        <a:t>No.</a:t>
                      </a:r>
                      <a:endParaRPr 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ctr" fontAlgn="ctr"/>
                      <a:r>
                        <a:rPr lang="ja-JP" altLang="en-US" sz="1800" b="1" u="none" strike="noStrike">
                          <a:effectLst/>
                        </a:rPr>
                        <a:t>認知バイアス</a:t>
                      </a:r>
                      <a:endParaRPr lang="ja-JP" alt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ctr" fontAlgn="ctr"/>
                      <a:r>
                        <a:rPr lang="ja-JP" altLang="en-US" sz="1800" b="1" u="none" strike="noStrike">
                          <a:effectLst/>
                        </a:rPr>
                        <a:t>定義</a:t>
                      </a:r>
                      <a:endParaRPr lang="ja-JP" alt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extLst>
                  <a:ext uri="{0D108BD9-81ED-4DB2-BD59-A6C34878D82A}">
                    <a16:rowId xmlns:a16="http://schemas.microsoft.com/office/drawing/2014/main" val="2603731519"/>
                  </a:ext>
                </a:extLst>
              </a:tr>
              <a:tr h="694368">
                <a:tc>
                  <a:txBody>
                    <a:bodyPr/>
                    <a:lstStyle/>
                    <a:p>
                      <a:pPr algn="r" fontAlgn="ctr"/>
                      <a:r>
                        <a:rPr lang="en-US" altLang="ja-JP" sz="1800" b="1" u="none" strike="noStrike" dirty="0">
                          <a:effectLst/>
                        </a:rPr>
                        <a:t>9</a:t>
                      </a:r>
                      <a:endPar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tc>
                  <a:txBody>
                    <a:bodyPr/>
                    <a:lstStyle/>
                    <a:p>
                      <a:pPr algn="l" fontAlgn="ctr"/>
                      <a:r>
                        <a:rPr lang="ja-JP" altLang="en-US" sz="1800" b="1" u="none" strike="noStrike" dirty="0">
                          <a:effectLst/>
                        </a:rPr>
                        <a:t>フレーミング効果 </a:t>
                      </a:r>
                      <a:r>
                        <a:rPr lang="en-US" altLang="ja-JP" sz="1800" b="1" u="none" strike="noStrike" dirty="0">
                          <a:effectLst/>
                        </a:rPr>
                        <a:t>(</a:t>
                      </a:r>
                      <a:r>
                        <a:rPr lang="en-US" sz="1800" b="1" u="none" strike="noStrike" dirty="0">
                          <a:effectLst/>
                        </a:rPr>
                        <a:t>Framing Effect)</a:t>
                      </a:r>
                      <a:endParaRPr 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tc>
                  <a:txBody>
                    <a:bodyPr/>
                    <a:lstStyle/>
                    <a:p>
                      <a:pPr algn="l" fontAlgn="ctr"/>
                      <a:r>
                        <a:rPr lang="ja-JP" altLang="en-US" sz="1800" b="1" u="none" strike="noStrike" dirty="0">
                          <a:effectLst/>
                        </a:rPr>
                        <a:t>同じ情報でも提示の仕方によって受け取り方が変わる傾向。</a:t>
                      </a:r>
                      <a:endParaRPr lang="ja-JP" alt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extLst>
                  <a:ext uri="{0D108BD9-81ED-4DB2-BD59-A6C34878D82A}">
                    <a16:rowId xmlns:a16="http://schemas.microsoft.com/office/drawing/2014/main" val="2931097680"/>
                  </a:ext>
                </a:extLst>
              </a:tr>
            </a:tbl>
          </a:graphicData>
        </a:graphic>
      </p:graphicFrame>
      <p:graphicFrame>
        <p:nvGraphicFramePr>
          <p:cNvPr id="8" name="表 7">
            <a:extLst>
              <a:ext uri="{FF2B5EF4-FFF2-40B4-BE49-F238E27FC236}">
                <a16:creationId xmlns:a16="http://schemas.microsoft.com/office/drawing/2014/main" id="{07FCC3FA-B65D-C341-4FA7-6A4217CD976C}"/>
              </a:ext>
            </a:extLst>
          </p:cNvPr>
          <p:cNvGraphicFramePr>
            <a:graphicFrameLocks noGrp="1"/>
          </p:cNvGraphicFramePr>
          <p:nvPr>
            <p:extLst>
              <p:ext uri="{D42A27DB-BD31-4B8C-83A1-F6EECF244321}">
                <p14:modId xmlns:p14="http://schemas.microsoft.com/office/powerpoint/2010/main" val="77195274"/>
              </p:ext>
            </p:extLst>
          </p:nvPr>
        </p:nvGraphicFramePr>
        <p:xfrm>
          <a:off x="222607" y="2065106"/>
          <a:ext cx="11880350" cy="4577136"/>
        </p:xfrm>
        <a:graphic>
          <a:graphicData uri="http://schemas.openxmlformats.org/drawingml/2006/table">
            <a:tbl>
              <a:tblPr firstRow="1" bandRow="1">
                <a:tableStyleId>{5C22544A-7EE6-4342-B048-85BDC9FD1C3A}</a:tableStyleId>
              </a:tblPr>
              <a:tblGrid>
                <a:gridCol w="6106274">
                  <a:extLst>
                    <a:ext uri="{9D8B030D-6E8A-4147-A177-3AD203B41FA5}">
                      <a16:colId xmlns:a16="http://schemas.microsoft.com/office/drawing/2014/main" val="1426241989"/>
                    </a:ext>
                  </a:extLst>
                </a:gridCol>
                <a:gridCol w="5774076">
                  <a:extLst>
                    <a:ext uri="{9D8B030D-6E8A-4147-A177-3AD203B41FA5}">
                      <a16:colId xmlns:a16="http://schemas.microsoft.com/office/drawing/2014/main" val="3946658521"/>
                    </a:ext>
                  </a:extLst>
                </a:gridCol>
              </a:tblGrid>
              <a:tr h="489403">
                <a:tc>
                  <a:txBody>
                    <a:bodyPr/>
                    <a:lstStyle/>
                    <a:p>
                      <a:r>
                        <a:rPr lang="ja-JP" altLang="en-US" sz="2000" dirty="0"/>
                        <a:t>認知バイアスを考慮しない場合</a:t>
                      </a:r>
                      <a:endParaRPr kumimoji="1" lang="ja-JP" altLang="en-US" sz="2000" dirty="0"/>
                    </a:p>
                  </a:txBody>
                  <a:tcPr/>
                </a:tc>
                <a:tc>
                  <a:txBody>
                    <a:bodyPr/>
                    <a:lstStyle/>
                    <a:p>
                      <a:r>
                        <a:rPr lang="ja-JP" altLang="en-US" sz="2000" dirty="0"/>
                        <a:t>認知バイアスを考慮した場合</a:t>
                      </a:r>
                      <a:endParaRPr kumimoji="1" lang="ja-JP" altLang="en-US" sz="2000" dirty="0"/>
                    </a:p>
                  </a:txBody>
                  <a:tcPr/>
                </a:tc>
                <a:extLst>
                  <a:ext uri="{0D108BD9-81ED-4DB2-BD59-A6C34878D82A}">
                    <a16:rowId xmlns:a16="http://schemas.microsoft.com/office/drawing/2014/main" val="2049797907"/>
                  </a:ext>
                </a:extLst>
              </a:tr>
              <a:tr h="1430397">
                <a:tc>
                  <a:txBody>
                    <a:bodyPr/>
                    <a:lstStyle/>
                    <a:p>
                      <a:r>
                        <a:rPr lang="ja-JP" altLang="en-US" sz="2000" b="1" dirty="0"/>
                        <a:t>消費者</a:t>
                      </a:r>
                      <a:r>
                        <a:rPr lang="en-US" altLang="ja-JP" sz="2000" b="1" dirty="0"/>
                        <a:t>A: </a:t>
                      </a:r>
                      <a:r>
                        <a:rPr lang="ja-JP" altLang="en-US" sz="2000" b="1" dirty="0"/>
                        <a:t>「このスマートフォンは</a:t>
                      </a:r>
                      <a:r>
                        <a:rPr lang="en-US" altLang="ja-JP" sz="2000" b="1" dirty="0"/>
                        <a:t>500</a:t>
                      </a:r>
                      <a:r>
                        <a:rPr lang="ja-JP" altLang="en-US" sz="2000" b="1" dirty="0"/>
                        <a:t>ドルもするから、ちょっと高いな。」</a:t>
                      </a:r>
                      <a:endParaRPr kumimoji="1" lang="ja-JP" altLang="en-US" sz="2000" b="1" dirty="0"/>
                    </a:p>
                  </a:txBody>
                  <a:tcPr/>
                </a:tc>
                <a:tc>
                  <a:txBody>
                    <a:bodyPr/>
                    <a:lstStyle/>
                    <a:p>
                      <a:r>
                        <a:rPr lang="ja-JP" altLang="en-US" sz="2000" b="1" dirty="0"/>
                        <a:t>消費者</a:t>
                      </a:r>
                      <a:r>
                        <a:rPr lang="en-US" altLang="ja-JP" sz="2000" b="1" dirty="0"/>
                        <a:t>A: </a:t>
                      </a:r>
                      <a:r>
                        <a:rPr lang="ja-JP" altLang="en-US" sz="2000" b="1" dirty="0"/>
                        <a:t>「このスマートフォンは</a:t>
                      </a:r>
                      <a:r>
                        <a:rPr lang="en-US" altLang="ja-JP" sz="2000" b="1" dirty="0"/>
                        <a:t>500</a:t>
                      </a:r>
                      <a:r>
                        <a:rPr lang="ja-JP" altLang="en-US" sz="2000" b="1" dirty="0"/>
                        <a:t>ドルもするから、ちょっと高いな。」</a:t>
                      </a:r>
                      <a:endParaRPr kumimoji="1" lang="ja-JP" altLang="en-US" sz="2000" b="1" dirty="0"/>
                    </a:p>
                  </a:txBody>
                  <a:tcPr/>
                </a:tc>
                <a:extLst>
                  <a:ext uri="{0D108BD9-81ED-4DB2-BD59-A6C34878D82A}">
                    <a16:rowId xmlns:a16="http://schemas.microsoft.com/office/drawing/2014/main" val="1437308959"/>
                  </a:ext>
                </a:extLst>
              </a:tr>
              <a:tr h="1450586">
                <a:tc>
                  <a:txBody>
                    <a:bodyPr/>
                    <a:lstStyle/>
                    <a:p>
                      <a:r>
                        <a:rPr lang="ja-JP" altLang="en-US" sz="2000" b="1" dirty="0"/>
                        <a:t>営業者</a:t>
                      </a:r>
                      <a:r>
                        <a:rPr lang="en-US" altLang="ja-JP" sz="2000" b="1" dirty="0"/>
                        <a:t>: </a:t>
                      </a:r>
                      <a:r>
                        <a:rPr lang="ja-JP" altLang="en-US" sz="2000" b="1" dirty="0"/>
                        <a:t>「確かに価格は高いですが、その価値はあります。」</a:t>
                      </a:r>
                      <a:endParaRPr kumimoji="1" lang="ja-JP" altLang="en-US" sz="2000" b="1" dirty="0"/>
                    </a:p>
                  </a:txBody>
                  <a:tcPr/>
                </a:tc>
                <a:tc>
                  <a:txBody>
                    <a:bodyPr/>
                    <a:lstStyle/>
                    <a:p>
                      <a:r>
                        <a:rPr lang="ja-JP" altLang="en-US" sz="2000" b="1" dirty="0"/>
                        <a:t>営業者</a:t>
                      </a:r>
                      <a:r>
                        <a:rPr lang="en-US" altLang="ja-JP" sz="2000" b="1" dirty="0"/>
                        <a:t>: </a:t>
                      </a:r>
                      <a:r>
                        <a:rPr lang="ja-JP" altLang="en-US" sz="2000" b="1" dirty="0"/>
                        <a:t>「確かに価格は</a:t>
                      </a:r>
                      <a:r>
                        <a:rPr lang="en-US" altLang="ja-JP" sz="2000" b="1" dirty="0"/>
                        <a:t>500</a:t>
                      </a:r>
                      <a:r>
                        <a:rPr lang="ja-JP" altLang="en-US" sz="2000" b="1" dirty="0"/>
                        <a:t>ドルですが、これは通常</a:t>
                      </a:r>
                      <a:r>
                        <a:rPr lang="en-US" altLang="ja-JP" sz="2000" b="1" dirty="0"/>
                        <a:t>700</a:t>
                      </a:r>
                      <a:r>
                        <a:rPr lang="ja-JP" altLang="en-US" sz="2000" b="1" dirty="0"/>
                        <a:t>ドルのところを</a:t>
                      </a:r>
                      <a:r>
                        <a:rPr lang="en-US" altLang="ja-JP" sz="2000" b="1" dirty="0"/>
                        <a:t>200</a:t>
                      </a:r>
                      <a:r>
                        <a:rPr lang="ja-JP" altLang="en-US" sz="2000" b="1" dirty="0"/>
                        <a:t>ドル割引している特別価格です。機能も豊富で長く使えますので、非常にお得です。」</a:t>
                      </a:r>
                      <a:endParaRPr kumimoji="1" lang="ja-JP" altLang="en-US" sz="2000" b="1" dirty="0"/>
                    </a:p>
                  </a:txBody>
                  <a:tcPr/>
                </a:tc>
                <a:extLst>
                  <a:ext uri="{0D108BD9-81ED-4DB2-BD59-A6C34878D82A}">
                    <a16:rowId xmlns:a16="http://schemas.microsoft.com/office/drawing/2014/main" val="1924606635"/>
                  </a:ext>
                </a:extLst>
              </a:tr>
              <a:tr h="1206750">
                <a:tc>
                  <a:txBody>
                    <a:bodyPr/>
                    <a:lstStyle/>
                    <a:p>
                      <a:r>
                        <a:rPr lang="ja-JP" altLang="en-US" sz="2000" b="1" dirty="0"/>
                        <a:t>売上結果</a:t>
                      </a:r>
                      <a:r>
                        <a:rPr lang="en-US" altLang="ja-JP" sz="2000" b="1" dirty="0"/>
                        <a:t>: </a:t>
                      </a:r>
                      <a:r>
                        <a:rPr lang="ja-JP" altLang="en-US" sz="2000" b="1" dirty="0"/>
                        <a:t>消費者</a:t>
                      </a:r>
                      <a:r>
                        <a:rPr lang="en-US" altLang="ja-JP" sz="2000" b="1" dirty="0"/>
                        <a:t>A</a:t>
                      </a:r>
                      <a:r>
                        <a:rPr lang="ja-JP" altLang="en-US" sz="2000" b="1" dirty="0"/>
                        <a:t>は価格が高いと感じ、購入を見送る。</a:t>
                      </a:r>
                      <a:endParaRPr kumimoji="1" lang="ja-JP" altLang="en-US" sz="2000" b="1" dirty="0">
                        <a:solidFill>
                          <a:srgbClr val="FF0000"/>
                        </a:solidFill>
                      </a:endParaRPr>
                    </a:p>
                  </a:txBody>
                  <a:tcPr/>
                </a:tc>
                <a:tc>
                  <a:txBody>
                    <a:bodyPr/>
                    <a:lstStyle/>
                    <a:p>
                      <a:r>
                        <a:rPr lang="ja-JP" altLang="en-US" sz="2000" b="1" dirty="0"/>
                        <a:t>売上結果</a:t>
                      </a:r>
                      <a:r>
                        <a:rPr lang="en-US" altLang="ja-JP" sz="2000" b="1" dirty="0"/>
                        <a:t>: </a:t>
                      </a:r>
                      <a:r>
                        <a:rPr lang="ja-JP" altLang="en-US" sz="2000" b="1" dirty="0"/>
                        <a:t>割引とお得感を強調することで、消費者</a:t>
                      </a:r>
                      <a:r>
                        <a:rPr lang="en-US" altLang="ja-JP" sz="2000" b="1" dirty="0"/>
                        <a:t>A</a:t>
                      </a:r>
                      <a:r>
                        <a:rPr lang="ja-JP" altLang="en-US" sz="2000" b="1" dirty="0"/>
                        <a:t>は購入を決断。</a:t>
                      </a:r>
                      <a:endParaRPr kumimoji="1" lang="ja-JP" altLang="en-US" sz="2000" b="1" dirty="0">
                        <a:solidFill>
                          <a:srgbClr val="0070C0"/>
                        </a:solidFill>
                      </a:endParaRPr>
                    </a:p>
                  </a:txBody>
                  <a:tcPr/>
                </a:tc>
                <a:extLst>
                  <a:ext uri="{0D108BD9-81ED-4DB2-BD59-A6C34878D82A}">
                    <a16:rowId xmlns:a16="http://schemas.microsoft.com/office/drawing/2014/main" val="62692148"/>
                  </a:ext>
                </a:extLst>
              </a:tr>
            </a:tbl>
          </a:graphicData>
        </a:graphic>
      </p:graphicFrame>
    </p:spTree>
    <p:extLst>
      <p:ext uri="{BB962C8B-B14F-4D97-AF65-F5344CB8AC3E}">
        <p14:creationId xmlns:p14="http://schemas.microsoft.com/office/powerpoint/2010/main" val="5643315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D32A12-D1F6-C921-F741-8FF5EBCD49B2}"/>
              </a:ext>
            </a:extLst>
          </p:cNvPr>
          <p:cNvSpPr>
            <a:spLocks noGrp="1"/>
          </p:cNvSpPr>
          <p:nvPr>
            <p:ph type="title"/>
          </p:nvPr>
        </p:nvSpPr>
        <p:spPr>
          <a:xfrm>
            <a:off x="205483" y="215758"/>
            <a:ext cx="11763910" cy="750013"/>
          </a:xfrm>
        </p:spPr>
        <p:txBody>
          <a:bodyPr>
            <a:noAutofit/>
          </a:bodyPr>
          <a:lstStyle/>
          <a:p>
            <a:pPr algn="ctr"/>
            <a:r>
              <a:rPr lang="en-US" altLang="ja-JP" sz="3200" dirty="0"/>
              <a:t>3.</a:t>
            </a:r>
            <a:r>
              <a:rPr kumimoji="1" lang="ja-JP" altLang="en-US" sz="3200" dirty="0"/>
              <a:t>各認知バイアスでのコールセンターのインタラクション事例</a:t>
            </a:r>
          </a:p>
        </p:txBody>
      </p:sp>
      <p:sp>
        <p:nvSpPr>
          <p:cNvPr id="3" name="コンテンツ プレースホルダー 2">
            <a:extLst>
              <a:ext uri="{FF2B5EF4-FFF2-40B4-BE49-F238E27FC236}">
                <a16:creationId xmlns:a16="http://schemas.microsoft.com/office/drawing/2014/main" id="{9FDDAF8A-14C3-1B2A-640A-5431D4A0A8AC}"/>
              </a:ext>
            </a:extLst>
          </p:cNvPr>
          <p:cNvSpPr>
            <a:spLocks noGrp="1"/>
          </p:cNvSpPr>
          <p:nvPr>
            <p:ph idx="1"/>
          </p:nvPr>
        </p:nvSpPr>
        <p:spPr>
          <a:xfrm>
            <a:off x="214045" y="4982966"/>
            <a:ext cx="11763910" cy="1659276"/>
          </a:xfrm>
        </p:spPr>
        <p:txBody>
          <a:bodyPr/>
          <a:lstStyle/>
          <a:p>
            <a:r>
              <a:rPr kumimoji="1" lang="en-US" altLang="ja-JP" dirty="0" err="1"/>
              <a:t>sss</a:t>
            </a:r>
            <a:endParaRPr kumimoji="1" lang="ja-JP" altLang="en-US" dirty="0"/>
          </a:p>
        </p:txBody>
      </p:sp>
      <p:graphicFrame>
        <p:nvGraphicFramePr>
          <p:cNvPr id="7" name="表 6">
            <a:extLst>
              <a:ext uri="{FF2B5EF4-FFF2-40B4-BE49-F238E27FC236}">
                <a16:creationId xmlns:a16="http://schemas.microsoft.com/office/drawing/2014/main" id="{8A3FACD9-48F8-7FC5-2141-0EFDF42F6D26}"/>
              </a:ext>
            </a:extLst>
          </p:cNvPr>
          <p:cNvGraphicFramePr>
            <a:graphicFrameLocks noGrp="1"/>
          </p:cNvGraphicFramePr>
          <p:nvPr>
            <p:extLst>
              <p:ext uri="{D42A27DB-BD31-4B8C-83A1-F6EECF244321}">
                <p14:modId xmlns:p14="http://schemas.microsoft.com/office/powerpoint/2010/main" val="724909658"/>
              </p:ext>
            </p:extLst>
          </p:nvPr>
        </p:nvGraphicFramePr>
        <p:xfrm>
          <a:off x="222605" y="965771"/>
          <a:ext cx="11880349" cy="974985"/>
        </p:xfrm>
        <a:graphic>
          <a:graphicData uri="http://schemas.openxmlformats.org/drawingml/2006/table">
            <a:tbl>
              <a:tblPr>
                <a:tableStyleId>{5C22544A-7EE6-4342-B048-85BDC9FD1C3A}</a:tableStyleId>
              </a:tblPr>
              <a:tblGrid>
                <a:gridCol w="840255">
                  <a:extLst>
                    <a:ext uri="{9D8B030D-6E8A-4147-A177-3AD203B41FA5}">
                      <a16:colId xmlns:a16="http://schemas.microsoft.com/office/drawing/2014/main" val="2792844085"/>
                    </a:ext>
                  </a:extLst>
                </a:gridCol>
                <a:gridCol w="4686832">
                  <a:extLst>
                    <a:ext uri="{9D8B030D-6E8A-4147-A177-3AD203B41FA5}">
                      <a16:colId xmlns:a16="http://schemas.microsoft.com/office/drawing/2014/main" val="108541951"/>
                    </a:ext>
                  </a:extLst>
                </a:gridCol>
                <a:gridCol w="6353262">
                  <a:extLst>
                    <a:ext uri="{9D8B030D-6E8A-4147-A177-3AD203B41FA5}">
                      <a16:colId xmlns:a16="http://schemas.microsoft.com/office/drawing/2014/main" val="807247159"/>
                    </a:ext>
                  </a:extLst>
                </a:gridCol>
              </a:tblGrid>
              <a:tr h="214895">
                <a:tc>
                  <a:txBody>
                    <a:bodyPr/>
                    <a:lstStyle/>
                    <a:p>
                      <a:pPr algn="l" fontAlgn="ctr"/>
                      <a:r>
                        <a:rPr lang="en-US" sz="1800" b="1" u="none" strike="noStrike" dirty="0">
                          <a:effectLst/>
                        </a:rPr>
                        <a:t>No.</a:t>
                      </a:r>
                      <a:endParaRPr 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ctr" fontAlgn="ctr"/>
                      <a:r>
                        <a:rPr lang="ja-JP" altLang="en-US" sz="1800" b="1" u="none" strike="noStrike">
                          <a:effectLst/>
                        </a:rPr>
                        <a:t>認知バイアス</a:t>
                      </a:r>
                      <a:endParaRPr lang="ja-JP" alt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ctr" fontAlgn="ctr"/>
                      <a:r>
                        <a:rPr lang="ja-JP" altLang="en-US" sz="1800" b="1" u="none" strike="noStrike">
                          <a:effectLst/>
                        </a:rPr>
                        <a:t>定義</a:t>
                      </a:r>
                      <a:endParaRPr lang="ja-JP" alt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extLst>
                  <a:ext uri="{0D108BD9-81ED-4DB2-BD59-A6C34878D82A}">
                    <a16:rowId xmlns:a16="http://schemas.microsoft.com/office/drawing/2014/main" val="2603731519"/>
                  </a:ext>
                </a:extLst>
              </a:tr>
              <a:tr h="694368">
                <a:tc>
                  <a:txBody>
                    <a:bodyPr/>
                    <a:lstStyle/>
                    <a:p>
                      <a:pPr algn="r" fontAlgn="ctr"/>
                      <a:r>
                        <a:rPr lang="en-US" altLang="ja-JP" sz="1800" b="1" u="none" strike="noStrike" dirty="0">
                          <a:effectLst/>
                        </a:rPr>
                        <a:t>10</a:t>
                      </a:r>
                      <a:endPar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tc>
                  <a:txBody>
                    <a:bodyPr/>
                    <a:lstStyle/>
                    <a:p>
                      <a:pPr algn="l" fontAlgn="ctr"/>
                      <a:r>
                        <a:rPr lang="ja-JP" altLang="en-US" sz="1800" b="1" u="none" strike="noStrike" dirty="0">
                          <a:effectLst/>
                        </a:rPr>
                        <a:t>自己奉仕バイアス </a:t>
                      </a:r>
                      <a:r>
                        <a:rPr lang="en-US" altLang="ja-JP" sz="1800" b="1" u="none" strike="noStrike" dirty="0">
                          <a:effectLst/>
                        </a:rPr>
                        <a:t>(</a:t>
                      </a:r>
                      <a:r>
                        <a:rPr lang="en-US" sz="1800" b="1" u="none" strike="noStrike" dirty="0">
                          <a:effectLst/>
                        </a:rPr>
                        <a:t>Self-serving Bias)</a:t>
                      </a:r>
                      <a:endParaRPr 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tc>
                  <a:txBody>
                    <a:bodyPr/>
                    <a:lstStyle/>
                    <a:p>
                      <a:pPr algn="l" fontAlgn="ctr"/>
                      <a:r>
                        <a:rPr lang="ja-JP" altLang="en-US" sz="1800" b="1" u="none" strike="noStrike" dirty="0">
                          <a:effectLst/>
                        </a:rPr>
                        <a:t>成功は自分の能力によるものであり、失敗は外部の要因のせいだと考える傾向。</a:t>
                      </a:r>
                      <a:endParaRPr lang="ja-JP" alt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extLst>
                  <a:ext uri="{0D108BD9-81ED-4DB2-BD59-A6C34878D82A}">
                    <a16:rowId xmlns:a16="http://schemas.microsoft.com/office/drawing/2014/main" val="2931097680"/>
                  </a:ext>
                </a:extLst>
              </a:tr>
            </a:tbl>
          </a:graphicData>
        </a:graphic>
      </p:graphicFrame>
      <p:graphicFrame>
        <p:nvGraphicFramePr>
          <p:cNvPr id="8" name="表 7">
            <a:extLst>
              <a:ext uri="{FF2B5EF4-FFF2-40B4-BE49-F238E27FC236}">
                <a16:creationId xmlns:a16="http://schemas.microsoft.com/office/drawing/2014/main" id="{07FCC3FA-B65D-C341-4FA7-6A4217CD976C}"/>
              </a:ext>
            </a:extLst>
          </p:cNvPr>
          <p:cNvGraphicFramePr>
            <a:graphicFrameLocks noGrp="1"/>
          </p:cNvGraphicFramePr>
          <p:nvPr>
            <p:extLst>
              <p:ext uri="{D42A27DB-BD31-4B8C-83A1-F6EECF244321}">
                <p14:modId xmlns:p14="http://schemas.microsoft.com/office/powerpoint/2010/main" val="805101601"/>
              </p:ext>
            </p:extLst>
          </p:nvPr>
        </p:nvGraphicFramePr>
        <p:xfrm>
          <a:off x="222607" y="2065106"/>
          <a:ext cx="11880350" cy="4564285"/>
        </p:xfrm>
        <a:graphic>
          <a:graphicData uri="http://schemas.openxmlformats.org/drawingml/2006/table">
            <a:tbl>
              <a:tblPr firstRow="1" bandRow="1">
                <a:tableStyleId>{5C22544A-7EE6-4342-B048-85BDC9FD1C3A}</a:tableStyleId>
              </a:tblPr>
              <a:tblGrid>
                <a:gridCol w="6075451">
                  <a:extLst>
                    <a:ext uri="{9D8B030D-6E8A-4147-A177-3AD203B41FA5}">
                      <a16:colId xmlns:a16="http://schemas.microsoft.com/office/drawing/2014/main" val="1426241989"/>
                    </a:ext>
                  </a:extLst>
                </a:gridCol>
                <a:gridCol w="5804899">
                  <a:extLst>
                    <a:ext uri="{9D8B030D-6E8A-4147-A177-3AD203B41FA5}">
                      <a16:colId xmlns:a16="http://schemas.microsoft.com/office/drawing/2014/main" val="3946658521"/>
                    </a:ext>
                  </a:extLst>
                </a:gridCol>
              </a:tblGrid>
              <a:tr h="479240">
                <a:tc>
                  <a:txBody>
                    <a:bodyPr/>
                    <a:lstStyle/>
                    <a:p>
                      <a:r>
                        <a:rPr lang="ja-JP" altLang="en-US" sz="2000" dirty="0"/>
                        <a:t>認知バイアスを考慮しない場合</a:t>
                      </a:r>
                      <a:endParaRPr kumimoji="1" lang="ja-JP" altLang="en-US" sz="2000" dirty="0"/>
                    </a:p>
                  </a:txBody>
                  <a:tcPr/>
                </a:tc>
                <a:tc>
                  <a:txBody>
                    <a:bodyPr/>
                    <a:lstStyle/>
                    <a:p>
                      <a:r>
                        <a:rPr lang="ja-JP" altLang="en-US" sz="2000" dirty="0"/>
                        <a:t>認知バイアスを考慮した場合</a:t>
                      </a:r>
                      <a:endParaRPr kumimoji="1" lang="ja-JP" altLang="en-US" sz="2000" dirty="0"/>
                    </a:p>
                  </a:txBody>
                  <a:tcPr/>
                </a:tc>
                <a:extLst>
                  <a:ext uri="{0D108BD9-81ED-4DB2-BD59-A6C34878D82A}">
                    <a16:rowId xmlns:a16="http://schemas.microsoft.com/office/drawing/2014/main" val="2049797907"/>
                  </a:ext>
                </a:extLst>
              </a:tr>
              <a:tr h="1287915">
                <a:tc>
                  <a:txBody>
                    <a:bodyPr/>
                    <a:lstStyle/>
                    <a:p>
                      <a:r>
                        <a:rPr lang="ja-JP" altLang="en-US" sz="2000" b="1" dirty="0"/>
                        <a:t>消費者</a:t>
                      </a:r>
                      <a:r>
                        <a:rPr lang="en-US" altLang="ja-JP" sz="2000" b="1" dirty="0"/>
                        <a:t>A: </a:t>
                      </a:r>
                    </a:p>
                    <a:p>
                      <a:r>
                        <a:rPr lang="ja-JP" altLang="en-US" sz="2000" b="1" dirty="0"/>
                        <a:t>「前にこのブランドのスマートフォンを買ってすぐに壊れたから、今回もそうなる気がする。」</a:t>
                      </a:r>
                      <a:endParaRPr kumimoji="1" lang="ja-JP" altLang="en-US" sz="2000" b="1" dirty="0"/>
                    </a:p>
                  </a:txBody>
                  <a:tcPr/>
                </a:tc>
                <a:tc>
                  <a:txBody>
                    <a:bodyPr/>
                    <a:lstStyle/>
                    <a:p>
                      <a:r>
                        <a:rPr lang="ja-JP" altLang="en-US" sz="2000" b="1" dirty="0"/>
                        <a:t>消費者</a:t>
                      </a:r>
                      <a:r>
                        <a:rPr lang="en-US" altLang="ja-JP" sz="2000" b="1" dirty="0"/>
                        <a:t>A: </a:t>
                      </a:r>
                    </a:p>
                    <a:p>
                      <a:r>
                        <a:rPr lang="ja-JP" altLang="en-US" sz="2000" b="1" dirty="0"/>
                        <a:t>「前にこのブランドのスマートフォンを買ってすぐに壊れたから、今回もそうなる気がする。」</a:t>
                      </a:r>
                      <a:endParaRPr kumimoji="1" lang="ja-JP" altLang="en-US" sz="2000" b="1" dirty="0"/>
                    </a:p>
                  </a:txBody>
                  <a:tcPr/>
                </a:tc>
                <a:extLst>
                  <a:ext uri="{0D108BD9-81ED-4DB2-BD59-A6C34878D82A}">
                    <a16:rowId xmlns:a16="http://schemas.microsoft.com/office/drawing/2014/main" val="1437308959"/>
                  </a:ext>
                </a:extLst>
              </a:tr>
              <a:tr h="1420462">
                <a:tc>
                  <a:txBody>
                    <a:bodyPr/>
                    <a:lstStyle/>
                    <a:p>
                      <a:r>
                        <a:rPr lang="ja-JP" altLang="en-US" sz="2000" b="1" dirty="0"/>
                        <a:t>営業者</a:t>
                      </a:r>
                      <a:r>
                        <a:rPr lang="en-US" altLang="ja-JP" sz="2000" b="1" dirty="0"/>
                        <a:t>: </a:t>
                      </a:r>
                    </a:p>
                    <a:p>
                      <a:r>
                        <a:rPr lang="ja-JP" altLang="en-US" sz="2000" b="1" dirty="0"/>
                        <a:t>「新しいモデルはその問題を解決しています。」</a:t>
                      </a:r>
                      <a:endParaRPr kumimoji="1" lang="ja-JP" altLang="en-US" sz="2000" b="1" dirty="0"/>
                    </a:p>
                  </a:txBody>
                  <a:tcPr/>
                </a:tc>
                <a:tc>
                  <a:txBody>
                    <a:bodyPr/>
                    <a:lstStyle/>
                    <a:p>
                      <a:r>
                        <a:rPr lang="ja-JP" altLang="en-US" sz="2000" b="1" dirty="0"/>
                        <a:t>営業者</a:t>
                      </a:r>
                      <a:r>
                        <a:rPr lang="en-US" altLang="ja-JP" sz="2000" b="1" dirty="0"/>
                        <a:t>: </a:t>
                      </a:r>
                    </a:p>
                    <a:p>
                      <a:r>
                        <a:rPr lang="ja-JP" altLang="en-US" sz="2000" b="1" dirty="0"/>
                        <a:t>「以前のモデルに問題があったことは認識しています。新しいモデルはその点を改善し、品質が大幅に向上しています。多くのユーザーが満足しており、リピート購入も増えています。」</a:t>
                      </a:r>
                      <a:endParaRPr kumimoji="1" lang="ja-JP" altLang="en-US" sz="2000" b="1" dirty="0"/>
                    </a:p>
                  </a:txBody>
                  <a:tcPr/>
                </a:tc>
                <a:extLst>
                  <a:ext uri="{0D108BD9-81ED-4DB2-BD59-A6C34878D82A}">
                    <a16:rowId xmlns:a16="http://schemas.microsoft.com/office/drawing/2014/main" val="1924606635"/>
                  </a:ext>
                </a:extLst>
              </a:tr>
              <a:tr h="1181690">
                <a:tc>
                  <a:txBody>
                    <a:bodyPr/>
                    <a:lstStyle/>
                    <a:p>
                      <a:r>
                        <a:rPr lang="ja-JP" altLang="en-US" sz="2000" b="1" dirty="0"/>
                        <a:t>売上結果</a:t>
                      </a:r>
                      <a:r>
                        <a:rPr lang="en-US" altLang="ja-JP" sz="2000" b="1" dirty="0"/>
                        <a:t>: </a:t>
                      </a:r>
                    </a:p>
                    <a:p>
                      <a:r>
                        <a:rPr lang="ja-JP" altLang="en-US" sz="2000" b="1" dirty="0"/>
                        <a:t>消費者</a:t>
                      </a:r>
                      <a:r>
                        <a:rPr lang="en-US" altLang="ja-JP" sz="2000" b="1" dirty="0"/>
                        <a:t>A</a:t>
                      </a:r>
                      <a:r>
                        <a:rPr lang="ja-JP" altLang="en-US" sz="2000" b="1" dirty="0"/>
                        <a:t>は以前の経験を重視し、購入を見送る。</a:t>
                      </a:r>
                      <a:endParaRPr kumimoji="1" lang="ja-JP" altLang="en-US" sz="2000" b="1" dirty="0">
                        <a:solidFill>
                          <a:srgbClr val="FF0000"/>
                        </a:solidFill>
                      </a:endParaRPr>
                    </a:p>
                  </a:txBody>
                  <a:tcPr/>
                </a:tc>
                <a:tc>
                  <a:txBody>
                    <a:bodyPr/>
                    <a:lstStyle/>
                    <a:p>
                      <a:r>
                        <a:rPr lang="ja-JP" altLang="en-US" sz="2000" b="1" dirty="0"/>
                        <a:t>売上結果</a:t>
                      </a:r>
                      <a:r>
                        <a:rPr lang="en-US" altLang="ja-JP" sz="2000" b="1" dirty="0"/>
                        <a:t>: </a:t>
                      </a:r>
                    </a:p>
                    <a:p>
                      <a:r>
                        <a:rPr lang="ja-JP" altLang="en-US" sz="2000" b="1" dirty="0"/>
                        <a:t>改善点とリピート購入の増加を強調することで、消費者</a:t>
                      </a:r>
                      <a:r>
                        <a:rPr lang="en-US" altLang="ja-JP" sz="2000" b="1" dirty="0"/>
                        <a:t>A</a:t>
                      </a:r>
                      <a:r>
                        <a:rPr lang="ja-JP" altLang="en-US" sz="2000" b="1" dirty="0"/>
                        <a:t>は購入を決断。</a:t>
                      </a:r>
                      <a:endParaRPr kumimoji="1" lang="ja-JP" altLang="en-US" sz="2000" b="1" dirty="0">
                        <a:solidFill>
                          <a:srgbClr val="0070C0"/>
                        </a:solidFill>
                      </a:endParaRPr>
                    </a:p>
                  </a:txBody>
                  <a:tcPr/>
                </a:tc>
                <a:extLst>
                  <a:ext uri="{0D108BD9-81ED-4DB2-BD59-A6C34878D82A}">
                    <a16:rowId xmlns:a16="http://schemas.microsoft.com/office/drawing/2014/main" val="62692148"/>
                  </a:ext>
                </a:extLst>
              </a:tr>
            </a:tbl>
          </a:graphicData>
        </a:graphic>
      </p:graphicFrame>
    </p:spTree>
    <p:extLst>
      <p:ext uri="{BB962C8B-B14F-4D97-AF65-F5344CB8AC3E}">
        <p14:creationId xmlns:p14="http://schemas.microsoft.com/office/powerpoint/2010/main" val="16288614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D32A12-D1F6-C921-F741-8FF5EBCD49B2}"/>
              </a:ext>
            </a:extLst>
          </p:cNvPr>
          <p:cNvSpPr>
            <a:spLocks noGrp="1"/>
          </p:cNvSpPr>
          <p:nvPr>
            <p:ph type="title"/>
          </p:nvPr>
        </p:nvSpPr>
        <p:spPr>
          <a:xfrm>
            <a:off x="205483" y="215758"/>
            <a:ext cx="11763910" cy="750013"/>
          </a:xfrm>
        </p:spPr>
        <p:txBody>
          <a:bodyPr>
            <a:noAutofit/>
          </a:bodyPr>
          <a:lstStyle/>
          <a:p>
            <a:pPr algn="ctr"/>
            <a:r>
              <a:rPr lang="en-US" altLang="ja-JP" sz="3200" dirty="0"/>
              <a:t>3.</a:t>
            </a:r>
            <a:r>
              <a:rPr kumimoji="1" lang="ja-JP" altLang="en-US" sz="3200" dirty="0"/>
              <a:t>各認知バイアスでのコールセンターのインタラクション事例</a:t>
            </a:r>
          </a:p>
        </p:txBody>
      </p:sp>
      <p:sp>
        <p:nvSpPr>
          <p:cNvPr id="3" name="コンテンツ プレースホルダー 2">
            <a:extLst>
              <a:ext uri="{FF2B5EF4-FFF2-40B4-BE49-F238E27FC236}">
                <a16:creationId xmlns:a16="http://schemas.microsoft.com/office/drawing/2014/main" id="{9FDDAF8A-14C3-1B2A-640A-5431D4A0A8AC}"/>
              </a:ext>
            </a:extLst>
          </p:cNvPr>
          <p:cNvSpPr>
            <a:spLocks noGrp="1"/>
          </p:cNvSpPr>
          <p:nvPr>
            <p:ph idx="1"/>
          </p:nvPr>
        </p:nvSpPr>
        <p:spPr>
          <a:xfrm>
            <a:off x="214045" y="4982966"/>
            <a:ext cx="11763910" cy="1659276"/>
          </a:xfrm>
        </p:spPr>
        <p:txBody>
          <a:bodyPr/>
          <a:lstStyle/>
          <a:p>
            <a:r>
              <a:rPr kumimoji="1" lang="en-US" altLang="ja-JP" dirty="0" err="1"/>
              <a:t>sss</a:t>
            </a:r>
            <a:endParaRPr kumimoji="1" lang="ja-JP" altLang="en-US" dirty="0"/>
          </a:p>
        </p:txBody>
      </p:sp>
      <p:graphicFrame>
        <p:nvGraphicFramePr>
          <p:cNvPr id="7" name="表 6">
            <a:extLst>
              <a:ext uri="{FF2B5EF4-FFF2-40B4-BE49-F238E27FC236}">
                <a16:creationId xmlns:a16="http://schemas.microsoft.com/office/drawing/2014/main" id="{8A3FACD9-48F8-7FC5-2141-0EFDF42F6D26}"/>
              </a:ext>
            </a:extLst>
          </p:cNvPr>
          <p:cNvGraphicFramePr>
            <a:graphicFrameLocks noGrp="1"/>
          </p:cNvGraphicFramePr>
          <p:nvPr>
            <p:extLst>
              <p:ext uri="{D42A27DB-BD31-4B8C-83A1-F6EECF244321}">
                <p14:modId xmlns:p14="http://schemas.microsoft.com/office/powerpoint/2010/main" val="3828615982"/>
              </p:ext>
            </p:extLst>
          </p:nvPr>
        </p:nvGraphicFramePr>
        <p:xfrm>
          <a:off x="222605" y="965771"/>
          <a:ext cx="11880349" cy="974985"/>
        </p:xfrm>
        <a:graphic>
          <a:graphicData uri="http://schemas.openxmlformats.org/drawingml/2006/table">
            <a:tbl>
              <a:tblPr>
                <a:tableStyleId>{5C22544A-7EE6-4342-B048-85BDC9FD1C3A}</a:tableStyleId>
              </a:tblPr>
              <a:tblGrid>
                <a:gridCol w="840255">
                  <a:extLst>
                    <a:ext uri="{9D8B030D-6E8A-4147-A177-3AD203B41FA5}">
                      <a16:colId xmlns:a16="http://schemas.microsoft.com/office/drawing/2014/main" val="2792844085"/>
                    </a:ext>
                  </a:extLst>
                </a:gridCol>
                <a:gridCol w="4686832">
                  <a:extLst>
                    <a:ext uri="{9D8B030D-6E8A-4147-A177-3AD203B41FA5}">
                      <a16:colId xmlns:a16="http://schemas.microsoft.com/office/drawing/2014/main" val="108541951"/>
                    </a:ext>
                  </a:extLst>
                </a:gridCol>
                <a:gridCol w="6353262">
                  <a:extLst>
                    <a:ext uri="{9D8B030D-6E8A-4147-A177-3AD203B41FA5}">
                      <a16:colId xmlns:a16="http://schemas.microsoft.com/office/drawing/2014/main" val="807247159"/>
                    </a:ext>
                  </a:extLst>
                </a:gridCol>
              </a:tblGrid>
              <a:tr h="214895">
                <a:tc>
                  <a:txBody>
                    <a:bodyPr/>
                    <a:lstStyle/>
                    <a:p>
                      <a:pPr algn="l" fontAlgn="ctr"/>
                      <a:r>
                        <a:rPr lang="en-US" sz="1800" b="1" u="none" strike="noStrike" dirty="0">
                          <a:effectLst/>
                        </a:rPr>
                        <a:t>No.</a:t>
                      </a:r>
                      <a:endParaRPr 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ctr" fontAlgn="ctr"/>
                      <a:r>
                        <a:rPr lang="ja-JP" altLang="en-US" sz="1800" b="1" u="none" strike="noStrike">
                          <a:effectLst/>
                        </a:rPr>
                        <a:t>認知バイアス</a:t>
                      </a:r>
                      <a:endParaRPr lang="ja-JP" alt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ctr" fontAlgn="ctr"/>
                      <a:r>
                        <a:rPr lang="ja-JP" altLang="en-US" sz="1800" b="1" u="none" strike="noStrike">
                          <a:effectLst/>
                        </a:rPr>
                        <a:t>定義</a:t>
                      </a:r>
                      <a:endParaRPr lang="ja-JP" alt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extLst>
                  <a:ext uri="{0D108BD9-81ED-4DB2-BD59-A6C34878D82A}">
                    <a16:rowId xmlns:a16="http://schemas.microsoft.com/office/drawing/2014/main" val="2603731519"/>
                  </a:ext>
                </a:extLst>
              </a:tr>
              <a:tr h="694368">
                <a:tc>
                  <a:txBody>
                    <a:bodyPr/>
                    <a:lstStyle/>
                    <a:p>
                      <a:pPr algn="r" fontAlgn="ctr"/>
                      <a:r>
                        <a:rPr lang="en-US" altLang="ja-JP" sz="1800" b="1" u="none" strike="noStrike" dirty="0">
                          <a:effectLst/>
                        </a:rPr>
                        <a:t>11</a:t>
                      </a:r>
                      <a:endPar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tc>
                  <a:txBody>
                    <a:bodyPr/>
                    <a:lstStyle/>
                    <a:p>
                      <a:pPr algn="l" fontAlgn="ctr"/>
                      <a:r>
                        <a:rPr lang="ja-JP" altLang="en-US" sz="1800" b="1" u="none" strike="noStrike" dirty="0">
                          <a:effectLst/>
                        </a:rPr>
                        <a:t>コスト錯覚 </a:t>
                      </a:r>
                      <a:r>
                        <a:rPr lang="en-US" altLang="ja-JP" sz="1800" b="1" u="none" strike="noStrike" dirty="0">
                          <a:effectLst/>
                        </a:rPr>
                        <a:t>(</a:t>
                      </a:r>
                      <a:r>
                        <a:rPr lang="en-US" sz="1800" b="1" u="none" strike="noStrike" dirty="0">
                          <a:effectLst/>
                        </a:rPr>
                        <a:t>Sunk Cost Fallacy)</a:t>
                      </a:r>
                      <a:endParaRPr 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tc>
                  <a:txBody>
                    <a:bodyPr/>
                    <a:lstStyle/>
                    <a:p>
                      <a:pPr algn="l" fontAlgn="ctr"/>
                      <a:r>
                        <a:rPr lang="ja-JP" altLang="en-US" sz="1800" b="1" u="none" strike="noStrike" dirty="0">
                          <a:effectLst/>
                        </a:rPr>
                        <a:t>既に投入した資源（時間、労力、金銭）を考慮して意思決定をする傾向。</a:t>
                      </a:r>
                      <a:endParaRPr lang="ja-JP" alt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extLst>
                  <a:ext uri="{0D108BD9-81ED-4DB2-BD59-A6C34878D82A}">
                    <a16:rowId xmlns:a16="http://schemas.microsoft.com/office/drawing/2014/main" val="2931097680"/>
                  </a:ext>
                </a:extLst>
              </a:tr>
            </a:tbl>
          </a:graphicData>
        </a:graphic>
      </p:graphicFrame>
      <p:graphicFrame>
        <p:nvGraphicFramePr>
          <p:cNvPr id="8" name="表 7">
            <a:extLst>
              <a:ext uri="{FF2B5EF4-FFF2-40B4-BE49-F238E27FC236}">
                <a16:creationId xmlns:a16="http://schemas.microsoft.com/office/drawing/2014/main" id="{07FCC3FA-B65D-C341-4FA7-6A4217CD976C}"/>
              </a:ext>
            </a:extLst>
          </p:cNvPr>
          <p:cNvGraphicFramePr>
            <a:graphicFrameLocks noGrp="1"/>
          </p:cNvGraphicFramePr>
          <p:nvPr>
            <p:extLst>
              <p:ext uri="{D42A27DB-BD31-4B8C-83A1-F6EECF244321}">
                <p14:modId xmlns:p14="http://schemas.microsoft.com/office/powerpoint/2010/main" val="2493904432"/>
              </p:ext>
            </p:extLst>
          </p:nvPr>
        </p:nvGraphicFramePr>
        <p:xfrm>
          <a:off x="222607" y="2065106"/>
          <a:ext cx="11880350" cy="4593789"/>
        </p:xfrm>
        <a:graphic>
          <a:graphicData uri="http://schemas.openxmlformats.org/drawingml/2006/table">
            <a:tbl>
              <a:tblPr firstRow="1" bandRow="1">
                <a:tableStyleId>{5C22544A-7EE6-4342-B048-85BDC9FD1C3A}</a:tableStyleId>
              </a:tblPr>
              <a:tblGrid>
                <a:gridCol w="5952162">
                  <a:extLst>
                    <a:ext uri="{9D8B030D-6E8A-4147-A177-3AD203B41FA5}">
                      <a16:colId xmlns:a16="http://schemas.microsoft.com/office/drawing/2014/main" val="1426241989"/>
                    </a:ext>
                  </a:extLst>
                </a:gridCol>
                <a:gridCol w="5928188">
                  <a:extLst>
                    <a:ext uri="{9D8B030D-6E8A-4147-A177-3AD203B41FA5}">
                      <a16:colId xmlns:a16="http://schemas.microsoft.com/office/drawing/2014/main" val="3946658521"/>
                    </a:ext>
                  </a:extLst>
                </a:gridCol>
              </a:tblGrid>
              <a:tr h="466205">
                <a:tc>
                  <a:txBody>
                    <a:bodyPr/>
                    <a:lstStyle/>
                    <a:p>
                      <a:r>
                        <a:rPr lang="ja-JP" altLang="en-US" sz="2000" dirty="0"/>
                        <a:t>認知バイアスを考慮しない場合</a:t>
                      </a:r>
                      <a:endParaRPr kumimoji="1" lang="ja-JP" altLang="en-US" sz="2000" dirty="0"/>
                    </a:p>
                  </a:txBody>
                  <a:tcPr/>
                </a:tc>
                <a:tc>
                  <a:txBody>
                    <a:bodyPr/>
                    <a:lstStyle/>
                    <a:p>
                      <a:r>
                        <a:rPr lang="ja-JP" altLang="en-US" sz="2000" dirty="0"/>
                        <a:t>認知バイアスを考慮した場合</a:t>
                      </a:r>
                      <a:endParaRPr kumimoji="1" lang="ja-JP" altLang="en-US" sz="2000" dirty="0"/>
                    </a:p>
                  </a:txBody>
                  <a:tcPr/>
                </a:tc>
                <a:extLst>
                  <a:ext uri="{0D108BD9-81ED-4DB2-BD59-A6C34878D82A}">
                    <a16:rowId xmlns:a16="http://schemas.microsoft.com/office/drawing/2014/main" val="2049797907"/>
                  </a:ext>
                </a:extLst>
              </a:tr>
              <a:tr h="1362595">
                <a:tc>
                  <a:txBody>
                    <a:bodyPr/>
                    <a:lstStyle/>
                    <a:p>
                      <a:r>
                        <a:rPr lang="ja-JP" altLang="en-US" sz="2000" b="1" dirty="0"/>
                        <a:t>消費者</a:t>
                      </a:r>
                      <a:r>
                        <a:rPr lang="en-US" altLang="ja-JP" sz="2000" b="1" dirty="0"/>
                        <a:t>A: </a:t>
                      </a:r>
                    </a:p>
                    <a:p>
                      <a:r>
                        <a:rPr lang="ja-JP" altLang="en-US" sz="2000" b="1" dirty="0"/>
                        <a:t>「このスマートフォンは安すぎるから、品質が低いんじゃないかと思う。」</a:t>
                      </a:r>
                      <a:endParaRPr kumimoji="1" lang="ja-JP" altLang="en-US" sz="2000" b="1" dirty="0"/>
                    </a:p>
                  </a:txBody>
                  <a:tcPr/>
                </a:tc>
                <a:tc>
                  <a:txBody>
                    <a:bodyPr/>
                    <a:lstStyle/>
                    <a:p>
                      <a:r>
                        <a:rPr lang="ja-JP" altLang="en-US" sz="2000" b="1" dirty="0"/>
                        <a:t>消費者</a:t>
                      </a:r>
                      <a:r>
                        <a:rPr lang="en-US" altLang="ja-JP" sz="2000" b="1" dirty="0"/>
                        <a:t>A: </a:t>
                      </a:r>
                    </a:p>
                    <a:p>
                      <a:r>
                        <a:rPr lang="ja-JP" altLang="en-US" sz="2000" b="1" dirty="0"/>
                        <a:t>「このスマートフォンは安すぎるから、品質が低いんじゃないかと思う。」</a:t>
                      </a:r>
                      <a:endParaRPr kumimoji="1" lang="ja-JP" altLang="en-US" sz="2000" b="1" dirty="0"/>
                    </a:p>
                  </a:txBody>
                  <a:tcPr/>
                </a:tc>
                <a:extLst>
                  <a:ext uri="{0D108BD9-81ED-4DB2-BD59-A6C34878D82A}">
                    <a16:rowId xmlns:a16="http://schemas.microsoft.com/office/drawing/2014/main" val="1437308959"/>
                  </a:ext>
                </a:extLst>
              </a:tr>
              <a:tr h="1381827">
                <a:tc>
                  <a:txBody>
                    <a:bodyPr/>
                    <a:lstStyle/>
                    <a:p>
                      <a:r>
                        <a:rPr lang="ja-JP" altLang="en-US" sz="2000" b="1" dirty="0"/>
                        <a:t>営業者</a:t>
                      </a:r>
                      <a:r>
                        <a:rPr lang="en-US" altLang="ja-JP" sz="2000" b="1" dirty="0"/>
                        <a:t>: </a:t>
                      </a:r>
                    </a:p>
                    <a:p>
                      <a:r>
                        <a:rPr lang="ja-JP" altLang="en-US" sz="2000" b="1" dirty="0"/>
                        <a:t>「価格が安いからといって品質が低いわけではありません。」</a:t>
                      </a:r>
                      <a:endParaRPr kumimoji="1" lang="ja-JP" altLang="en-US" sz="2000" b="1" dirty="0"/>
                    </a:p>
                  </a:txBody>
                  <a:tcPr/>
                </a:tc>
                <a:tc>
                  <a:txBody>
                    <a:bodyPr/>
                    <a:lstStyle/>
                    <a:p>
                      <a:r>
                        <a:rPr lang="ja-JP" altLang="en-US" sz="2000" b="1" dirty="0"/>
                        <a:t>営業者</a:t>
                      </a:r>
                      <a:r>
                        <a:rPr lang="en-US" altLang="ja-JP" sz="2000" b="1" dirty="0"/>
                        <a:t>: </a:t>
                      </a:r>
                    </a:p>
                    <a:p>
                      <a:r>
                        <a:rPr lang="ja-JP" altLang="en-US" sz="2000" b="1" dirty="0"/>
                        <a:t>「このスマートフォンは特別なプロモーション価格で提供していますが、品質は他の高価格モデルと同等です。さらに、</a:t>
                      </a:r>
                      <a:r>
                        <a:rPr lang="en-US" altLang="ja-JP" sz="2000" b="1" dirty="0"/>
                        <a:t>2</a:t>
                      </a:r>
                      <a:r>
                        <a:rPr lang="ja-JP" altLang="en-US" sz="2000" b="1" dirty="0"/>
                        <a:t>年間の保証が付いていますので安心してお使いいただけます。」</a:t>
                      </a:r>
                      <a:endParaRPr kumimoji="1" lang="ja-JP" altLang="en-US" sz="2000" b="1" dirty="0"/>
                    </a:p>
                  </a:txBody>
                  <a:tcPr/>
                </a:tc>
                <a:extLst>
                  <a:ext uri="{0D108BD9-81ED-4DB2-BD59-A6C34878D82A}">
                    <a16:rowId xmlns:a16="http://schemas.microsoft.com/office/drawing/2014/main" val="1924606635"/>
                  </a:ext>
                </a:extLst>
              </a:tr>
              <a:tr h="1149549">
                <a:tc>
                  <a:txBody>
                    <a:bodyPr/>
                    <a:lstStyle/>
                    <a:p>
                      <a:r>
                        <a:rPr lang="ja-JP" altLang="en-US" sz="2000" b="1" dirty="0"/>
                        <a:t>売上結果</a:t>
                      </a:r>
                      <a:r>
                        <a:rPr lang="en-US" altLang="ja-JP" sz="2000" b="1" dirty="0"/>
                        <a:t>: </a:t>
                      </a:r>
                    </a:p>
                    <a:p>
                      <a:r>
                        <a:rPr lang="ja-JP" altLang="en-US" sz="2000" b="1" dirty="0"/>
                        <a:t>消費者</a:t>
                      </a:r>
                      <a:r>
                        <a:rPr lang="en-US" altLang="ja-JP" sz="2000" b="1" dirty="0"/>
                        <a:t>A</a:t>
                      </a:r>
                      <a:r>
                        <a:rPr lang="ja-JP" altLang="en-US" sz="2000" b="1" dirty="0"/>
                        <a:t>は価格と品質に疑念を抱き、購入を見送る。</a:t>
                      </a:r>
                      <a:endParaRPr kumimoji="1" lang="ja-JP" altLang="en-US" sz="2000" b="1" dirty="0">
                        <a:solidFill>
                          <a:srgbClr val="FF0000"/>
                        </a:solidFill>
                      </a:endParaRPr>
                    </a:p>
                  </a:txBody>
                  <a:tcPr/>
                </a:tc>
                <a:tc>
                  <a:txBody>
                    <a:bodyPr/>
                    <a:lstStyle/>
                    <a:p>
                      <a:r>
                        <a:rPr lang="ja-JP" altLang="en-US" sz="2000" b="1" dirty="0"/>
                        <a:t>売上結果</a:t>
                      </a:r>
                      <a:r>
                        <a:rPr lang="en-US" altLang="ja-JP" sz="2000" b="1" dirty="0"/>
                        <a:t>: </a:t>
                      </a:r>
                    </a:p>
                    <a:p>
                      <a:r>
                        <a:rPr lang="ja-JP" altLang="en-US" sz="2000" b="1" dirty="0"/>
                        <a:t>プロモーション価格と保証を強調することで、消費者</a:t>
                      </a:r>
                      <a:r>
                        <a:rPr lang="en-US" altLang="ja-JP" sz="2000" b="1" dirty="0"/>
                        <a:t>A</a:t>
                      </a:r>
                      <a:r>
                        <a:rPr lang="ja-JP" altLang="en-US" sz="2000" b="1" dirty="0"/>
                        <a:t>は購入を決断。</a:t>
                      </a:r>
                      <a:endParaRPr kumimoji="1" lang="ja-JP" altLang="en-US" sz="2000" b="1" dirty="0">
                        <a:solidFill>
                          <a:srgbClr val="0070C0"/>
                        </a:solidFill>
                      </a:endParaRPr>
                    </a:p>
                  </a:txBody>
                  <a:tcPr/>
                </a:tc>
                <a:extLst>
                  <a:ext uri="{0D108BD9-81ED-4DB2-BD59-A6C34878D82A}">
                    <a16:rowId xmlns:a16="http://schemas.microsoft.com/office/drawing/2014/main" val="62692148"/>
                  </a:ext>
                </a:extLst>
              </a:tr>
            </a:tbl>
          </a:graphicData>
        </a:graphic>
      </p:graphicFrame>
    </p:spTree>
    <p:extLst>
      <p:ext uri="{BB962C8B-B14F-4D97-AF65-F5344CB8AC3E}">
        <p14:creationId xmlns:p14="http://schemas.microsoft.com/office/powerpoint/2010/main" val="34738030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D32A12-D1F6-C921-F741-8FF5EBCD49B2}"/>
              </a:ext>
            </a:extLst>
          </p:cNvPr>
          <p:cNvSpPr>
            <a:spLocks noGrp="1"/>
          </p:cNvSpPr>
          <p:nvPr>
            <p:ph type="title"/>
          </p:nvPr>
        </p:nvSpPr>
        <p:spPr>
          <a:xfrm>
            <a:off x="205483" y="215758"/>
            <a:ext cx="11763910" cy="750013"/>
          </a:xfrm>
        </p:spPr>
        <p:txBody>
          <a:bodyPr>
            <a:noAutofit/>
          </a:bodyPr>
          <a:lstStyle/>
          <a:p>
            <a:pPr algn="ctr"/>
            <a:r>
              <a:rPr lang="en-US" altLang="ja-JP" sz="3200" dirty="0"/>
              <a:t>3.</a:t>
            </a:r>
            <a:r>
              <a:rPr kumimoji="1" lang="ja-JP" altLang="en-US" sz="3200" dirty="0"/>
              <a:t>各認知バイアスでのコールセンターのインタラクション事例</a:t>
            </a:r>
          </a:p>
        </p:txBody>
      </p:sp>
      <p:sp>
        <p:nvSpPr>
          <p:cNvPr id="3" name="コンテンツ プレースホルダー 2">
            <a:extLst>
              <a:ext uri="{FF2B5EF4-FFF2-40B4-BE49-F238E27FC236}">
                <a16:creationId xmlns:a16="http://schemas.microsoft.com/office/drawing/2014/main" id="{9FDDAF8A-14C3-1B2A-640A-5431D4A0A8AC}"/>
              </a:ext>
            </a:extLst>
          </p:cNvPr>
          <p:cNvSpPr>
            <a:spLocks noGrp="1"/>
          </p:cNvSpPr>
          <p:nvPr>
            <p:ph idx="1"/>
          </p:nvPr>
        </p:nvSpPr>
        <p:spPr>
          <a:xfrm>
            <a:off x="214045" y="4982966"/>
            <a:ext cx="11763910" cy="1659276"/>
          </a:xfrm>
        </p:spPr>
        <p:txBody>
          <a:bodyPr/>
          <a:lstStyle/>
          <a:p>
            <a:r>
              <a:rPr kumimoji="1" lang="en-US" altLang="ja-JP" dirty="0" err="1"/>
              <a:t>sss</a:t>
            </a:r>
            <a:endParaRPr kumimoji="1" lang="ja-JP" altLang="en-US" dirty="0"/>
          </a:p>
        </p:txBody>
      </p:sp>
      <p:graphicFrame>
        <p:nvGraphicFramePr>
          <p:cNvPr id="7" name="表 6">
            <a:extLst>
              <a:ext uri="{FF2B5EF4-FFF2-40B4-BE49-F238E27FC236}">
                <a16:creationId xmlns:a16="http://schemas.microsoft.com/office/drawing/2014/main" id="{8A3FACD9-48F8-7FC5-2141-0EFDF42F6D26}"/>
              </a:ext>
            </a:extLst>
          </p:cNvPr>
          <p:cNvGraphicFramePr>
            <a:graphicFrameLocks noGrp="1"/>
          </p:cNvGraphicFramePr>
          <p:nvPr>
            <p:extLst>
              <p:ext uri="{D42A27DB-BD31-4B8C-83A1-F6EECF244321}">
                <p14:modId xmlns:p14="http://schemas.microsoft.com/office/powerpoint/2010/main" val="1139710752"/>
              </p:ext>
            </p:extLst>
          </p:nvPr>
        </p:nvGraphicFramePr>
        <p:xfrm>
          <a:off x="222605" y="965771"/>
          <a:ext cx="11880349" cy="974985"/>
        </p:xfrm>
        <a:graphic>
          <a:graphicData uri="http://schemas.openxmlformats.org/drawingml/2006/table">
            <a:tbl>
              <a:tblPr>
                <a:tableStyleId>{5C22544A-7EE6-4342-B048-85BDC9FD1C3A}</a:tableStyleId>
              </a:tblPr>
              <a:tblGrid>
                <a:gridCol w="840255">
                  <a:extLst>
                    <a:ext uri="{9D8B030D-6E8A-4147-A177-3AD203B41FA5}">
                      <a16:colId xmlns:a16="http://schemas.microsoft.com/office/drawing/2014/main" val="2792844085"/>
                    </a:ext>
                  </a:extLst>
                </a:gridCol>
                <a:gridCol w="4686832">
                  <a:extLst>
                    <a:ext uri="{9D8B030D-6E8A-4147-A177-3AD203B41FA5}">
                      <a16:colId xmlns:a16="http://schemas.microsoft.com/office/drawing/2014/main" val="108541951"/>
                    </a:ext>
                  </a:extLst>
                </a:gridCol>
                <a:gridCol w="6353262">
                  <a:extLst>
                    <a:ext uri="{9D8B030D-6E8A-4147-A177-3AD203B41FA5}">
                      <a16:colId xmlns:a16="http://schemas.microsoft.com/office/drawing/2014/main" val="807247159"/>
                    </a:ext>
                  </a:extLst>
                </a:gridCol>
              </a:tblGrid>
              <a:tr h="214895">
                <a:tc>
                  <a:txBody>
                    <a:bodyPr/>
                    <a:lstStyle/>
                    <a:p>
                      <a:pPr algn="l" fontAlgn="ctr"/>
                      <a:r>
                        <a:rPr lang="en-US" sz="1800" b="1" u="none" strike="noStrike" dirty="0">
                          <a:effectLst/>
                        </a:rPr>
                        <a:t>No.</a:t>
                      </a:r>
                      <a:endParaRPr 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ctr" fontAlgn="ctr"/>
                      <a:r>
                        <a:rPr lang="ja-JP" altLang="en-US" sz="1800" b="1" u="none" strike="noStrike">
                          <a:effectLst/>
                        </a:rPr>
                        <a:t>認知バイアス</a:t>
                      </a:r>
                      <a:endParaRPr lang="ja-JP" alt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ctr" fontAlgn="ctr"/>
                      <a:r>
                        <a:rPr lang="ja-JP" altLang="en-US" sz="1800" b="1" u="none" strike="noStrike">
                          <a:effectLst/>
                        </a:rPr>
                        <a:t>定義</a:t>
                      </a:r>
                      <a:endParaRPr lang="ja-JP" alt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extLst>
                  <a:ext uri="{0D108BD9-81ED-4DB2-BD59-A6C34878D82A}">
                    <a16:rowId xmlns:a16="http://schemas.microsoft.com/office/drawing/2014/main" val="2603731519"/>
                  </a:ext>
                </a:extLst>
              </a:tr>
              <a:tr h="694368">
                <a:tc>
                  <a:txBody>
                    <a:bodyPr/>
                    <a:lstStyle/>
                    <a:p>
                      <a:pPr algn="r" fontAlgn="ctr"/>
                      <a:r>
                        <a:rPr lang="en-US" altLang="ja-JP" sz="1800" b="1" u="none" strike="noStrike" dirty="0">
                          <a:effectLst/>
                        </a:rPr>
                        <a:t>12</a:t>
                      </a:r>
                      <a:endPar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tc>
                  <a:txBody>
                    <a:bodyPr/>
                    <a:lstStyle/>
                    <a:p>
                      <a:pPr algn="l" fontAlgn="ctr"/>
                      <a:r>
                        <a:rPr lang="ja-JP" altLang="en-US" sz="1800" b="1" u="none" strike="noStrike" dirty="0">
                          <a:effectLst/>
                        </a:rPr>
                        <a:t>バックファイア効果 </a:t>
                      </a:r>
                      <a:r>
                        <a:rPr lang="en-US" altLang="ja-JP" sz="1800" b="1" u="none" strike="noStrike" dirty="0">
                          <a:effectLst/>
                        </a:rPr>
                        <a:t>(</a:t>
                      </a:r>
                      <a:r>
                        <a:rPr lang="en-US" sz="1800" b="1" u="none" strike="noStrike" dirty="0">
                          <a:effectLst/>
                        </a:rPr>
                        <a:t>Backfire Effect)</a:t>
                      </a:r>
                      <a:endParaRPr 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tc>
                  <a:txBody>
                    <a:bodyPr/>
                    <a:lstStyle/>
                    <a:p>
                      <a:pPr algn="l" fontAlgn="ctr"/>
                      <a:r>
                        <a:rPr lang="ja-JP" altLang="en-US" sz="1800" b="1" u="none" strike="noStrike" dirty="0">
                          <a:effectLst/>
                        </a:rPr>
                        <a:t>自分の信念に反する証拠に直面すると、その信念をさらに強固にする傾向。</a:t>
                      </a:r>
                      <a:endParaRPr lang="ja-JP" alt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extLst>
                  <a:ext uri="{0D108BD9-81ED-4DB2-BD59-A6C34878D82A}">
                    <a16:rowId xmlns:a16="http://schemas.microsoft.com/office/drawing/2014/main" val="2931097680"/>
                  </a:ext>
                </a:extLst>
              </a:tr>
            </a:tbl>
          </a:graphicData>
        </a:graphic>
      </p:graphicFrame>
      <p:graphicFrame>
        <p:nvGraphicFramePr>
          <p:cNvPr id="8" name="表 7">
            <a:extLst>
              <a:ext uri="{FF2B5EF4-FFF2-40B4-BE49-F238E27FC236}">
                <a16:creationId xmlns:a16="http://schemas.microsoft.com/office/drawing/2014/main" id="{07FCC3FA-B65D-C341-4FA7-6A4217CD976C}"/>
              </a:ext>
            </a:extLst>
          </p:cNvPr>
          <p:cNvGraphicFramePr>
            <a:graphicFrameLocks noGrp="1"/>
          </p:cNvGraphicFramePr>
          <p:nvPr>
            <p:extLst>
              <p:ext uri="{D42A27DB-BD31-4B8C-83A1-F6EECF244321}">
                <p14:modId xmlns:p14="http://schemas.microsoft.com/office/powerpoint/2010/main" val="3020149267"/>
              </p:ext>
            </p:extLst>
          </p:nvPr>
        </p:nvGraphicFramePr>
        <p:xfrm>
          <a:off x="222607" y="2065106"/>
          <a:ext cx="11880350" cy="4573240"/>
        </p:xfrm>
        <a:graphic>
          <a:graphicData uri="http://schemas.openxmlformats.org/drawingml/2006/table">
            <a:tbl>
              <a:tblPr firstRow="1" bandRow="1">
                <a:tableStyleId>{5C22544A-7EE6-4342-B048-85BDC9FD1C3A}</a:tableStyleId>
              </a:tblPr>
              <a:tblGrid>
                <a:gridCol w="6013806">
                  <a:extLst>
                    <a:ext uri="{9D8B030D-6E8A-4147-A177-3AD203B41FA5}">
                      <a16:colId xmlns:a16="http://schemas.microsoft.com/office/drawing/2014/main" val="1426241989"/>
                    </a:ext>
                  </a:extLst>
                </a:gridCol>
                <a:gridCol w="5866544">
                  <a:extLst>
                    <a:ext uri="{9D8B030D-6E8A-4147-A177-3AD203B41FA5}">
                      <a16:colId xmlns:a16="http://schemas.microsoft.com/office/drawing/2014/main" val="3946658521"/>
                    </a:ext>
                  </a:extLst>
                </a:gridCol>
              </a:tblGrid>
              <a:tr h="466205">
                <a:tc>
                  <a:txBody>
                    <a:bodyPr/>
                    <a:lstStyle/>
                    <a:p>
                      <a:r>
                        <a:rPr lang="ja-JP" altLang="en-US" sz="2000" dirty="0"/>
                        <a:t>認知バイアスを考慮しない場合</a:t>
                      </a:r>
                      <a:endParaRPr kumimoji="1" lang="ja-JP" altLang="en-US" sz="2000" dirty="0"/>
                    </a:p>
                  </a:txBody>
                  <a:tcPr/>
                </a:tc>
                <a:tc>
                  <a:txBody>
                    <a:bodyPr/>
                    <a:lstStyle/>
                    <a:p>
                      <a:r>
                        <a:rPr lang="ja-JP" altLang="en-US" sz="2000" dirty="0"/>
                        <a:t>認知バイアスを考慮した場合</a:t>
                      </a:r>
                      <a:endParaRPr kumimoji="1" lang="ja-JP" altLang="en-US" sz="2000" dirty="0"/>
                    </a:p>
                  </a:txBody>
                  <a:tcPr/>
                </a:tc>
                <a:extLst>
                  <a:ext uri="{0D108BD9-81ED-4DB2-BD59-A6C34878D82A}">
                    <a16:rowId xmlns:a16="http://schemas.microsoft.com/office/drawing/2014/main" val="2049797907"/>
                  </a:ext>
                </a:extLst>
              </a:tr>
              <a:tr h="1342046">
                <a:tc>
                  <a:txBody>
                    <a:bodyPr/>
                    <a:lstStyle/>
                    <a:p>
                      <a:r>
                        <a:rPr lang="ja-JP" altLang="en-US" sz="2000" b="1" dirty="0"/>
                        <a:t>消費者</a:t>
                      </a:r>
                      <a:r>
                        <a:rPr lang="en-US" altLang="ja-JP" sz="2000" b="1" dirty="0"/>
                        <a:t>A: </a:t>
                      </a:r>
                    </a:p>
                    <a:p>
                      <a:r>
                        <a:rPr lang="ja-JP" altLang="en-US" sz="2000" b="1" dirty="0"/>
                        <a:t>「このブランドのスマートフォンは品質が悪いと思うから、買いたくない。」</a:t>
                      </a:r>
                      <a:endParaRPr kumimoji="1" lang="ja-JP" altLang="en-US" sz="2000" b="1" dirty="0"/>
                    </a:p>
                  </a:txBody>
                  <a:tcPr/>
                </a:tc>
                <a:tc>
                  <a:txBody>
                    <a:bodyPr/>
                    <a:lstStyle/>
                    <a:p>
                      <a:r>
                        <a:rPr lang="ja-JP" altLang="en-US" sz="2000" b="1" dirty="0"/>
                        <a:t>消費者</a:t>
                      </a:r>
                      <a:r>
                        <a:rPr lang="en-US" altLang="ja-JP" sz="2000" b="1" dirty="0"/>
                        <a:t>A: </a:t>
                      </a:r>
                    </a:p>
                    <a:p>
                      <a:r>
                        <a:rPr lang="ja-JP" altLang="en-US" sz="2000" b="1" dirty="0"/>
                        <a:t>「このブランドのスマートフォンは品質が悪いと思うから、買いたくない。」</a:t>
                      </a:r>
                      <a:endParaRPr kumimoji="1" lang="ja-JP" altLang="en-US" sz="2000" b="1" dirty="0"/>
                    </a:p>
                  </a:txBody>
                  <a:tcPr/>
                </a:tc>
                <a:extLst>
                  <a:ext uri="{0D108BD9-81ED-4DB2-BD59-A6C34878D82A}">
                    <a16:rowId xmlns:a16="http://schemas.microsoft.com/office/drawing/2014/main" val="1437308959"/>
                  </a:ext>
                </a:extLst>
              </a:tr>
              <a:tr h="1381827">
                <a:tc>
                  <a:txBody>
                    <a:bodyPr/>
                    <a:lstStyle/>
                    <a:p>
                      <a:r>
                        <a:rPr lang="ja-JP" altLang="en-US" sz="2000" b="1" dirty="0"/>
                        <a:t>営業者</a:t>
                      </a:r>
                      <a:r>
                        <a:rPr lang="en-US" altLang="ja-JP" sz="2000" b="1" dirty="0"/>
                        <a:t>: </a:t>
                      </a:r>
                    </a:p>
                    <a:p>
                      <a:r>
                        <a:rPr lang="ja-JP" altLang="en-US" sz="2000" b="1" dirty="0"/>
                        <a:t>「そんなことはありません。このスマートフォンは非常に高品質です。」</a:t>
                      </a:r>
                      <a:endParaRPr kumimoji="1" lang="ja-JP" altLang="en-US" sz="2000" b="1" dirty="0"/>
                    </a:p>
                  </a:txBody>
                  <a:tcPr/>
                </a:tc>
                <a:tc>
                  <a:txBody>
                    <a:bodyPr/>
                    <a:lstStyle/>
                    <a:p>
                      <a:r>
                        <a:rPr lang="ja-JP" altLang="en-US" sz="2000" b="1" dirty="0"/>
                        <a:t>営業者</a:t>
                      </a:r>
                      <a:r>
                        <a:rPr lang="en-US" altLang="ja-JP" sz="2000" b="1" dirty="0"/>
                        <a:t>: </a:t>
                      </a:r>
                    </a:p>
                    <a:p>
                      <a:r>
                        <a:rPr lang="ja-JP" altLang="en-US" sz="2000" b="1" dirty="0"/>
                        <a:t>「ご心配は理解できます。実際に多くのユーザーがこのスマートフォンに満足しており、特にカメラ機能やバッテリー寿命が高く評価されています。ぜひ一度お試しください。」</a:t>
                      </a:r>
                      <a:endParaRPr kumimoji="1" lang="ja-JP" altLang="en-US" sz="2000" b="1" dirty="0"/>
                    </a:p>
                  </a:txBody>
                  <a:tcPr/>
                </a:tc>
                <a:extLst>
                  <a:ext uri="{0D108BD9-81ED-4DB2-BD59-A6C34878D82A}">
                    <a16:rowId xmlns:a16="http://schemas.microsoft.com/office/drawing/2014/main" val="1924606635"/>
                  </a:ext>
                </a:extLst>
              </a:tr>
              <a:tr h="1149549">
                <a:tc>
                  <a:txBody>
                    <a:bodyPr/>
                    <a:lstStyle/>
                    <a:p>
                      <a:r>
                        <a:rPr lang="ja-JP" altLang="en-US" sz="2000" b="1" dirty="0"/>
                        <a:t>売上結果</a:t>
                      </a:r>
                      <a:r>
                        <a:rPr lang="en-US" altLang="ja-JP" sz="2000" b="1" dirty="0"/>
                        <a:t>: </a:t>
                      </a:r>
                    </a:p>
                    <a:p>
                      <a:r>
                        <a:rPr lang="ja-JP" altLang="en-US" sz="2000" b="1" dirty="0"/>
                        <a:t>消費者</a:t>
                      </a:r>
                      <a:r>
                        <a:rPr lang="en-US" altLang="ja-JP" sz="2000" b="1" dirty="0"/>
                        <a:t>A</a:t>
                      </a:r>
                      <a:r>
                        <a:rPr lang="ja-JP" altLang="en-US" sz="2000" b="1" dirty="0"/>
                        <a:t>は反発心から、さらに購入を見送る。</a:t>
                      </a:r>
                      <a:endParaRPr kumimoji="1" lang="ja-JP" altLang="en-US" sz="2000" b="1" dirty="0">
                        <a:solidFill>
                          <a:srgbClr val="FF0000"/>
                        </a:solidFill>
                      </a:endParaRPr>
                    </a:p>
                  </a:txBody>
                  <a:tcPr/>
                </a:tc>
                <a:tc>
                  <a:txBody>
                    <a:bodyPr/>
                    <a:lstStyle/>
                    <a:p>
                      <a:r>
                        <a:rPr lang="ja-JP" altLang="en-US" sz="2000" b="1" dirty="0"/>
                        <a:t>売上結果</a:t>
                      </a:r>
                      <a:r>
                        <a:rPr lang="en-US" altLang="ja-JP" sz="2000" b="1" dirty="0"/>
                        <a:t>: </a:t>
                      </a:r>
                    </a:p>
                    <a:p>
                      <a:r>
                        <a:rPr lang="ja-JP" altLang="en-US" sz="2000" b="1" dirty="0"/>
                        <a:t>ユーザーの満足度と具体的な機能を強調することで、消費者</a:t>
                      </a:r>
                      <a:r>
                        <a:rPr lang="en-US" altLang="ja-JP" sz="2000" b="1" dirty="0"/>
                        <a:t>A</a:t>
                      </a:r>
                      <a:r>
                        <a:rPr lang="ja-JP" altLang="en-US" sz="2000" b="1" dirty="0"/>
                        <a:t>は購入を検討。</a:t>
                      </a:r>
                      <a:endParaRPr kumimoji="1" lang="ja-JP" altLang="en-US" sz="2000" b="1" dirty="0">
                        <a:solidFill>
                          <a:srgbClr val="0070C0"/>
                        </a:solidFill>
                      </a:endParaRPr>
                    </a:p>
                  </a:txBody>
                  <a:tcPr/>
                </a:tc>
                <a:extLst>
                  <a:ext uri="{0D108BD9-81ED-4DB2-BD59-A6C34878D82A}">
                    <a16:rowId xmlns:a16="http://schemas.microsoft.com/office/drawing/2014/main" val="62692148"/>
                  </a:ext>
                </a:extLst>
              </a:tr>
            </a:tbl>
          </a:graphicData>
        </a:graphic>
      </p:graphicFrame>
    </p:spTree>
    <p:extLst>
      <p:ext uri="{BB962C8B-B14F-4D97-AF65-F5344CB8AC3E}">
        <p14:creationId xmlns:p14="http://schemas.microsoft.com/office/powerpoint/2010/main" val="3897111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あめあめふれふれうそやんで - GIGAZINEマンガ大賞">
            <a:extLst>
              <a:ext uri="{FF2B5EF4-FFF2-40B4-BE49-F238E27FC236}">
                <a16:creationId xmlns:a16="http://schemas.microsoft.com/office/drawing/2014/main" id="{58E3290F-C2F6-4489-BA9F-7699AA75D9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87" y="2232913"/>
            <a:ext cx="2351314" cy="2753033"/>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8CAC9AA1-59CF-0EB1-DA82-C1CE9E796D08}"/>
              </a:ext>
            </a:extLst>
          </p:cNvPr>
          <p:cNvSpPr txBox="1"/>
          <p:nvPr/>
        </p:nvSpPr>
        <p:spPr>
          <a:xfrm>
            <a:off x="163286" y="152400"/>
            <a:ext cx="11865428" cy="1938992"/>
          </a:xfrm>
          <a:prstGeom prst="rect">
            <a:avLst/>
          </a:prstGeom>
          <a:noFill/>
        </p:spPr>
        <p:txBody>
          <a:bodyPr wrap="square" rtlCol="0">
            <a:spAutoFit/>
          </a:bodyPr>
          <a:lstStyle/>
          <a:p>
            <a:r>
              <a:rPr kumimoji="1" lang="ja-JP" altLang="en-US" sz="4000" dirty="0"/>
              <a:t>ご質問：</a:t>
            </a:r>
            <a:endParaRPr kumimoji="1" lang="en-US" altLang="ja-JP" sz="4000" dirty="0"/>
          </a:p>
          <a:p>
            <a:r>
              <a:rPr kumimoji="1" lang="ja-JP" altLang="en-US" sz="4000" dirty="0"/>
              <a:t>「俺は雨男だ」と言っているのは、認知バイアスでいうところの何、バイアスでしょうか？</a:t>
            </a:r>
          </a:p>
        </p:txBody>
      </p:sp>
      <p:sp>
        <p:nvSpPr>
          <p:cNvPr id="11" name="コンテンツ プレースホルダー 2">
            <a:extLst>
              <a:ext uri="{FF2B5EF4-FFF2-40B4-BE49-F238E27FC236}">
                <a16:creationId xmlns:a16="http://schemas.microsoft.com/office/drawing/2014/main" id="{4F3BD999-437E-789B-3A82-A40163DC0385}"/>
              </a:ext>
            </a:extLst>
          </p:cNvPr>
          <p:cNvSpPr txBox="1">
            <a:spLocks/>
          </p:cNvSpPr>
          <p:nvPr/>
        </p:nvSpPr>
        <p:spPr>
          <a:xfrm>
            <a:off x="2710543" y="2232913"/>
            <a:ext cx="9481457" cy="447097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400" b="1" u="sng" dirty="0">
                <a:solidFill>
                  <a:srgbClr val="FF0000"/>
                </a:solidFill>
              </a:rPr>
              <a:t>正解：</a:t>
            </a:r>
            <a:r>
              <a:rPr lang="en-US" altLang="ja-JP" sz="4400" b="1" u="sng" dirty="0">
                <a:solidFill>
                  <a:srgbClr val="FF0000"/>
                </a:solidFill>
              </a:rPr>
              <a:t>3)</a:t>
            </a:r>
            <a:r>
              <a:rPr lang="ja-JP" altLang="en-US" sz="4400" b="1" u="sng" dirty="0">
                <a:solidFill>
                  <a:srgbClr val="FF0000"/>
                </a:solidFill>
              </a:rPr>
              <a:t>錯覚的相関</a:t>
            </a:r>
            <a:endParaRPr lang="en-US" altLang="ja-JP" sz="4400" b="1" u="sng" dirty="0">
              <a:solidFill>
                <a:srgbClr val="FF0000"/>
              </a:solidFill>
            </a:endParaRPr>
          </a:p>
          <a:p>
            <a:pPr marL="0" indent="0">
              <a:buNone/>
            </a:pPr>
            <a:r>
              <a:rPr kumimoji="1" lang="ja-JP" altLang="en-US" sz="3200" dirty="0"/>
              <a:t>主に「錯覚的相関」に該当します。</a:t>
            </a:r>
            <a:endParaRPr kumimoji="1" lang="en-US" altLang="ja-JP" sz="3200" dirty="0"/>
          </a:p>
          <a:p>
            <a:pPr marL="0" indent="0">
              <a:buNone/>
            </a:pPr>
            <a:r>
              <a:rPr kumimoji="1" lang="ja-JP" altLang="en-US" sz="3200" b="1" u="sng" dirty="0"/>
              <a:t>錯覚的相関とは、</a:t>
            </a:r>
            <a:r>
              <a:rPr kumimoji="1" lang="ja-JP" altLang="en-US" sz="3200" dirty="0"/>
              <a:t>実際には関係のない事象の間に関係があると信じ込むことです。</a:t>
            </a:r>
            <a:endParaRPr kumimoji="1" lang="en-US" altLang="ja-JP" sz="3200" dirty="0"/>
          </a:p>
          <a:p>
            <a:pPr marL="0" indent="0">
              <a:buNone/>
            </a:pPr>
            <a:endParaRPr kumimoji="1" lang="ja-JP" altLang="en-US" sz="3200" dirty="0"/>
          </a:p>
          <a:p>
            <a:pPr marL="0" indent="0">
              <a:buNone/>
            </a:pPr>
            <a:r>
              <a:rPr kumimoji="1" lang="ja-JP" altLang="en-US" sz="3200" dirty="0"/>
              <a:t>→</a:t>
            </a:r>
            <a:r>
              <a:rPr kumimoji="1" lang="ja-JP" altLang="en-US" sz="3200" b="1" u="sng" dirty="0"/>
              <a:t>雨男とは、自分が外出するたびに雨が降ると信じている人のこと</a:t>
            </a:r>
            <a:r>
              <a:rPr kumimoji="1" lang="ja-JP" altLang="en-US" sz="3200" dirty="0"/>
              <a:t>ですが、これは</a:t>
            </a:r>
            <a:r>
              <a:rPr kumimoji="1" lang="ja-JP" altLang="en-US" sz="3200" b="1" u="sng" dirty="0"/>
              <a:t>偶然の出来事を関連付けているに過ぎず、実際にはその人が外出することと天気との間に因果関係はありません</a:t>
            </a:r>
            <a:r>
              <a:rPr kumimoji="1" lang="ja-JP" altLang="en-US" sz="3200" dirty="0"/>
              <a:t>。</a:t>
            </a:r>
          </a:p>
        </p:txBody>
      </p:sp>
    </p:spTree>
    <p:extLst>
      <p:ext uri="{BB962C8B-B14F-4D97-AF65-F5344CB8AC3E}">
        <p14:creationId xmlns:p14="http://schemas.microsoft.com/office/powerpoint/2010/main" val="3961717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D32A12-D1F6-C921-F741-8FF5EBCD49B2}"/>
              </a:ext>
            </a:extLst>
          </p:cNvPr>
          <p:cNvSpPr>
            <a:spLocks noGrp="1"/>
          </p:cNvSpPr>
          <p:nvPr>
            <p:ph type="title"/>
          </p:nvPr>
        </p:nvSpPr>
        <p:spPr>
          <a:xfrm>
            <a:off x="205483" y="215758"/>
            <a:ext cx="11763910" cy="750013"/>
          </a:xfrm>
        </p:spPr>
        <p:txBody>
          <a:bodyPr/>
          <a:lstStyle/>
          <a:p>
            <a:pPr algn="ctr"/>
            <a:r>
              <a:rPr lang="ja-JP" altLang="en-US" dirty="0"/>
              <a:t>目次</a:t>
            </a:r>
            <a:endParaRPr kumimoji="1" lang="ja-JP" altLang="en-US" dirty="0"/>
          </a:p>
        </p:txBody>
      </p:sp>
      <p:sp>
        <p:nvSpPr>
          <p:cNvPr id="3" name="コンテンツ プレースホルダー 2">
            <a:extLst>
              <a:ext uri="{FF2B5EF4-FFF2-40B4-BE49-F238E27FC236}">
                <a16:creationId xmlns:a16="http://schemas.microsoft.com/office/drawing/2014/main" id="{9FDDAF8A-14C3-1B2A-640A-5431D4A0A8AC}"/>
              </a:ext>
            </a:extLst>
          </p:cNvPr>
          <p:cNvSpPr>
            <a:spLocks noGrp="1"/>
          </p:cNvSpPr>
          <p:nvPr>
            <p:ph idx="1"/>
          </p:nvPr>
        </p:nvSpPr>
        <p:spPr>
          <a:xfrm>
            <a:off x="214045" y="1202077"/>
            <a:ext cx="11763910" cy="5440166"/>
          </a:xfrm>
        </p:spPr>
        <p:txBody>
          <a:bodyPr/>
          <a:lstStyle/>
          <a:p>
            <a:pPr marL="514350" indent="-514350">
              <a:buAutoNum type="arabicPeriod"/>
            </a:pPr>
            <a:r>
              <a:rPr lang="ja-JP" altLang="en-US" sz="3200" dirty="0"/>
              <a:t>一般的な</a:t>
            </a:r>
            <a:r>
              <a:rPr kumimoji="1" lang="ja-JP" altLang="en-US" sz="3200" dirty="0"/>
              <a:t>認知バイアスの種類</a:t>
            </a:r>
            <a:endParaRPr kumimoji="1" lang="en-US" altLang="ja-JP" sz="3200" dirty="0"/>
          </a:p>
          <a:p>
            <a:pPr marL="514350" indent="-514350">
              <a:buAutoNum type="arabicPeriod"/>
            </a:pPr>
            <a:r>
              <a:rPr lang="en-US" altLang="ja-JP" sz="3200" dirty="0"/>
              <a:t>LLM</a:t>
            </a:r>
            <a:r>
              <a:rPr lang="ja-JP" altLang="en-US" sz="3200" dirty="0"/>
              <a:t>の</a:t>
            </a:r>
            <a:r>
              <a:rPr kumimoji="1" lang="ja-JP" altLang="en-US" sz="3200" dirty="0"/>
              <a:t>認知バイアスの種類</a:t>
            </a:r>
            <a:endParaRPr kumimoji="1" lang="en-US" altLang="ja-JP" sz="3200" dirty="0"/>
          </a:p>
          <a:p>
            <a:pPr marL="514350" indent="-514350">
              <a:buAutoNum type="arabicPeriod"/>
            </a:pPr>
            <a:r>
              <a:rPr kumimoji="1" lang="ja-JP" altLang="en-US" sz="3200" dirty="0"/>
              <a:t>認知バイアス</a:t>
            </a:r>
            <a:r>
              <a:rPr lang="ja-JP" altLang="en-US" sz="3200" dirty="0"/>
              <a:t>を考慮した場合としない場合の会話例</a:t>
            </a:r>
            <a:endParaRPr lang="en-US" altLang="ja-JP" sz="3200" dirty="0"/>
          </a:p>
          <a:p>
            <a:pPr marL="514350" indent="-514350">
              <a:buFont typeface="Arial" panose="020B0604020202020204" pitchFamily="34" charset="0"/>
              <a:buAutoNum type="arabicPeriod"/>
            </a:pPr>
            <a:r>
              <a:rPr kumimoji="1" lang="ja-JP" altLang="en-US" sz="3200" dirty="0"/>
              <a:t>各認知バイアス</a:t>
            </a:r>
            <a:r>
              <a:rPr lang="ja-JP" altLang="en-US" sz="3200" dirty="0"/>
              <a:t>を考慮した対策例</a:t>
            </a:r>
            <a:endParaRPr lang="en-US" altLang="ja-JP" sz="3200" dirty="0"/>
          </a:p>
          <a:p>
            <a:pPr marL="514350" indent="-514350">
              <a:buFont typeface="Arial" panose="020B0604020202020204" pitchFamily="34" charset="0"/>
              <a:buAutoNum type="arabicPeriod"/>
            </a:pPr>
            <a:r>
              <a:rPr kumimoji="1" lang="ja-JP" altLang="en-US" sz="3200" dirty="0"/>
              <a:t>コールセンターのペルソナ（事業者側）と消費者のペルソナ（受け手側）を設定して、認知バイアスの有無でシミュレーション</a:t>
            </a:r>
            <a:endParaRPr kumimoji="1" lang="en-US" altLang="ja-JP" sz="3200" dirty="0"/>
          </a:p>
          <a:p>
            <a:pPr marL="514350" indent="-514350">
              <a:buFont typeface="Arial" panose="020B0604020202020204" pitchFamily="34" charset="0"/>
              <a:buAutoNum type="arabicPeriod"/>
            </a:pPr>
            <a:r>
              <a:rPr kumimoji="1" lang="ja-JP" altLang="en-US" sz="3200" dirty="0"/>
              <a:t>まとめ</a:t>
            </a:r>
            <a:endParaRPr kumimoji="1" lang="en-US" altLang="ja-JP" sz="3200" dirty="0"/>
          </a:p>
          <a:p>
            <a:pPr marL="514350" indent="-514350">
              <a:buAutoNum type="arabicPeriod"/>
            </a:pPr>
            <a:r>
              <a:rPr lang="ja-JP" altLang="en-US" sz="3200" dirty="0"/>
              <a:t>参考資料・</a:t>
            </a:r>
            <a:r>
              <a:rPr lang="en-US" altLang="ja-JP" sz="3200" dirty="0"/>
              <a:t>URL</a:t>
            </a:r>
            <a:r>
              <a:rPr lang="ja-JP" altLang="en-US" sz="3200" dirty="0"/>
              <a:t>一覧</a:t>
            </a:r>
            <a:endParaRPr kumimoji="1" lang="en-US" altLang="ja-JP" sz="3200" dirty="0"/>
          </a:p>
          <a:p>
            <a:pPr marL="514350" indent="-514350">
              <a:buAutoNum type="arabicPeriod"/>
            </a:pPr>
            <a:endParaRPr kumimoji="1" lang="ja-JP" altLang="en-US" dirty="0"/>
          </a:p>
        </p:txBody>
      </p:sp>
    </p:spTree>
    <p:extLst>
      <p:ext uri="{BB962C8B-B14F-4D97-AF65-F5344CB8AC3E}">
        <p14:creationId xmlns:p14="http://schemas.microsoft.com/office/powerpoint/2010/main" val="3166646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D32A12-D1F6-C921-F741-8FF5EBCD49B2}"/>
              </a:ext>
            </a:extLst>
          </p:cNvPr>
          <p:cNvSpPr>
            <a:spLocks noGrp="1"/>
          </p:cNvSpPr>
          <p:nvPr>
            <p:ph type="title"/>
          </p:nvPr>
        </p:nvSpPr>
        <p:spPr>
          <a:xfrm>
            <a:off x="205483" y="61648"/>
            <a:ext cx="11763910" cy="750013"/>
          </a:xfrm>
        </p:spPr>
        <p:txBody>
          <a:bodyPr>
            <a:normAutofit/>
          </a:bodyPr>
          <a:lstStyle/>
          <a:p>
            <a:pPr algn="ctr"/>
            <a:r>
              <a:rPr lang="en-US" altLang="ja-JP" dirty="0"/>
              <a:t>1.</a:t>
            </a:r>
            <a:r>
              <a:rPr kumimoji="1" lang="ja-JP" altLang="en-US" dirty="0"/>
              <a:t>認知バイアスの種類</a:t>
            </a:r>
            <a:r>
              <a:rPr kumimoji="1" lang="en-US" altLang="ja-JP" dirty="0"/>
              <a:t>(12)</a:t>
            </a:r>
            <a:endParaRPr kumimoji="1" lang="ja-JP" altLang="en-US" dirty="0"/>
          </a:p>
        </p:txBody>
      </p:sp>
      <p:graphicFrame>
        <p:nvGraphicFramePr>
          <p:cNvPr id="7" name="コンテンツ プレースホルダー 6">
            <a:extLst>
              <a:ext uri="{FF2B5EF4-FFF2-40B4-BE49-F238E27FC236}">
                <a16:creationId xmlns:a16="http://schemas.microsoft.com/office/drawing/2014/main" id="{83627AE0-02A0-0984-D7F1-3E40708EB00A}"/>
              </a:ext>
            </a:extLst>
          </p:cNvPr>
          <p:cNvGraphicFramePr>
            <a:graphicFrameLocks noGrp="1"/>
          </p:cNvGraphicFramePr>
          <p:nvPr>
            <p:ph idx="1"/>
            <p:extLst>
              <p:ext uri="{D42A27DB-BD31-4B8C-83A1-F6EECF244321}">
                <p14:modId xmlns:p14="http://schemas.microsoft.com/office/powerpoint/2010/main" val="2556510432"/>
              </p:ext>
            </p:extLst>
          </p:nvPr>
        </p:nvGraphicFramePr>
        <p:xfrm>
          <a:off x="108617" y="837949"/>
          <a:ext cx="6171053" cy="5792721"/>
        </p:xfrm>
        <a:graphic>
          <a:graphicData uri="http://schemas.openxmlformats.org/drawingml/2006/table">
            <a:tbl>
              <a:tblPr>
                <a:tableStyleId>{5C22544A-7EE6-4342-B048-85BDC9FD1C3A}</a:tableStyleId>
              </a:tblPr>
              <a:tblGrid>
                <a:gridCol w="436457">
                  <a:extLst>
                    <a:ext uri="{9D8B030D-6E8A-4147-A177-3AD203B41FA5}">
                      <a16:colId xmlns:a16="http://schemas.microsoft.com/office/drawing/2014/main" val="3699469420"/>
                    </a:ext>
                  </a:extLst>
                </a:gridCol>
                <a:gridCol w="2434498">
                  <a:extLst>
                    <a:ext uri="{9D8B030D-6E8A-4147-A177-3AD203B41FA5}">
                      <a16:colId xmlns:a16="http://schemas.microsoft.com/office/drawing/2014/main" val="3514852170"/>
                    </a:ext>
                  </a:extLst>
                </a:gridCol>
                <a:gridCol w="3300098">
                  <a:extLst>
                    <a:ext uri="{9D8B030D-6E8A-4147-A177-3AD203B41FA5}">
                      <a16:colId xmlns:a16="http://schemas.microsoft.com/office/drawing/2014/main" val="628817994"/>
                    </a:ext>
                  </a:extLst>
                </a:gridCol>
              </a:tblGrid>
              <a:tr h="226682">
                <a:tc>
                  <a:txBody>
                    <a:bodyPr/>
                    <a:lstStyle/>
                    <a:p>
                      <a:pPr algn="l" fontAlgn="ctr"/>
                      <a:r>
                        <a:rPr lang="en-US" sz="1800" b="1" u="none" strike="noStrike" dirty="0">
                          <a:effectLst/>
                        </a:rPr>
                        <a:t>No.</a:t>
                      </a:r>
                      <a:endParaRPr 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ctr" fontAlgn="ctr"/>
                      <a:r>
                        <a:rPr lang="ja-JP" altLang="en-US" sz="1800" b="1" u="none" strike="noStrike">
                          <a:effectLst/>
                        </a:rPr>
                        <a:t>認知バイアス</a:t>
                      </a:r>
                      <a:endParaRPr lang="ja-JP" alt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ctr" fontAlgn="ctr"/>
                      <a:r>
                        <a:rPr lang="ja-JP" altLang="en-US" sz="1800" b="1" u="none" strike="noStrike">
                          <a:effectLst/>
                        </a:rPr>
                        <a:t>定義</a:t>
                      </a:r>
                      <a:endParaRPr lang="ja-JP" alt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extLst>
                  <a:ext uri="{0D108BD9-81ED-4DB2-BD59-A6C34878D82A}">
                    <a16:rowId xmlns:a16="http://schemas.microsoft.com/office/drawing/2014/main" val="79710480"/>
                  </a:ext>
                </a:extLst>
              </a:tr>
              <a:tr h="906727">
                <a:tc>
                  <a:txBody>
                    <a:bodyPr/>
                    <a:lstStyle/>
                    <a:p>
                      <a:pPr algn="r" fontAlgn="ctr"/>
                      <a:r>
                        <a:rPr lang="en-US" altLang="ja-JP" sz="1800" b="1" u="none" strike="noStrike" dirty="0">
                          <a:effectLst/>
                        </a:rPr>
                        <a:t>1</a:t>
                      </a:r>
                      <a:endPar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l" fontAlgn="ctr"/>
                      <a:r>
                        <a:rPr lang="ja-JP" altLang="en-US" sz="1800" b="1" u="none" strike="noStrike">
                          <a:effectLst/>
                        </a:rPr>
                        <a:t>損失回避バイアス </a:t>
                      </a:r>
                      <a:r>
                        <a:rPr lang="en-US" altLang="ja-JP" sz="1800" b="1" u="none" strike="noStrike" dirty="0">
                          <a:effectLst/>
                        </a:rPr>
                        <a:t>(</a:t>
                      </a:r>
                      <a:r>
                        <a:rPr lang="en-US" sz="1800" b="1" u="none" strike="noStrike" dirty="0">
                          <a:effectLst/>
                        </a:rPr>
                        <a:t>Loss Aversion Bias)</a:t>
                      </a:r>
                      <a:endParaRPr 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l" fontAlgn="ctr"/>
                      <a:r>
                        <a:rPr lang="ja-JP" altLang="en-US" sz="1800" b="1" u="none" strike="noStrike" dirty="0">
                          <a:effectLst/>
                        </a:rPr>
                        <a:t>損失の痛みは、同等の利益の喜びよりも大きく感じる傾向。</a:t>
                      </a:r>
                      <a:endParaRPr lang="ja-JP" alt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extLst>
                  <a:ext uri="{0D108BD9-81ED-4DB2-BD59-A6C34878D82A}">
                    <a16:rowId xmlns:a16="http://schemas.microsoft.com/office/drawing/2014/main" val="619226368"/>
                  </a:ext>
                </a:extLst>
              </a:tr>
              <a:tr h="906727">
                <a:tc>
                  <a:txBody>
                    <a:bodyPr/>
                    <a:lstStyle/>
                    <a:p>
                      <a:pPr algn="r" fontAlgn="ctr"/>
                      <a:r>
                        <a:rPr lang="en-US" altLang="ja-JP" sz="1800" b="1" u="none" strike="noStrike" dirty="0">
                          <a:effectLst/>
                        </a:rPr>
                        <a:t>2</a:t>
                      </a:r>
                      <a:endPar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l" fontAlgn="ctr"/>
                      <a:r>
                        <a:rPr lang="ja-JP" altLang="en-US" sz="1800" b="1" u="none" strike="noStrike">
                          <a:effectLst/>
                        </a:rPr>
                        <a:t>確証バイアス </a:t>
                      </a:r>
                      <a:r>
                        <a:rPr lang="en-US" altLang="ja-JP" sz="1800" b="1" u="none" strike="noStrike" dirty="0">
                          <a:effectLst/>
                        </a:rPr>
                        <a:t>(</a:t>
                      </a:r>
                      <a:r>
                        <a:rPr lang="en-US" sz="1800" b="1" u="none" strike="noStrike" dirty="0">
                          <a:effectLst/>
                        </a:rPr>
                        <a:t>Confirmation Bias)</a:t>
                      </a:r>
                      <a:endParaRPr 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l" fontAlgn="ctr"/>
                      <a:r>
                        <a:rPr lang="ja-JP" altLang="en-US" sz="1800" b="1" u="none" strike="noStrike" dirty="0">
                          <a:effectLst/>
                        </a:rPr>
                        <a:t>自分の信念や仮説を支持する情報を重視し、反する情報を無視する傾向。</a:t>
                      </a:r>
                      <a:endParaRPr lang="ja-JP" alt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extLst>
                  <a:ext uri="{0D108BD9-81ED-4DB2-BD59-A6C34878D82A}">
                    <a16:rowId xmlns:a16="http://schemas.microsoft.com/office/drawing/2014/main" val="1551449738"/>
                  </a:ext>
                </a:extLst>
              </a:tr>
              <a:tr h="680045">
                <a:tc>
                  <a:txBody>
                    <a:bodyPr/>
                    <a:lstStyle/>
                    <a:p>
                      <a:pPr algn="r" fontAlgn="ctr"/>
                      <a:r>
                        <a:rPr lang="en-US" altLang="ja-JP" sz="1800" b="1" u="none" strike="noStrike" dirty="0">
                          <a:effectLst/>
                        </a:rPr>
                        <a:t>3</a:t>
                      </a:r>
                      <a:endPar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l" fontAlgn="ctr"/>
                      <a:r>
                        <a:rPr lang="ja-JP" altLang="en-US" sz="1800" b="1" u="none" strike="noStrike" dirty="0">
                          <a:effectLst/>
                        </a:rPr>
                        <a:t>アンカリングバイアス </a:t>
                      </a:r>
                      <a:r>
                        <a:rPr lang="en-US" altLang="ja-JP" sz="1800" b="1" u="none" strike="noStrike" dirty="0">
                          <a:effectLst/>
                        </a:rPr>
                        <a:t>(Anchoring Bias)</a:t>
                      </a:r>
                      <a:endPar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l" fontAlgn="ctr"/>
                      <a:r>
                        <a:rPr lang="ja-JP" altLang="en-US" sz="1800" b="1" u="none" strike="noStrike" dirty="0">
                          <a:effectLst/>
                        </a:rPr>
                        <a:t>最初に提示された情報に過度に依存して、その後の判断や意思決定に影響を受ける傾向。</a:t>
                      </a:r>
                      <a:endParaRPr lang="ja-JP" alt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extLst>
                  <a:ext uri="{0D108BD9-81ED-4DB2-BD59-A6C34878D82A}">
                    <a16:rowId xmlns:a16="http://schemas.microsoft.com/office/drawing/2014/main" val="226666295"/>
                  </a:ext>
                </a:extLst>
              </a:tr>
              <a:tr h="680045">
                <a:tc>
                  <a:txBody>
                    <a:bodyPr/>
                    <a:lstStyle/>
                    <a:p>
                      <a:pPr algn="r" fontAlgn="ctr"/>
                      <a:r>
                        <a:rPr lang="en-US" altLang="ja-JP" sz="1800" b="1" u="none" strike="noStrike" dirty="0">
                          <a:effectLst/>
                        </a:rPr>
                        <a:t>4</a:t>
                      </a:r>
                      <a:endPar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l" fontAlgn="ctr"/>
                      <a:r>
                        <a:rPr lang="ja-JP" altLang="en-US" sz="1800" b="1" u="none" strike="noStrike" dirty="0">
                          <a:effectLst/>
                        </a:rPr>
                        <a:t>バンドワゴン効果 </a:t>
                      </a:r>
                      <a:r>
                        <a:rPr lang="en-US" altLang="ja-JP" sz="1800" b="1" u="none" strike="noStrike" dirty="0">
                          <a:effectLst/>
                        </a:rPr>
                        <a:t>(</a:t>
                      </a:r>
                      <a:r>
                        <a:rPr lang="en-US" sz="1800" b="1" u="none" strike="noStrike" dirty="0">
                          <a:effectLst/>
                        </a:rPr>
                        <a:t>Bandwagon Effect)</a:t>
                      </a:r>
                      <a:endParaRPr 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l" fontAlgn="ctr"/>
                      <a:r>
                        <a:rPr lang="ja-JP" altLang="en-US" sz="1800" b="1" u="none" strike="noStrike" dirty="0">
                          <a:effectLst/>
                        </a:rPr>
                        <a:t>多くの人が信じていることや行動していることを自分も支持する傾向。</a:t>
                      </a:r>
                      <a:endParaRPr lang="ja-JP" alt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extLst>
                  <a:ext uri="{0D108BD9-81ED-4DB2-BD59-A6C34878D82A}">
                    <a16:rowId xmlns:a16="http://schemas.microsoft.com/office/drawing/2014/main" val="3071215524"/>
                  </a:ext>
                </a:extLst>
              </a:tr>
              <a:tr h="906727">
                <a:tc>
                  <a:txBody>
                    <a:bodyPr/>
                    <a:lstStyle/>
                    <a:p>
                      <a:pPr algn="r" fontAlgn="ctr"/>
                      <a:r>
                        <a:rPr lang="en-US" altLang="ja-JP" sz="1800" b="1" u="none" strike="noStrike" dirty="0">
                          <a:effectLst/>
                        </a:rPr>
                        <a:t>5</a:t>
                      </a:r>
                      <a:endPar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l" fontAlgn="ctr"/>
                      <a:r>
                        <a:rPr lang="ja-JP" altLang="en-US" sz="1800" b="1" u="none" strike="noStrike" dirty="0">
                          <a:effectLst/>
                        </a:rPr>
                        <a:t>現状維持バイアス </a:t>
                      </a:r>
                      <a:r>
                        <a:rPr lang="en-US" altLang="ja-JP" sz="1800" b="1" u="none" strike="noStrike" dirty="0">
                          <a:effectLst/>
                        </a:rPr>
                        <a:t>(</a:t>
                      </a:r>
                      <a:r>
                        <a:rPr lang="en-US" sz="1800" b="1" u="none" strike="noStrike" dirty="0">
                          <a:effectLst/>
                        </a:rPr>
                        <a:t>Status Quo Bias)</a:t>
                      </a:r>
                      <a:endParaRPr 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l" fontAlgn="ctr"/>
                      <a:r>
                        <a:rPr lang="ja-JP" altLang="en-US" sz="1800" b="1" u="none" strike="noStrike" dirty="0">
                          <a:effectLst/>
                        </a:rPr>
                        <a:t>現在の状態を維持しようとする傾向。</a:t>
                      </a:r>
                      <a:endParaRPr lang="ja-JP" alt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extLst>
                  <a:ext uri="{0D108BD9-81ED-4DB2-BD59-A6C34878D82A}">
                    <a16:rowId xmlns:a16="http://schemas.microsoft.com/office/drawing/2014/main" val="4070977714"/>
                  </a:ext>
                </a:extLst>
              </a:tr>
              <a:tr h="1133409">
                <a:tc>
                  <a:txBody>
                    <a:bodyPr/>
                    <a:lstStyle/>
                    <a:p>
                      <a:pPr algn="r" fontAlgn="ctr"/>
                      <a:r>
                        <a:rPr lang="en-US" altLang="ja-JP" sz="1800" b="1" u="none" strike="noStrike" dirty="0">
                          <a:effectLst/>
                        </a:rPr>
                        <a:t>6</a:t>
                      </a:r>
                      <a:endPar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l" fontAlgn="ctr"/>
                      <a:r>
                        <a:rPr lang="ja-JP" altLang="en-US" sz="1800" b="1" u="none" strike="noStrike" dirty="0">
                          <a:effectLst/>
                        </a:rPr>
                        <a:t>後知恵バイアス </a:t>
                      </a:r>
                      <a:r>
                        <a:rPr lang="en-US" altLang="ja-JP" sz="1800" b="1" u="none" strike="noStrike" dirty="0">
                          <a:effectLst/>
                        </a:rPr>
                        <a:t>(</a:t>
                      </a:r>
                      <a:r>
                        <a:rPr lang="en-US" sz="1800" b="1" u="none" strike="noStrike" dirty="0">
                          <a:effectLst/>
                        </a:rPr>
                        <a:t>Hindsight Bias)</a:t>
                      </a:r>
                      <a:endParaRPr 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l" fontAlgn="ctr"/>
                      <a:r>
                        <a:rPr lang="ja-JP" altLang="en-US" sz="1800" b="1" u="none" strike="noStrike" dirty="0">
                          <a:effectLst/>
                        </a:rPr>
                        <a:t>事後に結果を知った後で、その結果を予見できていたと信じる傾向。</a:t>
                      </a:r>
                      <a:endParaRPr lang="ja-JP" alt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extLst>
                  <a:ext uri="{0D108BD9-81ED-4DB2-BD59-A6C34878D82A}">
                    <a16:rowId xmlns:a16="http://schemas.microsoft.com/office/drawing/2014/main" val="3005542269"/>
                  </a:ext>
                </a:extLst>
              </a:tr>
            </a:tbl>
          </a:graphicData>
        </a:graphic>
      </p:graphicFrame>
      <p:graphicFrame>
        <p:nvGraphicFramePr>
          <p:cNvPr id="8" name="表 7">
            <a:extLst>
              <a:ext uri="{FF2B5EF4-FFF2-40B4-BE49-F238E27FC236}">
                <a16:creationId xmlns:a16="http://schemas.microsoft.com/office/drawing/2014/main" id="{6DC272AE-D043-B08E-5161-46D95297E9E1}"/>
              </a:ext>
            </a:extLst>
          </p:cNvPr>
          <p:cNvGraphicFramePr>
            <a:graphicFrameLocks noGrp="1"/>
          </p:cNvGraphicFramePr>
          <p:nvPr>
            <p:extLst>
              <p:ext uri="{D42A27DB-BD31-4B8C-83A1-F6EECF244321}">
                <p14:modId xmlns:p14="http://schemas.microsoft.com/office/powerpoint/2010/main" val="1206584415"/>
              </p:ext>
            </p:extLst>
          </p:nvPr>
        </p:nvGraphicFramePr>
        <p:xfrm>
          <a:off x="6617895" y="965771"/>
          <a:ext cx="5351497" cy="5521156"/>
        </p:xfrm>
        <a:graphic>
          <a:graphicData uri="http://schemas.openxmlformats.org/drawingml/2006/table">
            <a:tbl>
              <a:tblPr>
                <a:tableStyleId>{5C22544A-7EE6-4342-B048-85BDC9FD1C3A}</a:tableStyleId>
              </a:tblPr>
              <a:tblGrid>
                <a:gridCol w="512370">
                  <a:extLst>
                    <a:ext uri="{9D8B030D-6E8A-4147-A177-3AD203B41FA5}">
                      <a16:colId xmlns:a16="http://schemas.microsoft.com/office/drawing/2014/main" val="356651012"/>
                    </a:ext>
                  </a:extLst>
                </a:gridCol>
                <a:gridCol w="2192306">
                  <a:extLst>
                    <a:ext uri="{9D8B030D-6E8A-4147-A177-3AD203B41FA5}">
                      <a16:colId xmlns:a16="http://schemas.microsoft.com/office/drawing/2014/main" val="2957762538"/>
                    </a:ext>
                  </a:extLst>
                </a:gridCol>
                <a:gridCol w="2646821">
                  <a:extLst>
                    <a:ext uri="{9D8B030D-6E8A-4147-A177-3AD203B41FA5}">
                      <a16:colId xmlns:a16="http://schemas.microsoft.com/office/drawing/2014/main" val="1606276038"/>
                    </a:ext>
                  </a:extLst>
                </a:gridCol>
              </a:tblGrid>
              <a:tr h="621620">
                <a:tc>
                  <a:txBody>
                    <a:bodyPr/>
                    <a:lstStyle/>
                    <a:p>
                      <a:pPr algn="r" fontAlgn="ctr"/>
                      <a:r>
                        <a:rPr lang="en-US" altLang="ja-JP" sz="1800" b="1" u="none" strike="noStrike" dirty="0">
                          <a:effectLst/>
                        </a:rPr>
                        <a:t>7</a:t>
                      </a:r>
                      <a:endPar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tc>
                  <a:txBody>
                    <a:bodyPr/>
                    <a:lstStyle/>
                    <a:p>
                      <a:pPr algn="l" fontAlgn="ctr"/>
                      <a:r>
                        <a:rPr lang="ja-JP" altLang="en-US" sz="1800" b="1" u="none" strike="noStrike" dirty="0">
                          <a:effectLst/>
                        </a:rPr>
                        <a:t>利用可能性ヒューリスティック </a:t>
                      </a:r>
                      <a:r>
                        <a:rPr lang="en-US" altLang="ja-JP" sz="1800" b="1" u="none" strike="noStrike" dirty="0">
                          <a:effectLst/>
                        </a:rPr>
                        <a:t>(</a:t>
                      </a:r>
                      <a:r>
                        <a:rPr lang="en-US" sz="1800" b="1" u="none" strike="noStrike" dirty="0">
                          <a:effectLst/>
                        </a:rPr>
                        <a:t>Availability Heuristic)</a:t>
                      </a:r>
                      <a:endParaRPr 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tc>
                  <a:txBody>
                    <a:bodyPr/>
                    <a:lstStyle/>
                    <a:p>
                      <a:pPr algn="l" fontAlgn="ctr"/>
                      <a:r>
                        <a:rPr lang="ja-JP" altLang="en-US" sz="1800" b="1" u="none" strike="noStrike" dirty="0">
                          <a:effectLst/>
                        </a:rPr>
                        <a:t>簡単に思い出せる情報に基づいて判断を下す傾向。</a:t>
                      </a:r>
                      <a:endParaRPr lang="ja-JP" alt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extLst>
                  <a:ext uri="{0D108BD9-81ED-4DB2-BD59-A6C34878D82A}">
                    <a16:rowId xmlns:a16="http://schemas.microsoft.com/office/drawing/2014/main" val="2045940233"/>
                  </a:ext>
                </a:extLst>
              </a:tr>
              <a:tr h="828826">
                <a:tc>
                  <a:txBody>
                    <a:bodyPr/>
                    <a:lstStyle/>
                    <a:p>
                      <a:pPr algn="r" fontAlgn="ctr"/>
                      <a:r>
                        <a:rPr lang="en-US" altLang="ja-JP" sz="1800" b="1" u="none" strike="noStrike" dirty="0">
                          <a:effectLst/>
                        </a:rPr>
                        <a:t>8</a:t>
                      </a:r>
                      <a:endPar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tc>
                  <a:txBody>
                    <a:bodyPr/>
                    <a:lstStyle/>
                    <a:p>
                      <a:pPr algn="l" fontAlgn="ctr"/>
                      <a:r>
                        <a:rPr lang="ja-JP" altLang="en-US" sz="1800" b="1" u="none" strike="noStrike" dirty="0">
                          <a:effectLst/>
                        </a:rPr>
                        <a:t>確率の誤解 </a:t>
                      </a:r>
                      <a:r>
                        <a:rPr lang="en-US" altLang="ja-JP" sz="1800" b="1" u="none" strike="noStrike" dirty="0">
                          <a:effectLst/>
                        </a:rPr>
                        <a:t>(</a:t>
                      </a:r>
                      <a:r>
                        <a:rPr lang="en-US" sz="1800" b="1" u="none" strike="noStrike" dirty="0">
                          <a:effectLst/>
                        </a:rPr>
                        <a:t>Misunderstanding of Probability)</a:t>
                      </a:r>
                      <a:endParaRPr 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tc>
                  <a:txBody>
                    <a:bodyPr/>
                    <a:lstStyle/>
                    <a:p>
                      <a:pPr algn="l" fontAlgn="ctr"/>
                      <a:r>
                        <a:rPr lang="ja-JP" altLang="en-US" sz="1800" b="1" u="none" strike="noStrike" dirty="0">
                          <a:effectLst/>
                        </a:rPr>
                        <a:t>確率や統計に関する誤った理解や判断をする傾向。</a:t>
                      </a:r>
                      <a:endParaRPr lang="ja-JP" alt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extLst>
                  <a:ext uri="{0D108BD9-81ED-4DB2-BD59-A6C34878D82A}">
                    <a16:rowId xmlns:a16="http://schemas.microsoft.com/office/drawing/2014/main" val="3082322376"/>
                  </a:ext>
                </a:extLst>
              </a:tr>
              <a:tr h="828826">
                <a:tc>
                  <a:txBody>
                    <a:bodyPr/>
                    <a:lstStyle/>
                    <a:p>
                      <a:pPr algn="r" fontAlgn="ctr"/>
                      <a:r>
                        <a:rPr lang="en-US" altLang="ja-JP" sz="1800" b="1" u="none" strike="noStrike" dirty="0">
                          <a:effectLst/>
                        </a:rPr>
                        <a:t>9</a:t>
                      </a:r>
                      <a:endPar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tc>
                  <a:txBody>
                    <a:bodyPr/>
                    <a:lstStyle/>
                    <a:p>
                      <a:pPr algn="l" fontAlgn="ctr"/>
                      <a:r>
                        <a:rPr lang="ja-JP" altLang="en-US" sz="1800" b="1" u="none" strike="noStrike" dirty="0">
                          <a:effectLst/>
                        </a:rPr>
                        <a:t>フレーミング効果 </a:t>
                      </a:r>
                      <a:r>
                        <a:rPr lang="en-US" altLang="ja-JP" sz="1800" b="1" u="none" strike="noStrike" dirty="0">
                          <a:effectLst/>
                        </a:rPr>
                        <a:t>(</a:t>
                      </a:r>
                      <a:r>
                        <a:rPr lang="en-US" sz="1800" b="1" u="none" strike="noStrike" dirty="0">
                          <a:effectLst/>
                        </a:rPr>
                        <a:t>Framing Effect)</a:t>
                      </a:r>
                      <a:endParaRPr 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tc>
                  <a:txBody>
                    <a:bodyPr/>
                    <a:lstStyle/>
                    <a:p>
                      <a:pPr algn="l" fontAlgn="ctr"/>
                      <a:r>
                        <a:rPr lang="ja-JP" altLang="en-US" sz="1800" b="1" u="none" strike="noStrike" dirty="0">
                          <a:effectLst/>
                        </a:rPr>
                        <a:t>同じ情報でも提示の仕方によって受け取り方が変わる傾向。</a:t>
                      </a:r>
                      <a:endParaRPr lang="ja-JP" alt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extLst>
                  <a:ext uri="{0D108BD9-81ED-4DB2-BD59-A6C34878D82A}">
                    <a16:rowId xmlns:a16="http://schemas.microsoft.com/office/drawing/2014/main" val="3433632384"/>
                  </a:ext>
                </a:extLst>
              </a:tr>
              <a:tr h="828826">
                <a:tc>
                  <a:txBody>
                    <a:bodyPr/>
                    <a:lstStyle/>
                    <a:p>
                      <a:pPr algn="r" fontAlgn="ctr"/>
                      <a:r>
                        <a:rPr lang="en-US" altLang="ja-JP" sz="1800" b="1" u="none" strike="noStrike" dirty="0">
                          <a:effectLst/>
                        </a:rPr>
                        <a:t>10</a:t>
                      </a:r>
                      <a:endPar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tc>
                  <a:txBody>
                    <a:bodyPr/>
                    <a:lstStyle/>
                    <a:p>
                      <a:pPr algn="l" fontAlgn="ctr"/>
                      <a:r>
                        <a:rPr lang="ja-JP" altLang="en-US" sz="1800" b="1" u="none" strike="noStrike" dirty="0">
                          <a:effectLst/>
                        </a:rPr>
                        <a:t>自己奉仕バイアス </a:t>
                      </a:r>
                      <a:r>
                        <a:rPr lang="en-US" altLang="ja-JP" sz="1800" b="1" u="none" strike="noStrike" dirty="0">
                          <a:effectLst/>
                        </a:rPr>
                        <a:t>(</a:t>
                      </a:r>
                      <a:r>
                        <a:rPr lang="en-US" sz="1800" b="1" u="none" strike="noStrike" dirty="0">
                          <a:effectLst/>
                        </a:rPr>
                        <a:t>Self-serving Bias)</a:t>
                      </a:r>
                      <a:endParaRPr 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tc>
                  <a:txBody>
                    <a:bodyPr/>
                    <a:lstStyle/>
                    <a:p>
                      <a:pPr algn="l" fontAlgn="ctr"/>
                      <a:r>
                        <a:rPr lang="ja-JP" altLang="en-US" sz="1800" b="1" u="none" strike="noStrike" dirty="0">
                          <a:effectLst/>
                        </a:rPr>
                        <a:t>成功は自分の能力によるものであり、失敗は外部の要因のせいだと考える傾向。</a:t>
                      </a:r>
                      <a:endParaRPr lang="ja-JP" alt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extLst>
                  <a:ext uri="{0D108BD9-81ED-4DB2-BD59-A6C34878D82A}">
                    <a16:rowId xmlns:a16="http://schemas.microsoft.com/office/drawing/2014/main" val="818406905"/>
                  </a:ext>
                </a:extLst>
              </a:tr>
              <a:tr h="621620">
                <a:tc>
                  <a:txBody>
                    <a:bodyPr/>
                    <a:lstStyle/>
                    <a:p>
                      <a:pPr algn="r" fontAlgn="ctr"/>
                      <a:r>
                        <a:rPr lang="en-US" altLang="ja-JP" sz="1800" b="1" u="none" strike="noStrike" dirty="0">
                          <a:effectLst/>
                        </a:rPr>
                        <a:t>11</a:t>
                      </a:r>
                      <a:endPar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tc>
                  <a:txBody>
                    <a:bodyPr/>
                    <a:lstStyle/>
                    <a:p>
                      <a:pPr algn="l" fontAlgn="ctr"/>
                      <a:r>
                        <a:rPr lang="ja-JP" altLang="en-US" sz="1800" b="1" u="none" strike="noStrike" dirty="0">
                          <a:effectLst/>
                        </a:rPr>
                        <a:t>コスト錯覚 </a:t>
                      </a:r>
                      <a:r>
                        <a:rPr lang="en-US" altLang="ja-JP" sz="1800" b="1" u="none" strike="noStrike" dirty="0">
                          <a:effectLst/>
                        </a:rPr>
                        <a:t>(</a:t>
                      </a:r>
                      <a:r>
                        <a:rPr lang="en-US" sz="1800" b="1" u="none" strike="noStrike" dirty="0">
                          <a:effectLst/>
                        </a:rPr>
                        <a:t>Sunk Cost Fallacy)</a:t>
                      </a:r>
                      <a:endParaRPr 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tc>
                  <a:txBody>
                    <a:bodyPr/>
                    <a:lstStyle/>
                    <a:p>
                      <a:pPr algn="l" fontAlgn="ctr"/>
                      <a:r>
                        <a:rPr lang="ja-JP" altLang="en-US" sz="1800" b="1" u="none" strike="noStrike" dirty="0">
                          <a:effectLst/>
                        </a:rPr>
                        <a:t>既に投入した資源（時間、労力、金銭）を考慮して意思決定をする傾向。</a:t>
                      </a:r>
                      <a:endParaRPr lang="ja-JP" alt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extLst>
                  <a:ext uri="{0D108BD9-81ED-4DB2-BD59-A6C34878D82A}">
                    <a16:rowId xmlns:a16="http://schemas.microsoft.com/office/drawing/2014/main" val="4198527588"/>
                  </a:ext>
                </a:extLst>
              </a:tr>
              <a:tr h="621620">
                <a:tc>
                  <a:txBody>
                    <a:bodyPr/>
                    <a:lstStyle/>
                    <a:p>
                      <a:pPr algn="r" fontAlgn="ctr"/>
                      <a:r>
                        <a:rPr lang="en-US" altLang="ja-JP" sz="1800" b="1" u="none" strike="noStrike" dirty="0">
                          <a:effectLst/>
                        </a:rPr>
                        <a:t>12</a:t>
                      </a:r>
                      <a:endPar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tc>
                  <a:txBody>
                    <a:bodyPr/>
                    <a:lstStyle/>
                    <a:p>
                      <a:pPr algn="l" fontAlgn="ctr"/>
                      <a:r>
                        <a:rPr lang="ja-JP" altLang="en-US" sz="1800" b="1" u="none" strike="noStrike" dirty="0">
                          <a:effectLst/>
                        </a:rPr>
                        <a:t>バックファイア効果 </a:t>
                      </a:r>
                      <a:r>
                        <a:rPr lang="en-US" altLang="ja-JP" sz="1800" b="1" u="none" strike="noStrike" dirty="0">
                          <a:effectLst/>
                        </a:rPr>
                        <a:t>(</a:t>
                      </a:r>
                      <a:r>
                        <a:rPr lang="en-US" sz="1800" b="1" u="none" strike="noStrike" dirty="0">
                          <a:effectLst/>
                        </a:rPr>
                        <a:t>Backfire Effect)</a:t>
                      </a:r>
                      <a:endParaRPr 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tc>
                  <a:txBody>
                    <a:bodyPr/>
                    <a:lstStyle/>
                    <a:p>
                      <a:pPr algn="l" fontAlgn="ctr"/>
                      <a:r>
                        <a:rPr lang="ja-JP" altLang="en-US" sz="1800" b="1" u="none" strike="noStrike" dirty="0">
                          <a:effectLst/>
                        </a:rPr>
                        <a:t>自分の信念に反する証拠に直面すると、その信念をさらに強固にする傾向。</a:t>
                      </a:r>
                      <a:endParaRPr lang="ja-JP" alt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756" marR="5756" marT="5756" marB="0" anchor="ctr"/>
                </a:tc>
                <a:extLst>
                  <a:ext uri="{0D108BD9-81ED-4DB2-BD59-A6C34878D82A}">
                    <a16:rowId xmlns:a16="http://schemas.microsoft.com/office/drawing/2014/main" val="3668963252"/>
                  </a:ext>
                </a:extLst>
              </a:tr>
            </a:tbl>
          </a:graphicData>
        </a:graphic>
      </p:graphicFrame>
      <p:sp>
        <p:nvSpPr>
          <p:cNvPr id="3" name="四角形: 角を丸くする 2">
            <a:extLst>
              <a:ext uri="{FF2B5EF4-FFF2-40B4-BE49-F238E27FC236}">
                <a16:creationId xmlns:a16="http://schemas.microsoft.com/office/drawing/2014/main" id="{EFBBC1E8-32C2-C9EF-5B94-4DD3F626C4AA}"/>
              </a:ext>
            </a:extLst>
          </p:cNvPr>
          <p:cNvSpPr/>
          <p:nvPr/>
        </p:nvSpPr>
        <p:spPr>
          <a:xfrm>
            <a:off x="0" y="719191"/>
            <a:ext cx="2917861" cy="6077161"/>
          </a:xfrm>
          <a:prstGeom prst="roundRect">
            <a:avLst/>
          </a:prstGeom>
          <a:noFill/>
          <a:ln w="4762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四角形: 角を丸くする 3">
            <a:extLst>
              <a:ext uri="{FF2B5EF4-FFF2-40B4-BE49-F238E27FC236}">
                <a16:creationId xmlns:a16="http://schemas.microsoft.com/office/drawing/2014/main" id="{D35B4ECC-6068-BFD4-D75B-BD4D292DEBFB}"/>
              </a:ext>
            </a:extLst>
          </p:cNvPr>
          <p:cNvSpPr/>
          <p:nvPr/>
        </p:nvSpPr>
        <p:spPr>
          <a:xfrm>
            <a:off x="6617895" y="811661"/>
            <a:ext cx="2680217" cy="6077161"/>
          </a:xfrm>
          <a:prstGeom prst="roundRect">
            <a:avLst/>
          </a:prstGeom>
          <a:noFill/>
          <a:ln w="4762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223926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D32A12-D1F6-C921-F741-8FF5EBCD49B2}"/>
              </a:ext>
            </a:extLst>
          </p:cNvPr>
          <p:cNvSpPr>
            <a:spLocks noGrp="1"/>
          </p:cNvSpPr>
          <p:nvPr>
            <p:ph type="title"/>
          </p:nvPr>
        </p:nvSpPr>
        <p:spPr>
          <a:xfrm>
            <a:off x="205483" y="61648"/>
            <a:ext cx="11763910" cy="750013"/>
          </a:xfrm>
        </p:spPr>
        <p:txBody>
          <a:bodyPr>
            <a:normAutofit/>
          </a:bodyPr>
          <a:lstStyle/>
          <a:p>
            <a:pPr algn="ctr"/>
            <a:r>
              <a:rPr lang="en-US" altLang="ja-JP" dirty="0"/>
              <a:t>2. LLM</a:t>
            </a:r>
            <a:r>
              <a:rPr lang="ja-JP" altLang="en-US" dirty="0"/>
              <a:t>の</a:t>
            </a:r>
            <a:r>
              <a:rPr kumimoji="1" lang="ja-JP" altLang="en-US" dirty="0"/>
              <a:t>認知バイアスの種類</a:t>
            </a:r>
            <a:r>
              <a:rPr kumimoji="1" lang="en-US" altLang="ja-JP" dirty="0"/>
              <a:t>(9)</a:t>
            </a:r>
            <a:endParaRPr kumimoji="1" lang="ja-JP" altLang="en-US" dirty="0"/>
          </a:p>
        </p:txBody>
      </p:sp>
      <p:sp>
        <p:nvSpPr>
          <p:cNvPr id="4" name="コンテンツ プレースホルダー 3">
            <a:extLst>
              <a:ext uri="{FF2B5EF4-FFF2-40B4-BE49-F238E27FC236}">
                <a16:creationId xmlns:a16="http://schemas.microsoft.com/office/drawing/2014/main" id="{54C2C239-CFBB-98F8-DC51-B13F62AA5D7A}"/>
              </a:ext>
            </a:extLst>
          </p:cNvPr>
          <p:cNvSpPr>
            <a:spLocks noGrp="1"/>
          </p:cNvSpPr>
          <p:nvPr>
            <p:ph idx="1"/>
          </p:nvPr>
        </p:nvSpPr>
        <p:spPr>
          <a:xfrm>
            <a:off x="8650841" y="893852"/>
            <a:ext cx="3318552" cy="5645645"/>
          </a:xfrm>
        </p:spPr>
        <p:txBody>
          <a:bodyPr>
            <a:normAutofit lnSpcReduction="10000"/>
          </a:bodyPr>
          <a:lstStyle/>
          <a:p>
            <a:pPr marL="514350" indent="-514350">
              <a:buFont typeface="+mj-lt"/>
              <a:buAutoNum type="arabicPeriod"/>
            </a:pPr>
            <a:r>
              <a:rPr lang="en-US" altLang="ja-JP" dirty="0"/>
              <a:t>Herd Effect</a:t>
            </a:r>
          </a:p>
          <a:p>
            <a:pPr marL="514350" indent="-514350">
              <a:buFont typeface="+mj-lt"/>
              <a:buAutoNum type="arabicPeriod"/>
            </a:pPr>
            <a:r>
              <a:rPr lang="en-US" altLang="ja-JP" dirty="0"/>
              <a:t>Authority Effect</a:t>
            </a:r>
          </a:p>
          <a:p>
            <a:pPr marL="514350" indent="-514350">
              <a:buFont typeface="+mj-lt"/>
              <a:buAutoNum type="arabicPeriod"/>
            </a:pPr>
            <a:r>
              <a:rPr lang="en-US" altLang="ja-JP" dirty="0"/>
              <a:t>Ban Franklin Effect</a:t>
            </a:r>
          </a:p>
          <a:p>
            <a:pPr marL="514350" indent="-514350">
              <a:buFont typeface="+mj-lt"/>
              <a:buAutoNum type="arabicPeriod"/>
            </a:pPr>
            <a:r>
              <a:rPr lang="en-US" altLang="ja-JP" dirty="0"/>
              <a:t>Rumor Chain Effect</a:t>
            </a:r>
          </a:p>
          <a:p>
            <a:pPr marL="514350" indent="-514350">
              <a:buFont typeface="+mj-lt"/>
              <a:buAutoNum type="arabicPeriod"/>
            </a:pPr>
            <a:r>
              <a:rPr lang="en-US" altLang="ja-JP" dirty="0"/>
              <a:t>Mirror</a:t>
            </a:r>
          </a:p>
          <a:p>
            <a:pPr marL="514350" indent="-514350">
              <a:buFont typeface="+mj-lt"/>
              <a:buAutoNum type="arabicPeriod"/>
            </a:pPr>
            <a:r>
              <a:rPr lang="en-US" altLang="ja-JP" dirty="0"/>
              <a:t>Gambler`s Fallacy</a:t>
            </a:r>
          </a:p>
          <a:p>
            <a:pPr marL="514350" indent="-514350">
              <a:buFont typeface="+mj-lt"/>
              <a:buAutoNum type="arabicPeriod"/>
            </a:pPr>
            <a:r>
              <a:rPr lang="en-US" altLang="ja-JP" dirty="0"/>
              <a:t>Confirmation Bias</a:t>
            </a:r>
          </a:p>
          <a:p>
            <a:pPr marL="514350" indent="-514350">
              <a:buFont typeface="+mj-lt"/>
              <a:buAutoNum type="arabicPeriod"/>
            </a:pPr>
            <a:r>
              <a:rPr lang="en-US" altLang="ja-JP" dirty="0"/>
              <a:t>Hello Effect</a:t>
            </a:r>
          </a:p>
          <a:p>
            <a:pPr marL="514350" indent="-514350">
              <a:buFont typeface="+mj-lt"/>
              <a:buAutoNum type="arabicPeriod"/>
            </a:pPr>
            <a:r>
              <a:rPr lang="en-US" altLang="ja-JP" dirty="0"/>
              <a:t>Open-ended</a:t>
            </a:r>
          </a:p>
          <a:p>
            <a:pPr marL="514350" indent="-514350">
              <a:buFont typeface="+mj-lt"/>
              <a:buAutoNum type="arabicPeriod"/>
            </a:pPr>
            <a:endParaRPr lang="ja-JP" altLang="en-US" dirty="0"/>
          </a:p>
        </p:txBody>
      </p:sp>
      <p:pic>
        <p:nvPicPr>
          <p:cNvPr id="6" name="図 5">
            <a:extLst>
              <a:ext uri="{FF2B5EF4-FFF2-40B4-BE49-F238E27FC236}">
                <a16:creationId xmlns:a16="http://schemas.microsoft.com/office/drawing/2014/main" id="{EB3D3492-788B-098E-EDEC-B9D5DFD51403}"/>
              </a:ext>
            </a:extLst>
          </p:cNvPr>
          <p:cNvPicPr>
            <a:picLocks noChangeAspect="1"/>
          </p:cNvPicPr>
          <p:nvPr/>
        </p:nvPicPr>
        <p:blipFill>
          <a:blip r:embed="rId2"/>
          <a:stretch>
            <a:fillRect/>
          </a:stretch>
        </p:blipFill>
        <p:spPr>
          <a:xfrm>
            <a:off x="222607" y="724328"/>
            <a:ext cx="8264989" cy="5984691"/>
          </a:xfrm>
          <a:prstGeom prst="rect">
            <a:avLst/>
          </a:prstGeom>
        </p:spPr>
      </p:pic>
      <p:sp>
        <p:nvSpPr>
          <p:cNvPr id="3" name="四角形: 角を丸くする 2">
            <a:extLst>
              <a:ext uri="{FF2B5EF4-FFF2-40B4-BE49-F238E27FC236}">
                <a16:creationId xmlns:a16="http://schemas.microsoft.com/office/drawing/2014/main" id="{408C5F84-8EAA-B392-A624-2BC0534A937F}"/>
              </a:ext>
            </a:extLst>
          </p:cNvPr>
          <p:cNvSpPr/>
          <p:nvPr/>
        </p:nvSpPr>
        <p:spPr>
          <a:xfrm>
            <a:off x="8578922" y="631858"/>
            <a:ext cx="3390472" cy="6077161"/>
          </a:xfrm>
          <a:prstGeom prst="roundRect">
            <a:avLst/>
          </a:prstGeom>
          <a:noFill/>
          <a:ln w="4762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986447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FDDAF8A-14C3-1B2A-640A-5431D4A0A8AC}"/>
              </a:ext>
            </a:extLst>
          </p:cNvPr>
          <p:cNvSpPr>
            <a:spLocks noGrp="1"/>
          </p:cNvSpPr>
          <p:nvPr>
            <p:ph idx="1"/>
          </p:nvPr>
        </p:nvSpPr>
        <p:spPr>
          <a:xfrm>
            <a:off x="280827" y="1181528"/>
            <a:ext cx="11763910" cy="5557788"/>
          </a:xfrm>
        </p:spPr>
        <p:txBody>
          <a:bodyPr>
            <a:normAutofit fontScale="92500" lnSpcReduction="10000"/>
          </a:bodyPr>
          <a:lstStyle/>
          <a:p>
            <a:pPr marL="0" indent="0">
              <a:buNone/>
            </a:pPr>
            <a:r>
              <a:rPr kumimoji="1" lang="en-US" altLang="ja-JP" sz="3600" dirty="0"/>
              <a:t>2. </a:t>
            </a:r>
            <a:r>
              <a:rPr kumimoji="1" lang="ja-JP" altLang="en-US" sz="3600" b="1" dirty="0"/>
              <a:t>確証バイアス </a:t>
            </a:r>
            <a:r>
              <a:rPr kumimoji="1" lang="en-US" altLang="ja-JP" sz="3600" b="1" dirty="0"/>
              <a:t>(Confirmation Bias)</a:t>
            </a:r>
            <a:endParaRPr kumimoji="1" lang="en-US" altLang="ja-JP" sz="3600" dirty="0"/>
          </a:p>
          <a:p>
            <a:pPr marL="0" indent="0">
              <a:buNone/>
            </a:pPr>
            <a:r>
              <a:rPr kumimoji="1" lang="ja-JP" altLang="en-US" sz="3600" dirty="0"/>
              <a:t>定義</a:t>
            </a:r>
            <a:r>
              <a:rPr kumimoji="1" lang="en-US" altLang="ja-JP" sz="3600" dirty="0"/>
              <a:t>: </a:t>
            </a:r>
          </a:p>
          <a:p>
            <a:pPr marL="0" indent="0">
              <a:buNone/>
            </a:pPr>
            <a:r>
              <a:rPr kumimoji="1" lang="ja-JP" altLang="en-US" sz="3600" b="1" u="sng" dirty="0"/>
              <a:t>多くの人が信じていることや行動していることを自分も支持する傾向がある人</a:t>
            </a:r>
            <a:r>
              <a:rPr kumimoji="1" lang="ja-JP" altLang="en-US" sz="3600" dirty="0"/>
              <a:t>。</a:t>
            </a:r>
            <a:endParaRPr kumimoji="1" lang="en-US" altLang="ja-JP" sz="3600" dirty="0"/>
          </a:p>
          <a:p>
            <a:pPr marL="0" indent="0">
              <a:buNone/>
            </a:pPr>
            <a:endParaRPr kumimoji="1" lang="en-US" altLang="ja-JP" sz="3600" dirty="0"/>
          </a:p>
          <a:p>
            <a:pPr marL="0" indent="0">
              <a:buNone/>
            </a:pPr>
            <a:r>
              <a:rPr kumimoji="1" lang="ja-JP" altLang="en-US" sz="3600" dirty="0"/>
              <a:t>お店側：</a:t>
            </a:r>
          </a:p>
          <a:p>
            <a:pPr marL="0" indent="0">
              <a:buNone/>
            </a:pPr>
            <a:r>
              <a:rPr kumimoji="1" lang="ja-JP" altLang="en-US" sz="3600" b="1" dirty="0"/>
              <a:t>「</a:t>
            </a:r>
            <a:r>
              <a:rPr kumimoji="1" lang="en-US" altLang="ja-JP" sz="3600" b="1" dirty="0"/>
              <a:t>100</a:t>
            </a:r>
            <a:r>
              <a:rPr kumimoji="1" lang="ja-JP" altLang="en-US" sz="3600" b="1" dirty="0"/>
              <a:t>万人以上が購入した大人気商品！」と広告する。</a:t>
            </a:r>
            <a:endParaRPr kumimoji="1" lang="en-US" altLang="ja-JP" sz="3600" b="1" dirty="0"/>
          </a:p>
          <a:p>
            <a:pPr marL="0" indent="0">
              <a:buNone/>
            </a:pPr>
            <a:endParaRPr kumimoji="1" lang="en-US" altLang="ja-JP" sz="3600" dirty="0"/>
          </a:p>
          <a:p>
            <a:pPr marL="0" indent="0">
              <a:buNone/>
            </a:pPr>
            <a:r>
              <a:rPr lang="ja-JP" altLang="en-US" sz="3600" dirty="0"/>
              <a:t>お客様</a:t>
            </a:r>
            <a:r>
              <a:rPr kumimoji="1" lang="en-US" altLang="ja-JP" sz="3600" dirty="0"/>
              <a:t>: </a:t>
            </a:r>
          </a:p>
          <a:p>
            <a:pPr marL="0" indent="0">
              <a:buNone/>
            </a:pPr>
            <a:r>
              <a:rPr kumimoji="1" lang="ja-JP" altLang="en-US" sz="3600" b="1" dirty="0"/>
              <a:t>多くの人が支持していると感じ、安心感から購入に踏み切りやすくなる。</a:t>
            </a:r>
          </a:p>
        </p:txBody>
      </p:sp>
      <p:graphicFrame>
        <p:nvGraphicFramePr>
          <p:cNvPr id="7" name="表 6">
            <a:extLst>
              <a:ext uri="{FF2B5EF4-FFF2-40B4-BE49-F238E27FC236}">
                <a16:creationId xmlns:a16="http://schemas.microsoft.com/office/drawing/2014/main" id="{8A3FACD9-48F8-7FC5-2141-0EFDF42F6D26}"/>
              </a:ext>
            </a:extLst>
          </p:cNvPr>
          <p:cNvGraphicFramePr>
            <a:graphicFrameLocks noGrp="1"/>
          </p:cNvGraphicFramePr>
          <p:nvPr>
            <p:extLst>
              <p:ext uri="{D42A27DB-BD31-4B8C-83A1-F6EECF244321}">
                <p14:modId xmlns:p14="http://schemas.microsoft.com/office/powerpoint/2010/main" val="3050870201"/>
              </p:ext>
            </p:extLst>
          </p:nvPr>
        </p:nvGraphicFramePr>
        <p:xfrm>
          <a:off x="280827" y="118684"/>
          <a:ext cx="11763909" cy="974985"/>
        </p:xfrm>
        <a:graphic>
          <a:graphicData uri="http://schemas.openxmlformats.org/drawingml/2006/table">
            <a:tbl>
              <a:tblPr>
                <a:tableStyleId>{5C22544A-7EE6-4342-B048-85BDC9FD1C3A}</a:tableStyleId>
              </a:tblPr>
              <a:tblGrid>
                <a:gridCol w="832020">
                  <a:extLst>
                    <a:ext uri="{9D8B030D-6E8A-4147-A177-3AD203B41FA5}">
                      <a16:colId xmlns:a16="http://schemas.microsoft.com/office/drawing/2014/main" val="2792844085"/>
                    </a:ext>
                  </a:extLst>
                </a:gridCol>
                <a:gridCol w="4640896">
                  <a:extLst>
                    <a:ext uri="{9D8B030D-6E8A-4147-A177-3AD203B41FA5}">
                      <a16:colId xmlns:a16="http://schemas.microsoft.com/office/drawing/2014/main" val="108541951"/>
                    </a:ext>
                  </a:extLst>
                </a:gridCol>
                <a:gridCol w="6290993">
                  <a:extLst>
                    <a:ext uri="{9D8B030D-6E8A-4147-A177-3AD203B41FA5}">
                      <a16:colId xmlns:a16="http://schemas.microsoft.com/office/drawing/2014/main" val="807247159"/>
                    </a:ext>
                  </a:extLst>
                </a:gridCol>
              </a:tblGrid>
              <a:tr h="214895">
                <a:tc>
                  <a:txBody>
                    <a:bodyPr/>
                    <a:lstStyle/>
                    <a:p>
                      <a:pPr algn="l" fontAlgn="ctr"/>
                      <a:r>
                        <a:rPr lang="en-US" sz="1800" b="1" u="none" strike="noStrike" dirty="0">
                          <a:effectLst/>
                        </a:rPr>
                        <a:t>No.</a:t>
                      </a:r>
                      <a:endParaRPr 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ctr" fontAlgn="ctr"/>
                      <a:r>
                        <a:rPr lang="ja-JP" altLang="en-US" sz="1800" b="1" u="none" strike="noStrike">
                          <a:effectLst/>
                        </a:rPr>
                        <a:t>認知バイアス</a:t>
                      </a:r>
                      <a:endParaRPr lang="ja-JP" alt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ctr" fontAlgn="ctr"/>
                      <a:r>
                        <a:rPr lang="ja-JP" altLang="en-US" sz="1800" b="1" u="none" strike="noStrike">
                          <a:effectLst/>
                        </a:rPr>
                        <a:t>定義</a:t>
                      </a:r>
                      <a:endParaRPr lang="ja-JP" alt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extLst>
                  <a:ext uri="{0D108BD9-81ED-4DB2-BD59-A6C34878D82A}">
                    <a16:rowId xmlns:a16="http://schemas.microsoft.com/office/drawing/2014/main" val="2603731519"/>
                  </a:ext>
                </a:extLst>
              </a:tr>
              <a:tr h="694368">
                <a:tc>
                  <a:txBody>
                    <a:bodyPr/>
                    <a:lstStyle/>
                    <a:p>
                      <a:pPr algn="r" fontAlgn="ctr"/>
                      <a:r>
                        <a:rPr lang="en-US" altLang="ja-JP" sz="1800" b="1" u="none" strike="noStrike">
                          <a:effectLst/>
                        </a:rPr>
                        <a:t>2</a:t>
                      </a:r>
                      <a:endParaRPr lang="en-US" altLang="ja-JP"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l" fontAlgn="ctr"/>
                      <a:r>
                        <a:rPr lang="ja-JP" altLang="en-US" sz="1800" b="1" u="none" strike="noStrike" dirty="0">
                          <a:effectLst/>
                        </a:rPr>
                        <a:t>確証バイアス </a:t>
                      </a:r>
                      <a:r>
                        <a:rPr lang="en-US" altLang="ja-JP" sz="1800" b="1" u="none" strike="noStrike" dirty="0">
                          <a:effectLst/>
                        </a:rPr>
                        <a:t>(</a:t>
                      </a:r>
                      <a:r>
                        <a:rPr lang="en-US" sz="1800" b="1" u="none" strike="noStrike" dirty="0">
                          <a:effectLst/>
                        </a:rPr>
                        <a:t>Confirmation Bias)</a:t>
                      </a:r>
                      <a:endParaRPr 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l" fontAlgn="ctr"/>
                      <a:r>
                        <a:rPr lang="ja-JP" altLang="en-US" sz="1800" b="1" u="none" strike="noStrike" dirty="0">
                          <a:effectLst/>
                        </a:rPr>
                        <a:t>自分の信念や仮説を支持する情報を重視し、反する情報を無視する傾向。</a:t>
                      </a:r>
                      <a:endParaRPr lang="ja-JP" alt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extLst>
                  <a:ext uri="{0D108BD9-81ED-4DB2-BD59-A6C34878D82A}">
                    <a16:rowId xmlns:a16="http://schemas.microsoft.com/office/drawing/2014/main" val="2931097680"/>
                  </a:ext>
                </a:extLst>
              </a:tr>
            </a:tbl>
          </a:graphicData>
        </a:graphic>
      </p:graphicFrame>
      <p:sp>
        <p:nvSpPr>
          <p:cNvPr id="14" name="矢印: 下 13">
            <a:extLst>
              <a:ext uri="{FF2B5EF4-FFF2-40B4-BE49-F238E27FC236}">
                <a16:creationId xmlns:a16="http://schemas.microsoft.com/office/drawing/2014/main" id="{53C16AA8-7E86-C5E3-1CEB-5381AA43627D}"/>
              </a:ext>
            </a:extLst>
          </p:cNvPr>
          <p:cNvSpPr/>
          <p:nvPr/>
        </p:nvSpPr>
        <p:spPr>
          <a:xfrm>
            <a:off x="5741540" y="4972692"/>
            <a:ext cx="708917" cy="559942"/>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15910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 6">
            <a:extLst>
              <a:ext uri="{FF2B5EF4-FFF2-40B4-BE49-F238E27FC236}">
                <a16:creationId xmlns:a16="http://schemas.microsoft.com/office/drawing/2014/main" id="{8A3FACD9-48F8-7FC5-2141-0EFDF42F6D26}"/>
              </a:ext>
            </a:extLst>
          </p:cNvPr>
          <p:cNvGraphicFramePr>
            <a:graphicFrameLocks noGrp="1"/>
          </p:cNvGraphicFramePr>
          <p:nvPr/>
        </p:nvGraphicFramePr>
        <p:xfrm>
          <a:off x="280827" y="118684"/>
          <a:ext cx="11763909" cy="974985"/>
        </p:xfrm>
        <a:graphic>
          <a:graphicData uri="http://schemas.openxmlformats.org/drawingml/2006/table">
            <a:tbl>
              <a:tblPr>
                <a:tableStyleId>{5C22544A-7EE6-4342-B048-85BDC9FD1C3A}</a:tableStyleId>
              </a:tblPr>
              <a:tblGrid>
                <a:gridCol w="832020">
                  <a:extLst>
                    <a:ext uri="{9D8B030D-6E8A-4147-A177-3AD203B41FA5}">
                      <a16:colId xmlns:a16="http://schemas.microsoft.com/office/drawing/2014/main" val="2792844085"/>
                    </a:ext>
                  </a:extLst>
                </a:gridCol>
                <a:gridCol w="4640896">
                  <a:extLst>
                    <a:ext uri="{9D8B030D-6E8A-4147-A177-3AD203B41FA5}">
                      <a16:colId xmlns:a16="http://schemas.microsoft.com/office/drawing/2014/main" val="108541951"/>
                    </a:ext>
                  </a:extLst>
                </a:gridCol>
                <a:gridCol w="6290993">
                  <a:extLst>
                    <a:ext uri="{9D8B030D-6E8A-4147-A177-3AD203B41FA5}">
                      <a16:colId xmlns:a16="http://schemas.microsoft.com/office/drawing/2014/main" val="807247159"/>
                    </a:ext>
                  </a:extLst>
                </a:gridCol>
              </a:tblGrid>
              <a:tr h="214895">
                <a:tc>
                  <a:txBody>
                    <a:bodyPr/>
                    <a:lstStyle/>
                    <a:p>
                      <a:pPr algn="l" fontAlgn="ctr"/>
                      <a:r>
                        <a:rPr lang="en-US" sz="1800" b="1" u="none" strike="noStrike" dirty="0">
                          <a:effectLst/>
                        </a:rPr>
                        <a:t>No.</a:t>
                      </a:r>
                      <a:endParaRPr 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ctr" fontAlgn="ctr"/>
                      <a:r>
                        <a:rPr lang="ja-JP" altLang="en-US" sz="1800" b="1" u="none" strike="noStrike">
                          <a:effectLst/>
                        </a:rPr>
                        <a:t>認知バイアス</a:t>
                      </a:r>
                      <a:endParaRPr lang="ja-JP" alt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ctr" fontAlgn="ctr"/>
                      <a:r>
                        <a:rPr lang="ja-JP" altLang="en-US" sz="1800" b="1" u="none" strike="noStrike">
                          <a:effectLst/>
                        </a:rPr>
                        <a:t>定義</a:t>
                      </a:r>
                      <a:endParaRPr lang="ja-JP" altLang="en-US"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extLst>
                  <a:ext uri="{0D108BD9-81ED-4DB2-BD59-A6C34878D82A}">
                    <a16:rowId xmlns:a16="http://schemas.microsoft.com/office/drawing/2014/main" val="2603731519"/>
                  </a:ext>
                </a:extLst>
              </a:tr>
              <a:tr h="694368">
                <a:tc>
                  <a:txBody>
                    <a:bodyPr/>
                    <a:lstStyle/>
                    <a:p>
                      <a:pPr algn="r" fontAlgn="ctr"/>
                      <a:r>
                        <a:rPr lang="en-US" altLang="ja-JP" sz="1800" b="1" u="none" strike="noStrike">
                          <a:effectLst/>
                        </a:rPr>
                        <a:t>2</a:t>
                      </a:r>
                      <a:endParaRPr lang="en-US" altLang="ja-JP" sz="1800" b="1" i="0" u="none" strike="noStrike">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l" fontAlgn="ctr"/>
                      <a:r>
                        <a:rPr lang="ja-JP" altLang="en-US" sz="1800" b="1" u="none" strike="noStrike" dirty="0">
                          <a:effectLst/>
                        </a:rPr>
                        <a:t>確証バイアス </a:t>
                      </a:r>
                      <a:r>
                        <a:rPr lang="en-US" altLang="ja-JP" sz="1800" b="1" u="none" strike="noStrike" dirty="0">
                          <a:effectLst/>
                        </a:rPr>
                        <a:t>(</a:t>
                      </a:r>
                      <a:r>
                        <a:rPr lang="en-US" sz="1800" b="1" u="none" strike="noStrike" dirty="0">
                          <a:effectLst/>
                        </a:rPr>
                        <a:t>Confirmation Bias)</a:t>
                      </a:r>
                      <a:endParaRPr 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tc>
                  <a:txBody>
                    <a:bodyPr/>
                    <a:lstStyle/>
                    <a:p>
                      <a:pPr algn="l" fontAlgn="ctr"/>
                      <a:r>
                        <a:rPr lang="ja-JP" altLang="en-US" sz="1800" b="1" u="none" strike="noStrike" dirty="0">
                          <a:effectLst/>
                        </a:rPr>
                        <a:t>自分の信念や仮説を支持する情報を重視し、反する情報を無視する傾向。</a:t>
                      </a:r>
                      <a:endParaRPr lang="ja-JP" alt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97" marR="6297" marT="6297" marB="0" anchor="ctr"/>
                </a:tc>
                <a:extLst>
                  <a:ext uri="{0D108BD9-81ED-4DB2-BD59-A6C34878D82A}">
                    <a16:rowId xmlns:a16="http://schemas.microsoft.com/office/drawing/2014/main" val="2931097680"/>
                  </a:ext>
                </a:extLst>
              </a:tr>
            </a:tbl>
          </a:graphicData>
        </a:graphic>
      </p:graphicFrame>
      <p:pic>
        <p:nvPicPr>
          <p:cNvPr id="1026" name="Picture 2" descr="家電量販店イラスト｜無料イラスト・フリー素材なら「イラストAC」">
            <a:extLst>
              <a:ext uri="{FF2B5EF4-FFF2-40B4-BE49-F238E27FC236}">
                <a16:creationId xmlns:a16="http://schemas.microsoft.com/office/drawing/2014/main" id="{846A09EE-C737-DA51-B1F9-6E99D16CD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0201604" y="4776672"/>
            <a:ext cx="1906495" cy="2021670"/>
          </a:xfrm>
          <a:prstGeom prst="rect">
            <a:avLst/>
          </a:prstGeom>
          <a:noFill/>
          <a:extLst>
            <a:ext uri="{909E8E84-426E-40DD-AFC4-6F175D3DCCD1}">
              <a14:hiddenFill xmlns:a14="http://schemas.microsoft.com/office/drawing/2010/main">
                <a:solidFill>
                  <a:srgbClr val="FFFFFF"/>
                </a:solidFill>
              </a14:hiddenFill>
            </a:ext>
          </a:extLst>
        </p:spPr>
      </p:pic>
      <p:pic>
        <p:nvPicPr>
          <p:cNvPr id="14" name="図 13">
            <a:extLst>
              <a:ext uri="{FF2B5EF4-FFF2-40B4-BE49-F238E27FC236}">
                <a16:creationId xmlns:a16="http://schemas.microsoft.com/office/drawing/2014/main" id="{6313AE40-6272-FDA3-44BC-0FBCE0A1E1A8}"/>
              </a:ext>
            </a:extLst>
          </p:cNvPr>
          <p:cNvPicPr>
            <a:picLocks noChangeAspect="1"/>
          </p:cNvPicPr>
          <p:nvPr/>
        </p:nvPicPr>
        <p:blipFill>
          <a:blip r:embed="rId3"/>
          <a:stretch>
            <a:fillRect/>
          </a:stretch>
        </p:blipFill>
        <p:spPr>
          <a:xfrm>
            <a:off x="504677" y="4053860"/>
            <a:ext cx="1536432" cy="2238310"/>
          </a:xfrm>
          <a:prstGeom prst="rect">
            <a:avLst/>
          </a:prstGeom>
        </p:spPr>
      </p:pic>
      <p:sp>
        <p:nvSpPr>
          <p:cNvPr id="15" name="テキスト ボックス 14">
            <a:extLst>
              <a:ext uri="{FF2B5EF4-FFF2-40B4-BE49-F238E27FC236}">
                <a16:creationId xmlns:a16="http://schemas.microsoft.com/office/drawing/2014/main" id="{97CB2E95-7ED1-F66A-4352-7071E752316B}"/>
              </a:ext>
            </a:extLst>
          </p:cNvPr>
          <p:cNvSpPr txBox="1"/>
          <p:nvPr/>
        </p:nvSpPr>
        <p:spPr>
          <a:xfrm>
            <a:off x="103985" y="1794514"/>
            <a:ext cx="6461349" cy="2677656"/>
          </a:xfrm>
          <a:prstGeom prst="rect">
            <a:avLst/>
          </a:prstGeom>
          <a:noFill/>
        </p:spPr>
        <p:txBody>
          <a:bodyPr wrap="square" rtlCol="0">
            <a:spAutoFit/>
          </a:bodyPr>
          <a:lstStyle/>
          <a:p>
            <a:r>
              <a:rPr lang="ja-JP" altLang="en-US" sz="3000" b="1" dirty="0"/>
              <a:t>①消費者</a:t>
            </a:r>
            <a:r>
              <a:rPr lang="en-US" altLang="ja-JP" sz="3000" b="1" dirty="0"/>
              <a:t>A:</a:t>
            </a:r>
            <a:r>
              <a:rPr lang="en-US" altLang="ja-JP" sz="3000" dirty="0"/>
              <a:t> </a:t>
            </a:r>
          </a:p>
          <a:p>
            <a:r>
              <a:rPr lang="ja-JP" altLang="en-US" sz="3000" b="1" dirty="0"/>
              <a:t>「このブランドのスマートフォンはあまり良くないって聞いたことがあるから、やめておこうかな。ネットで悪いレビューも多いし。」</a:t>
            </a:r>
            <a:endParaRPr kumimoji="1" lang="ja-JP" altLang="en-US" sz="3000" b="1" dirty="0"/>
          </a:p>
          <a:p>
            <a:endParaRPr kumimoji="1" lang="ja-JP" altLang="en-US" dirty="0"/>
          </a:p>
        </p:txBody>
      </p:sp>
      <p:sp>
        <p:nvSpPr>
          <p:cNvPr id="17" name="コンテンツ プレースホルダー 16">
            <a:extLst>
              <a:ext uri="{FF2B5EF4-FFF2-40B4-BE49-F238E27FC236}">
                <a16:creationId xmlns:a16="http://schemas.microsoft.com/office/drawing/2014/main" id="{5682CA2D-06F6-11AE-1AB0-8AA4C9EFFA41}"/>
              </a:ext>
            </a:extLst>
          </p:cNvPr>
          <p:cNvSpPr>
            <a:spLocks noGrp="1"/>
          </p:cNvSpPr>
          <p:nvPr>
            <p:ph idx="1"/>
          </p:nvPr>
        </p:nvSpPr>
        <p:spPr>
          <a:xfrm>
            <a:off x="2147299" y="5691883"/>
            <a:ext cx="8054305" cy="1102073"/>
          </a:xfrm>
        </p:spPr>
        <p:txBody>
          <a:bodyPr>
            <a:normAutofit/>
          </a:bodyPr>
          <a:lstStyle/>
          <a:p>
            <a:pPr marL="0" indent="0">
              <a:buNone/>
            </a:pPr>
            <a:r>
              <a:rPr lang="ja-JP" altLang="en-US" b="1" dirty="0"/>
              <a:t>③売上結果</a:t>
            </a:r>
            <a:r>
              <a:rPr lang="en-US" altLang="ja-JP" b="1" dirty="0"/>
              <a:t>: </a:t>
            </a:r>
          </a:p>
          <a:p>
            <a:pPr marL="0" indent="0">
              <a:buNone/>
            </a:pPr>
            <a:r>
              <a:rPr lang="ja-JP" altLang="en-US" b="1" dirty="0"/>
              <a:t>  消費者</a:t>
            </a:r>
            <a:r>
              <a:rPr lang="en-US" altLang="ja-JP" b="1" dirty="0"/>
              <a:t>A</a:t>
            </a:r>
            <a:r>
              <a:rPr lang="ja-JP" altLang="en-US" b="1" dirty="0"/>
              <a:t>は既存の信念を優先し、購入を見送る。</a:t>
            </a:r>
            <a:endParaRPr kumimoji="1" lang="ja-JP" altLang="en-US" b="1" dirty="0">
              <a:solidFill>
                <a:srgbClr val="FF0000"/>
              </a:solidFill>
            </a:endParaRPr>
          </a:p>
        </p:txBody>
      </p:sp>
      <p:sp>
        <p:nvSpPr>
          <p:cNvPr id="18" name="テキスト ボックス 17">
            <a:extLst>
              <a:ext uri="{FF2B5EF4-FFF2-40B4-BE49-F238E27FC236}">
                <a16:creationId xmlns:a16="http://schemas.microsoft.com/office/drawing/2014/main" id="{2CA1A701-271F-2C9F-A6AF-1C42FA956906}"/>
              </a:ext>
            </a:extLst>
          </p:cNvPr>
          <p:cNvSpPr txBox="1"/>
          <p:nvPr/>
        </p:nvSpPr>
        <p:spPr>
          <a:xfrm>
            <a:off x="7175644" y="2710183"/>
            <a:ext cx="4716328" cy="2062103"/>
          </a:xfrm>
          <a:prstGeom prst="rect">
            <a:avLst/>
          </a:prstGeom>
          <a:noFill/>
        </p:spPr>
        <p:txBody>
          <a:bodyPr wrap="square" rtlCol="0">
            <a:spAutoFit/>
          </a:bodyPr>
          <a:lstStyle/>
          <a:p>
            <a:r>
              <a:rPr lang="ja-JP" altLang="en-US" sz="3200" b="1" dirty="0"/>
              <a:t>②営業者</a:t>
            </a:r>
            <a:r>
              <a:rPr lang="en-US" altLang="ja-JP" sz="3200" b="1" dirty="0"/>
              <a:t>: </a:t>
            </a:r>
          </a:p>
          <a:p>
            <a:r>
              <a:rPr lang="ja-JP" altLang="en-US" sz="3200" b="1" dirty="0"/>
              <a:t>「でも、新しいモデルは特に評判が良いです。試してみてください。」</a:t>
            </a:r>
            <a:endParaRPr kumimoji="1" lang="ja-JP" altLang="en-US" sz="3200" b="1" dirty="0"/>
          </a:p>
        </p:txBody>
      </p:sp>
      <p:sp>
        <p:nvSpPr>
          <p:cNvPr id="19" name="テキスト ボックス 18">
            <a:extLst>
              <a:ext uri="{FF2B5EF4-FFF2-40B4-BE49-F238E27FC236}">
                <a16:creationId xmlns:a16="http://schemas.microsoft.com/office/drawing/2014/main" id="{F36EB1EF-15ED-891A-317F-DDB061E878E4}"/>
              </a:ext>
            </a:extLst>
          </p:cNvPr>
          <p:cNvSpPr txBox="1"/>
          <p:nvPr/>
        </p:nvSpPr>
        <p:spPr>
          <a:xfrm>
            <a:off x="2405743" y="1240971"/>
            <a:ext cx="6760028" cy="461665"/>
          </a:xfrm>
          <a:prstGeom prst="rect">
            <a:avLst/>
          </a:prstGeom>
          <a:noFill/>
        </p:spPr>
        <p:txBody>
          <a:bodyPr wrap="square" rtlCol="0">
            <a:spAutoFit/>
          </a:bodyPr>
          <a:lstStyle/>
          <a:p>
            <a:pPr algn="ctr"/>
            <a:r>
              <a:rPr lang="ja-JP" altLang="en-US" sz="2400" b="1" dirty="0">
                <a:highlight>
                  <a:srgbClr val="C0C0C0"/>
                </a:highlight>
              </a:rPr>
              <a:t>認知バイアス</a:t>
            </a:r>
            <a:r>
              <a:rPr lang="en-US" altLang="ja-JP" sz="2400" b="1" dirty="0">
                <a:highlight>
                  <a:srgbClr val="C0C0C0"/>
                </a:highlight>
              </a:rPr>
              <a:t>(</a:t>
            </a:r>
            <a:r>
              <a:rPr lang="ja-JP" altLang="en-US" sz="2400" b="1" u="none" strike="noStrike" dirty="0">
                <a:effectLst/>
                <a:highlight>
                  <a:srgbClr val="C0C0C0"/>
                </a:highlight>
              </a:rPr>
              <a:t>確証バイアス </a:t>
            </a:r>
            <a:r>
              <a:rPr lang="en-US" altLang="ja-JP" sz="2400" b="1" dirty="0">
                <a:highlight>
                  <a:srgbClr val="C0C0C0"/>
                </a:highlight>
              </a:rPr>
              <a:t>)</a:t>
            </a:r>
            <a:r>
              <a:rPr lang="ja-JP" altLang="en-US" sz="2400" b="1" dirty="0">
                <a:highlight>
                  <a:srgbClr val="C0C0C0"/>
                </a:highlight>
              </a:rPr>
              <a:t>を考慮しない場合</a:t>
            </a:r>
            <a:endParaRPr kumimoji="1" lang="ja-JP" altLang="en-US" sz="2400" b="1" dirty="0">
              <a:highlight>
                <a:srgbClr val="C0C0C0"/>
              </a:highlight>
            </a:endParaRPr>
          </a:p>
        </p:txBody>
      </p:sp>
    </p:spTree>
    <p:extLst>
      <p:ext uri="{BB962C8B-B14F-4D97-AF65-F5344CB8AC3E}">
        <p14:creationId xmlns:p14="http://schemas.microsoft.com/office/powerpoint/2010/main" val="388134794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5499</Words>
  <Application>Microsoft Office PowerPoint</Application>
  <PresentationFormat>ワイド画面</PresentationFormat>
  <Paragraphs>592</Paragraphs>
  <Slides>34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34</vt:i4>
      </vt:variant>
    </vt:vector>
  </HeadingPairs>
  <TitlesOfParts>
    <vt:vector size="40" baseType="lpstr">
      <vt:lpstr>Lucida Grande</vt:lpstr>
      <vt:lpstr>var(--headings-font-family)</vt:lpstr>
      <vt:lpstr>游ゴシック</vt:lpstr>
      <vt:lpstr>游ゴシック Light</vt:lpstr>
      <vt:lpstr>Arial</vt:lpstr>
      <vt:lpstr>Office テーマ</vt:lpstr>
      <vt:lpstr>認知バイアスを考慮した売上のシミュレーション -コンタクトセンターでの事例を通じて-</vt:lpstr>
      <vt:lpstr>モチベーション</vt:lpstr>
      <vt:lpstr>PowerPoint プレゼンテーション</vt:lpstr>
      <vt:lpstr>PowerPoint プレゼンテーション</vt:lpstr>
      <vt:lpstr>目次</vt:lpstr>
      <vt:lpstr>1.認知バイアスの種類(12)</vt:lpstr>
      <vt:lpstr>2. LLMの認知バイアスの種類(9)</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4.各認知バイアスを考慮した対策例①</vt:lpstr>
      <vt:lpstr>4.各認知バイアスを考慮した対策例②</vt:lpstr>
      <vt:lpstr>5.コールセンターのペルソナ（事業者側）と消費者のペルソナ（受け手側）を設定して、認知バイアスの有無でシミュレーション</vt:lpstr>
      <vt:lpstr>5.コールセンターのペルソナ（事業者側）と消費者のペルソナ（受け手側）を設定して、認知バイアスの有無でシミュレーション</vt:lpstr>
      <vt:lpstr>5.コールセンターのペルソナ（事業者側）と消費者のペルソナ（受け手側）を設定して、認知バイアスの有無でシミュレーション</vt:lpstr>
      <vt:lpstr>5.コールセンターのペルソナ（事業者側）と消費者のペルソナ（受け手側）を設定して、認知バイアスの有無でシミュレーション</vt:lpstr>
      <vt:lpstr>6.まとめ</vt:lpstr>
      <vt:lpstr>参考資料・URL一覧</vt:lpstr>
      <vt:lpstr>付録：</vt:lpstr>
      <vt:lpstr>3.各認知バイアスでのコールセンターのインタラクション事例</vt:lpstr>
      <vt:lpstr>3.各認知バイアスでのコールセンターのインタラクション事例</vt:lpstr>
      <vt:lpstr>3.各認知バイアスでのコールセンターのインタラクション事例</vt:lpstr>
      <vt:lpstr>3.各認知バイアスでのコールセンターのインタラクション事例</vt:lpstr>
      <vt:lpstr>3.各認知バイアスでのコールセンターのインタラクション事例</vt:lpstr>
      <vt:lpstr>3.各認知バイアスでのコールセンターのインタラクション事例</vt:lpstr>
      <vt:lpstr>3.各認知バイアスでのコールセンターのインタラクション事例</vt:lpstr>
      <vt:lpstr>3.各認知バイアスでのコールセンターのインタラクション事例</vt:lpstr>
      <vt:lpstr>3.各認知バイアスでのコールセンターのインタラクション事例</vt:lpstr>
      <vt:lpstr>3.各認知バイアスでのコールセンターのインタラクション事例</vt:lpstr>
      <vt:lpstr>3.各認知バイアスでのコールセンターのインタラクション事例</vt:lpstr>
      <vt:lpstr>3.各認知バイアスでのコールセンターのインタラクション事例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hotmail.co.jp ota</dc:creator>
  <cp:lastModifiedBy>hotmail.co.jp ota</cp:lastModifiedBy>
  <cp:revision>93</cp:revision>
  <dcterms:created xsi:type="dcterms:W3CDTF">2024-06-22T04:57:53Z</dcterms:created>
  <dcterms:modified xsi:type="dcterms:W3CDTF">2024-06-23T02:44:26Z</dcterms:modified>
</cp:coreProperties>
</file>