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9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6" r:id="rId20"/>
    <p:sldId id="277" r:id="rId21"/>
    <p:sldId id="278" r:id="rId22"/>
    <p:sldId id="279" r:id="rId23"/>
    <p:sldId id="301" r:id="rId24"/>
    <p:sldId id="302" r:id="rId25"/>
    <p:sldId id="303" r:id="rId26"/>
    <p:sldId id="304"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1" r:id="rId93"/>
  </p:sldIdLst>
  <p:sldSz cx="9144000" cy="5143500" type="screen16x9"/>
  <p:notesSz cx="6858000" cy="9144000"/>
  <p:embeddedFontLst>
    <p:embeddedFont>
      <p:font typeface="Open Sans" panose="020B0604020202020204" charset="0"/>
      <p:regular r:id="rId95"/>
      <p:bold r:id="rId96"/>
      <p:italic r:id="rId97"/>
      <p:boldItalic r:id="rId98"/>
    </p:embeddedFont>
    <p:embeddedFont>
      <p:font typeface="Merriweather Sans" panose="020B0604020202020204" charset="0"/>
      <p:regular r:id="rId99"/>
      <p:bold r:id="rId100"/>
      <p:italic r:id="rId101"/>
      <p:boldItalic r:id="rId102"/>
    </p:embeddedFont>
    <p:embeddedFont>
      <p:font typeface="PT Sans Narrow" panose="020B0604020202020204" charset="0"/>
      <p:regular r:id="rId103"/>
      <p:bold r:id="rId10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66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8.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font" Target="fonts/font1.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9.fntdata"/><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font" Target="fonts/font5.fntdata"/><Relationship Id="rId10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3.fntdata"/><Relationship Id="rId104" Type="http://schemas.openxmlformats.org/officeDocument/2006/relationships/font" Target="fonts/font10.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6.fntdata"/><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font" Target="fonts/font4.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661874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3200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2db370a2d_3_49: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gc2db370a2d_3_49: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7855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2db370a2d_3_56: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c2db370a2d_3_56: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8305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c2db370a2d_3_63: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c2db370a2d_3_63: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4185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c2db370a2d_3_70: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gc2db370a2d_3_70: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0555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c2db370a2d_3_77: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gc2db370a2d_3_77: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5038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c2db370a2d_3_260: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gc2db370a2d_3_260: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5057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c2db370a2d_3_84: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c2db370a2d_3_84: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972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c2db370a2d_3_91: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c2db370a2d_3_91: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2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c2db370a2d_3_281: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gc2db370a2d_3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64962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c2db370a2d_3_297: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c2db370a2d_3_297: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3730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c1f973d84a_0_0: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gc1f973d84a_0_0: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56422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c2db370a2d_3_98: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gc2db370a2d_3_98: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2204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c2db370a2d_3_230: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gc2db370a2d_3_230: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5414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c2db370a2d_3_240: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gc2db370a2d_3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9195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c2db370a2d_3_108: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gc2db370a2d_3_108: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592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c2db370a2d_3_118: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gc2db370a2d_3_118: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16856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c2db370a2d_3_125: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gc2db370a2d_3_125: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60826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c2db370a2d_3_132: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gc2db370a2d_3_132: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41152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2db370a2d_3_303: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gc2db370a2d_3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3443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2db370a2d_3_309: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gc2db370a2d_3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4425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2db370a2d_3_139: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gc2db370a2d_3_139: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9556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2db370a2d_3_5: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gc2db370a2d_3_5: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00447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c2db370a2d_3_146: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gc2db370a2d_3_146: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30111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c2db370a2d_3_153: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gc2db370a2d_3_153: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19669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c2db370a2d_3_160: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gc2db370a2d_3_160: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86771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c2db370a2d_3_167: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gc2db370a2d_3_167: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47483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c2db370a2d_3_174: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gc2db370a2d_3_174: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14831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c2db370a2d_3_181: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gc2db370a2d_3_181: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71202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c2db370a2d_3_188: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gc2db370a2d_3_188: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46555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c2db370a2d_3_195: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gc2db370a2d_3_195: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81360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c2db370a2d_3_202: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gc2db370a2d_3_202: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26089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c2db370a2d_3_209: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gc2db370a2d_3_209: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821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2db370a2d_3_12: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gc2db370a2d_3_12: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66290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c2db370a2d_3_216: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gc2db370a2d_3_216: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85759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c2db370a2d_3_223: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2" name="Google Shape;372;gc2db370a2d_3_223: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1838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c1f973d84a_0_0: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gc1f973d8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09543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c74e8bca8a_0_138: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gc74e8bca8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8678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74e8bca8a_0_144: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c74e8bca8a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26536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c74e8bca8a_0_226: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gc74e8bca8a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3106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74e8bca8a_0_238: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gc74e8bca8a_0_238: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72009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74e8bca8a_0_244: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c74e8bca8a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77857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c74e8bca8a_0_150: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gc74e8bca8a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04703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c74e8bca8a_0_156: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c74e8bca8a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3773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2db370a2d_3_20: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gc2db370a2d_3_20: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46006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c74e8bca8a_0_162: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c74e8bca8a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46336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74e8bca8a_0_168: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gc74e8bca8a_0_168: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55472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c74e8bca8a_0_174: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c74e8bca8a_0_174: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7032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c74e8bca8a_0_180: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c74e8bca8a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86313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c691eda239_0_22: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gc691eda239_0_22: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5085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c691eda239_0_33: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c691eda239_0_33: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69135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c691eda239_0_0: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gc691eda2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58411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c74e8bca8a_0_6: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c74e8bca8a_0_6: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125478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c74e8bca8a_0_13: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c74e8bca8a_0_13: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51035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c74e8bca8a_0_25: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gc74e8bca8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2428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2db370a2d_3_27: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gc2db370a2d_3_27: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188151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c74e8bca8a_0_31: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c74e8bca8a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966777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c74e8bca8a_0_37: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gc74e8bca8a_0_37: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101825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c74e8bca8a_0_54: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c74e8bca8a_0_54: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511089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c74e8bca8a_0_124: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gc74e8bca8a_0_124: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590048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c74e8bca8a_0_48: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gc74e8bca8a_0_48: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740403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c74e8bca8a_0_61: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gc74e8bca8a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868255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c74e8bca8a_0_68: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gc74e8bca8a_0_68: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627275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74e8bca8a_0_74: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gc74e8bca8a_0_74: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752329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c74e8bca8a_0_80: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gc74e8bca8a_0_80: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031423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c74e8bca8a_0_87: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gc74e8bca8a_0_87: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8342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2db370a2d_3_253: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gc2db370a2d_3_253: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66751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74e8bca8a_0_94: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gc74e8bca8a_0_94: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475244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c74e8bca8a_0_101: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gc74e8bca8a_0_101: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928020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c74e8bca8a_0_111: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gc74e8bca8a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319164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74e8bca8a_0_131: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gc74e8bca8a_0_131: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790586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c74e8bca8a_0_0: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gc74e8bca8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430872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c691eda239_0_43: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gc691eda239_0_43: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990646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c691eda239_0_49: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gc691eda23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01416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c74e8bca8a_0_201: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gc74e8bca8a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426508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c74e8bca8a_0_214: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gc74e8bca8a_0_214: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833997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c74e8bca8a_0_208: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gc74e8bca8a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4723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c2db370a2d_3_35: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c2db370a2d_3_35: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914670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c691eda239_0_12: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gc691eda239_0_12: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255803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c691eda239_0_6: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gc691eda23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733287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c691eda239_0_66: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gc691eda239_0_66: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997814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c691eda239_0_59: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gc691eda239_0_59: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618288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691eda239_0_72: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8" name="Google Shape;348;gc691eda239_0_72: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810432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c691eda239_0_78: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gc691eda239_0_78: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570241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c691eda239_0_84: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gc691eda239_0_84: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247153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c691eda239_0_90: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gc691eda239_0_90: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952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c2db370a2d_3_42:notes"/>
          <p:cNvSpPr txBox="1">
            <a:spLocks noGrp="1"/>
          </p:cNvSpPr>
          <p:nvPr>
            <p:ph type="body" idx="1"/>
          </p:nvPr>
        </p:nvSpPr>
        <p:spPr>
          <a:xfrm>
            <a:off x="686448" y="4344037"/>
            <a:ext cx="54852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gc2db370a2d_3_42:notes"/>
          <p:cNvSpPr>
            <a:spLocks noGrp="1" noRot="1" noChangeAspect="1"/>
          </p:cNvSpPr>
          <p:nvPr>
            <p:ph type="sldImg" idx="2"/>
          </p:nvPr>
        </p:nvSpPr>
        <p:spPr>
          <a:xfrm>
            <a:off x="107366" y="686135"/>
            <a:ext cx="6643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4167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457200" y="205740"/>
            <a:ext cx="8229600" cy="857400"/>
          </a:xfrm>
          <a:prstGeom prst="rect">
            <a:avLst/>
          </a:prstGeom>
          <a:noFill/>
          <a:ln>
            <a:noFill/>
          </a:ln>
        </p:spPr>
        <p:txBody>
          <a:bodyPr spcFirstLastPara="1" wrap="square" lIns="38250" tIns="19125" rIns="38250" bIns="19125" anchor="t" anchorCtr="0">
            <a:normAutofit/>
          </a:bodyPr>
          <a:lstStyle>
            <a:lvl1pPr marR="0" lvl="0" algn="ctr" rtl="0">
              <a:spcBef>
                <a:spcPts val="0"/>
              </a:spcBef>
              <a:spcAft>
                <a:spcPts val="0"/>
              </a:spcAft>
              <a:buSzPts val="3600"/>
              <a:buNone/>
              <a:defRPr sz="4600" b="0" i="0" u="none" strike="noStrike" cap="none">
                <a:solidFill>
                  <a:schemeClr val="dk1"/>
                </a:solidFill>
                <a:latin typeface="Merriweather Sans"/>
                <a:ea typeface="Merriweather Sans"/>
                <a:cs typeface="Merriweather Sans"/>
                <a:sym typeface="Merriweather Sans"/>
              </a:defRPr>
            </a:lvl1pPr>
            <a:lvl2pPr marR="0" lvl="1" algn="ctr" rtl="0">
              <a:spcBef>
                <a:spcPts val="0"/>
              </a:spcBef>
              <a:spcAft>
                <a:spcPts val="0"/>
              </a:spcAft>
              <a:buSzPts val="3600"/>
              <a:buNone/>
              <a:defRPr sz="4600" b="0" i="0" u="none" strike="noStrike" cap="none">
                <a:solidFill>
                  <a:schemeClr val="dk1"/>
                </a:solidFill>
                <a:latin typeface="Merriweather Sans"/>
                <a:ea typeface="Merriweather Sans"/>
                <a:cs typeface="Merriweather Sans"/>
                <a:sym typeface="Merriweather Sans"/>
              </a:defRPr>
            </a:lvl2pPr>
            <a:lvl3pPr marR="0" lvl="2" algn="ctr" rtl="0">
              <a:spcBef>
                <a:spcPts val="0"/>
              </a:spcBef>
              <a:spcAft>
                <a:spcPts val="0"/>
              </a:spcAft>
              <a:buSzPts val="3600"/>
              <a:buNone/>
              <a:defRPr sz="4600" b="0" i="0" u="none" strike="noStrike" cap="none">
                <a:solidFill>
                  <a:schemeClr val="dk1"/>
                </a:solidFill>
                <a:latin typeface="Merriweather Sans"/>
                <a:ea typeface="Merriweather Sans"/>
                <a:cs typeface="Merriweather Sans"/>
                <a:sym typeface="Merriweather Sans"/>
              </a:defRPr>
            </a:lvl3pPr>
            <a:lvl4pPr marR="0" lvl="3" algn="ctr" rtl="0">
              <a:spcBef>
                <a:spcPts val="0"/>
              </a:spcBef>
              <a:spcAft>
                <a:spcPts val="0"/>
              </a:spcAft>
              <a:buSzPts val="3600"/>
              <a:buNone/>
              <a:defRPr sz="4600" b="0" i="0" u="none" strike="noStrike" cap="none">
                <a:solidFill>
                  <a:schemeClr val="dk1"/>
                </a:solidFill>
                <a:latin typeface="Merriweather Sans"/>
                <a:ea typeface="Merriweather Sans"/>
                <a:cs typeface="Merriweather Sans"/>
                <a:sym typeface="Merriweather Sans"/>
              </a:defRPr>
            </a:lvl4pPr>
            <a:lvl5pPr marR="0" lvl="4" algn="ctr" rtl="0">
              <a:spcBef>
                <a:spcPts val="0"/>
              </a:spcBef>
              <a:spcAft>
                <a:spcPts val="0"/>
              </a:spcAft>
              <a:buSzPts val="3600"/>
              <a:buNone/>
              <a:defRPr sz="4600" b="0" i="0" u="none" strike="noStrike" cap="none">
                <a:solidFill>
                  <a:schemeClr val="dk1"/>
                </a:solidFill>
                <a:latin typeface="Merriweather Sans"/>
                <a:ea typeface="Merriweather Sans"/>
                <a:cs typeface="Merriweather Sans"/>
                <a:sym typeface="Merriweather Sans"/>
              </a:defRPr>
            </a:lvl5pPr>
            <a:lvl6pPr marR="0" lvl="5" algn="ctr" rtl="0">
              <a:spcBef>
                <a:spcPts val="0"/>
              </a:spcBef>
              <a:spcAft>
                <a:spcPts val="0"/>
              </a:spcAft>
              <a:buSzPts val="3600"/>
              <a:buNone/>
              <a:defRPr sz="4600" b="0" i="0" u="none" strike="noStrike" cap="none">
                <a:solidFill>
                  <a:schemeClr val="dk1"/>
                </a:solidFill>
                <a:latin typeface="Merriweather Sans"/>
                <a:ea typeface="Merriweather Sans"/>
                <a:cs typeface="Merriweather Sans"/>
                <a:sym typeface="Merriweather Sans"/>
              </a:defRPr>
            </a:lvl6pPr>
            <a:lvl7pPr marR="0" lvl="6" algn="ctr" rtl="0">
              <a:spcBef>
                <a:spcPts val="0"/>
              </a:spcBef>
              <a:spcAft>
                <a:spcPts val="0"/>
              </a:spcAft>
              <a:buSzPts val="3600"/>
              <a:buNone/>
              <a:defRPr sz="4600" b="0" i="0" u="none" strike="noStrike" cap="none">
                <a:solidFill>
                  <a:schemeClr val="dk1"/>
                </a:solidFill>
                <a:latin typeface="Merriweather Sans"/>
                <a:ea typeface="Merriweather Sans"/>
                <a:cs typeface="Merriweather Sans"/>
                <a:sym typeface="Merriweather Sans"/>
              </a:defRPr>
            </a:lvl7pPr>
            <a:lvl8pPr marR="0" lvl="7" algn="ctr" rtl="0">
              <a:spcBef>
                <a:spcPts val="0"/>
              </a:spcBef>
              <a:spcAft>
                <a:spcPts val="0"/>
              </a:spcAft>
              <a:buSzPts val="3600"/>
              <a:buNone/>
              <a:defRPr sz="4600" b="0" i="0" u="none" strike="noStrike" cap="none">
                <a:solidFill>
                  <a:schemeClr val="dk1"/>
                </a:solidFill>
                <a:latin typeface="Merriweather Sans"/>
                <a:ea typeface="Merriweather Sans"/>
                <a:cs typeface="Merriweather Sans"/>
                <a:sym typeface="Merriweather Sans"/>
              </a:defRPr>
            </a:lvl8pPr>
            <a:lvl9pPr marR="0" lvl="8" algn="ctr" rtl="0">
              <a:spcBef>
                <a:spcPts val="0"/>
              </a:spcBef>
              <a:spcAft>
                <a:spcPts val="0"/>
              </a:spcAft>
              <a:buSzPts val="3600"/>
              <a:buNone/>
              <a:defRPr sz="4600" b="0" i="0" u="none" strike="noStrike" cap="none">
                <a:solidFill>
                  <a:schemeClr val="dk1"/>
                </a:solidFill>
                <a:latin typeface="Merriweather Sans"/>
                <a:ea typeface="Merriweather Sans"/>
                <a:cs typeface="Merriweather Sans"/>
                <a:sym typeface="Merriweather Sans"/>
              </a:defRPr>
            </a:lvl9pPr>
          </a:lstStyle>
          <a:p>
            <a:endParaRPr/>
          </a:p>
        </p:txBody>
      </p:sp>
      <p:sp>
        <p:nvSpPr>
          <p:cNvPr id="64" name="Google Shape;64;p13"/>
          <p:cNvSpPr txBox="1">
            <a:spLocks noGrp="1"/>
          </p:cNvSpPr>
          <p:nvPr>
            <p:ph type="body" idx="1"/>
          </p:nvPr>
        </p:nvSpPr>
        <p:spPr>
          <a:xfrm>
            <a:off x="457200" y="1200150"/>
            <a:ext cx="8229600" cy="3394800"/>
          </a:xfrm>
          <a:prstGeom prst="rect">
            <a:avLst/>
          </a:prstGeom>
          <a:noFill/>
          <a:ln>
            <a:noFill/>
          </a:ln>
        </p:spPr>
        <p:txBody>
          <a:bodyPr spcFirstLastPara="1" wrap="square" lIns="38250" tIns="19125" rIns="38250" bIns="19125" anchor="t" anchorCtr="0">
            <a:normAutofit/>
          </a:bodyPr>
          <a:lstStyle>
            <a:lvl1pPr marL="457200" marR="0" lvl="0" indent="-349250" algn="ctr" rtl="0">
              <a:spcBef>
                <a:spcPts val="0"/>
              </a:spcBef>
              <a:spcAft>
                <a:spcPts val="0"/>
              </a:spcAft>
              <a:buClr>
                <a:schemeClr val="dk1"/>
              </a:buClr>
              <a:buSzPts val="1900"/>
              <a:buFont typeface="Merriweather Sans"/>
              <a:buChar char="•"/>
              <a:defRPr sz="1900" b="0" i="0" u="none" strike="noStrike" cap="none">
                <a:solidFill>
                  <a:schemeClr val="dk1"/>
                </a:solidFill>
                <a:latin typeface="Merriweather Sans"/>
                <a:ea typeface="Merriweather Sans"/>
                <a:cs typeface="Merriweather Sans"/>
                <a:sym typeface="Merriweather Sans"/>
              </a:defRPr>
            </a:lvl1pPr>
            <a:lvl2pPr marL="914400" marR="0" lvl="1" indent="-349250" algn="ctr" rtl="0">
              <a:spcBef>
                <a:spcPts val="0"/>
              </a:spcBef>
              <a:spcAft>
                <a:spcPts val="0"/>
              </a:spcAft>
              <a:buClr>
                <a:schemeClr val="dk1"/>
              </a:buClr>
              <a:buSzPts val="1900"/>
              <a:buFont typeface="Merriweather Sans"/>
              <a:buChar char="–"/>
              <a:defRPr sz="1900" b="0" i="0" u="none" strike="noStrike" cap="none">
                <a:solidFill>
                  <a:schemeClr val="dk1"/>
                </a:solidFill>
                <a:latin typeface="Merriweather Sans"/>
                <a:ea typeface="Merriweather Sans"/>
                <a:cs typeface="Merriweather Sans"/>
                <a:sym typeface="Merriweather Sans"/>
              </a:defRPr>
            </a:lvl2pPr>
            <a:lvl3pPr marL="1371600" marR="0" lvl="2" indent="-349250" algn="ctr" rtl="0">
              <a:spcBef>
                <a:spcPts val="0"/>
              </a:spcBef>
              <a:spcAft>
                <a:spcPts val="0"/>
              </a:spcAft>
              <a:buClr>
                <a:schemeClr val="dk1"/>
              </a:buClr>
              <a:buSzPts val="1900"/>
              <a:buFont typeface="Merriweather Sans"/>
              <a:buChar char="•"/>
              <a:defRPr sz="1900" b="0" i="0" u="none" strike="noStrike" cap="none">
                <a:solidFill>
                  <a:schemeClr val="dk1"/>
                </a:solidFill>
                <a:latin typeface="Merriweather Sans"/>
                <a:ea typeface="Merriweather Sans"/>
                <a:cs typeface="Merriweather Sans"/>
                <a:sym typeface="Merriweather Sans"/>
              </a:defRPr>
            </a:lvl3pPr>
            <a:lvl4pPr marL="1828800" marR="0" lvl="3" indent="-349250" algn="ctr" rtl="0">
              <a:spcBef>
                <a:spcPts val="0"/>
              </a:spcBef>
              <a:spcAft>
                <a:spcPts val="0"/>
              </a:spcAft>
              <a:buClr>
                <a:schemeClr val="dk1"/>
              </a:buClr>
              <a:buSzPts val="1900"/>
              <a:buFont typeface="Merriweather Sans"/>
              <a:buChar char="–"/>
              <a:defRPr sz="1900" b="0" i="0" u="none" strike="noStrike" cap="none">
                <a:solidFill>
                  <a:schemeClr val="dk1"/>
                </a:solidFill>
                <a:latin typeface="Merriweather Sans"/>
                <a:ea typeface="Merriweather Sans"/>
                <a:cs typeface="Merriweather Sans"/>
                <a:sym typeface="Merriweather Sans"/>
              </a:defRPr>
            </a:lvl4pPr>
            <a:lvl5pPr marL="2286000" marR="0" lvl="4" indent="-349250" algn="ctr" rtl="0">
              <a:spcBef>
                <a:spcPts val="0"/>
              </a:spcBef>
              <a:spcAft>
                <a:spcPts val="0"/>
              </a:spcAft>
              <a:buClr>
                <a:schemeClr val="dk1"/>
              </a:buClr>
              <a:buSzPts val="1900"/>
              <a:buFont typeface="Merriweather Sans"/>
              <a:buChar char="»"/>
              <a:defRPr sz="1900" b="0" i="0" u="none" strike="noStrike" cap="none">
                <a:solidFill>
                  <a:schemeClr val="dk1"/>
                </a:solidFill>
                <a:latin typeface="Merriweather Sans"/>
                <a:ea typeface="Merriweather Sans"/>
                <a:cs typeface="Merriweather Sans"/>
                <a:sym typeface="Merriweather Sans"/>
              </a:defRPr>
            </a:lvl5pPr>
            <a:lvl6pPr marL="2743200" marR="0" lvl="5" indent="-228600" algn="ctr" rtl="0">
              <a:spcBef>
                <a:spcPts val="0"/>
              </a:spcBef>
              <a:spcAft>
                <a:spcPts val="0"/>
              </a:spcAft>
              <a:buSzPts val="1400"/>
              <a:buNone/>
              <a:defRPr sz="1900" b="0" i="0" u="none" strike="noStrike" cap="none">
                <a:solidFill>
                  <a:schemeClr val="dk1"/>
                </a:solidFill>
                <a:latin typeface="Merriweather Sans"/>
                <a:ea typeface="Merriweather Sans"/>
                <a:cs typeface="Merriweather Sans"/>
                <a:sym typeface="Merriweather Sans"/>
              </a:defRPr>
            </a:lvl6pPr>
            <a:lvl7pPr marL="3200400" marR="0" lvl="6" indent="-228600" algn="ctr" rtl="0">
              <a:spcBef>
                <a:spcPts val="0"/>
              </a:spcBef>
              <a:spcAft>
                <a:spcPts val="0"/>
              </a:spcAft>
              <a:buSzPts val="1400"/>
              <a:buNone/>
              <a:defRPr sz="1900" b="0" i="0" u="none" strike="noStrike" cap="none">
                <a:solidFill>
                  <a:schemeClr val="dk1"/>
                </a:solidFill>
                <a:latin typeface="Merriweather Sans"/>
                <a:ea typeface="Merriweather Sans"/>
                <a:cs typeface="Merriweather Sans"/>
                <a:sym typeface="Merriweather Sans"/>
              </a:defRPr>
            </a:lvl7pPr>
            <a:lvl8pPr marL="3657600" marR="0" lvl="7" indent="-228600" algn="ctr" rtl="0">
              <a:spcBef>
                <a:spcPts val="0"/>
              </a:spcBef>
              <a:spcAft>
                <a:spcPts val="0"/>
              </a:spcAft>
              <a:buSzPts val="1400"/>
              <a:buNone/>
              <a:defRPr sz="1900" b="0" i="0" u="none" strike="noStrike" cap="none">
                <a:solidFill>
                  <a:schemeClr val="dk1"/>
                </a:solidFill>
                <a:latin typeface="Merriweather Sans"/>
                <a:ea typeface="Merriweather Sans"/>
                <a:cs typeface="Merriweather Sans"/>
                <a:sym typeface="Merriweather Sans"/>
              </a:defRPr>
            </a:lvl8pPr>
            <a:lvl9pPr marL="4114800" marR="0" lvl="8" indent="-228600" algn="ctr" rtl="0">
              <a:spcBef>
                <a:spcPts val="0"/>
              </a:spcBef>
              <a:spcAft>
                <a:spcPts val="0"/>
              </a:spcAft>
              <a:buSzPts val="1400"/>
              <a:buNone/>
              <a:defRPr sz="1900" b="0" i="0" u="none" strike="noStrike" cap="none">
                <a:solidFill>
                  <a:schemeClr val="dk1"/>
                </a:solidFill>
                <a:latin typeface="Merriweather Sans"/>
                <a:ea typeface="Merriweather Sans"/>
                <a:cs typeface="Merriweather Sans"/>
                <a:sym typeface="Merriweather San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p:nvPr/>
        </p:nvSpPr>
        <p:spPr>
          <a:xfrm>
            <a:off x="1262550" y="1419237"/>
            <a:ext cx="6700800" cy="80018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pt-BR" sz="2000" b="1" dirty="0">
                <a:solidFill>
                  <a:srgbClr val="FF9900"/>
                </a:solidFill>
              </a:rPr>
              <a:t>Classes, objetos, princípios da orientação a objetos</a:t>
            </a:r>
            <a:endParaRPr sz="2000" b="1" dirty="0">
              <a:solidFill>
                <a:srgbClr val="FF9900"/>
              </a:solidFill>
            </a:endParaRPr>
          </a:p>
          <a:p>
            <a:pPr marL="0" lvl="0" indent="0" algn="ctr" rtl="0">
              <a:spcBef>
                <a:spcPts val="0"/>
              </a:spcBef>
              <a:spcAft>
                <a:spcPts val="0"/>
              </a:spcAft>
              <a:buNone/>
            </a:pPr>
            <a:endParaRPr sz="2000" b="1" dirty="0">
              <a:solidFill>
                <a:srgbClr val="FF9900"/>
              </a:solidFill>
            </a:endParaRPr>
          </a:p>
        </p:txBody>
      </p:sp>
      <p:sp>
        <p:nvSpPr>
          <p:cNvPr id="70" name="Google Shape;70;p14"/>
          <p:cNvSpPr txBox="1"/>
          <p:nvPr/>
        </p:nvSpPr>
        <p:spPr>
          <a:xfrm>
            <a:off x="1262550" y="4361575"/>
            <a:ext cx="5480700" cy="50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71" name="Google Shape;71;p14"/>
          <p:cNvSpPr txBox="1"/>
          <p:nvPr/>
        </p:nvSpPr>
        <p:spPr>
          <a:xfrm>
            <a:off x="4598240" y="3686450"/>
            <a:ext cx="4545759" cy="67707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pt-BR" sz="3200" b="1" dirty="0" smtClean="0">
                <a:solidFill>
                  <a:schemeClr val="bg1"/>
                </a:solidFill>
                <a:latin typeface="Open Sans"/>
                <a:ea typeface="Open Sans"/>
                <a:cs typeface="Open Sans"/>
                <a:sym typeface="Open Sans"/>
              </a:rPr>
              <a:t>Otaviano Silvério</a:t>
            </a:r>
            <a:endParaRPr sz="3200" b="1" dirty="0">
              <a:solidFill>
                <a:schemeClr val="bg1"/>
              </a:solidFill>
              <a:latin typeface="Open Sans"/>
              <a:ea typeface="Open Sans"/>
              <a:cs typeface="Open Sans"/>
              <a:sym typeface="Open Sans"/>
            </a:endParaRPr>
          </a:p>
        </p:txBody>
      </p:sp>
      <p:sp>
        <p:nvSpPr>
          <p:cNvPr id="2" name="Título 1"/>
          <p:cNvSpPr>
            <a:spLocks noGrp="1"/>
          </p:cNvSpPr>
          <p:nvPr>
            <p:ph type="title"/>
          </p:nvPr>
        </p:nvSpPr>
        <p:spPr>
          <a:xfrm>
            <a:off x="218182" y="156339"/>
            <a:ext cx="8571300" cy="942000"/>
          </a:xfrm>
        </p:spPr>
        <p:txBody>
          <a:bodyPr/>
          <a:lstStyle/>
          <a:p>
            <a:r>
              <a:rPr lang="pt-BR" dirty="0" smtClean="0"/>
              <a:t>Programação de Soluções Computacionais</a:t>
            </a:r>
            <a:endParaRPr lang="pt-BR" dirty="0"/>
          </a:p>
        </p:txBody>
      </p:sp>
      <p:pic>
        <p:nvPicPr>
          <p:cNvPr id="3" name="Picture 2" descr="O que é Programação Orientada a Objetos - Fenest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556989"/>
            <a:ext cx="4598241" cy="25865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Princípios Básicos - Programação Orientada a Objetos</a:t>
            </a:r>
            <a:endParaRPr/>
          </a:p>
        </p:txBody>
      </p:sp>
      <p:sp>
        <p:nvSpPr>
          <p:cNvPr id="134" name="Google Shape;134;p23"/>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5" name="Google Shape;135;p23"/>
          <p:cNvPicPr preferRelativeResize="0"/>
          <p:nvPr/>
        </p:nvPicPr>
        <p:blipFill>
          <a:blip r:embed="rId3">
            <a:alphaModFix/>
          </a:blip>
          <a:stretch>
            <a:fillRect/>
          </a:stretch>
        </p:blipFill>
        <p:spPr>
          <a:xfrm>
            <a:off x="311688" y="1381088"/>
            <a:ext cx="6372225" cy="3248025"/>
          </a:xfrm>
          <a:prstGeom prst="rect">
            <a:avLst/>
          </a:prstGeom>
          <a:noFill/>
          <a:ln>
            <a:noFill/>
          </a:ln>
        </p:spPr>
      </p:pic>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Princípios Básicos - Programação Orientada a Objetos</a:t>
            </a:r>
            <a:endParaRPr/>
          </a:p>
        </p:txBody>
      </p:sp>
      <p:sp>
        <p:nvSpPr>
          <p:cNvPr id="141" name="Google Shape;141;p24"/>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2" name="Google Shape;142;p24"/>
          <p:cNvPicPr preferRelativeResize="0"/>
          <p:nvPr/>
        </p:nvPicPr>
        <p:blipFill>
          <a:blip r:embed="rId3">
            <a:alphaModFix/>
          </a:blip>
          <a:stretch>
            <a:fillRect/>
          </a:stretch>
        </p:blipFill>
        <p:spPr>
          <a:xfrm>
            <a:off x="311688" y="1381100"/>
            <a:ext cx="5876925" cy="2990850"/>
          </a:xfrm>
          <a:prstGeom prst="rect">
            <a:avLst/>
          </a:prstGeom>
          <a:noFill/>
          <a:ln>
            <a:noFill/>
          </a:ln>
        </p:spPr>
      </p:pic>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Princípios Básicos - Programação Orientada a Objetos</a:t>
            </a:r>
            <a:endParaRPr/>
          </a:p>
        </p:txBody>
      </p:sp>
      <p:sp>
        <p:nvSpPr>
          <p:cNvPr id="148" name="Google Shape;148;p25"/>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9" name="Google Shape;149;p25"/>
          <p:cNvPicPr preferRelativeResize="0"/>
          <p:nvPr/>
        </p:nvPicPr>
        <p:blipFill>
          <a:blip r:embed="rId3">
            <a:alphaModFix/>
          </a:blip>
          <a:stretch>
            <a:fillRect/>
          </a:stretch>
        </p:blipFill>
        <p:spPr>
          <a:xfrm>
            <a:off x="311688" y="1381100"/>
            <a:ext cx="5210175" cy="2571750"/>
          </a:xfrm>
          <a:prstGeom prst="rect">
            <a:avLst/>
          </a:prstGeom>
          <a:noFill/>
          <a:ln>
            <a:noFill/>
          </a:ln>
        </p:spPr>
      </p:pic>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Princípios Básicos - Programação Orientada a Objetos</a:t>
            </a:r>
            <a:endParaRPr/>
          </a:p>
        </p:txBody>
      </p:sp>
      <p:sp>
        <p:nvSpPr>
          <p:cNvPr id="155" name="Google Shape;155;p26"/>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6" name="Google Shape;156;p26"/>
          <p:cNvPicPr preferRelativeResize="0"/>
          <p:nvPr/>
        </p:nvPicPr>
        <p:blipFill>
          <a:blip r:embed="rId3">
            <a:alphaModFix/>
          </a:blip>
          <a:stretch>
            <a:fillRect/>
          </a:stretch>
        </p:blipFill>
        <p:spPr>
          <a:xfrm>
            <a:off x="1242188" y="1446525"/>
            <a:ext cx="6257925" cy="3171825"/>
          </a:xfrm>
          <a:prstGeom prst="rect">
            <a:avLst/>
          </a:prstGeom>
          <a:noFill/>
          <a:ln>
            <a:noFill/>
          </a:ln>
        </p:spPr>
      </p:pic>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Princípios Básicos - Programação Orientada a Objetos</a:t>
            </a:r>
            <a:endParaRPr/>
          </a:p>
        </p:txBody>
      </p:sp>
      <p:sp>
        <p:nvSpPr>
          <p:cNvPr id="162" name="Google Shape;162;p27"/>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3" name="Google Shape;163;p27"/>
          <p:cNvPicPr preferRelativeResize="0"/>
          <p:nvPr/>
        </p:nvPicPr>
        <p:blipFill>
          <a:blip r:embed="rId3">
            <a:alphaModFix/>
          </a:blip>
          <a:stretch>
            <a:fillRect/>
          </a:stretch>
        </p:blipFill>
        <p:spPr>
          <a:xfrm>
            <a:off x="311688" y="1381088"/>
            <a:ext cx="6391275" cy="2867025"/>
          </a:xfrm>
          <a:prstGeom prst="rect">
            <a:avLst/>
          </a:prstGeom>
          <a:noFill/>
          <a:ln>
            <a:noFill/>
          </a:ln>
        </p:spPr>
      </p:pic>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Princípios Básicos - Programação Orientada a Objetos</a:t>
            </a:r>
            <a:endParaRPr/>
          </a:p>
        </p:txBody>
      </p:sp>
      <p:sp>
        <p:nvSpPr>
          <p:cNvPr id="169" name="Google Shape;169;p28"/>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BR"/>
              <a:t>“As características que descrevem um objeto são chamadas de atributos”.</a:t>
            </a:r>
            <a:endParaRPr/>
          </a:p>
          <a:p>
            <a:pPr marL="0" lvl="0" indent="0" algn="l" rtl="0">
              <a:spcBef>
                <a:spcPts val="1200"/>
              </a:spcBef>
              <a:spcAft>
                <a:spcPts val="1200"/>
              </a:spcAft>
              <a:buNone/>
            </a:pPr>
            <a:endParaRPr/>
          </a:p>
        </p:txBody>
      </p:sp>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Princípios Básicos - Programação Orientada a Objetos</a:t>
            </a:r>
            <a:endParaRPr/>
          </a:p>
        </p:txBody>
      </p:sp>
      <p:sp>
        <p:nvSpPr>
          <p:cNvPr id="175" name="Google Shape;175;p29"/>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6" name="Google Shape;176;p29"/>
          <p:cNvPicPr preferRelativeResize="0"/>
          <p:nvPr/>
        </p:nvPicPr>
        <p:blipFill>
          <a:blip r:embed="rId3">
            <a:alphaModFix/>
          </a:blip>
          <a:stretch>
            <a:fillRect/>
          </a:stretch>
        </p:blipFill>
        <p:spPr>
          <a:xfrm>
            <a:off x="311688" y="1381088"/>
            <a:ext cx="6429375" cy="2314575"/>
          </a:xfrm>
          <a:prstGeom prst="rect">
            <a:avLst/>
          </a:prstGeom>
          <a:noFill/>
          <a:ln>
            <a:noFill/>
          </a:ln>
        </p:spPr>
      </p:pic>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Princípios Básicos - Programação Orientada a Objetos</a:t>
            </a:r>
            <a:endParaRPr/>
          </a:p>
        </p:txBody>
      </p:sp>
      <p:sp>
        <p:nvSpPr>
          <p:cNvPr id="182" name="Google Shape;182;p30"/>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3" name="Google Shape;183;p30"/>
          <p:cNvPicPr preferRelativeResize="0"/>
          <p:nvPr/>
        </p:nvPicPr>
        <p:blipFill>
          <a:blip r:embed="rId3">
            <a:alphaModFix/>
          </a:blip>
          <a:stretch>
            <a:fillRect/>
          </a:stretch>
        </p:blipFill>
        <p:spPr>
          <a:xfrm>
            <a:off x="311700" y="1381100"/>
            <a:ext cx="6381750" cy="2724150"/>
          </a:xfrm>
          <a:prstGeom prst="rect">
            <a:avLst/>
          </a:prstGeom>
          <a:noFill/>
          <a:ln>
            <a:noFill/>
          </a:ln>
        </p:spPr>
      </p:pic>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Princípios Básicos - Programação Orientada a Objetos</a:t>
            </a:r>
            <a:endParaRPr/>
          </a:p>
        </p:txBody>
      </p:sp>
      <p:sp>
        <p:nvSpPr>
          <p:cNvPr id="203" name="Google Shape;203;p33"/>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pt-BR"/>
              <a:t>Como representar isso?</a:t>
            </a:r>
            <a:endParaRPr/>
          </a:p>
          <a:p>
            <a:pPr marL="0" lvl="0" indent="0" algn="l" rtl="0">
              <a:spcBef>
                <a:spcPts val="1200"/>
              </a:spcBef>
              <a:spcAft>
                <a:spcPts val="0"/>
              </a:spcAft>
              <a:buNone/>
            </a:pPr>
            <a:r>
              <a:rPr lang="pt-BR" b="1"/>
              <a:t>Notação gráfica das classes e dos objetos:</a:t>
            </a:r>
            <a:endParaRPr b="1"/>
          </a:p>
          <a:p>
            <a:pPr marL="0" lvl="0" indent="0" algn="l" rtl="0">
              <a:spcBef>
                <a:spcPts val="1200"/>
              </a:spcBef>
              <a:spcAft>
                <a:spcPts val="0"/>
              </a:spcAft>
              <a:buNone/>
            </a:pPr>
            <a:r>
              <a:rPr lang="pt-BR"/>
              <a:t>A UML (Unified Modeling Language) é o sucessor de um conjunto de métodos de análise e projeto orientados a objeto (OOA&amp;D). A UML está, atualmente, em processo de padronização pela OMG (Object Management Group).</a:t>
            </a:r>
            <a:endParaRPr/>
          </a:p>
          <a:p>
            <a:pPr marL="0" lvl="0" indent="0" algn="l" rtl="0">
              <a:spcBef>
                <a:spcPts val="1200"/>
              </a:spcBef>
              <a:spcAft>
                <a:spcPts val="0"/>
              </a:spcAft>
              <a:buNone/>
            </a:pPr>
            <a:r>
              <a:rPr lang="pt-BR"/>
              <a:t>A UML é um modelo de linguagem, não um método. Um método pressupõe um modelo de linguagem e um processo. O modelo de linguagem é a notação que o método usa para descrever o projeto. Os processos são os passos que devem ser seguidos para se construir o projeto.</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Princípios Básicos - Programação Orientada a Objetos</a:t>
            </a:r>
            <a:endParaRPr/>
          </a:p>
        </p:txBody>
      </p:sp>
      <p:sp>
        <p:nvSpPr>
          <p:cNvPr id="209" name="Google Shape;209;p34"/>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BR"/>
              <a:t>Como representar isso?</a:t>
            </a:r>
            <a:endParaRPr/>
          </a:p>
          <a:p>
            <a:pPr marL="0" lvl="0" indent="0" algn="l" rtl="0">
              <a:spcBef>
                <a:spcPts val="1200"/>
              </a:spcBef>
              <a:spcAft>
                <a:spcPts val="0"/>
              </a:spcAft>
              <a:buNone/>
            </a:pPr>
            <a:r>
              <a:rPr lang="pt-BR" b="1"/>
              <a:t>Notação gráfica das classes e dos objetos:</a:t>
            </a:r>
            <a:endParaRPr b="1"/>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210" name="Google Shape;210;p34"/>
          <p:cNvPicPr preferRelativeResize="0"/>
          <p:nvPr/>
        </p:nvPicPr>
        <p:blipFill>
          <a:blip r:embed="rId3">
            <a:alphaModFix/>
          </a:blip>
          <a:stretch>
            <a:fillRect/>
          </a:stretch>
        </p:blipFill>
        <p:spPr>
          <a:xfrm>
            <a:off x="4910338" y="2427963"/>
            <a:ext cx="3990975" cy="2143125"/>
          </a:xfrm>
          <a:prstGeom prst="rect">
            <a:avLst/>
          </a:prstGeom>
          <a:noFill/>
          <a:ln>
            <a:noFill/>
          </a:ln>
        </p:spPr>
      </p:pic>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Princípios Básicos - Programação Orientada a Objetos</a:t>
            </a:r>
            <a:endParaRPr/>
          </a:p>
        </p:txBody>
      </p:sp>
      <p:sp>
        <p:nvSpPr>
          <p:cNvPr id="77" name="Google Shape;77;p15"/>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8" name="Google Shape;78;p15"/>
          <p:cNvPicPr preferRelativeResize="0"/>
          <p:nvPr/>
        </p:nvPicPr>
        <p:blipFill>
          <a:blip r:embed="rId3">
            <a:alphaModFix/>
          </a:blip>
          <a:stretch>
            <a:fillRect/>
          </a:stretch>
        </p:blipFill>
        <p:spPr>
          <a:xfrm>
            <a:off x="311700" y="1381088"/>
            <a:ext cx="5429250" cy="1895475"/>
          </a:xfrm>
          <a:prstGeom prst="rect">
            <a:avLst/>
          </a:prstGeom>
          <a:noFill/>
          <a:ln>
            <a:noFill/>
          </a:ln>
        </p:spPr>
      </p:pic>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Princípios Básicos - Programação Orientada a Objetos</a:t>
            </a:r>
            <a:endParaRPr/>
          </a:p>
        </p:txBody>
      </p:sp>
      <p:sp>
        <p:nvSpPr>
          <p:cNvPr id="216" name="Google Shape;216;p35"/>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7" name="Google Shape;217;p35"/>
          <p:cNvPicPr preferRelativeResize="0"/>
          <p:nvPr/>
        </p:nvPicPr>
        <p:blipFill>
          <a:blip r:embed="rId3">
            <a:alphaModFix/>
          </a:blip>
          <a:stretch>
            <a:fillRect/>
          </a:stretch>
        </p:blipFill>
        <p:spPr>
          <a:xfrm>
            <a:off x="397375" y="1381088"/>
            <a:ext cx="2495550" cy="2619375"/>
          </a:xfrm>
          <a:prstGeom prst="rect">
            <a:avLst/>
          </a:prstGeom>
          <a:noFill/>
          <a:ln>
            <a:noFill/>
          </a:ln>
        </p:spPr>
      </p:pic>
      <p:pic>
        <p:nvPicPr>
          <p:cNvPr id="218" name="Google Shape;218;p35"/>
          <p:cNvPicPr preferRelativeResize="0"/>
          <p:nvPr/>
        </p:nvPicPr>
        <p:blipFill>
          <a:blip r:embed="rId4">
            <a:alphaModFix/>
          </a:blip>
          <a:stretch>
            <a:fillRect/>
          </a:stretch>
        </p:blipFill>
        <p:spPr>
          <a:xfrm>
            <a:off x="3601400" y="1381088"/>
            <a:ext cx="2705100" cy="1724025"/>
          </a:xfrm>
          <a:prstGeom prst="rect">
            <a:avLst/>
          </a:prstGeom>
          <a:noFill/>
          <a:ln>
            <a:noFill/>
          </a:ln>
        </p:spPr>
      </p:pic>
      <p:pic>
        <p:nvPicPr>
          <p:cNvPr id="219" name="Google Shape;219;p35"/>
          <p:cNvPicPr preferRelativeResize="0"/>
          <p:nvPr/>
        </p:nvPicPr>
        <p:blipFill>
          <a:blip r:embed="rId4">
            <a:alphaModFix/>
          </a:blip>
          <a:stretch>
            <a:fillRect/>
          </a:stretch>
        </p:blipFill>
        <p:spPr>
          <a:xfrm>
            <a:off x="6250225" y="1456963"/>
            <a:ext cx="2705100" cy="1724025"/>
          </a:xfrm>
          <a:prstGeom prst="rect">
            <a:avLst/>
          </a:prstGeom>
          <a:noFill/>
          <a:ln>
            <a:noFill/>
          </a:ln>
        </p:spPr>
      </p:pic>
      <p:pic>
        <p:nvPicPr>
          <p:cNvPr id="220" name="Google Shape;220;p35"/>
          <p:cNvPicPr preferRelativeResize="0"/>
          <p:nvPr/>
        </p:nvPicPr>
        <p:blipFill>
          <a:blip r:embed="rId4">
            <a:alphaModFix/>
          </a:blip>
          <a:stretch>
            <a:fillRect/>
          </a:stretch>
        </p:blipFill>
        <p:spPr>
          <a:xfrm>
            <a:off x="4910525" y="3180988"/>
            <a:ext cx="2705100" cy="1724025"/>
          </a:xfrm>
          <a:prstGeom prst="rect">
            <a:avLst/>
          </a:prstGeom>
          <a:noFill/>
          <a:ln>
            <a:noFill/>
          </a:ln>
        </p:spPr>
      </p:pic>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Princípios Básicos - Programação Orientada a Objetos</a:t>
            </a:r>
            <a:endParaRPr/>
          </a:p>
        </p:txBody>
      </p:sp>
      <p:sp>
        <p:nvSpPr>
          <p:cNvPr id="226" name="Google Shape;226;p36"/>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7" name="Google Shape;227;p36"/>
          <p:cNvPicPr preferRelativeResize="0"/>
          <p:nvPr/>
        </p:nvPicPr>
        <p:blipFill>
          <a:blip r:embed="rId3">
            <a:alphaModFix/>
          </a:blip>
          <a:stretch>
            <a:fillRect/>
          </a:stretch>
        </p:blipFill>
        <p:spPr>
          <a:xfrm>
            <a:off x="1081374" y="1078436"/>
            <a:ext cx="6360076" cy="3908025"/>
          </a:xfrm>
          <a:prstGeom prst="rect">
            <a:avLst/>
          </a:prstGeom>
          <a:noFill/>
          <a:ln>
            <a:noFill/>
          </a:ln>
        </p:spPr>
      </p:pic>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Princípios Básicos - Programação Orientada a Objetos</a:t>
            </a:r>
            <a:endParaRPr/>
          </a:p>
        </p:txBody>
      </p:sp>
      <p:sp>
        <p:nvSpPr>
          <p:cNvPr id="233" name="Google Shape;233;p37"/>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fontScale="85000" lnSpcReduction="20000"/>
          </a:bodyPr>
          <a:lstStyle/>
          <a:p>
            <a:pPr marL="0" lvl="0" indent="0" algn="l" rtl="0">
              <a:lnSpc>
                <a:spcPct val="100000"/>
              </a:lnSpc>
              <a:spcBef>
                <a:spcPts val="0"/>
              </a:spcBef>
              <a:spcAft>
                <a:spcPts val="0"/>
              </a:spcAft>
              <a:buNone/>
            </a:pPr>
            <a:r>
              <a:rPr lang="pt-BR" b="1" dirty="0" err="1">
                <a:solidFill>
                  <a:srgbClr val="0000FF"/>
                </a:solidFill>
              </a:rPr>
              <a:t>class</a:t>
            </a:r>
            <a:r>
              <a:rPr lang="pt-BR" dirty="0"/>
              <a:t> Carro {</a:t>
            </a:r>
            <a:endParaRPr dirty="0"/>
          </a:p>
          <a:p>
            <a:pPr marL="0" lvl="0" indent="457200" algn="l" rtl="0">
              <a:lnSpc>
                <a:spcPct val="100000"/>
              </a:lnSpc>
              <a:spcBef>
                <a:spcPts val="0"/>
              </a:spcBef>
              <a:spcAft>
                <a:spcPts val="0"/>
              </a:spcAft>
              <a:buNone/>
            </a:pPr>
            <a:r>
              <a:rPr lang="pt-BR" b="1" dirty="0" err="1">
                <a:solidFill>
                  <a:srgbClr val="0000FF"/>
                </a:solidFill>
              </a:rPr>
              <a:t>private</a:t>
            </a:r>
            <a:r>
              <a:rPr lang="pt-BR" dirty="0"/>
              <a:t>:</a:t>
            </a:r>
            <a:endParaRPr dirty="0"/>
          </a:p>
          <a:p>
            <a:pPr marL="457200" lvl="0" indent="457200" algn="l" rtl="0">
              <a:lnSpc>
                <a:spcPct val="100000"/>
              </a:lnSpc>
              <a:spcBef>
                <a:spcPts val="0"/>
              </a:spcBef>
              <a:spcAft>
                <a:spcPts val="0"/>
              </a:spcAft>
              <a:buNone/>
            </a:pPr>
            <a:r>
              <a:rPr lang="pt-BR" b="1" dirty="0" err="1">
                <a:solidFill>
                  <a:srgbClr val="0000FF"/>
                </a:solidFill>
              </a:rPr>
              <a:t>float</a:t>
            </a:r>
            <a:r>
              <a:rPr lang="pt-BR" dirty="0"/>
              <a:t> velocidade;</a:t>
            </a:r>
            <a:endParaRPr dirty="0"/>
          </a:p>
          <a:p>
            <a:pPr marL="457200" lvl="0" indent="457200" algn="l" rtl="0">
              <a:lnSpc>
                <a:spcPct val="100000"/>
              </a:lnSpc>
              <a:spcBef>
                <a:spcPts val="0"/>
              </a:spcBef>
              <a:spcAft>
                <a:spcPts val="0"/>
              </a:spcAft>
              <a:buNone/>
            </a:pPr>
            <a:r>
              <a:rPr lang="pt-BR" b="1" dirty="0" err="1">
                <a:solidFill>
                  <a:srgbClr val="0000FF"/>
                </a:solidFill>
              </a:rPr>
              <a:t>int</a:t>
            </a:r>
            <a:r>
              <a:rPr lang="pt-BR" dirty="0"/>
              <a:t> ano;</a:t>
            </a:r>
            <a:endParaRPr dirty="0"/>
          </a:p>
          <a:p>
            <a:pPr marL="457200" lvl="0" indent="457200" algn="l" rtl="0">
              <a:lnSpc>
                <a:spcPct val="100000"/>
              </a:lnSpc>
              <a:spcBef>
                <a:spcPts val="0"/>
              </a:spcBef>
              <a:spcAft>
                <a:spcPts val="0"/>
              </a:spcAft>
              <a:buNone/>
            </a:pPr>
            <a:r>
              <a:rPr lang="pt-BR" b="1" dirty="0" err="1">
                <a:solidFill>
                  <a:srgbClr val="0000FF"/>
                </a:solidFill>
              </a:rPr>
              <a:t>int</a:t>
            </a:r>
            <a:r>
              <a:rPr lang="pt-BR" b="1" dirty="0"/>
              <a:t> </a:t>
            </a:r>
            <a:r>
              <a:rPr lang="pt-BR" dirty="0"/>
              <a:t>modelo;</a:t>
            </a:r>
            <a:endParaRPr dirty="0"/>
          </a:p>
          <a:p>
            <a:pPr marL="457200" lvl="0" indent="457200" algn="l" rtl="0">
              <a:lnSpc>
                <a:spcPct val="100000"/>
              </a:lnSpc>
              <a:spcBef>
                <a:spcPts val="0"/>
              </a:spcBef>
              <a:spcAft>
                <a:spcPts val="0"/>
              </a:spcAft>
              <a:buNone/>
            </a:pPr>
            <a:r>
              <a:rPr lang="pt-BR" b="1" dirty="0" err="1">
                <a:solidFill>
                  <a:srgbClr val="0000FF"/>
                </a:solidFill>
              </a:rPr>
              <a:t>int</a:t>
            </a:r>
            <a:r>
              <a:rPr lang="pt-BR" b="1" dirty="0"/>
              <a:t> </a:t>
            </a:r>
            <a:r>
              <a:rPr lang="pt-BR" dirty="0"/>
              <a:t>portas;</a:t>
            </a:r>
            <a:endParaRPr dirty="0"/>
          </a:p>
          <a:p>
            <a:pPr marL="457200" lvl="0" indent="457200" algn="l" rtl="0">
              <a:lnSpc>
                <a:spcPct val="100000"/>
              </a:lnSpc>
              <a:spcBef>
                <a:spcPts val="0"/>
              </a:spcBef>
              <a:spcAft>
                <a:spcPts val="0"/>
              </a:spcAft>
              <a:buNone/>
            </a:pPr>
            <a:r>
              <a:rPr lang="pt-BR" b="1" dirty="0">
                <a:solidFill>
                  <a:srgbClr val="0000FF"/>
                </a:solidFill>
              </a:rPr>
              <a:t>char</a:t>
            </a:r>
            <a:r>
              <a:rPr lang="pt-BR" dirty="0"/>
              <a:t> cor;</a:t>
            </a:r>
            <a:endParaRPr dirty="0"/>
          </a:p>
          <a:p>
            <a:pPr marL="0" lvl="0" indent="457200" algn="l" rtl="0">
              <a:lnSpc>
                <a:spcPct val="100000"/>
              </a:lnSpc>
              <a:spcBef>
                <a:spcPts val="0"/>
              </a:spcBef>
              <a:spcAft>
                <a:spcPts val="0"/>
              </a:spcAft>
              <a:buNone/>
            </a:pPr>
            <a:r>
              <a:rPr lang="pt-BR" b="1" dirty="0" err="1">
                <a:solidFill>
                  <a:srgbClr val="0000FF"/>
                </a:solidFill>
              </a:rPr>
              <a:t>public</a:t>
            </a:r>
            <a:r>
              <a:rPr lang="pt-BR" b="1" dirty="0">
                <a:solidFill>
                  <a:srgbClr val="0000FF"/>
                </a:solidFill>
              </a:rPr>
              <a:t>:</a:t>
            </a:r>
            <a:endParaRPr b="1" dirty="0">
              <a:solidFill>
                <a:srgbClr val="0000FF"/>
              </a:solidFill>
            </a:endParaRPr>
          </a:p>
          <a:p>
            <a:pPr marL="457200" lvl="0" indent="457200" algn="l" rtl="0">
              <a:lnSpc>
                <a:spcPct val="100000"/>
              </a:lnSpc>
              <a:spcBef>
                <a:spcPts val="0"/>
              </a:spcBef>
              <a:spcAft>
                <a:spcPts val="0"/>
              </a:spcAft>
              <a:buNone/>
            </a:pPr>
            <a:r>
              <a:rPr lang="pt-BR" b="1" dirty="0" err="1">
                <a:solidFill>
                  <a:srgbClr val="0000FF"/>
                </a:solidFill>
              </a:rPr>
              <a:t>void</a:t>
            </a:r>
            <a:r>
              <a:rPr lang="pt-BR" dirty="0"/>
              <a:t> acelerar(</a:t>
            </a:r>
            <a:r>
              <a:rPr lang="pt-BR" b="1" dirty="0" err="1">
                <a:solidFill>
                  <a:srgbClr val="0000FF"/>
                </a:solidFill>
              </a:rPr>
              <a:t>float</a:t>
            </a:r>
            <a:r>
              <a:rPr lang="pt-BR" dirty="0"/>
              <a:t> </a:t>
            </a:r>
            <a:r>
              <a:rPr lang="pt-BR" dirty="0" err="1"/>
              <a:t>vel</a:t>
            </a:r>
            <a:r>
              <a:rPr lang="pt-BR" dirty="0"/>
              <a:t>) {</a:t>
            </a:r>
            <a:endParaRPr dirty="0"/>
          </a:p>
          <a:p>
            <a:pPr marL="914400" lvl="0" indent="457200" algn="l" rtl="0">
              <a:lnSpc>
                <a:spcPct val="100000"/>
              </a:lnSpc>
              <a:spcBef>
                <a:spcPts val="0"/>
              </a:spcBef>
              <a:spcAft>
                <a:spcPts val="0"/>
              </a:spcAft>
              <a:buNone/>
            </a:pPr>
            <a:r>
              <a:rPr lang="pt-BR" dirty="0" err="1"/>
              <a:t>if</a:t>
            </a:r>
            <a:r>
              <a:rPr lang="pt-BR" dirty="0"/>
              <a:t> (</a:t>
            </a:r>
            <a:r>
              <a:rPr lang="pt-BR" dirty="0" err="1"/>
              <a:t>vel</a:t>
            </a:r>
            <a:r>
              <a:rPr lang="pt-BR" dirty="0"/>
              <a:t> &gt; 0 &amp;&amp; </a:t>
            </a:r>
            <a:r>
              <a:rPr lang="pt-BR" dirty="0" err="1"/>
              <a:t>vel</a:t>
            </a:r>
            <a:r>
              <a:rPr lang="pt-BR" dirty="0"/>
              <a:t> &lt;= 50) {</a:t>
            </a:r>
            <a:endParaRPr dirty="0"/>
          </a:p>
          <a:p>
            <a:pPr marL="1371600" lvl="0" indent="457200" algn="l" rtl="0">
              <a:lnSpc>
                <a:spcPct val="100000"/>
              </a:lnSpc>
              <a:spcBef>
                <a:spcPts val="0"/>
              </a:spcBef>
              <a:spcAft>
                <a:spcPts val="0"/>
              </a:spcAft>
              <a:buNone/>
            </a:pPr>
            <a:r>
              <a:rPr lang="pt-BR" dirty="0"/>
              <a:t>velocidade = </a:t>
            </a:r>
            <a:r>
              <a:rPr lang="pt-BR" dirty="0" err="1"/>
              <a:t>vel</a:t>
            </a:r>
            <a:r>
              <a:rPr lang="pt-BR" dirty="0"/>
              <a:t>;</a:t>
            </a:r>
            <a:endParaRPr dirty="0"/>
          </a:p>
          <a:p>
            <a:pPr marL="914400" lvl="0" indent="457200" algn="l" rtl="0">
              <a:lnSpc>
                <a:spcPct val="100000"/>
              </a:lnSpc>
              <a:spcBef>
                <a:spcPts val="0"/>
              </a:spcBef>
              <a:spcAft>
                <a:spcPts val="0"/>
              </a:spcAft>
              <a:buNone/>
            </a:pPr>
            <a:r>
              <a:rPr lang="pt-BR" dirty="0"/>
              <a:t>}</a:t>
            </a:r>
            <a:endParaRPr dirty="0"/>
          </a:p>
          <a:p>
            <a:pPr marL="457200" lvl="0" indent="457200" algn="l" rtl="0">
              <a:lnSpc>
                <a:spcPct val="100000"/>
              </a:lnSpc>
              <a:spcBef>
                <a:spcPts val="0"/>
              </a:spcBef>
              <a:spcAft>
                <a:spcPts val="0"/>
              </a:spcAft>
              <a:buNone/>
            </a:pPr>
            <a:r>
              <a:rPr lang="pt-BR" dirty="0"/>
              <a:t>}</a:t>
            </a:r>
            <a:endParaRPr dirty="0"/>
          </a:p>
          <a:p>
            <a:pPr marL="0" lvl="0" indent="457200" algn="l" rtl="0">
              <a:lnSpc>
                <a:spcPct val="100000"/>
              </a:lnSpc>
              <a:spcBef>
                <a:spcPts val="0"/>
              </a:spcBef>
              <a:spcAft>
                <a:spcPts val="0"/>
              </a:spcAft>
              <a:buNone/>
            </a:pPr>
            <a:r>
              <a:rPr lang="pt-BR" b="1" dirty="0" err="1">
                <a:solidFill>
                  <a:srgbClr val="0000FF"/>
                </a:solidFill>
              </a:rPr>
              <a:t>void</a:t>
            </a:r>
            <a:r>
              <a:rPr lang="pt-BR" dirty="0"/>
              <a:t> </a:t>
            </a:r>
            <a:r>
              <a:rPr lang="pt-BR" dirty="0" err="1"/>
              <a:t>trocarMarcha</a:t>
            </a:r>
            <a:r>
              <a:rPr lang="pt-BR" dirty="0"/>
              <a:t>(</a:t>
            </a:r>
            <a:r>
              <a:rPr lang="pt-BR" b="1" dirty="0" err="1">
                <a:solidFill>
                  <a:srgbClr val="0000FF"/>
                </a:solidFill>
              </a:rPr>
              <a:t>int</a:t>
            </a:r>
            <a:r>
              <a:rPr lang="pt-BR" dirty="0"/>
              <a:t> m) {</a:t>
            </a:r>
            <a:endParaRPr dirty="0"/>
          </a:p>
          <a:p>
            <a:pPr marL="457200" lvl="0" indent="457200" algn="l" rtl="0">
              <a:lnSpc>
                <a:spcPct val="100000"/>
              </a:lnSpc>
              <a:spcBef>
                <a:spcPts val="0"/>
              </a:spcBef>
              <a:spcAft>
                <a:spcPts val="0"/>
              </a:spcAft>
              <a:buNone/>
            </a:pPr>
            <a:r>
              <a:rPr lang="pt-BR" b="1" dirty="0" err="1">
                <a:solidFill>
                  <a:srgbClr val="0000FF"/>
                </a:solidFill>
              </a:rPr>
              <a:t>if</a:t>
            </a:r>
            <a:r>
              <a:rPr lang="pt-BR" dirty="0"/>
              <a:t> (m &gt;= 1 &amp;&amp; m &lt;= 21) { marcha = m; }</a:t>
            </a:r>
            <a:endParaRPr dirty="0"/>
          </a:p>
          <a:p>
            <a:pPr marL="457200" lvl="0" indent="457200" algn="l" rtl="0">
              <a:lnSpc>
                <a:spcPct val="100000"/>
              </a:lnSpc>
              <a:spcBef>
                <a:spcPts val="0"/>
              </a:spcBef>
              <a:spcAft>
                <a:spcPts val="0"/>
              </a:spcAft>
              <a:buNone/>
            </a:pPr>
            <a:r>
              <a:rPr lang="pt-BR" dirty="0"/>
              <a:t>}</a:t>
            </a:r>
            <a:endParaRPr dirty="0"/>
          </a:p>
          <a:p>
            <a:pPr marL="0" lvl="0" indent="457200" algn="l" rtl="0">
              <a:lnSpc>
                <a:spcPct val="100000"/>
              </a:lnSpc>
              <a:spcBef>
                <a:spcPts val="0"/>
              </a:spcBef>
              <a:spcAft>
                <a:spcPts val="0"/>
              </a:spcAft>
              <a:buNone/>
            </a:pPr>
            <a:r>
              <a:rPr lang="pt-BR" dirty="0"/>
              <a:t>};</a:t>
            </a:r>
            <a:endParaRPr dirty="0"/>
          </a:p>
          <a:p>
            <a:pPr marL="0" lvl="0" indent="0" algn="l" rtl="0">
              <a:spcBef>
                <a:spcPts val="0"/>
              </a:spcBef>
              <a:spcAft>
                <a:spcPts val="1200"/>
              </a:spcAft>
              <a:buNone/>
            </a:pPr>
            <a:endParaRPr dirty="0"/>
          </a:p>
        </p:txBody>
      </p:sp>
      <p:sp>
        <p:nvSpPr>
          <p:cNvPr id="235" name="Google Shape;235;p37"/>
          <p:cNvSpPr txBox="1"/>
          <p:nvPr/>
        </p:nvSpPr>
        <p:spPr>
          <a:xfrm>
            <a:off x="5546950" y="1042575"/>
            <a:ext cx="352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a:latin typeface="Open Sans"/>
                <a:ea typeface="Open Sans"/>
                <a:cs typeface="Open Sans"/>
                <a:sym typeface="Open Sans"/>
              </a:rPr>
              <a:t>Drawn io - Representação em UML</a:t>
            </a:r>
            <a:endParaRPr>
              <a:latin typeface="Open Sans"/>
              <a:ea typeface="Open Sans"/>
              <a:cs typeface="Open Sans"/>
              <a:sym typeface="Open Sans"/>
            </a:endParaRPr>
          </a:p>
        </p:txBody>
      </p:sp>
      <p:pic>
        <p:nvPicPr>
          <p:cNvPr id="236" name="Google Shape;236;p37"/>
          <p:cNvPicPr preferRelativeResize="0"/>
          <p:nvPr/>
        </p:nvPicPr>
        <p:blipFill>
          <a:blip r:embed="rId3">
            <a:alphaModFix/>
          </a:blip>
          <a:stretch>
            <a:fillRect/>
          </a:stretch>
        </p:blipFill>
        <p:spPr>
          <a:xfrm>
            <a:off x="6405638" y="1694875"/>
            <a:ext cx="1552575" cy="2095500"/>
          </a:xfrm>
          <a:prstGeom prst="rect">
            <a:avLst/>
          </a:prstGeom>
          <a:noFill/>
          <a:ln>
            <a:noFill/>
          </a:ln>
        </p:spPr>
      </p:pic>
    </p:spTree>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pt-BR" altLang="pt-BR" sz="3000"/>
              <a:t>Um exemplo simples</a:t>
            </a:r>
          </a:p>
        </p:txBody>
      </p:sp>
      <p:sp>
        <p:nvSpPr>
          <p:cNvPr id="14339"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pt-BR" altLang="pt-BR" sz="2100"/>
              <a:t>Seja o contexto de automação bancária</a:t>
            </a:r>
          </a:p>
          <a:p>
            <a:pPr eaLnBrk="1" hangingPunct="1">
              <a:lnSpc>
                <a:spcPct val="90000"/>
              </a:lnSpc>
            </a:pPr>
            <a:r>
              <a:rPr lang="pt-BR" altLang="pt-BR" sz="2100"/>
              <a:t>Podemos identificar as seguintes classes</a:t>
            </a:r>
          </a:p>
          <a:p>
            <a:pPr lvl="1" eaLnBrk="1" hangingPunct="1">
              <a:lnSpc>
                <a:spcPct val="90000"/>
              </a:lnSpc>
            </a:pPr>
            <a:r>
              <a:rPr lang="pt-BR" altLang="pt-BR" sz="1800"/>
              <a:t>cliente</a:t>
            </a:r>
          </a:p>
          <a:p>
            <a:pPr lvl="1" eaLnBrk="1" hangingPunct="1">
              <a:lnSpc>
                <a:spcPct val="90000"/>
              </a:lnSpc>
            </a:pPr>
            <a:r>
              <a:rPr lang="pt-BR" altLang="pt-BR" sz="1800"/>
              <a:t>agência</a:t>
            </a:r>
          </a:p>
          <a:p>
            <a:pPr lvl="1" eaLnBrk="1" hangingPunct="1">
              <a:lnSpc>
                <a:spcPct val="90000"/>
              </a:lnSpc>
            </a:pPr>
            <a:r>
              <a:rPr lang="pt-BR" altLang="pt-BR" sz="1800"/>
              <a:t>conta</a:t>
            </a:r>
          </a:p>
          <a:p>
            <a:pPr lvl="1" eaLnBrk="1" hangingPunct="1">
              <a:lnSpc>
                <a:spcPct val="90000"/>
              </a:lnSpc>
            </a:pPr>
            <a:r>
              <a:rPr lang="pt-BR" altLang="pt-BR" sz="1800"/>
              <a:t>conta corrente</a:t>
            </a:r>
          </a:p>
          <a:p>
            <a:pPr lvl="1" eaLnBrk="1" hangingPunct="1">
              <a:lnSpc>
                <a:spcPct val="90000"/>
              </a:lnSpc>
            </a:pPr>
            <a:r>
              <a:rPr lang="pt-BR" altLang="pt-BR" sz="1800"/>
              <a:t>conta poupança</a:t>
            </a:r>
          </a:p>
          <a:p>
            <a:pPr lvl="1" eaLnBrk="1" hangingPunct="1">
              <a:lnSpc>
                <a:spcPct val="90000"/>
              </a:lnSpc>
            </a:pPr>
            <a:r>
              <a:rPr lang="pt-BR" altLang="pt-BR" sz="1800"/>
              <a:t>dentre outras</a:t>
            </a:r>
          </a:p>
          <a:p>
            <a:pPr lvl="1" eaLnBrk="1" hangingPunct="1">
              <a:lnSpc>
                <a:spcPct val="90000"/>
              </a:lnSpc>
            </a:pPr>
            <a:endParaRPr lang="pt-BR" altLang="pt-BR" sz="1800"/>
          </a:p>
        </p:txBody>
      </p:sp>
    </p:spTree>
    <p:extLst>
      <p:ext uri="{BB962C8B-B14F-4D97-AF65-F5344CB8AC3E}">
        <p14:creationId xmlns:p14="http://schemas.microsoft.com/office/powerpoint/2010/main" val="31077548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pt-BR" altLang="pt-BR" sz="2400"/>
              <a:t>Um exemplo simples – conta corrente</a:t>
            </a:r>
          </a:p>
        </p:txBody>
      </p:sp>
      <p:sp>
        <p:nvSpPr>
          <p:cNvPr id="15363"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pt-BR" altLang="pt-BR" sz="2100"/>
              <a:t>Atributos</a:t>
            </a:r>
          </a:p>
          <a:p>
            <a:pPr lvl="1" eaLnBrk="1" hangingPunct="1">
              <a:lnSpc>
                <a:spcPct val="90000"/>
              </a:lnSpc>
            </a:pPr>
            <a:r>
              <a:rPr lang="pt-BR" altLang="pt-BR" sz="1800"/>
              <a:t>número</a:t>
            </a:r>
          </a:p>
          <a:p>
            <a:pPr lvl="1" eaLnBrk="1" hangingPunct="1">
              <a:lnSpc>
                <a:spcPct val="90000"/>
              </a:lnSpc>
            </a:pPr>
            <a:r>
              <a:rPr lang="pt-BR" altLang="pt-BR" sz="1800"/>
              <a:t>agência</a:t>
            </a:r>
          </a:p>
          <a:p>
            <a:pPr lvl="1" eaLnBrk="1" hangingPunct="1">
              <a:lnSpc>
                <a:spcPct val="90000"/>
              </a:lnSpc>
            </a:pPr>
            <a:r>
              <a:rPr lang="pt-BR" altLang="pt-BR" sz="1800"/>
              <a:t>saldo</a:t>
            </a:r>
          </a:p>
          <a:p>
            <a:pPr eaLnBrk="1" hangingPunct="1">
              <a:lnSpc>
                <a:spcPct val="90000"/>
              </a:lnSpc>
            </a:pPr>
            <a:r>
              <a:rPr lang="pt-BR" altLang="pt-BR" sz="2100"/>
              <a:t>Métodos</a:t>
            </a:r>
          </a:p>
          <a:p>
            <a:pPr lvl="1" eaLnBrk="1" hangingPunct="1">
              <a:lnSpc>
                <a:spcPct val="90000"/>
              </a:lnSpc>
            </a:pPr>
            <a:r>
              <a:rPr lang="pt-BR" altLang="pt-BR" sz="1800"/>
              <a:t>depositar</a:t>
            </a:r>
          </a:p>
          <a:p>
            <a:pPr lvl="1" eaLnBrk="1" hangingPunct="1">
              <a:lnSpc>
                <a:spcPct val="90000"/>
              </a:lnSpc>
            </a:pPr>
            <a:r>
              <a:rPr lang="pt-BR" altLang="pt-BR" sz="1800"/>
              <a:t>sacar</a:t>
            </a:r>
          </a:p>
          <a:p>
            <a:pPr lvl="1" eaLnBrk="1" hangingPunct="1">
              <a:lnSpc>
                <a:spcPct val="90000"/>
              </a:lnSpc>
            </a:pPr>
            <a:r>
              <a:rPr lang="pt-BR" altLang="pt-BR" sz="1800"/>
              <a:t>consulta saldo</a:t>
            </a:r>
          </a:p>
          <a:p>
            <a:pPr lvl="1" eaLnBrk="1" hangingPunct="1">
              <a:lnSpc>
                <a:spcPct val="90000"/>
              </a:lnSpc>
            </a:pPr>
            <a:endParaRPr lang="pt-BR" altLang="pt-BR" sz="1800"/>
          </a:p>
        </p:txBody>
      </p:sp>
    </p:spTree>
    <p:extLst>
      <p:ext uri="{BB962C8B-B14F-4D97-AF65-F5344CB8AC3E}">
        <p14:creationId xmlns:p14="http://schemas.microsoft.com/office/powerpoint/2010/main" val="5271377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pt-BR" altLang="pt-BR" sz="2400"/>
              <a:t>Um exemplo simples – conta corrente</a:t>
            </a:r>
          </a:p>
        </p:txBody>
      </p:sp>
      <p:sp>
        <p:nvSpPr>
          <p:cNvPr id="16387"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pt-BR" altLang="pt-BR" sz="2100"/>
              <a:t>O código a seguir mostra uma possível implementação para esta classe em Java</a:t>
            </a:r>
          </a:p>
          <a:p>
            <a:pPr lvl="1" eaLnBrk="1" hangingPunct="1">
              <a:lnSpc>
                <a:spcPct val="90000"/>
              </a:lnSpc>
              <a:buFont typeface="Wingdings" panose="05000000000000000000" pitchFamily="2" charset="2"/>
              <a:buNone/>
            </a:pPr>
            <a:endParaRPr lang="pt-BR" altLang="pt-BR" sz="1800">
              <a:solidFill>
                <a:srgbClr val="FF0000"/>
              </a:solidFill>
            </a:endParaRPr>
          </a:p>
          <a:p>
            <a:pPr lvl="1" eaLnBrk="1" hangingPunct="1">
              <a:lnSpc>
                <a:spcPct val="90000"/>
              </a:lnSpc>
              <a:buFont typeface="Wingdings" panose="05000000000000000000" pitchFamily="2" charset="2"/>
              <a:buNone/>
            </a:pPr>
            <a:r>
              <a:rPr lang="pt-BR" altLang="pt-BR" sz="1800">
                <a:solidFill>
                  <a:srgbClr val="FF0000"/>
                </a:solidFill>
              </a:rPr>
              <a:t>public class ContaCorrente {</a:t>
            </a:r>
          </a:p>
          <a:p>
            <a:pPr lvl="1" eaLnBrk="1" hangingPunct="1">
              <a:lnSpc>
                <a:spcPct val="90000"/>
              </a:lnSpc>
              <a:buFont typeface="Wingdings" panose="05000000000000000000" pitchFamily="2" charset="2"/>
              <a:buNone/>
            </a:pPr>
            <a:r>
              <a:rPr lang="pt-BR" altLang="pt-BR" sz="1800">
                <a:solidFill>
                  <a:srgbClr val="FF0000"/>
                </a:solidFill>
              </a:rPr>
              <a:t>	private int numero, agencia;</a:t>
            </a:r>
          </a:p>
          <a:p>
            <a:pPr lvl="1" eaLnBrk="1" hangingPunct="1">
              <a:lnSpc>
                <a:spcPct val="90000"/>
              </a:lnSpc>
              <a:buFont typeface="Wingdings" panose="05000000000000000000" pitchFamily="2" charset="2"/>
              <a:buNone/>
            </a:pPr>
            <a:r>
              <a:rPr lang="pt-BR" altLang="pt-BR" sz="1800">
                <a:solidFill>
                  <a:srgbClr val="FF0000"/>
                </a:solidFill>
              </a:rPr>
              <a:t>	private double saldo;</a:t>
            </a:r>
          </a:p>
          <a:p>
            <a:pPr lvl="1" eaLnBrk="1" hangingPunct="1">
              <a:lnSpc>
                <a:spcPct val="90000"/>
              </a:lnSpc>
              <a:buFont typeface="Wingdings" panose="05000000000000000000" pitchFamily="2" charset="2"/>
              <a:buNone/>
            </a:pPr>
            <a:r>
              <a:rPr lang="pt-BR" altLang="pt-BR" sz="1800">
                <a:solidFill>
                  <a:srgbClr val="FF0000"/>
                </a:solidFill>
              </a:rPr>
              <a:t>	</a:t>
            </a:r>
          </a:p>
          <a:p>
            <a:pPr lvl="1" eaLnBrk="1" hangingPunct="1">
              <a:lnSpc>
                <a:spcPct val="90000"/>
              </a:lnSpc>
              <a:buFont typeface="Wingdings" panose="05000000000000000000" pitchFamily="2" charset="2"/>
              <a:buNone/>
            </a:pPr>
            <a:r>
              <a:rPr lang="pt-BR" altLang="pt-BR" sz="1800">
                <a:solidFill>
                  <a:srgbClr val="FF0000"/>
                </a:solidFill>
              </a:rPr>
              <a:t>    public void inicializarContaCorrente(int n, int ag) {</a:t>
            </a:r>
          </a:p>
          <a:p>
            <a:pPr lvl="1" eaLnBrk="1" hangingPunct="1">
              <a:lnSpc>
                <a:spcPct val="90000"/>
              </a:lnSpc>
              <a:buFont typeface="Wingdings" panose="05000000000000000000" pitchFamily="2" charset="2"/>
              <a:buNone/>
            </a:pPr>
            <a:r>
              <a:rPr lang="pt-BR" altLang="pt-BR" sz="1800">
                <a:solidFill>
                  <a:srgbClr val="FF0000"/>
                </a:solidFill>
              </a:rPr>
              <a:t>    	numero = n;</a:t>
            </a:r>
          </a:p>
          <a:p>
            <a:pPr lvl="1" eaLnBrk="1" hangingPunct="1">
              <a:lnSpc>
                <a:spcPct val="90000"/>
              </a:lnSpc>
              <a:buFont typeface="Wingdings" panose="05000000000000000000" pitchFamily="2" charset="2"/>
              <a:buNone/>
            </a:pPr>
            <a:r>
              <a:rPr lang="pt-BR" altLang="pt-BR" sz="1800">
                <a:solidFill>
                  <a:srgbClr val="FF0000"/>
                </a:solidFill>
              </a:rPr>
              <a:t>    	agencia = ag;</a:t>
            </a:r>
          </a:p>
          <a:p>
            <a:pPr lvl="1" eaLnBrk="1" hangingPunct="1">
              <a:lnSpc>
                <a:spcPct val="90000"/>
              </a:lnSpc>
              <a:buFont typeface="Wingdings" panose="05000000000000000000" pitchFamily="2" charset="2"/>
              <a:buNone/>
            </a:pPr>
            <a:r>
              <a:rPr lang="pt-BR" altLang="pt-BR" sz="1800">
                <a:solidFill>
                  <a:srgbClr val="FF0000"/>
                </a:solidFill>
              </a:rPr>
              <a:t>    	saldo = 0;</a:t>
            </a:r>
          </a:p>
          <a:p>
            <a:pPr lvl="1" eaLnBrk="1" hangingPunct="1">
              <a:lnSpc>
                <a:spcPct val="90000"/>
              </a:lnSpc>
              <a:buFont typeface="Wingdings" panose="05000000000000000000" pitchFamily="2" charset="2"/>
              <a:buNone/>
            </a:pPr>
            <a:r>
              <a:rPr lang="pt-BR" altLang="pt-BR" sz="1800">
                <a:solidFill>
                  <a:srgbClr val="FF0000"/>
                </a:solidFill>
              </a:rPr>
              <a:t>    }</a:t>
            </a:r>
            <a:endParaRPr lang="pt-BR" altLang="pt-BR" sz="1800"/>
          </a:p>
        </p:txBody>
      </p:sp>
    </p:spTree>
    <p:extLst>
      <p:ext uri="{BB962C8B-B14F-4D97-AF65-F5344CB8AC3E}">
        <p14:creationId xmlns:p14="http://schemas.microsoft.com/office/powerpoint/2010/main" val="21620359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pt-BR" altLang="pt-BR" sz="2400"/>
              <a:t>Um exemplo simples – conta corrente</a:t>
            </a:r>
          </a:p>
        </p:txBody>
      </p:sp>
      <p:sp>
        <p:nvSpPr>
          <p:cNvPr id="17411"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pt-BR" altLang="pt-BR" sz="1800">
                <a:solidFill>
                  <a:srgbClr val="FF0000"/>
                </a:solidFill>
              </a:rPr>
              <a:t>public void sacar(double valor){</a:t>
            </a:r>
          </a:p>
          <a:p>
            <a:pPr eaLnBrk="1" hangingPunct="1">
              <a:lnSpc>
                <a:spcPct val="90000"/>
              </a:lnSpc>
              <a:buFont typeface="Wingdings" panose="05000000000000000000" pitchFamily="2" charset="2"/>
              <a:buNone/>
            </a:pPr>
            <a:r>
              <a:rPr lang="pt-BR" altLang="pt-BR" sz="1800">
                <a:solidFill>
                  <a:srgbClr val="FF0000"/>
                </a:solidFill>
              </a:rPr>
              <a:t>    	saldo = saldo - valor;</a:t>
            </a:r>
          </a:p>
          <a:p>
            <a:pPr eaLnBrk="1" hangingPunct="1">
              <a:lnSpc>
                <a:spcPct val="90000"/>
              </a:lnSpc>
              <a:buFont typeface="Wingdings" panose="05000000000000000000" pitchFamily="2" charset="2"/>
              <a:buNone/>
            </a:pPr>
            <a:r>
              <a:rPr lang="pt-BR" altLang="pt-BR" sz="1800">
                <a:solidFill>
                  <a:srgbClr val="FF0000"/>
                </a:solidFill>
              </a:rPr>
              <a:t>    }</a:t>
            </a:r>
          </a:p>
          <a:p>
            <a:pPr eaLnBrk="1" hangingPunct="1">
              <a:lnSpc>
                <a:spcPct val="90000"/>
              </a:lnSpc>
              <a:buFont typeface="Wingdings" panose="05000000000000000000" pitchFamily="2" charset="2"/>
              <a:buNone/>
            </a:pPr>
            <a:r>
              <a:rPr lang="pt-BR" altLang="pt-BR" sz="1800">
                <a:solidFill>
                  <a:srgbClr val="FF0000"/>
                </a:solidFill>
              </a:rPr>
              <a:t>    </a:t>
            </a:r>
          </a:p>
          <a:p>
            <a:pPr eaLnBrk="1" hangingPunct="1">
              <a:lnSpc>
                <a:spcPct val="90000"/>
              </a:lnSpc>
              <a:buFont typeface="Wingdings" panose="05000000000000000000" pitchFamily="2" charset="2"/>
              <a:buNone/>
            </a:pPr>
            <a:r>
              <a:rPr lang="pt-BR" altLang="pt-BR" sz="1800">
                <a:solidFill>
                  <a:srgbClr val="FF0000"/>
                </a:solidFill>
              </a:rPr>
              <a:t>    public void depositar(double valor){</a:t>
            </a:r>
          </a:p>
          <a:p>
            <a:pPr eaLnBrk="1" hangingPunct="1">
              <a:lnSpc>
                <a:spcPct val="90000"/>
              </a:lnSpc>
              <a:buFont typeface="Wingdings" panose="05000000000000000000" pitchFamily="2" charset="2"/>
              <a:buNone/>
            </a:pPr>
            <a:r>
              <a:rPr lang="pt-BR" altLang="pt-BR" sz="1800">
                <a:solidFill>
                  <a:srgbClr val="FF0000"/>
                </a:solidFill>
              </a:rPr>
              <a:t>    	saldo = saldo + valor;</a:t>
            </a:r>
          </a:p>
          <a:p>
            <a:pPr eaLnBrk="1" hangingPunct="1">
              <a:lnSpc>
                <a:spcPct val="90000"/>
              </a:lnSpc>
              <a:buFont typeface="Wingdings" panose="05000000000000000000" pitchFamily="2" charset="2"/>
              <a:buNone/>
            </a:pPr>
            <a:r>
              <a:rPr lang="pt-BR" altLang="pt-BR" sz="1800">
                <a:solidFill>
                  <a:srgbClr val="FF0000"/>
                </a:solidFill>
              </a:rPr>
              <a:t>    }</a:t>
            </a:r>
          </a:p>
          <a:p>
            <a:pPr eaLnBrk="1" hangingPunct="1">
              <a:lnSpc>
                <a:spcPct val="90000"/>
              </a:lnSpc>
              <a:buFont typeface="Wingdings" panose="05000000000000000000" pitchFamily="2" charset="2"/>
              <a:buNone/>
            </a:pPr>
            <a:r>
              <a:rPr lang="pt-BR" altLang="pt-BR" sz="1800">
                <a:solidFill>
                  <a:srgbClr val="FF0000"/>
                </a:solidFill>
              </a:rPr>
              <a:t>    </a:t>
            </a:r>
          </a:p>
          <a:p>
            <a:pPr eaLnBrk="1" hangingPunct="1">
              <a:lnSpc>
                <a:spcPct val="90000"/>
              </a:lnSpc>
              <a:buFont typeface="Wingdings" panose="05000000000000000000" pitchFamily="2" charset="2"/>
              <a:buNone/>
            </a:pPr>
            <a:r>
              <a:rPr lang="pt-BR" altLang="pt-BR" sz="1800">
                <a:solidFill>
                  <a:srgbClr val="FF0000"/>
                </a:solidFill>
              </a:rPr>
              <a:t>    public double consultarSaldo(){</a:t>
            </a:r>
          </a:p>
          <a:p>
            <a:pPr eaLnBrk="1" hangingPunct="1">
              <a:lnSpc>
                <a:spcPct val="90000"/>
              </a:lnSpc>
              <a:buFont typeface="Wingdings" panose="05000000000000000000" pitchFamily="2" charset="2"/>
              <a:buNone/>
            </a:pPr>
            <a:r>
              <a:rPr lang="pt-BR" altLang="pt-BR" sz="1800">
                <a:solidFill>
                  <a:srgbClr val="FF0000"/>
                </a:solidFill>
              </a:rPr>
              <a:t>    	return (saldo);</a:t>
            </a:r>
          </a:p>
          <a:p>
            <a:pPr eaLnBrk="1" hangingPunct="1">
              <a:lnSpc>
                <a:spcPct val="90000"/>
              </a:lnSpc>
              <a:buFont typeface="Wingdings" panose="05000000000000000000" pitchFamily="2" charset="2"/>
              <a:buNone/>
            </a:pPr>
            <a:r>
              <a:rPr lang="pt-BR" altLang="pt-BR" sz="1800">
                <a:solidFill>
                  <a:srgbClr val="FF0000"/>
                </a:solidFill>
              </a:rPr>
              <a:t>    }</a:t>
            </a:r>
          </a:p>
        </p:txBody>
      </p:sp>
    </p:spTree>
    <p:extLst>
      <p:ext uri="{BB962C8B-B14F-4D97-AF65-F5344CB8AC3E}">
        <p14:creationId xmlns:p14="http://schemas.microsoft.com/office/powerpoint/2010/main" val="39094607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Princípios Básicos - Programação Orientada a Objetos</a:t>
            </a:r>
            <a:endParaRPr/>
          </a:p>
        </p:txBody>
      </p:sp>
      <p:sp>
        <p:nvSpPr>
          <p:cNvPr id="251" name="Google Shape;251;p39"/>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52" name="Google Shape;252;p39"/>
          <p:cNvPicPr preferRelativeResize="0"/>
          <p:nvPr/>
        </p:nvPicPr>
        <p:blipFill>
          <a:blip r:embed="rId3">
            <a:alphaModFix/>
          </a:blip>
          <a:stretch>
            <a:fillRect/>
          </a:stretch>
        </p:blipFill>
        <p:spPr>
          <a:xfrm>
            <a:off x="1227750" y="1311363"/>
            <a:ext cx="6229350" cy="3324225"/>
          </a:xfrm>
          <a:prstGeom prst="rect">
            <a:avLst/>
          </a:prstGeom>
          <a:noFill/>
          <a:ln>
            <a:noFill/>
          </a:ln>
        </p:spPr>
      </p:pic>
    </p:spTree>
  </p:cSld>
  <p:clrMapOvr>
    <a:masterClrMapping/>
  </p:clrMapOvr>
  <p:transition spd="slow">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Princípios Básicos - Programação Orientada a Objetos</a:t>
            </a:r>
            <a:endParaRPr/>
          </a:p>
        </p:txBody>
      </p:sp>
      <p:sp>
        <p:nvSpPr>
          <p:cNvPr id="258" name="Google Shape;258;p40"/>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59" name="Google Shape;259;p40"/>
          <p:cNvPicPr preferRelativeResize="0"/>
          <p:nvPr/>
        </p:nvPicPr>
        <p:blipFill>
          <a:blip r:embed="rId3">
            <a:alphaModFix/>
          </a:blip>
          <a:stretch>
            <a:fillRect/>
          </a:stretch>
        </p:blipFill>
        <p:spPr>
          <a:xfrm>
            <a:off x="311688" y="1381100"/>
            <a:ext cx="6391275" cy="3219450"/>
          </a:xfrm>
          <a:prstGeom prst="rect">
            <a:avLst/>
          </a:prstGeom>
          <a:noFill/>
          <a:ln>
            <a:noFill/>
          </a:ln>
        </p:spPr>
      </p:pic>
    </p:spTree>
  </p:cSld>
  <p:clrMapOvr>
    <a:masterClrMapping/>
  </p:clrMapOvr>
  <p:transition spd="slow">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Princípios Básicos - Programação Orientada a Objetos</a:t>
            </a:r>
            <a:endParaRPr/>
          </a:p>
        </p:txBody>
      </p:sp>
      <p:sp>
        <p:nvSpPr>
          <p:cNvPr id="265" name="Google Shape;265;p41"/>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66" name="Google Shape;266;p41"/>
          <p:cNvPicPr preferRelativeResize="0"/>
          <p:nvPr/>
        </p:nvPicPr>
        <p:blipFill>
          <a:blip r:embed="rId3">
            <a:alphaModFix/>
          </a:blip>
          <a:stretch>
            <a:fillRect/>
          </a:stretch>
        </p:blipFill>
        <p:spPr>
          <a:xfrm>
            <a:off x="311700" y="1381088"/>
            <a:ext cx="6343650" cy="2562225"/>
          </a:xfrm>
          <a:prstGeom prst="rect">
            <a:avLst/>
          </a:prstGeom>
          <a:noFill/>
          <a:ln>
            <a:noFill/>
          </a:ln>
        </p:spPr>
      </p:pic>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Princípios Básicos - Programação Orientada a Objetos</a:t>
            </a:r>
            <a:endParaRPr/>
          </a:p>
        </p:txBody>
      </p:sp>
      <p:sp>
        <p:nvSpPr>
          <p:cNvPr id="84" name="Google Shape;84;p16"/>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5" name="Google Shape;85;p16"/>
          <p:cNvPicPr preferRelativeResize="0"/>
          <p:nvPr/>
        </p:nvPicPr>
        <p:blipFill>
          <a:blip r:embed="rId3">
            <a:alphaModFix/>
          </a:blip>
          <a:stretch>
            <a:fillRect/>
          </a:stretch>
        </p:blipFill>
        <p:spPr>
          <a:xfrm>
            <a:off x="311700" y="1381088"/>
            <a:ext cx="5429250" cy="1895475"/>
          </a:xfrm>
          <a:prstGeom prst="rect">
            <a:avLst/>
          </a:prstGeom>
          <a:noFill/>
          <a:ln>
            <a:noFill/>
          </a:ln>
        </p:spPr>
      </p:pic>
      <p:pic>
        <p:nvPicPr>
          <p:cNvPr id="86" name="Google Shape;86;p16"/>
          <p:cNvPicPr preferRelativeResize="0"/>
          <p:nvPr/>
        </p:nvPicPr>
        <p:blipFill>
          <a:blip r:embed="rId4">
            <a:alphaModFix/>
          </a:blip>
          <a:stretch>
            <a:fillRect/>
          </a:stretch>
        </p:blipFill>
        <p:spPr>
          <a:xfrm>
            <a:off x="311700" y="1948138"/>
            <a:ext cx="5257800" cy="1381125"/>
          </a:xfrm>
          <a:prstGeom prst="rect">
            <a:avLst/>
          </a:prstGeom>
          <a:noFill/>
          <a:ln>
            <a:noFill/>
          </a:ln>
        </p:spPr>
      </p:pic>
    </p:spTree>
  </p:cSld>
  <p:clrMapOvr>
    <a:masterClrMapping/>
  </p:clrMapOvr>
  <p:transition spd="slow">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Princípios Básicos - Programação Orientada a Objetos</a:t>
            </a:r>
            <a:endParaRPr/>
          </a:p>
        </p:txBody>
      </p:sp>
      <p:sp>
        <p:nvSpPr>
          <p:cNvPr id="272" name="Google Shape;272;p42"/>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73" name="Google Shape;273;p42"/>
          <p:cNvPicPr preferRelativeResize="0"/>
          <p:nvPr/>
        </p:nvPicPr>
        <p:blipFill>
          <a:blip r:embed="rId3">
            <a:alphaModFix/>
          </a:blip>
          <a:stretch>
            <a:fillRect/>
          </a:stretch>
        </p:blipFill>
        <p:spPr>
          <a:xfrm>
            <a:off x="357700" y="1385875"/>
            <a:ext cx="6381750" cy="2371725"/>
          </a:xfrm>
          <a:prstGeom prst="rect">
            <a:avLst/>
          </a:prstGeom>
          <a:noFill/>
          <a:ln>
            <a:noFill/>
          </a:ln>
        </p:spPr>
      </p:pic>
    </p:spTree>
  </p:cSld>
  <p:clrMapOvr>
    <a:masterClrMapping/>
  </p:clrMapOvr>
  <p:transition spd="slow">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Princípios Básicos - Programação Orientada a Objetos</a:t>
            </a:r>
            <a:endParaRPr/>
          </a:p>
        </p:txBody>
      </p:sp>
      <p:sp>
        <p:nvSpPr>
          <p:cNvPr id="279" name="Google Shape;279;p43"/>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pt-BR"/>
              <a:t>BORA PRATICAR?</a:t>
            </a:r>
            <a:endParaRPr/>
          </a:p>
          <a:p>
            <a:pPr marL="0" lvl="0" indent="0" algn="l" rtl="0">
              <a:spcBef>
                <a:spcPts val="1200"/>
              </a:spcBef>
              <a:spcAft>
                <a:spcPts val="0"/>
              </a:spcAft>
              <a:buNone/>
            </a:pPr>
            <a:r>
              <a:rPr lang="pt-BR" b="1"/>
              <a:t>Extraia as possíveis classes, cada qual com suas características e métodos:</a:t>
            </a:r>
            <a:endParaRPr b="1"/>
          </a:p>
          <a:p>
            <a:pPr marL="0" lvl="0" indent="0" algn="l" rtl="0">
              <a:spcBef>
                <a:spcPts val="1200"/>
              </a:spcBef>
              <a:spcAft>
                <a:spcPts val="1200"/>
              </a:spcAft>
              <a:buNone/>
            </a:pPr>
            <a:r>
              <a:rPr lang="pt-BR"/>
              <a:t>Em um projeto de software, algumas informações devem ser armazenadas sobre alguns elementos de deveras importância. Dentro do contexto do cliente, existem pessoas, cada qual com seus nomes, celulares, endereços e cargos. Também se tem equipamentos, com descrição, ano, modelo, peso, valor. Para cada pessoa, de acordo com os dias trabalhados, deve-se: calcular comissão, calcular atrasos e descontos. Já as máquinas, precisam de calcular o número de manutenções de acordo com a data de fabricação.</a:t>
            </a:r>
            <a:endParaRPr/>
          </a:p>
        </p:txBody>
      </p:sp>
    </p:spTree>
  </p:cSld>
  <p:clrMapOvr>
    <a:masterClrMapping/>
  </p:clrMapOvr>
  <p:transition spd="slow">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Princípios Básicos - Programação Orientada a Objetos</a:t>
            </a:r>
            <a:endParaRPr/>
          </a:p>
        </p:txBody>
      </p:sp>
      <p:sp>
        <p:nvSpPr>
          <p:cNvPr id="285" name="Google Shape;285;p44"/>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pt-BR"/>
              <a:t>BORA PRATICAR?</a:t>
            </a:r>
            <a:endParaRPr/>
          </a:p>
          <a:p>
            <a:pPr marL="0" lvl="0" indent="0" algn="l" rtl="0">
              <a:spcBef>
                <a:spcPts val="1200"/>
              </a:spcBef>
              <a:spcAft>
                <a:spcPts val="0"/>
              </a:spcAft>
              <a:buNone/>
            </a:pPr>
            <a:r>
              <a:rPr lang="pt-BR" b="1"/>
              <a:t>Extraia as possíveis classes, cada qual com suas características e métodos:</a:t>
            </a:r>
            <a:endParaRPr b="1"/>
          </a:p>
          <a:p>
            <a:pPr marL="0" lvl="0" indent="0" algn="l" rtl="0">
              <a:spcBef>
                <a:spcPts val="1200"/>
              </a:spcBef>
              <a:spcAft>
                <a:spcPts val="1200"/>
              </a:spcAft>
              <a:buNone/>
            </a:pPr>
            <a:r>
              <a:rPr lang="pt-BR"/>
              <a:t>Em um projeto de software, algumas informações devem ser armazenadas sobre alguns elementos de deveras importância. Em uma clínica, um processo de cadastro de dados de pacientes, com nome, endereço, cpf, peso, identidade.  Também á o processo de cadastro de médicos, com seus nomes, CRMs, telefones para contato. Há também o registro de consultas, onde se armazena a data de marcação, data de confirmação, plano de saúde utilizado, valor da consulta. Além disso, pode ser necessário um registro de um procedimento médico de intervenção, com sua data, horário, descrição, valor, e itens utilizados. Nos procedimentos, pode ser necessário que haja um cálculo do valor a ser pago pela sua execução.</a:t>
            </a:r>
            <a:endParaRPr/>
          </a:p>
        </p:txBody>
      </p:sp>
    </p:spTree>
  </p:cSld>
  <p:clrMapOvr>
    <a:masterClrMapping/>
  </p:clrMapOvr>
  <p:transition spd="slow">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Princípios Básicos - Programação Orientada a Objetos</a:t>
            </a:r>
            <a:endParaRPr/>
          </a:p>
        </p:txBody>
      </p:sp>
      <p:sp>
        <p:nvSpPr>
          <p:cNvPr id="291" name="Google Shape;291;p45"/>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92" name="Google Shape;292;p45"/>
          <p:cNvPicPr preferRelativeResize="0"/>
          <p:nvPr/>
        </p:nvPicPr>
        <p:blipFill>
          <a:blip r:embed="rId3">
            <a:alphaModFix/>
          </a:blip>
          <a:stretch>
            <a:fillRect/>
          </a:stretch>
        </p:blipFill>
        <p:spPr>
          <a:xfrm>
            <a:off x="311700" y="1384625"/>
            <a:ext cx="6057900" cy="3295650"/>
          </a:xfrm>
          <a:prstGeom prst="rect">
            <a:avLst/>
          </a:prstGeom>
          <a:noFill/>
          <a:ln>
            <a:noFill/>
          </a:ln>
        </p:spPr>
      </p:pic>
    </p:spTree>
  </p:cSld>
  <p:clrMapOvr>
    <a:masterClrMapping/>
  </p:clrMapOvr>
  <p:transition spd="slow">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Princípios Básicos - Programação Orientada a Objetos</a:t>
            </a:r>
            <a:endParaRPr/>
          </a:p>
        </p:txBody>
      </p:sp>
      <p:sp>
        <p:nvSpPr>
          <p:cNvPr id="298" name="Google Shape;298;p46"/>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99" name="Google Shape;299;p46"/>
          <p:cNvPicPr preferRelativeResize="0"/>
          <p:nvPr/>
        </p:nvPicPr>
        <p:blipFill>
          <a:blip r:embed="rId3">
            <a:alphaModFix/>
          </a:blip>
          <a:stretch>
            <a:fillRect/>
          </a:stretch>
        </p:blipFill>
        <p:spPr>
          <a:xfrm>
            <a:off x="311700" y="1381100"/>
            <a:ext cx="4953000" cy="2076450"/>
          </a:xfrm>
          <a:prstGeom prst="rect">
            <a:avLst/>
          </a:prstGeom>
          <a:noFill/>
          <a:ln>
            <a:noFill/>
          </a:ln>
        </p:spPr>
      </p:pic>
    </p:spTree>
  </p:cSld>
  <p:clrMapOvr>
    <a:masterClrMapping/>
  </p:clrMapOvr>
  <p:transition spd="slow">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Princípios Básicos - Programação Orientada a Objetos</a:t>
            </a:r>
            <a:endParaRPr/>
          </a:p>
        </p:txBody>
      </p:sp>
      <p:sp>
        <p:nvSpPr>
          <p:cNvPr id="305" name="Google Shape;305;p47"/>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06" name="Google Shape;306;p47"/>
          <p:cNvPicPr preferRelativeResize="0"/>
          <p:nvPr/>
        </p:nvPicPr>
        <p:blipFill>
          <a:blip r:embed="rId3">
            <a:alphaModFix/>
          </a:blip>
          <a:stretch>
            <a:fillRect/>
          </a:stretch>
        </p:blipFill>
        <p:spPr>
          <a:xfrm>
            <a:off x="311700" y="1381100"/>
            <a:ext cx="6286500" cy="2343150"/>
          </a:xfrm>
          <a:prstGeom prst="rect">
            <a:avLst/>
          </a:prstGeom>
          <a:noFill/>
          <a:ln>
            <a:noFill/>
          </a:ln>
        </p:spPr>
      </p:pic>
    </p:spTree>
  </p:cSld>
  <p:clrMapOvr>
    <a:masterClrMapping/>
  </p:clrMapOvr>
  <p:transition spd="slow">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Princípios Básicos - Programação Orientada a Objetos</a:t>
            </a:r>
            <a:endParaRPr/>
          </a:p>
        </p:txBody>
      </p:sp>
      <p:sp>
        <p:nvSpPr>
          <p:cNvPr id="312" name="Google Shape;312;p48"/>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13" name="Google Shape;313;p48"/>
          <p:cNvPicPr preferRelativeResize="0"/>
          <p:nvPr/>
        </p:nvPicPr>
        <p:blipFill>
          <a:blip r:embed="rId3">
            <a:alphaModFix/>
          </a:blip>
          <a:stretch>
            <a:fillRect/>
          </a:stretch>
        </p:blipFill>
        <p:spPr>
          <a:xfrm>
            <a:off x="311688" y="1184600"/>
            <a:ext cx="6334125" cy="3695700"/>
          </a:xfrm>
          <a:prstGeom prst="rect">
            <a:avLst/>
          </a:prstGeom>
          <a:noFill/>
          <a:ln>
            <a:noFill/>
          </a:ln>
        </p:spPr>
      </p:pic>
    </p:spTree>
  </p:cSld>
  <p:clrMapOvr>
    <a:masterClrMapping/>
  </p:clrMapOvr>
  <p:transition spd="slow">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Princípios Básicos - Programação Orientada a Objetos</a:t>
            </a:r>
            <a:endParaRPr/>
          </a:p>
        </p:txBody>
      </p:sp>
      <p:sp>
        <p:nvSpPr>
          <p:cNvPr id="319" name="Google Shape;319;p49"/>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20" name="Google Shape;320;p49"/>
          <p:cNvPicPr preferRelativeResize="0"/>
          <p:nvPr/>
        </p:nvPicPr>
        <p:blipFill>
          <a:blip r:embed="rId3">
            <a:alphaModFix/>
          </a:blip>
          <a:stretch>
            <a:fillRect/>
          </a:stretch>
        </p:blipFill>
        <p:spPr>
          <a:xfrm>
            <a:off x="311700" y="1381088"/>
            <a:ext cx="6362700" cy="2771775"/>
          </a:xfrm>
          <a:prstGeom prst="rect">
            <a:avLst/>
          </a:prstGeom>
          <a:noFill/>
          <a:ln>
            <a:noFill/>
          </a:ln>
        </p:spPr>
      </p:pic>
    </p:spTree>
  </p:cSld>
  <p:clrMapOvr>
    <a:masterClrMapping/>
  </p:clrMapOvr>
  <p:transition spd="slow">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Princípios Básicos - Programação Orientada a Objetos</a:t>
            </a:r>
            <a:endParaRPr/>
          </a:p>
        </p:txBody>
      </p:sp>
      <p:sp>
        <p:nvSpPr>
          <p:cNvPr id="326" name="Google Shape;326;p50"/>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27" name="Google Shape;327;p50"/>
          <p:cNvPicPr preferRelativeResize="0"/>
          <p:nvPr/>
        </p:nvPicPr>
        <p:blipFill>
          <a:blip r:embed="rId3">
            <a:alphaModFix/>
          </a:blip>
          <a:stretch>
            <a:fillRect/>
          </a:stretch>
        </p:blipFill>
        <p:spPr>
          <a:xfrm>
            <a:off x="311688" y="1381088"/>
            <a:ext cx="6353175" cy="2790825"/>
          </a:xfrm>
          <a:prstGeom prst="rect">
            <a:avLst/>
          </a:prstGeom>
          <a:noFill/>
          <a:ln>
            <a:noFill/>
          </a:ln>
        </p:spPr>
      </p:pic>
    </p:spTree>
  </p:cSld>
  <p:clrMapOvr>
    <a:masterClrMapping/>
  </p:clrMapOvr>
  <p:transition spd="slow">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Princípios Básicos - Programação Orientada a Objetos</a:t>
            </a:r>
            <a:endParaRPr/>
          </a:p>
        </p:txBody>
      </p:sp>
      <p:sp>
        <p:nvSpPr>
          <p:cNvPr id="333" name="Google Shape;333;p51"/>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34" name="Google Shape;334;p51"/>
          <p:cNvPicPr preferRelativeResize="0"/>
          <p:nvPr/>
        </p:nvPicPr>
        <p:blipFill>
          <a:blip r:embed="rId3">
            <a:alphaModFix/>
          </a:blip>
          <a:stretch>
            <a:fillRect/>
          </a:stretch>
        </p:blipFill>
        <p:spPr>
          <a:xfrm>
            <a:off x="311700" y="1381100"/>
            <a:ext cx="6362700" cy="2705100"/>
          </a:xfrm>
          <a:prstGeom prst="rect">
            <a:avLst/>
          </a:prstGeom>
          <a:noFill/>
          <a:ln>
            <a:noFill/>
          </a:ln>
        </p:spPr>
      </p:pic>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Princípios Básicos - Programação Orientada a Objetos</a:t>
            </a:r>
            <a:endParaRPr/>
          </a:p>
        </p:txBody>
      </p:sp>
      <p:sp>
        <p:nvSpPr>
          <p:cNvPr id="92" name="Google Shape;92;p17"/>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3" name="Google Shape;93;p17"/>
          <p:cNvPicPr preferRelativeResize="0"/>
          <p:nvPr/>
        </p:nvPicPr>
        <p:blipFill>
          <a:blip r:embed="rId3">
            <a:alphaModFix/>
          </a:blip>
          <a:stretch>
            <a:fillRect/>
          </a:stretch>
        </p:blipFill>
        <p:spPr>
          <a:xfrm>
            <a:off x="311688" y="1381100"/>
            <a:ext cx="5419725" cy="2057400"/>
          </a:xfrm>
          <a:prstGeom prst="rect">
            <a:avLst/>
          </a:prstGeom>
          <a:noFill/>
          <a:ln>
            <a:noFill/>
          </a:ln>
        </p:spPr>
      </p:pic>
    </p:spTree>
  </p:cSld>
  <p:clrMapOvr>
    <a:masterClrMapping/>
  </p:clrMapOvr>
  <p:transition spd="slow">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Princípios Básicos - Programação Orientada a Objetos</a:t>
            </a:r>
            <a:endParaRPr/>
          </a:p>
        </p:txBody>
      </p:sp>
      <p:sp>
        <p:nvSpPr>
          <p:cNvPr id="340" name="Google Shape;340;p52"/>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41" name="Google Shape;341;p52"/>
          <p:cNvPicPr preferRelativeResize="0"/>
          <p:nvPr/>
        </p:nvPicPr>
        <p:blipFill>
          <a:blip r:embed="rId3">
            <a:alphaModFix/>
          </a:blip>
          <a:stretch>
            <a:fillRect/>
          </a:stretch>
        </p:blipFill>
        <p:spPr>
          <a:xfrm>
            <a:off x="311688" y="1381088"/>
            <a:ext cx="6353175" cy="2733675"/>
          </a:xfrm>
          <a:prstGeom prst="rect">
            <a:avLst/>
          </a:prstGeom>
          <a:noFill/>
          <a:ln>
            <a:noFill/>
          </a:ln>
        </p:spPr>
      </p:pic>
    </p:spTree>
  </p:cSld>
  <p:clrMapOvr>
    <a:masterClrMapping/>
  </p:clrMapOvr>
  <p:transition spd="slow">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Princípios Básicos - Programação Orientada a Objetos</a:t>
            </a:r>
            <a:endParaRPr/>
          </a:p>
        </p:txBody>
      </p:sp>
      <p:sp>
        <p:nvSpPr>
          <p:cNvPr id="347" name="Google Shape;347;p53"/>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48" name="Google Shape;348;p53"/>
          <p:cNvPicPr preferRelativeResize="0"/>
          <p:nvPr/>
        </p:nvPicPr>
        <p:blipFill>
          <a:blip r:embed="rId3">
            <a:alphaModFix/>
          </a:blip>
          <a:stretch>
            <a:fillRect/>
          </a:stretch>
        </p:blipFill>
        <p:spPr>
          <a:xfrm>
            <a:off x="311700" y="1381088"/>
            <a:ext cx="5753100" cy="1666875"/>
          </a:xfrm>
          <a:prstGeom prst="rect">
            <a:avLst/>
          </a:prstGeom>
          <a:noFill/>
          <a:ln>
            <a:noFill/>
          </a:ln>
        </p:spPr>
      </p:pic>
    </p:spTree>
  </p:cSld>
  <p:clrMapOvr>
    <a:masterClrMapping/>
  </p:clrMapOvr>
  <p:transition spd="slow">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Princípios Básicos - Programação Orientada a Objetos</a:t>
            </a:r>
            <a:endParaRPr/>
          </a:p>
        </p:txBody>
      </p:sp>
      <p:sp>
        <p:nvSpPr>
          <p:cNvPr id="354" name="Google Shape;354;p54"/>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55" name="Google Shape;355;p54"/>
          <p:cNvPicPr preferRelativeResize="0"/>
          <p:nvPr/>
        </p:nvPicPr>
        <p:blipFill>
          <a:blip r:embed="rId3">
            <a:alphaModFix/>
          </a:blip>
          <a:stretch>
            <a:fillRect/>
          </a:stretch>
        </p:blipFill>
        <p:spPr>
          <a:xfrm>
            <a:off x="311688" y="1379850"/>
            <a:ext cx="5743575" cy="3305175"/>
          </a:xfrm>
          <a:prstGeom prst="rect">
            <a:avLst/>
          </a:prstGeom>
          <a:noFill/>
          <a:ln>
            <a:noFill/>
          </a:ln>
        </p:spPr>
      </p:pic>
    </p:spTree>
  </p:cSld>
  <p:clrMapOvr>
    <a:masterClrMapping/>
  </p:clrMapOvr>
  <p:transition spd="slow">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Princípios Básicos - Programação Orientada a Objetos</a:t>
            </a:r>
            <a:endParaRPr/>
          </a:p>
        </p:txBody>
      </p:sp>
      <p:sp>
        <p:nvSpPr>
          <p:cNvPr id="361" name="Google Shape;361;p55"/>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62" name="Google Shape;362;p55"/>
          <p:cNvPicPr preferRelativeResize="0"/>
          <p:nvPr/>
        </p:nvPicPr>
        <p:blipFill>
          <a:blip r:embed="rId3">
            <a:alphaModFix/>
          </a:blip>
          <a:stretch>
            <a:fillRect/>
          </a:stretch>
        </p:blipFill>
        <p:spPr>
          <a:xfrm>
            <a:off x="311700" y="1381088"/>
            <a:ext cx="5600700" cy="2714625"/>
          </a:xfrm>
          <a:prstGeom prst="rect">
            <a:avLst/>
          </a:prstGeom>
          <a:noFill/>
          <a:ln>
            <a:noFill/>
          </a:ln>
        </p:spPr>
      </p:pic>
    </p:spTree>
  </p:cSld>
  <p:clrMapOvr>
    <a:masterClrMapping/>
  </p:clrMapOvr>
  <p:transition spd="slow">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Princípios Básicos - Programação Orientada a Objetos</a:t>
            </a:r>
            <a:endParaRPr/>
          </a:p>
        </p:txBody>
      </p:sp>
      <p:sp>
        <p:nvSpPr>
          <p:cNvPr id="368" name="Google Shape;368;p56"/>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69" name="Google Shape;369;p56"/>
          <p:cNvPicPr preferRelativeResize="0"/>
          <p:nvPr/>
        </p:nvPicPr>
        <p:blipFill>
          <a:blip r:embed="rId3">
            <a:alphaModFix/>
          </a:blip>
          <a:stretch>
            <a:fillRect/>
          </a:stretch>
        </p:blipFill>
        <p:spPr>
          <a:xfrm>
            <a:off x="311700" y="1381088"/>
            <a:ext cx="6248400" cy="3038475"/>
          </a:xfrm>
          <a:prstGeom prst="rect">
            <a:avLst/>
          </a:prstGeom>
          <a:noFill/>
          <a:ln>
            <a:noFill/>
          </a:ln>
        </p:spPr>
      </p:pic>
    </p:spTree>
  </p:cSld>
  <p:clrMapOvr>
    <a:masterClrMapping/>
  </p:clrMapOvr>
  <p:transition spd="slow">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Princípios Básicos - Programação Orientada a Objetos</a:t>
            </a:r>
            <a:endParaRPr/>
          </a:p>
        </p:txBody>
      </p:sp>
      <p:sp>
        <p:nvSpPr>
          <p:cNvPr id="375" name="Google Shape;375;p57"/>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76" name="Google Shape;376;p57"/>
          <p:cNvPicPr preferRelativeResize="0"/>
          <p:nvPr/>
        </p:nvPicPr>
        <p:blipFill>
          <a:blip r:embed="rId3">
            <a:alphaModFix/>
          </a:blip>
          <a:stretch>
            <a:fillRect/>
          </a:stretch>
        </p:blipFill>
        <p:spPr>
          <a:xfrm>
            <a:off x="1104500" y="1094113"/>
            <a:ext cx="6743700" cy="3876675"/>
          </a:xfrm>
          <a:prstGeom prst="rect">
            <a:avLst/>
          </a:prstGeom>
          <a:noFill/>
          <a:ln>
            <a:noFill/>
          </a:ln>
        </p:spPr>
      </p:pic>
    </p:spTree>
  </p:cSld>
  <p:clrMapOvr>
    <a:masterClrMapping/>
  </p:clrMapOvr>
  <p:transition spd="slow">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90250" y="526350"/>
            <a:ext cx="4222427" cy="4090800"/>
          </a:xfrm>
        </p:spPr>
        <p:txBody>
          <a:bodyPr/>
          <a:lstStyle/>
          <a:p>
            <a:r>
              <a:rPr lang="pt-BR" dirty="0" smtClean="0"/>
              <a:t>Próxima Aula</a:t>
            </a:r>
            <a:endParaRPr lang="pt-BR" dirty="0"/>
          </a:p>
        </p:txBody>
      </p:sp>
    </p:spTree>
    <p:extLst>
      <p:ext uri="{BB962C8B-B14F-4D97-AF65-F5344CB8AC3E}">
        <p14:creationId xmlns:p14="http://schemas.microsoft.com/office/powerpoint/2010/main" val="23936753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Classe</a:t>
            </a:r>
            <a:endParaRPr/>
          </a:p>
        </p:txBody>
      </p:sp>
      <p:sp>
        <p:nvSpPr>
          <p:cNvPr id="77" name="Google Shape;77;p15"/>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fontScale="85000" lnSpcReduction="10000"/>
          </a:bodyPr>
          <a:lstStyle/>
          <a:p>
            <a:pPr marL="457200" lvl="0" indent="-325755" algn="l" rtl="0">
              <a:lnSpc>
                <a:spcPct val="200000"/>
              </a:lnSpc>
              <a:spcBef>
                <a:spcPts val="0"/>
              </a:spcBef>
              <a:spcAft>
                <a:spcPts val="0"/>
              </a:spcAft>
              <a:buSzPct val="100000"/>
              <a:buChar char="●"/>
            </a:pPr>
            <a:r>
              <a:rPr lang="pt-BR"/>
              <a:t>Classe é um agrupamento de objetos  </a:t>
            </a:r>
            <a:endParaRPr/>
          </a:p>
          <a:p>
            <a:pPr marL="457200" lvl="0" indent="-325755" algn="l" rtl="0">
              <a:lnSpc>
                <a:spcPct val="200000"/>
              </a:lnSpc>
              <a:spcBef>
                <a:spcPts val="0"/>
              </a:spcBef>
              <a:spcAft>
                <a:spcPts val="0"/>
              </a:spcAft>
              <a:buSzPct val="100000"/>
              <a:buChar char="●"/>
            </a:pPr>
            <a:r>
              <a:rPr lang="pt-BR"/>
              <a:t>A classe consiste nos métodos e nos dados que um determinado objeto irá possuir.  </a:t>
            </a:r>
            <a:endParaRPr/>
          </a:p>
          <a:p>
            <a:pPr marL="457200" lvl="0" indent="-325755" algn="l" rtl="0">
              <a:lnSpc>
                <a:spcPct val="200000"/>
              </a:lnSpc>
              <a:spcBef>
                <a:spcPts val="0"/>
              </a:spcBef>
              <a:spcAft>
                <a:spcPts val="0"/>
              </a:spcAft>
              <a:buSzPct val="100000"/>
              <a:buChar char="●"/>
            </a:pPr>
            <a:r>
              <a:rPr lang="pt-BR"/>
              <a:t>Objetos são criados quando uma mensagem solicitando a criação é recebida pela sua classe.  </a:t>
            </a:r>
            <a:endParaRPr/>
          </a:p>
          <a:p>
            <a:pPr marL="457200" lvl="0" indent="-325755" algn="l" rtl="0">
              <a:lnSpc>
                <a:spcPct val="200000"/>
              </a:lnSpc>
              <a:spcBef>
                <a:spcPts val="0"/>
              </a:spcBef>
              <a:spcAft>
                <a:spcPts val="0"/>
              </a:spcAft>
              <a:buSzPct val="100000"/>
              <a:buChar char="●"/>
            </a:pPr>
            <a:r>
              <a:rPr lang="pt-BR"/>
              <a:t>A programação orientada a objetos consiste em implementar as classes e na utilização das mesmas, através da sua intercomunicação.  </a:t>
            </a:r>
            <a:endParaRPr/>
          </a:p>
          <a:p>
            <a:pPr marL="457200" lvl="0" indent="-325755" algn="l" rtl="0">
              <a:lnSpc>
                <a:spcPct val="200000"/>
              </a:lnSpc>
              <a:spcBef>
                <a:spcPts val="0"/>
              </a:spcBef>
              <a:spcAft>
                <a:spcPts val="0"/>
              </a:spcAft>
              <a:buSzPct val="100000"/>
              <a:buChar char="●"/>
            </a:pPr>
            <a:r>
              <a:rPr lang="pt-BR"/>
              <a:t>Um objeto é uma instância da classe</a:t>
            </a:r>
            <a:endParaRPr/>
          </a:p>
        </p:txBody>
      </p:sp>
    </p:spTree>
    <p:extLst>
      <p:ext uri="{BB962C8B-B14F-4D97-AF65-F5344CB8AC3E}">
        <p14:creationId xmlns:p14="http://schemas.microsoft.com/office/powerpoint/2010/main" val="2839048754"/>
      </p:ext>
    </p:extLst>
  </p:cSld>
  <p:clrMapOvr>
    <a:masterClrMapping/>
  </p:clrMapOvr>
  <p:transition spd="slow">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Classe</a:t>
            </a:r>
            <a:endParaRPr/>
          </a:p>
        </p:txBody>
      </p:sp>
      <p:sp>
        <p:nvSpPr>
          <p:cNvPr id="83" name="Google Shape;83;p16"/>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fontScale="85000" lnSpcReduction="10000"/>
          </a:bodyPr>
          <a:lstStyle/>
          <a:p>
            <a:pPr marL="457200" lvl="0" indent="-334327" algn="l" rtl="0">
              <a:lnSpc>
                <a:spcPct val="200000"/>
              </a:lnSpc>
              <a:spcBef>
                <a:spcPts val="0"/>
              </a:spcBef>
              <a:spcAft>
                <a:spcPts val="0"/>
              </a:spcAft>
              <a:buSzPct val="100000"/>
              <a:buChar char="●"/>
            </a:pPr>
            <a:r>
              <a:rPr lang="pt-BR"/>
              <a:t>Níveis de Acesso: </a:t>
            </a:r>
            <a:endParaRPr/>
          </a:p>
          <a:p>
            <a:pPr marL="0" lvl="0" indent="0" algn="l" rtl="0">
              <a:lnSpc>
                <a:spcPct val="200000"/>
              </a:lnSpc>
              <a:spcBef>
                <a:spcPts val="1200"/>
              </a:spcBef>
              <a:spcAft>
                <a:spcPts val="0"/>
              </a:spcAft>
              <a:buNone/>
            </a:pPr>
            <a:r>
              <a:rPr lang="pt-BR"/>
              <a:t>Os níveis de acesso a atributos, métodos e classes são definidos da seguinte forma:  </a:t>
            </a:r>
            <a:endParaRPr/>
          </a:p>
          <a:p>
            <a:pPr marL="457200" lvl="0" indent="-334327" algn="l" rtl="0">
              <a:lnSpc>
                <a:spcPct val="200000"/>
              </a:lnSpc>
              <a:spcBef>
                <a:spcPts val="1200"/>
              </a:spcBef>
              <a:spcAft>
                <a:spcPts val="0"/>
              </a:spcAft>
              <a:buSzPct val="100000"/>
              <a:buChar char="●"/>
            </a:pPr>
            <a:r>
              <a:rPr lang="pt-BR" b="1"/>
              <a:t>public:</a:t>
            </a:r>
            <a:r>
              <a:rPr lang="pt-BR"/>
              <a:t> Método ou atributo visível a todas as classes (público)  </a:t>
            </a:r>
            <a:endParaRPr/>
          </a:p>
          <a:p>
            <a:pPr marL="457200" lvl="0" indent="-334327" algn="l" rtl="0">
              <a:lnSpc>
                <a:spcPct val="200000"/>
              </a:lnSpc>
              <a:spcBef>
                <a:spcPts val="0"/>
              </a:spcBef>
              <a:spcAft>
                <a:spcPts val="0"/>
              </a:spcAft>
              <a:buSzPct val="100000"/>
              <a:buChar char="●"/>
            </a:pPr>
            <a:r>
              <a:rPr lang="pt-BR" b="1"/>
              <a:t>protected:</a:t>
            </a:r>
            <a:r>
              <a:rPr lang="pt-BR"/>
              <a:t> Método ou atributo visível nas subclasses (protegido)  </a:t>
            </a:r>
            <a:endParaRPr/>
          </a:p>
          <a:p>
            <a:pPr marL="457200" lvl="0" indent="-334327" algn="l" rtl="0">
              <a:lnSpc>
                <a:spcPct val="200000"/>
              </a:lnSpc>
              <a:spcBef>
                <a:spcPts val="0"/>
              </a:spcBef>
              <a:spcAft>
                <a:spcPts val="0"/>
              </a:spcAft>
              <a:buSzPct val="100000"/>
              <a:buChar char="●"/>
            </a:pPr>
            <a:r>
              <a:rPr lang="pt-BR" b="1"/>
              <a:t>private:</a:t>
            </a:r>
            <a:r>
              <a:rPr lang="pt-BR"/>
              <a:t> Método ou atributo visível somente na classe onde é utilizado (privado) </a:t>
            </a:r>
            <a:endParaRPr/>
          </a:p>
        </p:txBody>
      </p:sp>
    </p:spTree>
    <p:extLst>
      <p:ext uri="{BB962C8B-B14F-4D97-AF65-F5344CB8AC3E}">
        <p14:creationId xmlns:p14="http://schemas.microsoft.com/office/powerpoint/2010/main" val="1645941905"/>
      </p:ext>
    </p:extLst>
  </p:cSld>
  <p:clrMapOvr>
    <a:masterClrMapping/>
  </p:clrMapOvr>
  <p:transition spd="slow">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Classe</a:t>
            </a:r>
            <a:endParaRPr/>
          </a:p>
        </p:txBody>
      </p:sp>
      <p:sp>
        <p:nvSpPr>
          <p:cNvPr id="89" name="Google Shape;89;p17"/>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fontScale="62500" lnSpcReduction="20000"/>
          </a:bodyPr>
          <a:lstStyle/>
          <a:p>
            <a:pPr marL="0" lvl="0" indent="0" algn="l" rtl="0">
              <a:lnSpc>
                <a:spcPct val="200000"/>
              </a:lnSpc>
              <a:spcBef>
                <a:spcPts val="0"/>
              </a:spcBef>
              <a:spcAft>
                <a:spcPts val="0"/>
              </a:spcAft>
              <a:buNone/>
            </a:pPr>
            <a:r>
              <a:rPr lang="pt-BR" b="1"/>
              <a:t>SOBRECARREGAMENTO (Overloading)  </a:t>
            </a:r>
            <a:endParaRPr b="1"/>
          </a:p>
          <a:p>
            <a:pPr marL="457200" lvl="0" indent="-300037" algn="l" rtl="0">
              <a:lnSpc>
                <a:spcPct val="200000"/>
              </a:lnSpc>
              <a:spcBef>
                <a:spcPts val="1200"/>
              </a:spcBef>
              <a:spcAft>
                <a:spcPts val="0"/>
              </a:spcAft>
              <a:buSzPct val="100000"/>
              <a:buChar char="●"/>
            </a:pPr>
            <a:r>
              <a:rPr lang="pt-BR"/>
              <a:t>Consiste em possuir mais de um método com o mesmo nome, porém com diferentes parâmetros (número, ordem e tipos)  </a:t>
            </a:r>
            <a:endParaRPr/>
          </a:p>
          <a:p>
            <a:pPr marL="457200" lvl="0" indent="-300037" algn="l" rtl="0">
              <a:lnSpc>
                <a:spcPct val="200000"/>
              </a:lnSpc>
              <a:spcBef>
                <a:spcPts val="0"/>
              </a:spcBef>
              <a:spcAft>
                <a:spcPts val="0"/>
              </a:spcAft>
              <a:buSzPct val="100000"/>
              <a:buChar char="●"/>
            </a:pPr>
            <a:r>
              <a:rPr lang="pt-BR"/>
              <a:t>Este recurso é utilizado para métodos que realizam tarefas semelhantes porém sobre tipos de dados diferentes  </a:t>
            </a:r>
            <a:endParaRPr/>
          </a:p>
          <a:p>
            <a:pPr marL="457200" lvl="0" indent="-300037" algn="l" rtl="0">
              <a:lnSpc>
                <a:spcPct val="200000"/>
              </a:lnSpc>
              <a:spcBef>
                <a:spcPts val="0"/>
              </a:spcBef>
              <a:spcAft>
                <a:spcPts val="0"/>
              </a:spcAft>
              <a:buSzPct val="100000"/>
              <a:buChar char="●"/>
            </a:pPr>
            <a:r>
              <a:rPr lang="pt-BR"/>
              <a:t>Normalmente este recurso também é utilizado no construtor da classe  </a:t>
            </a:r>
            <a:endParaRPr/>
          </a:p>
          <a:p>
            <a:pPr marL="457200" lvl="0" indent="-300037" algn="l" rtl="0">
              <a:lnSpc>
                <a:spcPct val="200000"/>
              </a:lnSpc>
              <a:spcBef>
                <a:spcPts val="0"/>
              </a:spcBef>
              <a:spcAft>
                <a:spcPts val="0"/>
              </a:spcAft>
              <a:buSzPct val="100000"/>
              <a:buChar char="●"/>
            </a:pPr>
            <a:r>
              <a:rPr lang="pt-BR"/>
              <a:t>O sobrecarregamento facilita a reutilização de código: </a:t>
            </a:r>
            <a:endParaRPr/>
          </a:p>
          <a:p>
            <a:pPr marL="457200" lvl="0" indent="0" algn="l" rtl="0">
              <a:lnSpc>
                <a:spcPct val="200000"/>
              </a:lnSpc>
              <a:spcBef>
                <a:spcPts val="1200"/>
              </a:spcBef>
              <a:spcAft>
                <a:spcPts val="0"/>
              </a:spcAft>
              <a:buNone/>
            </a:pPr>
            <a:r>
              <a:rPr lang="pt-BR"/>
              <a:t>Exemplo: Circle c = new Circle(); </a:t>
            </a:r>
            <a:endParaRPr/>
          </a:p>
          <a:p>
            <a:pPr marL="457200" lvl="0" indent="0" algn="l" rtl="0">
              <a:lnSpc>
                <a:spcPct val="200000"/>
              </a:lnSpc>
              <a:spcBef>
                <a:spcPts val="1200"/>
              </a:spcBef>
              <a:spcAft>
                <a:spcPts val="1200"/>
              </a:spcAft>
              <a:buNone/>
            </a:pPr>
            <a:r>
              <a:rPr lang="pt-BR"/>
              <a:t>c.move(x,y);//Recebe a coordenada x e y c.move(p); //Recebe o objeto ponto</a:t>
            </a:r>
            <a:endParaRPr/>
          </a:p>
        </p:txBody>
      </p:sp>
    </p:spTree>
    <p:extLst>
      <p:ext uri="{BB962C8B-B14F-4D97-AF65-F5344CB8AC3E}">
        <p14:creationId xmlns:p14="http://schemas.microsoft.com/office/powerpoint/2010/main" val="4004170815"/>
      </p:ext>
    </p:extLst>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Princípios Básicos - Programação Orientada a Objetos</a:t>
            </a:r>
            <a:endParaRPr/>
          </a:p>
        </p:txBody>
      </p:sp>
      <p:sp>
        <p:nvSpPr>
          <p:cNvPr id="99" name="Google Shape;99;p18"/>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0" name="Google Shape;100;p18"/>
          <p:cNvPicPr preferRelativeResize="0"/>
          <p:nvPr/>
        </p:nvPicPr>
        <p:blipFill>
          <a:blip r:embed="rId3">
            <a:alphaModFix/>
          </a:blip>
          <a:stretch>
            <a:fillRect/>
          </a:stretch>
        </p:blipFill>
        <p:spPr>
          <a:xfrm>
            <a:off x="311688" y="1381100"/>
            <a:ext cx="5419725" cy="2057400"/>
          </a:xfrm>
          <a:prstGeom prst="rect">
            <a:avLst/>
          </a:prstGeom>
          <a:noFill/>
          <a:ln>
            <a:noFill/>
          </a:ln>
        </p:spPr>
      </p:pic>
      <p:pic>
        <p:nvPicPr>
          <p:cNvPr id="101" name="Google Shape;101;p18"/>
          <p:cNvPicPr preferRelativeResize="0"/>
          <p:nvPr/>
        </p:nvPicPr>
        <p:blipFill>
          <a:blip r:embed="rId4">
            <a:alphaModFix/>
          </a:blip>
          <a:stretch>
            <a:fillRect/>
          </a:stretch>
        </p:blipFill>
        <p:spPr>
          <a:xfrm>
            <a:off x="311688" y="1986263"/>
            <a:ext cx="5629275" cy="1323975"/>
          </a:xfrm>
          <a:prstGeom prst="rect">
            <a:avLst/>
          </a:prstGeom>
          <a:noFill/>
          <a:ln>
            <a:noFill/>
          </a:ln>
        </p:spPr>
      </p:pic>
    </p:spTree>
  </p:cSld>
  <p:clrMapOvr>
    <a:masterClrMapping/>
  </p:clrMapOvr>
  <p:transition spd="slow">
    <p:fade thruBlk="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Classe</a:t>
            </a:r>
            <a:endParaRPr/>
          </a:p>
        </p:txBody>
      </p:sp>
      <p:sp>
        <p:nvSpPr>
          <p:cNvPr id="95" name="Google Shape;95;p18"/>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fontScale="70000" lnSpcReduction="20000"/>
          </a:bodyPr>
          <a:lstStyle/>
          <a:p>
            <a:pPr marL="0" lvl="0" indent="0" algn="l" rtl="0">
              <a:lnSpc>
                <a:spcPct val="200000"/>
              </a:lnSpc>
              <a:spcBef>
                <a:spcPts val="0"/>
              </a:spcBef>
              <a:spcAft>
                <a:spcPts val="0"/>
              </a:spcAft>
              <a:buNone/>
            </a:pPr>
            <a:r>
              <a:rPr lang="pt-BR" b="1"/>
              <a:t>Override (Sobrescrita) </a:t>
            </a:r>
            <a:endParaRPr b="1"/>
          </a:p>
          <a:p>
            <a:pPr marL="0" lvl="0" indent="0" algn="l" rtl="0">
              <a:lnSpc>
                <a:spcPct val="200000"/>
              </a:lnSpc>
              <a:spcBef>
                <a:spcPts val="1200"/>
              </a:spcBef>
              <a:spcAft>
                <a:spcPts val="0"/>
              </a:spcAft>
              <a:buNone/>
            </a:pPr>
            <a:r>
              <a:rPr lang="pt-BR"/>
              <a:t>Redefinição de métodos, sobrescrita ou overriding é um mecanismo da programação orientada a objetos. </a:t>
            </a:r>
            <a:endParaRPr/>
          </a:p>
          <a:p>
            <a:pPr marL="0" lvl="0" indent="0" algn="l" rtl="0">
              <a:lnSpc>
                <a:spcPct val="200000"/>
              </a:lnSpc>
              <a:spcBef>
                <a:spcPts val="1200"/>
              </a:spcBef>
              <a:spcAft>
                <a:spcPts val="0"/>
              </a:spcAft>
              <a:buNone/>
            </a:pPr>
            <a:r>
              <a:rPr lang="pt-BR"/>
              <a:t>Ele permite que uma subclasse forneça um método que já é fornecido por uma de suas superclasses. </a:t>
            </a:r>
            <a:endParaRPr/>
          </a:p>
          <a:p>
            <a:pPr marL="0" lvl="0" indent="0" algn="l" rtl="0">
              <a:lnSpc>
                <a:spcPct val="200000"/>
              </a:lnSpc>
              <a:spcBef>
                <a:spcPts val="1200"/>
              </a:spcBef>
              <a:spcAft>
                <a:spcPts val="1200"/>
              </a:spcAft>
              <a:buNone/>
            </a:pPr>
            <a:r>
              <a:rPr lang="pt-BR"/>
              <a:t>A redefinição ocorre quando um método cuja assinatura já tenha sido especificada recebe uma nova definição (ou seja, um novo corpo) em uma classe derivada. </a:t>
            </a:r>
            <a:endParaRPr/>
          </a:p>
        </p:txBody>
      </p:sp>
    </p:spTree>
    <p:extLst>
      <p:ext uri="{BB962C8B-B14F-4D97-AF65-F5344CB8AC3E}">
        <p14:creationId xmlns:p14="http://schemas.microsoft.com/office/powerpoint/2010/main" val="2725923458"/>
      </p:ext>
    </p:extLst>
  </p:cSld>
  <p:clrMapOvr>
    <a:masterClrMapping/>
  </p:clrMapOvr>
  <p:transition spd="slow">
    <p:fade thruBlk="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Classe</a:t>
            </a:r>
            <a:endParaRPr/>
          </a:p>
        </p:txBody>
      </p:sp>
      <p:sp>
        <p:nvSpPr>
          <p:cNvPr id="101" name="Google Shape;101;p19"/>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0" lvl="0" indent="0" algn="l" rtl="0">
              <a:lnSpc>
                <a:spcPct val="200000"/>
              </a:lnSpc>
              <a:spcBef>
                <a:spcPts val="0"/>
              </a:spcBef>
              <a:spcAft>
                <a:spcPts val="0"/>
              </a:spcAft>
              <a:buNone/>
            </a:pPr>
            <a:r>
              <a:rPr lang="pt-BR" b="1"/>
              <a:t>Override (Sobrescrita) </a:t>
            </a:r>
            <a:endParaRPr b="1"/>
          </a:p>
          <a:p>
            <a:pPr marL="0" lvl="0" indent="0" algn="l" rtl="0">
              <a:lnSpc>
                <a:spcPct val="200000"/>
              </a:lnSpc>
              <a:spcBef>
                <a:spcPts val="1200"/>
              </a:spcBef>
              <a:spcAft>
                <a:spcPts val="1200"/>
              </a:spcAft>
              <a:buNone/>
            </a:pPr>
            <a:r>
              <a:rPr lang="pt-BR"/>
              <a:t>Como indicar que o método poderá ser reescrito? Utilizando o atributo virtual na hora de construir o método da classe pai, exemplo:</a:t>
            </a:r>
            <a:endParaRPr/>
          </a:p>
        </p:txBody>
      </p:sp>
      <p:pic>
        <p:nvPicPr>
          <p:cNvPr id="102" name="Google Shape;102;p19"/>
          <p:cNvPicPr preferRelativeResize="0"/>
          <p:nvPr/>
        </p:nvPicPr>
        <p:blipFill>
          <a:blip r:embed="rId3">
            <a:alphaModFix/>
          </a:blip>
          <a:stretch>
            <a:fillRect/>
          </a:stretch>
        </p:blipFill>
        <p:spPr>
          <a:xfrm>
            <a:off x="946300" y="3175775"/>
            <a:ext cx="6753750" cy="1080600"/>
          </a:xfrm>
          <a:prstGeom prst="rect">
            <a:avLst/>
          </a:prstGeom>
          <a:noFill/>
          <a:ln>
            <a:noFill/>
          </a:ln>
        </p:spPr>
      </p:pic>
    </p:spTree>
    <p:extLst>
      <p:ext uri="{BB962C8B-B14F-4D97-AF65-F5344CB8AC3E}">
        <p14:creationId xmlns:p14="http://schemas.microsoft.com/office/powerpoint/2010/main" val="3631472844"/>
      </p:ext>
    </p:extLst>
  </p:cSld>
  <p:clrMapOvr>
    <a:masterClrMapping/>
  </p:clrMapOvr>
  <p:transition spd="slow">
    <p:fade thruBlk="1"/>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Classe</a:t>
            </a:r>
            <a:endParaRPr/>
          </a:p>
        </p:txBody>
      </p:sp>
      <p:sp>
        <p:nvSpPr>
          <p:cNvPr id="108" name="Google Shape;108;p20"/>
          <p:cNvSpPr txBox="1">
            <a:spLocks noGrp="1"/>
          </p:cNvSpPr>
          <p:nvPr>
            <p:ph type="body" idx="1"/>
          </p:nvPr>
        </p:nvSpPr>
        <p:spPr>
          <a:xfrm>
            <a:off x="311700" y="1381100"/>
            <a:ext cx="8520600" cy="707400"/>
          </a:xfrm>
          <a:prstGeom prst="rect">
            <a:avLst/>
          </a:prstGeom>
        </p:spPr>
        <p:txBody>
          <a:bodyPr spcFirstLastPara="1" wrap="square" lIns="91425" tIns="91425" rIns="91425" bIns="91425" anchor="t" anchorCtr="0">
            <a:normAutofit fontScale="62500" lnSpcReduction="20000"/>
          </a:bodyPr>
          <a:lstStyle/>
          <a:p>
            <a:pPr marL="0" lvl="0" indent="0" algn="l" rtl="0">
              <a:lnSpc>
                <a:spcPct val="200000"/>
              </a:lnSpc>
              <a:spcBef>
                <a:spcPts val="0"/>
              </a:spcBef>
              <a:spcAft>
                <a:spcPts val="0"/>
              </a:spcAft>
              <a:buNone/>
            </a:pPr>
            <a:r>
              <a:rPr lang="pt-BR" b="1"/>
              <a:t>Override (Sobrescrita) : Para fazer a classe ser sobrescrita, é necessário utilizar a herança. Veja o exemplo 03override:</a:t>
            </a:r>
            <a:endParaRPr b="1"/>
          </a:p>
          <a:p>
            <a:pPr marL="0" lvl="0" indent="0" algn="l" rtl="0">
              <a:lnSpc>
                <a:spcPct val="200000"/>
              </a:lnSpc>
              <a:spcBef>
                <a:spcPts val="1200"/>
              </a:spcBef>
              <a:spcAft>
                <a:spcPts val="1200"/>
              </a:spcAft>
              <a:buNone/>
            </a:pPr>
            <a:endParaRPr/>
          </a:p>
        </p:txBody>
      </p:sp>
      <p:pic>
        <p:nvPicPr>
          <p:cNvPr id="109" name="Google Shape;109;p20"/>
          <p:cNvPicPr preferRelativeResize="0"/>
          <p:nvPr/>
        </p:nvPicPr>
        <p:blipFill>
          <a:blip r:embed="rId3">
            <a:alphaModFix/>
          </a:blip>
          <a:stretch>
            <a:fillRect/>
          </a:stretch>
        </p:blipFill>
        <p:spPr>
          <a:xfrm>
            <a:off x="104575" y="1676575"/>
            <a:ext cx="4400750" cy="3346497"/>
          </a:xfrm>
          <a:prstGeom prst="rect">
            <a:avLst/>
          </a:prstGeom>
          <a:noFill/>
          <a:ln>
            <a:noFill/>
          </a:ln>
        </p:spPr>
      </p:pic>
      <p:pic>
        <p:nvPicPr>
          <p:cNvPr id="110" name="Google Shape;110;p20"/>
          <p:cNvPicPr preferRelativeResize="0"/>
          <p:nvPr/>
        </p:nvPicPr>
        <p:blipFill>
          <a:blip r:embed="rId4">
            <a:alphaModFix/>
          </a:blip>
          <a:stretch>
            <a:fillRect/>
          </a:stretch>
        </p:blipFill>
        <p:spPr>
          <a:xfrm>
            <a:off x="4505336" y="1662113"/>
            <a:ext cx="4638675" cy="1819275"/>
          </a:xfrm>
          <a:prstGeom prst="rect">
            <a:avLst/>
          </a:prstGeom>
          <a:noFill/>
          <a:ln>
            <a:noFill/>
          </a:ln>
        </p:spPr>
      </p:pic>
    </p:spTree>
    <p:extLst>
      <p:ext uri="{BB962C8B-B14F-4D97-AF65-F5344CB8AC3E}">
        <p14:creationId xmlns:p14="http://schemas.microsoft.com/office/powerpoint/2010/main" val="38930128"/>
      </p:ext>
    </p:extLst>
  </p:cSld>
  <p:clrMapOvr>
    <a:masterClrMapping/>
  </p:clrMapOvr>
  <p:transition spd="slow">
    <p:fade thruBlk="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Classe</a:t>
            </a:r>
            <a:endParaRPr/>
          </a:p>
        </p:txBody>
      </p:sp>
      <p:sp>
        <p:nvSpPr>
          <p:cNvPr id="116" name="Google Shape;116;p21"/>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fontScale="92500" lnSpcReduction="10000"/>
          </a:bodyPr>
          <a:lstStyle/>
          <a:p>
            <a:pPr marL="457200" lvl="0" indent="0" algn="l" rtl="0">
              <a:lnSpc>
                <a:spcPct val="200000"/>
              </a:lnSpc>
              <a:spcBef>
                <a:spcPts val="0"/>
              </a:spcBef>
              <a:spcAft>
                <a:spcPts val="0"/>
              </a:spcAft>
              <a:buNone/>
            </a:pPr>
            <a:r>
              <a:rPr lang="pt-BR" b="1"/>
              <a:t>MÉTODOS:  </a:t>
            </a:r>
            <a:endParaRPr b="1"/>
          </a:p>
          <a:p>
            <a:pPr marL="457200" lvl="0" indent="-342900" algn="l" rtl="0">
              <a:lnSpc>
                <a:spcPct val="200000"/>
              </a:lnSpc>
              <a:spcBef>
                <a:spcPts val="1200"/>
              </a:spcBef>
              <a:spcAft>
                <a:spcPts val="0"/>
              </a:spcAft>
              <a:buSzPts val="1800"/>
              <a:buChar char="●"/>
            </a:pPr>
            <a:r>
              <a:rPr lang="pt-BR"/>
              <a:t>CONSTRUTORES  </a:t>
            </a:r>
            <a:endParaRPr/>
          </a:p>
          <a:p>
            <a:pPr marL="457200" lvl="0" indent="-342900" algn="l" rtl="0">
              <a:lnSpc>
                <a:spcPct val="200000"/>
              </a:lnSpc>
              <a:spcBef>
                <a:spcPts val="0"/>
              </a:spcBef>
              <a:spcAft>
                <a:spcPts val="0"/>
              </a:spcAft>
              <a:buSzPts val="1800"/>
              <a:buChar char="●"/>
            </a:pPr>
            <a:r>
              <a:rPr lang="pt-BR"/>
              <a:t>DESTRUTORES  </a:t>
            </a:r>
            <a:endParaRPr/>
          </a:p>
          <a:p>
            <a:pPr marL="457200" lvl="0" indent="-342900" algn="l" rtl="0">
              <a:lnSpc>
                <a:spcPct val="200000"/>
              </a:lnSpc>
              <a:spcBef>
                <a:spcPts val="0"/>
              </a:spcBef>
              <a:spcAft>
                <a:spcPts val="0"/>
              </a:spcAft>
              <a:buSzPts val="1800"/>
              <a:buChar char="●"/>
            </a:pPr>
            <a:r>
              <a:rPr lang="pt-BR"/>
              <a:t>MODIFICADORES  </a:t>
            </a:r>
            <a:endParaRPr/>
          </a:p>
          <a:p>
            <a:pPr marL="457200" lvl="0" indent="-342900" algn="l" rtl="0">
              <a:lnSpc>
                <a:spcPct val="200000"/>
              </a:lnSpc>
              <a:spcBef>
                <a:spcPts val="0"/>
              </a:spcBef>
              <a:spcAft>
                <a:spcPts val="0"/>
              </a:spcAft>
              <a:buSzPts val="1800"/>
              <a:buChar char="●"/>
            </a:pPr>
            <a:r>
              <a:rPr lang="pt-BR"/>
              <a:t>ACESSORES  </a:t>
            </a:r>
            <a:endParaRPr/>
          </a:p>
          <a:p>
            <a:pPr marL="457200" lvl="0" indent="-342900" algn="l" rtl="0">
              <a:lnSpc>
                <a:spcPct val="200000"/>
              </a:lnSpc>
              <a:spcBef>
                <a:spcPts val="0"/>
              </a:spcBef>
              <a:spcAft>
                <a:spcPts val="0"/>
              </a:spcAft>
              <a:buSzPts val="1800"/>
              <a:buChar char="●"/>
            </a:pPr>
            <a:r>
              <a:rPr lang="pt-BR"/>
              <a:t>OUTROS MÉTODOS</a:t>
            </a:r>
            <a:endParaRPr/>
          </a:p>
        </p:txBody>
      </p:sp>
    </p:spTree>
    <p:extLst>
      <p:ext uri="{BB962C8B-B14F-4D97-AF65-F5344CB8AC3E}">
        <p14:creationId xmlns:p14="http://schemas.microsoft.com/office/powerpoint/2010/main" val="4176276260"/>
      </p:ext>
    </p:extLst>
  </p:cSld>
  <p:clrMapOvr>
    <a:masterClrMapping/>
  </p:clrMapOvr>
  <p:transition spd="slow">
    <p:fade thruBlk="1"/>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Classe</a:t>
            </a:r>
            <a:endParaRPr/>
          </a:p>
        </p:txBody>
      </p:sp>
      <p:sp>
        <p:nvSpPr>
          <p:cNvPr id="122" name="Google Shape;122;p22"/>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fontScale="85000" lnSpcReduction="10000"/>
          </a:bodyPr>
          <a:lstStyle/>
          <a:p>
            <a:pPr marL="457200" lvl="0" indent="-317182" algn="l" rtl="0">
              <a:lnSpc>
                <a:spcPct val="200000"/>
              </a:lnSpc>
              <a:spcBef>
                <a:spcPts val="0"/>
              </a:spcBef>
              <a:spcAft>
                <a:spcPts val="0"/>
              </a:spcAft>
              <a:buSzPct val="100000"/>
              <a:buChar char="●"/>
            </a:pPr>
            <a:r>
              <a:rPr lang="pt-BR" b="1"/>
              <a:t>MÉTODOS CONSTRUTORES  </a:t>
            </a:r>
            <a:endParaRPr b="1"/>
          </a:p>
          <a:p>
            <a:pPr marL="457200" lvl="0" indent="-317182" algn="l" rtl="0">
              <a:lnSpc>
                <a:spcPct val="200000"/>
              </a:lnSpc>
              <a:spcBef>
                <a:spcPts val="0"/>
              </a:spcBef>
              <a:spcAft>
                <a:spcPts val="0"/>
              </a:spcAft>
              <a:buSzPct val="100000"/>
              <a:buChar char="●"/>
            </a:pPr>
            <a:r>
              <a:rPr lang="pt-BR"/>
              <a:t>Método especial. Deve possuir o mesmo nome da classe  </a:t>
            </a:r>
            <a:endParaRPr/>
          </a:p>
          <a:p>
            <a:pPr marL="457200" lvl="0" indent="-317182" algn="l" rtl="0">
              <a:lnSpc>
                <a:spcPct val="200000"/>
              </a:lnSpc>
              <a:spcBef>
                <a:spcPts val="0"/>
              </a:spcBef>
              <a:spcAft>
                <a:spcPts val="0"/>
              </a:spcAft>
              <a:buSzPct val="100000"/>
              <a:buChar char="●"/>
            </a:pPr>
            <a:r>
              <a:rPr lang="pt-BR"/>
              <a:t>Inicializa os dados (variáveis membro) do objeto  </a:t>
            </a:r>
            <a:endParaRPr/>
          </a:p>
          <a:p>
            <a:pPr marL="457200" lvl="0" indent="-317182" algn="l" rtl="0">
              <a:lnSpc>
                <a:spcPct val="200000"/>
              </a:lnSpc>
              <a:spcBef>
                <a:spcPts val="0"/>
              </a:spcBef>
              <a:spcAft>
                <a:spcPts val="0"/>
              </a:spcAft>
              <a:buSzPct val="100000"/>
              <a:buChar char="●"/>
            </a:pPr>
            <a:r>
              <a:rPr lang="pt-BR"/>
              <a:t>Garante que objetos iniciem em um estado consistente  </a:t>
            </a:r>
            <a:endParaRPr/>
          </a:p>
          <a:p>
            <a:pPr marL="457200" lvl="0" indent="-317182" algn="l" rtl="0">
              <a:lnSpc>
                <a:spcPct val="200000"/>
              </a:lnSpc>
              <a:spcBef>
                <a:spcPts val="0"/>
              </a:spcBef>
              <a:spcAft>
                <a:spcPts val="0"/>
              </a:spcAft>
              <a:buSzPct val="100000"/>
              <a:buChar char="●"/>
            </a:pPr>
            <a:r>
              <a:rPr lang="pt-BR"/>
              <a:t>Construtores normalmente são sobrecarregados  </a:t>
            </a:r>
            <a:endParaRPr/>
          </a:p>
          <a:p>
            <a:pPr marL="457200" lvl="0" indent="-317182" algn="l" rtl="0">
              <a:lnSpc>
                <a:spcPct val="200000"/>
              </a:lnSpc>
              <a:spcBef>
                <a:spcPts val="0"/>
              </a:spcBef>
              <a:spcAft>
                <a:spcPts val="0"/>
              </a:spcAft>
              <a:buSzPct val="100000"/>
              <a:buChar char="●"/>
            </a:pPr>
            <a:r>
              <a:rPr lang="pt-BR"/>
              <a:t>Construtores não podem retornar um valor  </a:t>
            </a:r>
            <a:endParaRPr/>
          </a:p>
          <a:p>
            <a:pPr marL="457200" lvl="0" indent="-317182" algn="l" rtl="0">
              <a:lnSpc>
                <a:spcPct val="200000"/>
              </a:lnSpc>
              <a:spcBef>
                <a:spcPts val="0"/>
              </a:spcBef>
              <a:spcAft>
                <a:spcPts val="0"/>
              </a:spcAft>
              <a:buSzPct val="100000"/>
              <a:buChar char="●"/>
            </a:pPr>
            <a:r>
              <a:rPr lang="pt-BR"/>
              <a:t>O construtor que não recebe nenhum parâmetro é conhecido como “construtor default”</a:t>
            </a:r>
            <a:endParaRPr/>
          </a:p>
        </p:txBody>
      </p:sp>
    </p:spTree>
    <p:extLst>
      <p:ext uri="{BB962C8B-B14F-4D97-AF65-F5344CB8AC3E}">
        <p14:creationId xmlns:p14="http://schemas.microsoft.com/office/powerpoint/2010/main" val="573538137"/>
      </p:ext>
    </p:extLst>
  </p:cSld>
  <p:clrMapOvr>
    <a:masterClrMapping/>
  </p:clrMapOvr>
  <p:transition spd="slow">
    <p:fade thruBlk="1"/>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Classe</a:t>
            </a:r>
            <a:endParaRPr/>
          </a:p>
        </p:txBody>
      </p:sp>
      <p:sp>
        <p:nvSpPr>
          <p:cNvPr id="128" name="Google Shape;128;p23"/>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fontScale="85000" lnSpcReduction="10000"/>
          </a:bodyPr>
          <a:lstStyle/>
          <a:p>
            <a:pPr marL="457200" lvl="0" indent="-325755" algn="l" rtl="0">
              <a:lnSpc>
                <a:spcPct val="200000"/>
              </a:lnSpc>
              <a:spcBef>
                <a:spcPts val="0"/>
              </a:spcBef>
              <a:spcAft>
                <a:spcPts val="0"/>
              </a:spcAft>
              <a:buSzPct val="100000"/>
              <a:buChar char="●"/>
            </a:pPr>
            <a:r>
              <a:rPr lang="pt-BR" b="1"/>
              <a:t>MÉTODOS DESTRUTORES  </a:t>
            </a:r>
            <a:endParaRPr b="1"/>
          </a:p>
          <a:p>
            <a:pPr marL="457200" lvl="0" indent="-325755" algn="l" rtl="0">
              <a:lnSpc>
                <a:spcPct val="200000"/>
              </a:lnSpc>
              <a:spcBef>
                <a:spcPts val="0"/>
              </a:spcBef>
              <a:spcAft>
                <a:spcPts val="0"/>
              </a:spcAft>
              <a:buSzPct val="100000"/>
              <a:buChar char="●"/>
            </a:pPr>
            <a:r>
              <a:rPr lang="pt-BR"/>
              <a:t>Devolve os recursos para o sistema  </a:t>
            </a:r>
            <a:endParaRPr/>
          </a:p>
          <a:p>
            <a:pPr marL="457200" lvl="0" indent="-325755" algn="l" rtl="0">
              <a:lnSpc>
                <a:spcPct val="200000"/>
              </a:lnSpc>
              <a:spcBef>
                <a:spcPts val="0"/>
              </a:spcBef>
              <a:spcAft>
                <a:spcPts val="0"/>
              </a:spcAft>
              <a:buSzPct val="100000"/>
              <a:buChar char="●"/>
            </a:pPr>
            <a:r>
              <a:rPr lang="pt-BR"/>
              <a:t>Não tem parâmetros, não retorna valor. Sua assinatura é: protected void finalize()  </a:t>
            </a:r>
            <a:endParaRPr/>
          </a:p>
          <a:p>
            <a:pPr marL="457200" lvl="0" indent="-325755" algn="l" rtl="0">
              <a:lnSpc>
                <a:spcPct val="200000"/>
              </a:lnSpc>
              <a:spcBef>
                <a:spcPts val="0"/>
              </a:spcBef>
              <a:spcAft>
                <a:spcPts val="0"/>
              </a:spcAft>
              <a:buSzPct val="100000"/>
              <a:buChar char="●"/>
            </a:pPr>
            <a:r>
              <a:rPr lang="pt-BR"/>
              <a:t>O método finalize somente é chamado imediatamente antes da coleta de lixo (garbage colletion). Ele não é chamado quando um objeto sai de escopo, por exemplo. </a:t>
            </a:r>
            <a:endParaRPr/>
          </a:p>
          <a:p>
            <a:pPr marL="457200" lvl="0" indent="-325755" algn="l" rtl="0">
              <a:lnSpc>
                <a:spcPct val="200000"/>
              </a:lnSpc>
              <a:spcBef>
                <a:spcPts val="0"/>
              </a:spcBef>
              <a:spcAft>
                <a:spcPts val="0"/>
              </a:spcAft>
              <a:buSzPct val="100000"/>
              <a:buChar char="●"/>
            </a:pPr>
            <a:r>
              <a:rPr lang="pt-BR"/>
              <a:t>Normalmente não é necessário a criação deste método pois o mesmo é herdado da classe</a:t>
            </a:r>
            <a:r>
              <a:rPr lang="pt-BR" b="1"/>
              <a:t> Object</a:t>
            </a:r>
            <a:endParaRPr/>
          </a:p>
        </p:txBody>
      </p:sp>
    </p:spTree>
    <p:extLst>
      <p:ext uri="{BB962C8B-B14F-4D97-AF65-F5344CB8AC3E}">
        <p14:creationId xmlns:p14="http://schemas.microsoft.com/office/powerpoint/2010/main" val="2717413343"/>
      </p:ext>
    </p:extLst>
  </p:cSld>
  <p:clrMapOvr>
    <a:masterClrMapping/>
  </p:clrMapOvr>
  <p:transition spd="slow">
    <p:fade thruBlk="1"/>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Classe</a:t>
            </a:r>
            <a:endParaRPr/>
          </a:p>
        </p:txBody>
      </p:sp>
      <p:sp>
        <p:nvSpPr>
          <p:cNvPr id="134" name="Google Shape;134;p24"/>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457200" lvl="0" indent="-342900" algn="l" rtl="0">
              <a:lnSpc>
                <a:spcPct val="200000"/>
              </a:lnSpc>
              <a:spcBef>
                <a:spcPts val="0"/>
              </a:spcBef>
              <a:spcAft>
                <a:spcPts val="0"/>
              </a:spcAft>
              <a:buSzPts val="1800"/>
              <a:buChar char="●"/>
            </a:pPr>
            <a:r>
              <a:rPr lang="pt-BR" b="1"/>
              <a:t>MÉTODOS MODIFICADORES (setXXX)  </a:t>
            </a:r>
            <a:endParaRPr b="1"/>
          </a:p>
          <a:p>
            <a:pPr marL="457200" lvl="0" indent="-342900" algn="l" rtl="0">
              <a:lnSpc>
                <a:spcPct val="200000"/>
              </a:lnSpc>
              <a:spcBef>
                <a:spcPts val="0"/>
              </a:spcBef>
              <a:spcAft>
                <a:spcPts val="0"/>
              </a:spcAft>
              <a:buSzPts val="1800"/>
              <a:buChar char="●"/>
            </a:pPr>
            <a:r>
              <a:rPr lang="pt-BR"/>
              <a:t>Permitem a modificação dos dados (variáveis membro) do objeto</a:t>
            </a:r>
            <a:endParaRPr/>
          </a:p>
          <a:p>
            <a:pPr marL="457200" lvl="0" indent="-342900" algn="l" rtl="0">
              <a:lnSpc>
                <a:spcPct val="200000"/>
              </a:lnSpc>
              <a:spcBef>
                <a:spcPts val="0"/>
              </a:spcBef>
              <a:spcAft>
                <a:spcPts val="0"/>
              </a:spcAft>
              <a:buSzPts val="1800"/>
              <a:buChar char="●"/>
            </a:pPr>
            <a:r>
              <a:rPr lang="pt-BR"/>
              <a:t>Devem ser do tipo </a:t>
            </a:r>
            <a:r>
              <a:rPr lang="pt-BR" b="1"/>
              <a:t>public</a:t>
            </a:r>
            <a:r>
              <a:rPr lang="pt-BR"/>
              <a:t>, pois são acessados de forma externa ao objeto </a:t>
            </a:r>
            <a:endParaRPr/>
          </a:p>
          <a:p>
            <a:pPr marL="457200" lvl="0" indent="-342900" algn="l" rtl="0">
              <a:lnSpc>
                <a:spcPct val="200000"/>
              </a:lnSpc>
              <a:spcBef>
                <a:spcPts val="0"/>
              </a:spcBef>
              <a:spcAft>
                <a:spcPts val="0"/>
              </a:spcAft>
              <a:buSzPts val="1800"/>
              <a:buChar char="●"/>
            </a:pPr>
            <a:r>
              <a:rPr lang="pt-BR"/>
              <a:t>Normalmente começam com o “set” a fim de facilitar o entendimento de seu objetivo.</a:t>
            </a:r>
            <a:endParaRPr/>
          </a:p>
        </p:txBody>
      </p:sp>
    </p:spTree>
    <p:extLst>
      <p:ext uri="{BB962C8B-B14F-4D97-AF65-F5344CB8AC3E}">
        <p14:creationId xmlns:p14="http://schemas.microsoft.com/office/powerpoint/2010/main" val="167404647"/>
      </p:ext>
    </p:extLst>
  </p:cSld>
  <p:clrMapOvr>
    <a:masterClrMapping/>
  </p:clrMapOvr>
  <p:transition spd="slow">
    <p:fade thruBlk="1"/>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Classe</a:t>
            </a:r>
            <a:endParaRPr/>
          </a:p>
        </p:txBody>
      </p:sp>
      <p:sp>
        <p:nvSpPr>
          <p:cNvPr id="140" name="Google Shape;140;p25"/>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457200" lvl="0" indent="-342900" algn="l" rtl="0">
              <a:lnSpc>
                <a:spcPct val="200000"/>
              </a:lnSpc>
              <a:spcBef>
                <a:spcPts val="0"/>
              </a:spcBef>
              <a:spcAft>
                <a:spcPts val="0"/>
              </a:spcAft>
              <a:buSzPts val="1800"/>
              <a:buChar char="●"/>
            </a:pPr>
            <a:r>
              <a:rPr lang="pt-BR" b="1"/>
              <a:t>MÉTODOS ACESSORES (getXXX)  </a:t>
            </a:r>
            <a:endParaRPr b="1"/>
          </a:p>
          <a:p>
            <a:pPr marL="457200" lvl="0" indent="-342900" algn="l" rtl="0">
              <a:lnSpc>
                <a:spcPct val="200000"/>
              </a:lnSpc>
              <a:spcBef>
                <a:spcPts val="0"/>
              </a:spcBef>
              <a:spcAft>
                <a:spcPts val="0"/>
              </a:spcAft>
              <a:buSzPts val="1800"/>
              <a:buChar char="●"/>
            </a:pPr>
            <a:r>
              <a:rPr lang="pt-BR"/>
              <a:t>Permitem a recuperação dos dados (variáveis membro) do objeto </a:t>
            </a:r>
            <a:endParaRPr/>
          </a:p>
          <a:p>
            <a:pPr marL="457200" lvl="0" indent="-342900" algn="l" rtl="0">
              <a:lnSpc>
                <a:spcPct val="200000"/>
              </a:lnSpc>
              <a:spcBef>
                <a:spcPts val="0"/>
              </a:spcBef>
              <a:spcAft>
                <a:spcPts val="0"/>
              </a:spcAft>
              <a:buSzPts val="1800"/>
              <a:buChar char="●"/>
            </a:pPr>
            <a:r>
              <a:rPr lang="pt-BR"/>
              <a:t>Devem ser do tipo public, pois são acessados de forma externa ao objeto</a:t>
            </a:r>
            <a:endParaRPr/>
          </a:p>
          <a:p>
            <a:pPr marL="457200" lvl="0" indent="-342900" algn="l" rtl="0">
              <a:lnSpc>
                <a:spcPct val="200000"/>
              </a:lnSpc>
              <a:spcBef>
                <a:spcPts val="0"/>
              </a:spcBef>
              <a:spcAft>
                <a:spcPts val="0"/>
              </a:spcAft>
              <a:buSzPts val="1800"/>
              <a:buChar char="●"/>
            </a:pPr>
            <a:r>
              <a:rPr lang="pt-BR"/>
              <a:t>Normalmente começam com o “get” a fim de facilitar o entendimento de seu objetivo.</a:t>
            </a:r>
            <a:endParaRPr/>
          </a:p>
        </p:txBody>
      </p:sp>
    </p:spTree>
    <p:extLst>
      <p:ext uri="{BB962C8B-B14F-4D97-AF65-F5344CB8AC3E}">
        <p14:creationId xmlns:p14="http://schemas.microsoft.com/office/powerpoint/2010/main" val="1137142102"/>
      </p:ext>
    </p:extLst>
  </p:cSld>
  <p:clrMapOvr>
    <a:masterClrMapping/>
  </p:clrMapOvr>
  <p:transition spd="slow">
    <p:fade thruBlk="1"/>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Classe</a:t>
            </a:r>
            <a:endParaRPr/>
          </a:p>
        </p:txBody>
      </p:sp>
      <p:sp>
        <p:nvSpPr>
          <p:cNvPr id="146" name="Google Shape;146;p26"/>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fontScale="62500" lnSpcReduction="20000"/>
          </a:bodyPr>
          <a:lstStyle/>
          <a:p>
            <a:pPr marL="457200" lvl="0" indent="-308610" algn="l" rtl="0">
              <a:lnSpc>
                <a:spcPct val="200000"/>
              </a:lnSpc>
              <a:spcBef>
                <a:spcPts val="0"/>
              </a:spcBef>
              <a:spcAft>
                <a:spcPts val="0"/>
              </a:spcAft>
              <a:buSzPct val="100000"/>
              <a:buChar char="●"/>
            </a:pPr>
            <a:r>
              <a:rPr lang="pt-BR" b="1"/>
              <a:t>OUTROS MÉTODOS  </a:t>
            </a:r>
            <a:endParaRPr b="1"/>
          </a:p>
          <a:p>
            <a:pPr marL="457200" lvl="0" indent="-308610" algn="l" rtl="0">
              <a:lnSpc>
                <a:spcPct val="200000"/>
              </a:lnSpc>
              <a:spcBef>
                <a:spcPts val="0"/>
              </a:spcBef>
              <a:spcAft>
                <a:spcPts val="0"/>
              </a:spcAft>
              <a:buSzPct val="100000"/>
              <a:buChar char="●"/>
            </a:pPr>
            <a:r>
              <a:rPr lang="pt-BR"/>
              <a:t>Executam tarefas que são de responsabilidade do objeto e que irão representar o comportamento do mesmo.  </a:t>
            </a:r>
            <a:endParaRPr/>
          </a:p>
          <a:p>
            <a:pPr marL="457200" lvl="0" indent="-308610" algn="l" rtl="0">
              <a:lnSpc>
                <a:spcPct val="200000"/>
              </a:lnSpc>
              <a:spcBef>
                <a:spcPts val="0"/>
              </a:spcBef>
              <a:spcAft>
                <a:spcPts val="0"/>
              </a:spcAft>
              <a:buSzPct val="100000"/>
              <a:buChar char="●"/>
            </a:pPr>
            <a:r>
              <a:rPr lang="pt-BR"/>
              <a:t>Estes métodos podem ser públicos</a:t>
            </a:r>
            <a:r>
              <a:rPr lang="pt-BR" b="1"/>
              <a:t> (public)</a:t>
            </a:r>
            <a:r>
              <a:rPr lang="pt-BR"/>
              <a:t>, protegidos </a:t>
            </a:r>
            <a:r>
              <a:rPr lang="pt-BR" b="1"/>
              <a:t>(protected) </a:t>
            </a:r>
            <a:r>
              <a:rPr lang="pt-BR"/>
              <a:t>ou privados </a:t>
            </a:r>
            <a:r>
              <a:rPr lang="pt-BR" b="1"/>
              <a:t>(private)</a:t>
            </a:r>
            <a:r>
              <a:rPr lang="pt-BR"/>
              <a:t>, conforme sua utilização  ;</a:t>
            </a:r>
            <a:endParaRPr/>
          </a:p>
          <a:p>
            <a:pPr marL="457200" lvl="0" indent="-308610" algn="l" rtl="0">
              <a:lnSpc>
                <a:spcPct val="200000"/>
              </a:lnSpc>
              <a:spcBef>
                <a:spcPts val="0"/>
              </a:spcBef>
              <a:spcAft>
                <a:spcPts val="0"/>
              </a:spcAft>
              <a:buSzPct val="100000"/>
              <a:buChar char="●"/>
            </a:pPr>
            <a:r>
              <a:rPr lang="pt-BR"/>
              <a:t>Para que o método seja acessado externamente o mesmo de ser do tipo público</a:t>
            </a:r>
            <a:r>
              <a:rPr lang="pt-BR" b="1"/>
              <a:t> (public) </a:t>
            </a:r>
            <a:endParaRPr b="1"/>
          </a:p>
          <a:p>
            <a:pPr marL="457200" lvl="0" indent="-308610" algn="l" rtl="0">
              <a:lnSpc>
                <a:spcPct val="200000"/>
              </a:lnSpc>
              <a:spcBef>
                <a:spcPts val="0"/>
              </a:spcBef>
              <a:spcAft>
                <a:spcPts val="0"/>
              </a:spcAft>
              <a:buSzPct val="100000"/>
              <a:buChar char="●"/>
            </a:pPr>
            <a:r>
              <a:rPr lang="pt-BR"/>
              <a:t>Caso o método seja apenas auxiliar à classe sem uma ligação direta com o comportamento do objeto o mesmo deve ser do tipo privado</a:t>
            </a:r>
            <a:r>
              <a:rPr lang="pt-BR" b="1"/>
              <a:t> (private)</a:t>
            </a:r>
            <a:r>
              <a:rPr lang="pt-BR"/>
              <a:t>. Normalmente este métodos são utilizados por um outro método público.</a:t>
            </a:r>
            <a:endParaRPr/>
          </a:p>
        </p:txBody>
      </p:sp>
    </p:spTree>
    <p:extLst>
      <p:ext uri="{BB962C8B-B14F-4D97-AF65-F5344CB8AC3E}">
        <p14:creationId xmlns:p14="http://schemas.microsoft.com/office/powerpoint/2010/main" val="284393007"/>
      </p:ext>
    </p:extLst>
  </p:cSld>
  <p:clrMapOvr>
    <a:masterClrMapping/>
  </p:clrMapOvr>
  <p:transition spd="slow">
    <p:fade thruBlk="1"/>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Classe</a:t>
            </a:r>
            <a:endParaRPr/>
          </a:p>
        </p:txBody>
      </p:sp>
      <p:sp>
        <p:nvSpPr>
          <p:cNvPr id="152" name="Google Shape;152;p27"/>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0" lvl="0" indent="0" algn="l" rtl="0">
              <a:lnSpc>
                <a:spcPct val="200000"/>
              </a:lnSpc>
              <a:spcBef>
                <a:spcPts val="0"/>
              </a:spcBef>
              <a:spcAft>
                <a:spcPts val="0"/>
              </a:spcAft>
              <a:buNone/>
            </a:pPr>
            <a:r>
              <a:rPr lang="pt-BR" b="1"/>
              <a:t>GENERALIZAÇÃO X ESPECIALIZAÇÃO</a:t>
            </a:r>
            <a:endParaRPr b="1"/>
          </a:p>
          <a:p>
            <a:pPr marL="0" lvl="0" indent="0" algn="l" rtl="0">
              <a:lnSpc>
                <a:spcPct val="200000"/>
              </a:lnSpc>
              <a:spcBef>
                <a:spcPts val="1200"/>
              </a:spcBef>
              <a:spcAft>
                <a:spcPts val="1200"/>
              </a:spcAft>
              <a:buNone/>
            </a:pPr>
            <a:endParaRPr b="1"/>
          </a:p>
        </p:txBody>
      </p:sp>
      <p:sp>
        <p:nvSpPr>
          <p:cNvPr id="153" name="Google Shape;153;p27"/>
          <p:cNvSpPr txBox="1"/>
          <p:nvPr/>
        </p:nvSpPr>
        <p:spPr>
          <a:xfrm>
            <a:off x="353900" y="2247725"/>
            <a:ext cx="3529500" cy="2339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pt-BR" b="1"/>
              <a:t>GENERALIZAÇÃO </a:t>
            </a:r>
            <a:r>
              <a:rPr lang="pt-BR"/>
              <a:t> </a:t>
            </a:r>
            <a:endParaRPr/>
          </a:p>
          <a:p>
            <a:pPr marL="0" lvl="0" indent="0" algn="just" rtl="0">
              <a:spcBef>
                <a:spcPts val="0"/>
              </a:spcBef>
              <a:spcAft>
                <a:spcPts val="0"/>
              </a:spcAft>
              <a:buNone/>
            </a:pPr>
            <a:endParaRPr/>
          </a:p>
          <a:p>
            <a:pPr marL="457200" lvl="0" indent="-317500" algn="just" rtl="0">
              <a:spcBef>
                <a:spcPts val="0"/>
              </a:spcBef>
              <a:spcAft>
                <a:spcPts val="0"/>
              </a:spcAft>
              <a:buSzPts val="1400"/>
              <a:buChar char="●"/>
            </a:pPr>
            <a:r>
              <a:rPr lang="pt-BR"/>
              <a:t>A generalização consiste em obter similaridades entre as várias classes e partir destas similaridades, novas classes são definidas.  </a:t>
            </a:r>
            <a:endParaRPr/>
          </a:p>
          <a:p>
            <a:pPr marL="0" lvl="0" indent="0" algn="just" rtl="0">
              <a:spcBef>
                <a:spcPts val="0"/>
              </a:spcBef>
              <a:spcAft>
                <a:spcPts val="0"/>
              </a:spcAft>
              <a:buNone/>
            </a:pPr>
            <a:endParaRPr/>
          </a:p>
          <a:p>
            <a:pPr marL="457200" lvl="0" indent="-317500" algn="just" rtl="0">
              <a:spcBef>
                <a:spcPts val="0"/>
              </a:spcBef>
              <a:spcAft>
                <a:spcPts val="0"/>
              </a:spcAft>
              <a:buSzPts val="1400"/>
              <a:buChar char="●"/>
            </a:pPr>
            <a:r>
              <a:rPr lang="pt-BR"/>
              <a:t>Estas classes são chamadas superclasses</a:t>
            </a:r>
            <a:endParaRPr/>
          </a:p>
        </p:txBody>
      </p:sp>
      <p:sp>
        <p:nvSpPr>
          <p:cNvPr id="154" name="Google Shape;154;p27"/>
          <p:cNvSpPr txBox="1"/>
          <p:nvPr/>
        </p:nvSpPr>
        <p:spPr>
          <a:xfrm>
            <a:off x="4887000" y="2247725"/>
            <a:ext cx="3529500" cy="2339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pt-BR" b="1"/>
              <a:t>ESPECIALIZAÇÃO  </a:t>
            </a:r>
            <a:endParaRPr b="1"/>
          </a:p>
          <a:p>
            <a:pPr marL="0" lvl="0" indent="0" algn="just" rtl="0">
              <a:spcBef>
                <a:spcPts val="0"/>
              </a:spcBef>
              <a:spcAft>
                <a:spcPts val="0"/>
              </a:spcAft>
              <a:buNone/>
            </a:pPr>
            <a:endParaRPr b="1"/>
          </a:p>
          <a:p>
            <a:pPr marL="457200" lvl="0" indent="-317500" algn="just" rtl="0">
              <a:spcBef>
                <a:spcPts val="0"/>
              </a:spcBef>
              <a:spcAft>
                <a:spcPts val="0"/>
              </a:spcAft>
              <a:buSzPts val="1400"/>
              <a:buChar char="●"/>
            </a:pPr>
            <a:r>
              <a:rPr lang="pt-BR"/>
              <a:t>A especialização por sua vez consiste em observar diferenças entre os objetos de uma mesma classe e dessa forma novas classes são criadas.</a:t>
            </a:r>
            <a:endParaRPr/>
          </a:p>
          <a:p>
            <a:pPr marL="457200" lvl="0" indent="0" algn="just" rtl="0">
              <a:spcBef>
                <a:spcPts val="0"/>
              </a:spcBef>
              <a:spcAft>
                <a:spcPts val="0"/>
              </a:spcAft>
              <a:buNone/>
            </a:pPr>
            <a:endParaRPr/>
          </a:p>
          <a:p>
            <a:pPr marL="457200" lvl="0" indent="-317500" algn="just" rtl="0">
              <a:spcBef>
                <a:spcPts val="0"/>
              </a:spcBef>
              <a:spcAft>
                <a:spcPts val="0"/>
              </a:spcAft>
              <a:buSzPts val="1400"/>
              <a:buChar char="●"/>
            </a:pPr>
            <a:r>
              <a:rPr lang="pt-BR"/>
              <a:t>Estas classes são chamadas subclasses.</a:t>
            </a:r>
            <a:endParaRPr/>
          </a:p>
        </p:txBody>
      </p:sp>
    </p:spTree>
    <p:extLst>
      <p:ext uri="{BB962C8B-B14F-4D97-AF65-F5344CB8AC3E}">
        <p14:creationId xmlns:p14="http://schemas.microsoft.com/office/powerpoint/2010/main" val="3634246444"/>
      </p:ext>
    </p:extLst>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Princípios Básicos - Programação Orientada a Objetos</a:t>
            </a:r>
            <a:endParaRPr/>
          </a:p>
        </p:txBody>
      </p:sp>
      <p:sp>
        <p:nvSpPr>
          <p:cNvPr id="107" name="Google Shape;107;p19"/>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BR"/>
              <a:t>“Orientação a Objetos consiste em considerar os sistemas computacionais como uma coleção de objetos que interagem de maneira organizada.”</a:t>
            </a:r>
            <a:endParaRPr/>
          </a:p>
          <a:p>
            <a:pPr marL="0" lvl="0" indent="0" algn="l" rtl="0">
              <a:spcBef>
                <a:spcPts val="1200"/>
              </a:spcBef>
              <a:spcAft>
                <a:spcPts val="1200"/>
              </a:spcAft>
              <a:buNone/>
            </a:pPr>
            <a:endParaRPr/>
          </a:p>
        </p:txBody>
      </p:sp>
    </p:spTree>
  </p:cSld>
  <p:clrMapOvr>
    <a:masterClrMapping/>
  </p:clrMapOvr>
  <p:transition spd="slow">
    <p:fade thruBlk="1"/>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11700" y="445025"/>
            <a:ext cx="23283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Classe</a:t>
            </a:r>
            <a:endParaRPr/>
          </a:p>
        </p:txBody>
      </p:sp>
      <p:sp>
        <p:nvSpPr>
          <p:cNvPr id="160" name="Google Shape;160;p28"/>
          <p:cNvSpPr txBox="1">
            <a:spLocks noGrp="1"/>
          </p:cNvSpPr>
          <p:nvPr>
            <p:ph type="body" idx="1"/>
          </p:nvPr>
        </p:nvSpPr>
        <p:spPr>
          <a:xfrm>
            <a:off x="129975" y="2662800"/>
            <a:ext cx="3064800" cy="3302700"/>
          </a:xfrm>
          <a:prstGeom prst="rect">
            <a:avLst/>
          </a:prstGeom>
        </p:spPr>
        <p:txBody>
          <a:bodyPr spcFirstLastPara="1" wrap="square" lIns="91425" tIns="91425" rIns="91425" bIns="91425" anchor="t" anchorCtr="0">
            <a:normAutofit/>
          </a:bodyPr>
          <a:lstStyle/>
          <a:p>
            <a:pPr marL="0" lvl="0" indent="0" algn="l" rtl="0">
              <a:lnSpc>
                <a:spcPct val="200000"/>
              </a:lnSpc>
              <a:spcBef>
                <a:spcPts val="0"/>
              </a:spcBef>
              <a:spcAft>
                <a:spcPts val="0"/>
              </a:spcAft>
              <a:buNone/>
            </a:pPr>
            <a:r>
              <a:rPr lang="pt-BR" b="1"/>
              <a:t>GENERALIZAÇÃO</a:t>
            </a:r>
            <a:endParaRPr b="1"/>
          </a:p>
          <a:p>
            <a:pPr marL="0" lvl="0" indent="0" algn="l" rtl="0">
              <a:lnSpc>
                <a:spcPct val="200000"/>
              </a:lnSpc>
              <a:spcBef>
                <a:spcPts val="1200"/>
              </a:spcBef>
              <a:spcAft>
                <a:spcPts val="0"/>
              </a:spcAft>
              <a:buNone/>
            </a:pPr>
            <a:r>
              <a:rPr lang="pt-BR" b="1"/>
              <a:t>X</a:t>
            </a:r>
            <a:endParaRPr b="1"/>
          </a:p>
          <a:p>
            <a:pPr marL="0" lvl="0" indent="0" algn="l" rtl="0">
              <a:lnSpc>
                <a:spcPct val="200000"/>
              </a:lnSpc>
              <a:spcBef>
                <a:spcPts val="1200"/>
              </a:spcBef>
              <a:spcAft>
                <a:spcPts val="0"/>
              </a:spcAft>
              <a:buNone/>
            </a:pPr>
            <a:r>
              <a:rPr lang="pt-BR" b="1"/>
              <a:t> ESPECIALIZAÇÃO</a:t>
            </a:r>
            <a:endParaRPr b="1"/>
          </a:p>
          <a:p>
            <a:pPr marL="0" lvl="0" indent="0" algn="l" rtl="0">
              <a:lnSpc>
                <a:spcPct val="200000"/>
              </a:lnSpc>
              <a:spcBef>
                <a:spcPts val="1200"/>
              </a:spcBef>
              <a:spcAft>
                <a:spcPts val="1200"/>
              </a:spcAft>
              <a:buNone/>
            </a:pPr>
            <a:endParaRPr b="1"/>
          </a:p>
        </p:txBody>
      </p:sp>
      <p:pic>
        <p:nvPicPr>
          <p:cNvPr id="161" name="Google Shape;161;p28"/>
          <p:cNvPicPr preferRelativeResize="0"/>
          <p:nvPr/>
        </p:nvPicPr>
        <p:blipFill rotWithShape="1">
          <a:blip r:embed="rId3">
            <a:alphaModFix/>
          </a:blip>
          <a:srcRect t="1283"/>
          <a:stretch/>
        </p:blipFill>
        <p:spPr>
          <a:xfrm>
            <a:off x="2786775" y="191300"/>
            <a:ext cx="6191250" cy="4823600"/>
          </a:xfrm>
          <a:prstGeom prst="rect">
            <a:avLst/>
          </a:prstGeom>
          <a:noFill/>
          <a:ln>
            <a:noFill/>
          </a:ln>
        </p:spPr>
      </p:pic>
      <p:sp>
        <p:nvSpPr>
          <p:cNvPr id="162" name="Google Shape;162;p28"/>
          <p:cNvSpPr/>
          <p:nvPr/>
        </p:nvSpPr>
        <p:spPr>
          <a:xfrm>
            <a:off x="2639900" y="57400"/>
            <a:ext cx="1014000" cy="387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6761344"/>
      </p:ext>
    </p:extLst>
  </p:cSld>
  <p:clrMapOvr>
    <a:masterClrMapping/>
  </p:clrMapOvr>
  <p:transition spd="slow">
    <p:fade thruBlk="1"/>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Classe Abstrata</a:t>
            </a:r>
            <a:endParaRPr/>
          </a:p>
        </p:txBody>
      </p:sp>
      <p:sp>
        <p:nvSpPr>
          <p:cNvPr id="168" name="Google Shape;168;p29"/>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pt-BR"/>
              <a:t>Ao subir na hierarquia de heranças, as classes se tornam mais genéricas e, provavelmente mais abstratas;</a:t>
            </a:r>
            <a:endParaRPr/>
          </a:p>
          <a:p>
            <a:pPr marL="457200" lvl="0" indent="-342900" algn="l" rtl="0">
              <a:spcBef>
                <a:spcPts val="0"/>
              </a:spcBef>
              <a:spcAft>
                <a:spcPts val="0"/>
              </a:spcAft>
              <a:buSzPts val="1800"/>
              <a:buChar char="●"/>
            </a:pPr>
            <a:r>
              <a:rPr lang="pt-BR"/>
              <a:t>Em algum ponto, a classe ancestral se torna tão geral que acaba sendo vista mais como um modelo para outras classes do que uma classe com instâncias específicas que são usadas;</a:t>
            </a:r>
            <a:endParaRPr/>
          </a:p>
          <a:p>
            <a:pPr marL="457200" lvl="0" indent="-342900" algn="l" rtl="0">
              <a:spcBef>
                <a:spcPts val="0"/>
              </a:spcBef>
              <a:spcAft>
                <a:spcPts val="0"/>
              </a:spcAft>
              <a:buSzPts val="1800"/>
              <a:buChar char="●"/>
            </a:pPr>
            <a:r>
              <a:rPr lang="pt-BR"/>
              <a:t>Uma classe abstrata não pode ser instanciada, ou seja, não há objetos que possam ser construídos diretamente de sua definição. </a:t>
            </a:r>
            <a:endParaRPr/>
          </a:p>
          <a:p>
            <a:pPr marL="457200" lvl="0" indent="-342900" algn="l" rtl="0">
              <a:spcBef>
                <a:spcPts val="0"/>
              </a:spcBef>
              <a:spcAft>
                <a:spcPts val="0"/>
              </a:spcAft>
              <a:buSzPts val="1800"/>
              <a:buChar char="●"/>
            </a:pPr>
            <a:r>
              <a:rPr lang="pt-BR"/>
              <a:t>Classes abstratas correspondem a especificações genéricas, que deverão ser concretizadas em classes derivadas (subclasses);</a:t>
            </a:r>
            <a:endParaRPr/>
          </a:p>
          <a:p>
            <a:pPr marL="457200" lvl="0" indent="-342900" algn="l" rtl="0">
              <a:spcBef>
                <a:spcPts val="0"/>
              </a:spcBef>
              <a:spcAft>
                <a:spcPts val="0"/>
              </a:spcAft>
              <a:buSzPts val="1800"/>
              <a:buChar char="●"/>
            </a:pPr>
            <a:r>
              <a:rPr lang="pt-BR"/>
              <a:t>Uma classe abstrata serve apenas para definir um comportamento comum que todas as classes derivadas devem seguir.</a:t>
            </a:r>
            <a:endParaRPr/>
          </a:p>
        </p:txBody>
      </p:sp>
    </p:spTree>
    <p:extLst>
      <p:ext uri="{BB962C8B-B14F-4D97-AF65-F5344CB8AC3E}">
        <p14:creationId xmlns:p14="http://schemas.microsoft.com/office/powerpoint/2010/main" val="1874407723"/>
      </p:ext>
    </p:extLst>
  </p:cSld>
  <p:clrMapOvr>
    <a:masterClrMapping/>
  </p:clrMapOvr>
  <p:transition spd="slow">
    <p:fade thruBlk="1"/>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Classe Abstrata</a:t>
            </a:r>
            <a:endParaRPr/>
          </a:p>
        </p:txBody>
      </p:sp>
      <p:sp>
        <p:nvSpPr>
          <p:cNvPr id="174" name="Google Shape;174;p30"/>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pt-BR"/>
              <a:t>Classes abstratas são classes que não podem ser instanciadas, mas é possível declarar uma variável (referência) deste tipo.</a:t>
            </a:r>
            <a:endParaRPr/>
          </a:p>
          <a:p>
            <a:pPr marL="457200" lvl="0" indent="-342900" algn="l" rtl="0">
              <a:spcBef>
                <a:spcPts val="0"/>
              </a:spcBef>
              <a:spcAft>
                <a:spcPts val="0"/>
              </a:spcAft>
              <a:buSzPts val="1800"/>
              <a:buChar char="●"/>
            </a:pPr>
            <a:r>
              <a:rPr lang="pt-BR"/>
              <a:t>São utilizadas apenas para permitir a derivação de novas classes.</a:t>
            </a:r>
            <a:endParaRPr/>
          </a:p>
          <a:p>
            <a:pPr marL="457200" lvl="0" indent="-342900" algn="l" rtl="0">
              <a:spcBef>
                <a:spcPts val="0"/>
              </a:spcBef>
              <a:spcAft>
                <a:spcPts val="0"/>
              </a:spcAft>
              <a:buSzPts val="1800"/>
              <a:buChar char="●"/>
            </a:pPr>
            <a:r>
              <a:rPr lang="pt-BR"/>
              <a:t>Sintaxe:</a:t>
            </a:r>
            <a:endParaRPr/>
          </a:p>
          <a:p>
            <a:pPr marL="457200" lvl="0" indent="0" algn="l" rtl="0">
              <a:spcBef>
                <a:spcPts val="1200"/>
              </a:spcBef>
              <a:spcAft>
                <a:spcPts val="1200"/>
              </a:spcAft>
              <a:buNone/>
            </a:pPr>
            <a:endParaRPr/>
          </a:p>
        </p:txBody>
      </p:sp>
      <p:pic>
        <p:nvPicPr>
          <p:cNvPr id="175" name="Google Shape;175;p30"/>
          <p:cNvPicPr preferRelativeResize="0"/>
          <p:nvPr/>
        </p:nvPicPr>
        <p:blipFill>
          <a:blip r:embed="rId3">
            <a:alphaModFix/>
          </a:blip>
          <a:stretch>
            <a:fillRect/>
          </a:stretch>
        </p:blipFill>
        <p:spPr>
          <a:xfrm>
            <a:off x="1008300" y="3153188"/>
            <a:ext cx="6477000" cy="1323975"/>
          </a:xfrm>
          <a:prstGeom prst="rect">
            <a:avLst/>
          </a:prstGeom>
          <a:noFill/>
          <a:ln>
            <a:noFill/>
          </a:ln>
        </p:spPr>
      </p:pic>
    </p:spTree>
    <p:extLst>
      <p:ext uri="{BB962C8B-B14F-4D97-AF65-F5344CB8AC3E}">
        <p14:creationId xmlns:p14="http://schemas.microsoft.com/office/powerpoint/2010/main" val="2398570437"/>
      </p:ext>
    </p:extLst>
  </p:cSld>
  <p:clrMapOvr>
    <a:masterClrMapping/>
  </p:clrMapOvr>
  <p:transition spd="slow">
    <p:fade thruBlk="1"/>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Classe Abstrata</a:t>
            </a:r>
            <a:endParaRPr/>
          </a:p>
        </p:txBody>
      </p:sp>
      <p:sp>
        <p:nvSpPr>
          <p:cNvPr id="181" name="Google Shape;181;p31"/>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pt-BR"/>
              <a:t>Uma </a:t>
            </a:r>
            <a:r>
              <a:rPr lang="pt-BR" b="1"/>
              <a:t>classe abstrata</a:t>
            </a:r>
            <a:r>
              <a:rPr lang="pt-BR"/>
              <a:t> é uma classe que não tem instâncias diretas.</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pt-BR"/>
              <a:t>Uma </a:t>
            </a:r>
            <a:r>
              <a:rPr lang="pt-BR" b="1"/>
              <a:t>classe concreta </a:t>
            </a:r>
            <a:r>
              <a:rPr lang="pt-BR"/>
              <a:t>é uma classe que pode ser instanciada.</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pt-BR"/>
              <a:t>As </a:t>
            </a:r>
            <a:r>
              <a:rPr lang="pt-BR" b="1"/>
              <a:t>classes abstratas</a:t>
            </a:r>
            <a:r>
              <a:rPr lang="pt-BR"/>
              <a:t> podem possuir métodos abstratos.</a:t>
            </a:r>
            <a:endParaRPr/>
          </a:p>
          <a:p>
            <a:pPr marL="457200" lvl="0" indent="0" algn="l" rtl="0">
              <a:spcBef>
                <a:spcPts val="1200"/>
              </a:spcBef>
              <a:spcAft>
                <a:spcPts val="0"/>
              </a:spcAft>
              <a:buNone/>
            </a:pPr>
            <a:endParaRPr/>
          </a:p>
          <a:p>
            <a:pPr marL="457200" lvl="0" indent="0" algn="l" rtl="0">
              <a:spcBef>
                <a:spcPts val="1200"/>
              </a:spcBef>
              <a:spcAft>
                <a:spcPts val="1200"/>
              </a:spcAft>
              <a:buNone/>
            </a:pPr>
            <a:endParaRPr/>
          </a:p>
        </p:txBody>
      </p:sp>
    </p:spTree>
    <p:extLst>
      <p:ext uri="{BB962C8B-B14F-4D97-AF65-F5344CB8AC3E}">
        <p14:creationId xmlns:p14="http://schemas.microsoft.com/office/powerpoint/2010/main" val="142515630"/>
      </p:ext>
    </p:extLst>
  </p:cSld>
  <p:clrMapOvr>
    <a:masterClrMapping/>
  </p:clrMapOvr>
  <p:transition spd="slow">
    <p:fade thruBlk="1"/>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Classe Abstrata</a:t>
            </a:r>
            <a:endParaRPr/>
          </a:p>
        </p:txBody>
      </p:sp>
      <p:sp>
        <p:nvSpPr>
          <p:cNvPr id="187" name="Google Shape;187;p32"/>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pt-BR" b="1"/>
              <a:t>Classes e Métodos Abstratos</a:t>
            </a:r>
            <a:endParaRPr b="1"/>
          </a:p>
          <a:p>
            <a:pPr marL="457200" lvl="0" indent="-325755" algn="l" rtl="0">
              <a:spcBef>
                <a:spcPts val="1200"/>
              </a:spcBef>
              <a:spcAft>
                <a:spcPts val="0"/>
              </a:spcAft>
              <a:buSzPct val="100000"/>
              <a:buChar char="●"/>
            </a:pPr>
            <a:r>
              <a:rPr lang="pt-BR"/>
              <a:t>Um método abstrato promete que todos os descendentes não abstratos dessa classe abstrata irão implementar esse método abstrato;</a:t>
            </a:r>
            <a:endParaRPr/>
          </a:p>
          <a:p>
            <a:pPr marL="457200" lvl="0" indent="0" algn="l" rtl="0">
              <a:spcBef>
                <a:spcPts val="1200"/>
              </a:spcBef>
              <a:spcAft>
                <a:spcPts val="0"/>
              </a:spcAft>
              <a:buNone/>
            </a:pPr>
            <a:endParaRPr/>
          </a:p>
          <a:p>
            <a:pPr marL="457200" lvl="0" indent="-325755" algn="l" rtl="0">
              <a:spcBef>
                <a:spcPts val="1200"/>
              </a:spcBef>
              <a:spcAft>
                <a:spcPts val="0"/>
              </a:spcAft>
              <a:buSzPct val="100000"/>
              <a:buChar char="●"/>
            </a:pPr>
            <a:r>
              <a:rPr lang="pt-BR"/>
              <a:t>Os métodos abstratos funcionam como uma espécie de guardador de lugar para métodos que serão posteriormente implementados nas subclasses;</a:t>
            </a:r>
            <a:endParaRPr/>
          </a:p>
          <a:p>
            <a:pPr marL="457200" lvl="0" indent="0" algn="l" rtl="0">
              <a:spcBef>
                <a:spcPts val="1200"/>
              </a:spcBef>
              <a:spcAft>
                <a:spcPts val="0"/>
              </a:spcAft>
              <a:buNone/>
            </a:pPr>
            <a:endParaRPr/>
          </a:p>
          <a:p>
            <a:pPr marL="457200" lvl="0" indent="-325755" algn="l" rtl="0">
              <a:spcBef>
                <a:spcPts val="1200"/>
              </a:spcBef>
              <a:spcAft>
                <a:spcPts val="0"/>
              </a:spcAft>
              <a:buSzPct val="100000"/>
              <a:buChar char="●"/>
            </a:pPr>
            <a:r>
              <a:rPr lang="pt-BR"/>
              <a:t>Uma classe pode ser declarada como abstrata mesmo sem ter métodos abstratos;</a:t>
            </a:r>
            <a:endParaRPr/>
          </a:p>
          <a:p>
            <a:pPr marL="457200" lvl="0" indent="0" algn="l" rtl="0">
              <a:spcBef>
                <a:spcPts val="1200"/>
              </a:spcBef>
              <a:spcAft>
                <a:spcPts val="1200"/>
              </a:spcAft>
              <a:buNone/>
            </a:pPr>
            <a:endParaRPr/>
          </a:p>
        </p:txBody>
      </p:sp>
    </p:spTree>
    <p:extLst>
      <p:ext uri="{BB962C8B-B14F-4D97-AF65-F5344CB8AC3E}">
        <p14:creationId xmlns:p14="http://schemas.microsoft.com/office/powerpoint/2010/main" val="4186682079"/>
      </p:ext>
    </p:extLst>
  </p:cSld>
  <p:clrMapOvr>
    <a:masterClrMapping/>
  </p:clrMapOvr>
  <p:transition spd="slow">
    <p:fade thruBlk="1"/>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Classe Abstrata</a:t>
            </a:r>
            <a:endParaRPr/>
          </a:p>
        </p:txBody>
      </p:sp>
      <p:sp>
        <p:nvSpPr>
          <p:cNvPr id="193" name="Google Shape;193;p33"/>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pt-BR" b="1"/>
              <a:t>Regras sobre Classes Abstratas</a:t>
            </a:r>
            <a:endParaRPr b="1"/>
          </a:p>
          <a:p>
            <a:pPr marL="457200" lvl="0" indent="-325755" algn="l" rtl="0">
              <a:spcBef>
                <a:spcPts val="1200"/>
              </a:spcBef>
              <a:spcAft>
                <a:spcPts val="0"/>
              </a:spcAft>
              <a:buSzPct val="100000"/>
              <a:buChar char="●"/>
            </a:pPr>
            <a:r>
              <a:rPr lang="pt-BR"/>
              <a:t>Toda classe derivada de uma classe abstrata deve obrigatoriamente implementar os métodos abstratos da superclasse, caso contrário um erro de compilação é gerado.</a:t>
            </a:r>
            <a:endParaRPr/>
          </a:p>
          <a:p>
            <a:pPr marL="457200" lvl="0" indent="0" algn="l" rtl="0">
              <a:spcBef>
                <a:spcPts val="1200"/>
              </a:spcBef>
              <a:spcAft>
                <a:spcPts val="0"/>
              </a:spcAft>
              <a:buNone/>
            </a:pPr>
            <a:r>
              <a:rPr lang="pt-BR"/>
              <a:t>• Uma classe que tenha um ou mais métodos abstratos deve ser obrigatoriamente definida como abstrata, caso contrário um erro de compilação é gerado.</a:t>
            </a:r>
            <a:endParaRPr/>
          </a:p>
          <a:p>
            <a:pPr marL="457200" lvl="0" indent="0" algn="l" rtl="0">
              <a:spcBef>
                <a:spcPts val="1200"/>
              </a:spcBef>
              <a:spcAft>
                <a:spcPts val="0"/>
              </a:spcAft>
              <a:buNone/>
            </a:pPr>
            <a:r>
              <a:rPr lang="pt-BR"/>
              <a:t>• Uma classe abstrata pode conter métodos não abstratos, isto é, com implementação.</a:t>
            </a:r>
            <a:endParaRPr/>
          </a:p>
          <a:p>
            <a:pPr marL="457200" lvl="0" indent="0" algn="l" rtl="0">
              <a:spcBef>
                <a:spcPts val="1200"/>
              </a:spcBef>
              <a:spcAft>
                <a:spcPts val="0"/>
              </a:spcAft>
              <a:buNone/>
            </a:pPr>
            <a:r>
              <a:rPr lang="pt-BR"/>
              <a:t>• Se esses métodos não abstratos não forem definidos (sobrepostos) nas subclasses, então, quando um objeto da subclasse realizar a chamada a um desses métodos, o código contido na classe abstrata será executado (devido à herança).</a:t>
            </a:r>
            <a:endParaRPr/>
          </a:p>
          <a:p>
            <a:pPr marL="457200" lvl="0" indent="0" algn="l" rtl="0">
              <a:spcBef>
                <a:spcPts val="1200"/>
              </a:spcBef>
              <a:spcAft>
                <a:spcPts val="1200"/>
              </a:spcAft>
              <a:buNone/>
            </a:pPr>
            <a:endParaRPr/>
          </a:p>
        </p:txBody>
      </p:sp>
    </p:spTree>
    <p:extLst>
      <p:ext uri="{BB962C8B-B14F-4D97-AF65-F5344CB8AC3E}">
        <p14:creationId xmlns:p14="http://schemas.microsoft.com/office/powerpoint/2010/main" val="785151952"/>
      </p:ext>
    </p:extLst>
  </p:cSld>
  <p:clrMapOvr>
    <a:masterClrMapping/>
  </p:clrMapOvr>
  <p:transition spd="slow">
    <p:fade thruBlk="1"/>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Classe Abstrata</a:t>
            </a:r>
            <a:endParaRPr/>
          </a:p>
        </p:txBody>
      </p:sp>
      <p:pic>
        <p:nvPicPr>
          <p:cNvPr id="199" name="Google Shape;199;p34"/>
          <p:cNvPicPr preferRelativeResize="0"/>
          <p:nvPr/>
        </p:nvPicPr>
        <p:blipFill>
          <a:blip r:embed="rId3">
            <a:alphaModFix/>
          </a:blip>
          <a:stretch>
            <a:fillRect/>
          </a:stretch>
        </p:blipFill>
        <p:spPr>
          <a:xfrm>
            <a:off x="1568000" y="1285700"/>
            <a:ext cx="5273305" cy="3686275"/>
          </a:xfrm>
          <a:prstGeom prst="rect">
            <a:avLst/>
          </a:prstGeom>
          <a:noFill/>
          <a:ln>
            <a:noFill/>
          </a:ln>
        </p:spPr>
      </p:pic>
    </p:spTree>
    <p:extLst>
      <p:ext uri="{BB962C8B-B14F-4D97-AF65-F5344CB8AC3E}">
        <p14:creationId xmlns:p14="http://schemas.microsoft.com/office/powerpoint/2010/main" val="2480294545"/>
      </p:ext>
    </p:extLst>
  </p:cSld>
  <p:clrMapOvr>
    <a:masterClrMapping/>
  </p:clrMapOvr>
  <p:transition spd="slow">
    <p:fade thruBlk="1"/>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Classe Abstrata</a:t>
            </a:r>
            <a:endParaRPr/>
          </a:p>
        </p:txBody>
      </p:sp>
      <p:pic>
        <p:nvPicPr>
          <p:cNvPr id="205" name="Google Shape;205;p35"/>
          <p:cNvPicPr preferRelativeResize="0"/>
          <p:nvPr/>
        </p:nvPicPr>
        <p:blipFill>
          <a:blip r:embed="rId3">
            <a:alphaModFix/>
          </a:blip>
          <a:stretch>
            <a:fillRect/>
          </a:stretch>
        </p:blipFill>
        <p:spPr>
          <a:xfrm>
            <a:off x="1707488" y="1416363"/>
            <a:ext cx="4638675" cy="3228975"/>
          </a:xfrm>
          <a:prstGeom prst="rect">
            <a:avLst/>
          </a:prstGeom>
          <a:noFill/>
          <a:ln>
            <a:noFill/>
          </a:ln>
        </p:spPr>
      </p:pic>
    </p:spTree>
    <p:extLst>
      <p:ext uri="{BB962C8B-B14F-4D97-AF65-F5344CB8AC3E}">
        <p14:creationId xmlns:p14="http://schemas.microsoft.com/office/powerpoint/2010/main" val="1963883488"/>
      </p:ext>
    </p:extLst>
  </p:cSld>
  <p:clrMapOvr>
    <a:masterClrMapping/>
  </p:clrMapOvr>
  <p:transition spd="slow">
    <p:fade thruBlk="1"/>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6"/>
          <p:cNvSpPr txBox="1">
            <a:spLocks noGrp="1"/>
          </p:cNvSpPr>
          <p:nvPr>
            <p:ph type="title"/>
          </p:nvPr>
        </p:nvSpPr>
        <p:spPr>
          <a:xfrm>
            <a:off x="311700" y="445025"/>
            <a:ext cx="32751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Classe Abstrata (em Python)</a:t>
            </a:r>
            <a:endParaRPr/>
          </a:p>
        </p:txBody>
      </p:sp>
      <p:pic>
        <p:nvPicPr>
          <p:cNvPr id="211" name="Google Shape;211;p36"/>
          <p:cNvPicPr preferRelativeResize="0"/>
          <p:nvPr/>
        </p:nvPicPr>
        <p:blipFill rotWithShape="1">
          <a:blip r:embed="rId3">
            <a:alphaModFix/>
          </a:blip>
          <a:srcRect r="26610"/>
          <a:stretch/>
        </p:blipFill>
        <p:spPr>
          <a:xfrm>
            <a:off x="3789525" y="161925"/>
            <a:ext cx="5354474" cy="4819650"/>
          </a:xfrm>
          <a:prstGeom prst="rect">
            <a:avLst/>
          </a:prstGeom>
          <a:noFill/>
          <a:ln>
            <a:noFill/>
          </a:ln>
        </p:spPr>
      </p:pic>
    </p:spTree>
    <p:extLst>
      <p:ext uri="{BB962C8B-B14F-4D97-AF65-F5344CB8AC3E}">
        <p14:creationId xmlns:p14="http://schemas.microsoft.com/office/powerpoint/2010/main" val="2749313542"/>
      </p:ext>
    </p:extLst>
  </p:cSld>
  <p:clrMapOvr>
    <a:masterClrMapping/>
  </p:clrMapOvr>
  <p:transition spd="slow">
    <p:fade thruBlk="1"/>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Interface</a:t>
            </a:r>
            <a:endParaRPr/>
          </a:p>
        </p:txBody>
      </p:sp>
      <p:pic>
        <p:nvPicPr>
          <p:cNvPr id="217" name="Google Shape;217;p37"/>
          <p:cNvPicPr preferRelativeResize="0"/>
          <p:nvPr/>
        </p:nvPicPr>
        <p:blipFill>
          <a:blip r:embed="rId3">
            <a:alphaModFix/>
          </a:blip>
          <a:stretch>
            <a:fillRect/>
          </a:stretch>
        </p:blipFill>
        <p:spPr>
          <a:xfrm>
            <a:off x="2013588" y="1268025"/>
            <a:ext cx="4657725" cy="3181350"/>
          </a:xfrm>
          <a:prstGeom prst="rect">
            <a:avLst/>
          </a:prstGeom>
          <a:noFill/>
          <a:ln>
            <a:noFill/>
          </a:ln>
        </p:spPr>
      </p:pic>
    </p:spTree>
    <p:extLst>
      <p:ext uri="{BB962C8B-B14F-4D97-AF65-F5344CB8AC3E}">
        <p14:creationId xmlns:p14="http://schemas.microsoft.com/office/powerpoint/2010/main" val="3839600437"/>
      </p:ext>
    </p:extLst>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Princípios Básicos - Programação Orientada a Objetos</a:t>
            </a:r>
            <a:endParaRPr/>
          </a:p>
        </p:txBody>
      </p:sp>
      <p:sp>
        <p:nvSpPr>
          <p:cNvPr id="113" name="Google Shape;113;p20"/>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4" name="Google Shape;114;p20"/>
          <p:cNvPicPr preferRelativeResize="0"/>
          <p:nvPr/>
        </p:nvPicPr>
        <p:blipFill>
          <a:blip r:embed="rId3">
            <a:alphaModFix/>
          </a:blip>
          <a:stretch>
            <a:fillRect/>
          </a:stretch>
        </p:blipFill>
        <p:spPr>
          <a:xfrm>
            <a:off x="1579875" y="1381100"/>
            <a:ext cx="5372100" cy="3390900"/>
          </a:xfrm>
          <a:prstGeom prst="rect">
            <a:avLst/>
          </a:prstGeom>
          <a:noFill/>
          <a:ln>
            <a:noFill/>
          </a:ln>
        </p:spPr>
      </p:pic>
    </p:spTree>
  </p:cSld>
  <p:clrMapOvr>
    <a:masterClrMapping/>
  </p:clrMapOvr>
  <p:transition spd="slow">
    <p:fade thruBlk="1"/>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Interface</a:t>
            </a:r>
            <a:endParaRPr/>
          </a:p>
        </p:txBody>
      </p:sp>
      <p:sp>
        <p:nvSpPr>
          <p:cNvPr id="223" name="Google Shape;223;p38"/>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fontScale="92500" lnSpcReduction="10000"/>
          </a:bodyPr>
          <a:lstStyle/>
          <a:p>
            <a:pPr marL="457200" lvl="0" indent="0" algn="l" rtl="0">
              <a:spcBef>
                <a:spcPts val="0"/>
              </a:spcBef>
              <a:spcAft>
                <a:spcPts val="0"/>
              </a:spcAft>
              <a:buNone/>
            </a:pPr>
            <a:r>
              <a:rPr lang="pt-BR" b="1"/>
              <a:t>Interface de um Objeto/Classe</a:t>
            </a:r>
            <a:endParaRPr b="1"/>
          </a:p>
          <a:p>
            <a:pPr marL="0" lvl="0" indent="0" algn="l" rtl="0">
              <a:spcBef>
                <a:spcPts val="1200"/>
              </a:spcBef>
              <a:spcAft>
                <a:spcPts val="0"/>
              </a:spcAft>
              <a:buNone/>
            </a:pPr>
            <a:r>
              <a:rPr lang="pt-BR"/>
              <a:t>● Interface </a:t>
            </a:r>
            <a:r>
              <a:rPr lang="pt-BR" b="1"/>
              <a:t>em Java</a:t>
            </a:r>
            <a:r>
              <a:rPr lang="pt-BR"/>
              <a:t> é uma palavra-chave usada para definir uma coleção de definições de métodos e de valores de constantes.</a:t>
            </a:r>
            <a:endParaRPr/>
          </a:p>
          <a:p>
            <a:pPr marL="457200" lvl="0" indent="-317182" algn="l" rtl="0">
              <a:spcBef>
                <a:spcPts val="1200"/>
              </a:spcBef>
              <a:spcAft>
                <a:spcPts val="0"/>
              </a:spcAft>
              <a:buSzPct val="100000"/>
              <a:buChar char="●"/>
            </a:pPr>
            <a:r>
              <a:rPr lang="pt-BR"/>
              <a:t>São semelhantes as classes abstratas, mas todos os métodos comportam-se como abstratos.</a:t>
            </a:r>
            <a:endParaRPr/>
          </a:p>
          <a:p>
            <a:pPr marL="457200" lvl="0" indent="-317182" algn="l" rtl="0">
              <a:spcBef>
                <a:spcPts val="0"/>
              </a:spcBef>
              <a:spcAft>
                <a:spcPts val="0"/>
              </a:spcAft>
              <a:buSzPct val="100000"/>
              <a:buChar char="●"/>
            </a:pPr>
            <a:r>
              <a:rPr lang="pt-BR"/>
              <a:t>Os métodos são qualificados como public por default.</a:t>
            </a:r>
            <a:endParaRPr/>
          </a:p>
          <a:p>
            <a:pPr marL="457200" lvl="0" indent="-317182" algn="l" rtl="0">
              <a:spcBef>
                <a:spcPts val="0"/>
              </a:spcBef>
              <a:spcAft>
                <a:spcPts val="0"/>
              </a:spcAft>
              <a:buSzPct val="100000"/>
              <a:buChar char="●"/>
            </a:pPr>
            <a:r>
              <a:rPr lang="pt-BR"/>
              <a:t>Não definem atributos comuns</a:t>
            </a:r>
            <a:endParaRPr/>
          </a:p>
          <a:p>
            <a:pPr marL="457200" lvl="0" indent="-317182" algn="l" rtl="0">
              <a:spcBef>
                <a:spcPts val="0"/>
              </a:spcBef>
              <a:spcAft>
                <a:spcPts val="0"/>
              </a:spcAft>
              <a:buSzPct val="100000"/>
              <a:buChar char="●"/>
            </a:pPr>
            <a:r>
              <a:rPr lang="pt-BR"/>
              <a:t>Só definem constantes, (“atributos” qualificados como public, static e final).</a:t>
            </a:r>
            <a:endParaRPr/>
          </a:p>
          <a:p>
            <a:pPr marL="457200" lvl="0" indent="-317182" algn="l" rtl="0">
              <a:spcBef>
                <a:spcPts val="0"/>
              </a:spcBef>
              <a:spcAft>
                <a:spcPts val="0"/>
              </a:spcAft>
              <a:buSzPct val="100000"/>
              <a:buChar char="●"/>
            </a:pPr>
            <a:r>
              <a:rPr lang="pt-BR"/>
              <a:t>Não definem construtores</a:t>
            </a:r>
            <a:endParaRPr/>
          </a:p>
          <a:p>
            <a:pPr marL="457200" lvl="0" indent="-317182" algn="l" rtl="0">
              <a:spcBef>
                <a:spcPts val="0"/>
              </a:spcBef>
              <a:spcAft>
                <a:spcPts val="0"/>
              </a:spcAft>
              <a:buSzPct val="100000"/>
              <a:buChar char="●"/>
            </a:pPr>
            <a:r>
              <a:rPr lang="pt-BR"/>
              <a:t>Não podem ser instanciadas.</a:t>
            </a:r>
            <a:endParaRPr/>
          </a:p>
          <a:p>
            <a:pPr marL="457200" lvl="0" indent="0" algn="l" rtl="0">
              <a:spcBef>
                <a:spcPts val="1200"/>
              </a:spcBef>
              <a:spcAft>
                <a:spcPts val="0"/>
              </a:spcAft>
              <a:buNone/>
            </a:pPr>
            <a:endParaRPr b="1"/>
          </a:p>
          <a:p>
            <a:pPr marL="457200" lvl="0" indent="0" algn="l" rtl="0">
              <a:spcBef>
                <a:spcPts val="1200"/>
              </a:spcBef>
              <a:spcAft>
                <a:spcPts val="1200"/>
              </a:spcAft>
              <a:buNone/>
            </a:pPr>
            <a:endParaRPr/>
          </a:p>
        </p:txBody>
      </p:sp>
    </p:spTree>
    <p:extLst>
      <p:ext uri="{BB962C8B-B14F-4D97-AF65-F5344CB8AC3E}">
        <p14:creationId xmlns:p14="http://schemas.microsoft.com/office/powerpoint/2010/main" val="3312457278"/>
      </p:ext>
    </p:extLst>
  </p:cSld>
  <p:clrMapOvr>
    <a:masterClrMapping/>
  </p:clrMapOvr>
  <p:transition spd="slow">
    <p:fade thruBlk="1"/>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Interface</a:t>
            </a:r>
            <a:endParaRPr/>
          </a:p>
        </p:txBody>
      </p:sp>
      <p:sp>
        <p:nvSpPr>
          <p:cNvPr id="229" name="Google Shape;229;p39"/>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fontScale="85000" lnSpcReduction="20000"/>
          </a:bodyPr>
          <a:lstStyle/>
          <a:p>
            <a:pPr marL="457200" lvl="0" indent="-325755" algn="l" rtl="0">
              <a:spcBef>
                <a:spcPts val="0"/>
              </a:spcBef>
              <a:spcAft>
                <a:spcPts val="0"/>
              </a:spcAft>
              <a:buSzPct val="100000"/>
              <a:buChar char="●"/>
            </a:pPr>
            <a:r>
              <a:rPr lang="pt-BR"/>
              <a:t>Uma interface não pode ser instanciada (Não se pode criar objetos)</a:t>
            </a:r>
            <a:endParaRPr/>
          </a:p>
          <a:p>
            <a:pPr marL="914400" lvl="0" indent="0" algn="l" rtl="0">
              <a:spcBef>
                <a:spcPts val="1200"/>
              </a:spcBef>
              <a:spcAft>
                <a:spcPts val="0"/>
              </a:spcAft>
              <a:buNone/>
            </a:pPr>
            <a:endParaRPr/>
          </a:p>
          <a:p>
            <a:pPr marL="457200" lvl="0" indent="-325755" algn="l" rtl="0">
              <a:spcBef>
                <a:spcPts val="1200"/>
              </a:spcBef>
              <a:spcAft>
                <a:spcPts val="0"/>
              </a:spcAft>
              <a:buSzPct val="100000"/>
              <a:buChar char="●"/>
            </a:pPr>
            <a:r>
              <a:rPr lang="pt-BR"/>
              <a:t>Definem tipo de forma abstrata, apenas indicando a assinatura dos métodos</a:t>
            </a:r>
            <a:endParaRPr/>
          </a:p>
          <a:p>
            <a:pPr marL="914400" lvl="0" indent="0" algn="l" rtl="0">
              <a:spcBef>
                <a:spcPts val="1200"/>
              </a:spcBef>
              <a:spcAft>
                <a:spcPts val="0"/>
              </a:spcAft>
              <a:buNone/>
            </a:pPr>
            <a:endParaRPr/>
          </a:p>
          <a:p>
            <a:pPr marL="457200" lvl="0" indent="-325755" algn="l" rtl="0">
              <a:spcBef>
                <a:spcPts val="1200"/>
              </a:spcBef>
              <a:spcAft>
                <a:spcPts val="0"/>
              </a:spcAft>
              <a:buSzPct val="100000"/>
              <a:buChar char="●"/>
            </a:pPr>
            <a:r>
              <a:rPr lang="pt-BR"/>
              <a:t>Os métodos são implementados por classes e, para isso, é utilizada a palavra-chave implements.</a:t>
            </a:r>
            <a:endParaRPr/>
          </a:p>
          <a:p>
            <a:pPr marL="914400" lvl="0" indent="0" algn="l" rtl="0">
              <a:spcBef>
                <a:spcPts val="1200"/>
              </a:spcBef>
              <a:spcAft>
                <a:spcPts val="0"/>
              </a:spcAft>
              <a:buNone/>
            </a:pPr>
            <a:endParaRPr/>
          </a:p>
          <a:p>
            <a:pPr marL="457200" lvl="0" indent="-325755" algn="l" rtl="0">
              <a:spcBef>
                <a:spcPts val="1200"/>
              </a:spcBef>
              <a:spcAft>
                <a:spcPts val="0"/>
              </a:spcAft>
              <a:buSzPct val="100000"/>
              <a:buChar char="●"/>
            </a:pPr>
            <a:r>
              <a:rPr lang="pt-BR"/>
              <a:t>Mecanismo de projeto </a:t>
            </a:r>
            <a:endParaRPr/>
          </a:p>
          <a:p>
            <a:pPr marL="1371600" lvl="1" indent="-304164" algn="l" rtl="0">
              <a:spcBef>
                <a:spcPts val="0"/>
              </a:spcBef>
              <a:spcAft>
                <a:spcPts val="0"/>
              </a:spcAft>
              <a:buSzPct val="100000"/>
              <a:buChar char="○"/>
            </a:pPr>
            <a:r>
              <a:rPr lang="pt-BR"/>
              <a:t>podemos projetar sistemas utilizando interfaces </a:t>
            </a:r>
            <a:endParaRPr/>
          </a:p>
          <a:p>
            <a:pPr marL="1371600" lvl="1" indent="-304164" algn="l" rtl="0">
              <a:spcBef>
                <a:spcPts val="0"/>
              </a:spcBef>
              <a:spcAft>
                <a:spcPts val="0"/>
              </a:spcAft>
              <a:buSzPct val="100000"/>
              <a:buChar char="○"/>
            </a:pPr>
            <a:r>
              <a:rPr lang="pt-BR"/>
              <a:t>projetar serviços sem se preocupar com a sua implementação (abstração)</a:t>
            </a:r>
            <a:endParaRPr/>
          </a:p>
        </p:txBody>
      </p:sp>
    </p:spTree>
    <p:extLst>
      <p:ext uri="{BB962C8B-B14F-4D97-AF65-F5344CB8AC3E}">
        <p14:creationId xmlns:p14="http://schemas.microsoft.com/office/powerpoint/2010/main" val="3385478062"/>
      </p:ext>
    </p:extLst>
  </p:cSld>
  <p:clrMapOvr>
    <a:masterClrMapping/>
  </p:clrMapOvr>
  <p:transition spd="slow">
    <p:fade thruBlk="1"/>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Interface</a:t>
            </a:r>
            <a:endParaRPr/>
          </a:p>
        </p:txBody>
      </p:sp>
      <p:sp>
        <p:nvSpPr>
          <p:cNvPr id="235" name="Google Shape;235;p40"/>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pt-BR" b="1"/>
              <a:t>implements</a:t>
            </a:r>
            <a:endParaRPr b="1"/>
          </a:p>
          <a:p>
            <a:pPr marL="457200" lvl="0" indent="-342900" algn="l" rtl="0">
              <a:spcBef>
                <a:spcPts val="1200"/>
              </a:spcBef>
              <a:spcAft>
                <a:spcPts val="0"/>
              </a:spcAft>
              <a:buSzPts val="1800"/>
              <a:buChar char="●"/>
            </a:pPr>
            <a:r>
              <a:rPr lang="pt-BR"/>
              <a:t>Classe que implementa uma interface deve definir os métodos da interface:</a:t>
            </a:r>
            <a:endParaRPr/>
          </a:p>
          <a:p>
            <a:pPr marL="914400" lvl="0" indent="0" algn="l" rtl="0">
              <a:spcBef>
                <a:spcPts val="1200"/>
              </a:spcBef>
              <a:spcAft>
                <a:spcPts val="0"/>
              </a:spcAft>
              <a:buNone/>
            </a:pPr>
            <a:endParaRPr/>
          </a:p>
          <a:p>
            <a:pPr marL="457200" lvl="0" indent="-342900" algn="l" rtl="0">
              <a:spcBef>
                <a:spcPts val="1200"/>
              </a:spcBef>
              <a:spcAft>
                <a:spcPts val="0"/>
              </a:spcAft>
              <a:buSzPts val="1800"/>
              <a:buChar char="●"/>
            </a:pPr>
            <a:r>
              <a:rPr lang="pt-BR" b="1"/>
              <a:t>classes concretas </a:t>
            </a:r>
            <a:r>
              <a:rPr lang="pt-BR"/>
              <a:t>têm que implementar os métodos </a:t>
            </a:r>
            <a:endParaRPr/>
          </a:p>
          <a:p>
            <a:pPr marL="914400" lvl="0" indent="0" algn="l" rtl="0">
              <a:spcBef>
                <a:spcPts val="1200"/>
              </a:spcBef>
              <a:spcAft>
                <a:spcPts val="0"/>
              </a:spcAft>
              <a:buNone/>
            </a:pPr>
            <a:endParaRPr/>
          </a:p>
          <a:p>
            <a:pPr marL="457200" lvl="0" indent="-342900" algn="l" rtl="0">
              <a:spcBef>
                <a:spcPts val="1200"/>
              </a:spcBef>
              <a:spcAft>
                <a:spcPts val="0"/>
              </a:spcAft>
              <a:buSzPts val="1800"/>
              <a:buChar char="●"/>
            </a:pPr>
            <a:r>
              <a:rPr lang="pt-BR" b="1"/>
              <a:t>classes abstratas</a:t>
            </a:r>
            <a:r>
              <a:rPr lang="pt-BR"/>
              <a:t> podem simplesmente conter métodos abstratos correspondentes aos métodos da interface</a:t>
            </a:r>
            <a:endParaRPr/>
          </a:p>
        </p:txBody>
      </p:sp>
    </p:spTree>
    <p:extLst>
      <p:ext uri="{BB962C8B-B14F-4D97-AF65-F5344CB8AC3E}">
        <p14:creationId xmlns:p14="http://schemas.microsoft.com/office/powerpoint/2010/main" val="1577299934"/>
      </p:ext>
    </p:extLst>
  </p:cSld>
  <p:clrMapOvr>
    <a:masterClrMapping/>
  </p:clrMapOvr>
  <p:transition spd="slow">
    <p:fade thruBlk="1"/>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Interface</a:t>
            </a:r>
            <a:endParaRPr/>
          </a:p>
        </p:txBody>
      </p:sp>
      <p:sp>
        <p:nvSpPr>
          <p:cNvPr id="241" name="Google Shape;241;p41"/>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pt-BR" b="1"/>
              <a:t>Definição de Classes: Forma Geral</a:t>
            </a:r>
            <a:endParaRPr/>
          </a:p>
        </p:txBody>
      </p:sp>
      <p:pic>
        <p:nvPicPr>
          <p:cNvPr id="242" name="Google Shape;242;p41"/>
          <p:cNvPicPr preferRelativeResize="0"/>
          <p:nvPr/>
        </p:nvPicPr>
        <p:blipFill>
          <a:blip r:embed="rId3">
            <a:alphaModFix/>
          </a:blip>
          <a:stretch>
            <a:fillRect/>
          </a:stretch>
        </p:blipFill>
        <p:spPr>
          <a:xfrm>
            <a:off x="1284975" y="1944198"/>
            <a:ext cx="5219126" cy="2893225"/>
          </a:xfrm>
          <a:prstGeom prst="rect">
            <a:avLst/>
          </a:prstGeom>
          <a:noFill/>
          <a:ln>
            <a:noFill/>
          </a:ln>
        </p:spPr>
      </p:pic>
    </p:spTree>
    <p:extLst>
      <p:ext uri="{BB962C8B-B14F-4D97-AF65-F5344CB8AC3E}">
        <p14:creationId xmlns:p14="http://schemas.microsoft.com/office/powerpoint/2010/main" val="2590951356"/>
      </p:ext>
    </p:extLst>
  </p:cSld>
  <p:clrMapOvr>
    <a:masterClrMapping/>
  </p:clrMapOvr>
  <p:transition spd="slow">
    <p:fade thruBlk="1"/>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Interface</a:t>
            </a:r>
            <a:endParaRPr/>
          </a:p>
        </p:txBody>
      </p:sp>
      <p:sp>
        <p:nvSpPr>
          <p:cNvPr id="248" name="Google Shape;248;p42"/>
          <p:cNvSpPr txBox="1">
            <a:spLocks noGrp="1"/>
          </p:cNvSpPr>
          <p:nvPr>
            <p:ph type="body" idx="1"/>
          </p:nvPr>
        </p:nvSpPr>
        <p:spPr>
          <a:xfrm>
            <a:off x="63000" y="1304575"/>
            <a:ext cx="24138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pt-BR" b="1"/>
              <a:t>Exemplo de uso de Interface</a:t>
            </a:r>
            <a:endParaRPr/>
          </a:p>
        </p:txBody>
      </p:sp>
      <p:pic>
        <p:nvPicPr>
          <p:cNvPr id="249" name="Google Shape;249;p42"/>
          <p:cNvPicPr preferRelativeResize="0"/>
          <p:nvPr/>
        </p:nvPicPr>
        <p:blipFill>
          <a:blip r:embed="rId3">
            <a:alphaModFix/>
          </a:blip>
          <a:stretch>
            <a:fillRect/>
          </a:stretch>
        </p:blipFill>
        <p:spPr>
          <a:xfrm>
            <a:off x="2476713" y="1103625"/>
            <a:ext cx="6581775" cy="3857625"/>
          </a:xfrm>
          <a:prstGeom prst="rect">
            <a:avLst/>
          </a:prstGeom>
          <a:noFill/>
          <a:ln>
            <a:noFill/>
          </a:ln>
        </p:spPr>
      </p:pic>
    </p:spTree>
    <p:extLst>
      <p:ext uri="{BB962C8B-B14F-4D97-AF65-F5344CB8AC3E}">
        <p14:creationId xmlns:p14="http://schemas.microsoft.com/office/powerpoint/2010/main" val="3684961938"/>
      </p:ext>
    </p:extLst>
  </p:cSld>
  <p:clrMapOvr>
    <a:masterClrMapping/>
  </p:clrMapOvr>
  <p:transition spd="slow">
    <p:fade thruBlk="1"/>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Interface</a:t>
            </a:r>
            <a:endParaRPr/>
          </a:p>
        </p:txBody>
      </p:sp>
      <p:sp>
        <p:nvSpPr>
          <p:cNvPr id="255" name="Google Shape;255;p43"/>
          <p:cNvSpPr txBox="1">
            <a:spLocks noGrp="1"/>
          </p:cNvSpPr>
          <p:nvPr>
            <p:ph type="body" idx="1"/>
          </p:nvPr>
        </p:nvSpPr>
        <p:spPr>
          <a:xfrm>
            <a:off x="63000" y="1304575"/>
            <a:ext cx="53412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pt-BR" b="1"/>
              <a:t>Exemplo de Uso de Interface</a:t>
            </a:r>
            <a:endParaRPr/>
          </a:p>
        </p:txBody>
      </p:sp>
      <p:pic>
        <p:nvPicPr>
          <p:cNvPr id="256" name="Google Shape;256;p43"/>
          <p:cNvPicPr preferRelativeResize="0"/>
          <p:nvPr/>
        </p:nvPicPr>
        <p:blipFill>
          <a:blip r:embed="rId3">
            <a:alphaModFix/>
          </a:blip>
          <a:stretch>
            <a:fillRect/>
          </a:stretch>
        </p:blipFill>
        <p:spPr>
          <a:xfrm>
            <a:off x="4165050" y="1754375"/>
            <a:ext cx="4667250" cy="3190875"/>
          </a:xfrm>
          <a:prstGeom prst="rect">
            <a:avLst/>
          </a:prstGeom>
          <a:noFill/>
          <a:ln>
            <a:noFill/>
          </a:ln>
        </p:spPr>
      </p:pic>
    </p:spTree>
    <p:extLst>
      <p:ext uri="{BB962C8B-B14F-4D97-AF65-F5344CB8AC3E}">
        <p14:creationId xmlns:p14="http://schemas.microsoft.com/office/powerpoint/2010/main" val="3216817385"/>
      </p:ext>
    </p:extLst>
  </p:cSld>
  <p:clrMapOvr>
    <a:masterClrMapping/>
  </p:clrMapOvr>
  <p:transition spd="slow">
    <p:fade thruBlk="1"/>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Interface</a:t>
            </a:r>
            <a:endParaRPr/>
          </a:p>
        </p:txBody>
      </p:sp>
      <p:sp>
        <p:nvSpPr>
          <p:cNvPr id="262" name="Google Shape;262;p44"/>
          <p:cNvSpPr txBox="1">
            <a:spLocks noGrp="1"/>
          </p:cNvSpPr>
          <p:nvPr>
            <p:ph type="body" idx="1"/>
          </p:nvPr>
        </p:nvSpPr>
        <p:spPr>
          <a:xfrm>
            <a:off x="63000" y="1304575"/>
            <a:ext cx="53412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pt-BR" b="1"/>
              <a:t>Exemplo de Uso de Interface</a:t>
            </a:r>
            <a:endParaRPr/>
          </a:p>
        </p:txBody>
      </p:sp>
      <p:pic>
        <p:nvPicPr>
          <p:cNvPr id="263" name="Google Shape;263;p44"/>
          <p:cNvPicPr preferRelativeResize="0"/>
          <p:nvPr/>
        </p:nvPicPr>
        <p:blipFill>
          <a:blip r:embed="rId3">
            <a:alphaModFix/>
          </a:blip>
          <a:stretch>
            <a:fillRect/>
          </a:stretch>
        </p:blipFill>
        <p:spPr>
          <a:xfrm>
            <a:off x="928988" y="1888675"/>
            <a:ext cx="7439025" cy="2667000"/>
          </a:xfrm>
          <a:prstGeom prst="rect">
            <a:avLst/>
          </a:prstGeom>
          <a:noFill/>
          <a:ln>
            <a:noFill/>
          </a:ln>
        </p:spPr>
      </p:pic>
      <p:sp>
        <p:nvSpPr>
          <p:cNvPr id="264" name="Google Shape;264;p44"/>
          <p:cNvSpPr/>
          <p:nvPr/>
        </p:nvSpPr>
        <p:spPr>
          <a:xfrm>
            <a:off x="736500" y="2085150"/>
            <a:ext cx="545100" cy="2228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4"/>
          <p:cNvSpPr/>
          <p:nvPr/>
        </p:nvSpPr>
        <p:spPr>
          <a:xfrm>
            <a:off x="383900" y="1792825"/>
            <a:ext cx="545100" cy="28587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4"/>
          <p:cNvSpPr/>
          <p:nvPr/>
        </p:nvSpPr>
        <p:spPr>
          <a:xfrm>
            <a:off x="2691425" y="1792825"/>
            <a:ext cx="5676600" cy="2061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8105519"/>
      </p:ext>
    </p:extLst>
  </p:cSld>
  <p:clrMapOvr>
    <a:masterClrMapping/>
  </p:clrMapOvr>
  <p:transition spd="slow">
    <p:fade thruBlk="1"/>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Interface</a:t>
            </a:r>
            <a:endParaRPr/>
          </a:p>
        </p:txBody>
      </p:sp>
      <p:sp>
        <p:nvSpPr>
          <p:cNvPr id="272" name="Google Shape;272;p45"/>
          <p:cNvSpPr txBox="1">
            <a:spLocks noGrp="1"/>
          </p:cNvSpPr>
          <p:nvPr>
            <p:ph type="body" idx="1"/>
          </p:nvPr>
        </p:nvSpPr>
        <p:spPr>
          <a:xfrm>
            <a:off x="4740200" y="1381075"/>
            <a:ext cx="44421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pt-BR" b="1"/>
              <a:t>Interfaces</a:t>
            </a:r>
            <a:endParaRPr b="1"/>
          </a:p>
          <a:p>
            <a:pPr marL="457200" lvl="0" indent="-342900" algn="l" rtl="0">
              <a:spcBef>
                <a:spcPts val="0"/>
              </a:spcBef>
              <a:spcAft>
                <a:spcPts val="0"/>
              </a:spcAft>
              <a:buSzPts val="1800"/>
              <a:buChar char="●"/>
            </a:pPr>
            <a:r>
              <a:rPr lang="pt-BR"/>
              <a:t>Agrupa objetos com implementações diferentes;</a:t>
            </a:r>
            <a:endParaRPr/>
          </a:p>
          <a:p>
            <a:pPr marL="457200" lvl="0" indent="-342900" algn="l" rtl="0">
              <a:spcBef>
                <a:spcPts val="0"/>
              </a:spcBef>
              <a:spcAft>
                <a:spcPts val="0"/>
              </a:spcAft>
              <a:buSzPts val="1800"/>
              <a:buChar char="●"/>
            </a:pPr>
            <a:r>
              <a:rPr lang="pt-BR"/>
              <a:t>Define novas interfaces através de herança múltipla (implementa várias interfaces)</a:t>
            </a:r>
            <a:endParaRPr/>
          </a:p>
          <a:p>
            <a:pPr marL="457200" lvl="0" indent="-342900" algn="l" rtl="0">
              <a:spcBef>
                <a:spcPts val="0"/>
              </a:spcBef>
              <a:spcAft>
                <a:spcPts val="0"/>
              </a:spcAft>
              <a:buSzPts val="1800"/>
              <a:buChar char="●"/>
            </a:pPr>
            <a:r>
              <a:rPr lang="pt-BR"/>
              <a:t>Várias podem ser supertipo do mesmo tipo.</a:t>
            </a:r>
            <a:endParaRPr/>
          </a:p>
        </p:txBody>
      </p:sp>
      <p:sp>
        <p:nvSpPr>
          <p:cNvPr id="273" name="Google Shape;273;p45"/>
          <p:cNvSpPr txBox="1">
            <a:spLocks noGrp="1"/>
          </p:cNvSpPr>
          <p:nvPr>
            <p:ph type="body" idx="1"/>
          </p:nvPr>
        </p:nvSpPr>
        <p:spPr>
          <a:xfrm>
            <a:off x="215400" y="1456975"/>
            <a:ext cx="4442100" cy="3302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pt-BR" b="1"/>
              <a:t>Classes (abstratas)</a:t>
            </a:r>
            <a:endParaRPr b="1"/>
          </a:p>
          <a:p>
            <a:pPr marL="457200" lvl="0" indent="-342900" algn="l" rtl="0">
              <a:spcBef>
                <a:spcPts val="0"/>
              </a:spcBef>
              <a:spcAft>
                <a:spcPts val="0"/>
              </a:spcAft>
              <a:buSzPts val="1800"/>
              <a:buChar char="●"/>
            </a:pPr>
            <a:r>
              <a:rPr lang="pt-BR"/>
              <a:t>Agrupa objetos com implementações compartilhadas</a:t>
            </a:r>
            <a:endParaRPr/>
          </a:p>
          <a:p>
            <a:pPr marL="457200" lvl="0" indent="-342900" algn="l" rtl="0">
              <a:spcBef>
                <a:spcPts val="0"/>
              </a:spcBef>
              <a:spcAft>
                <a:spcPts val="0"/>
              </a:spcAft>
              <a:buSzPts val="1800"/>
              <a:buChar char="●"/>
            </a:pPr>
            <a:r>
              <a:rPr lang="pt-BR"/>
              <a:t>Define novas classes através de herança simples (herda de uma única classe abstrata ou não)</a:t>
            </a:r>
            <a:endParaRPr/>
          </a:p>
          <a:p>
            <a:pPr marL="457200" lvl="0" indent="-342900" algn="l" rtl="0">
              <a:spcBef>
                <a:spcPts val="0"/>
              </a:spcBef>
              <a:spcAft>
                <a:spcPts val="0"/>
              </a:spcAft>
              <a:buSzPts val="1800"/>
              <a:buChar char="●"/>
            </a:pPr>
            <a:r>
              <a:rPr lang="pt-BR"/>
              <a:t>Só uma pode ser supertipo de outra classe</a:t>
            </a:r>
            <a:endParaRPr/>
          </a:p>
          <a:p>
            <a:pPr marL="457200" lvl="0" indent="-342900" algn="l" rtl="0">
              <a:spcBef>
                <a:spcPts val="0"/>
              </a:spcBef>
              <a:spcAft>
                <a:spcPts val="0"/>
              </a:spcAft>
              <a:buSzPts val="1800"/>
              <a:buChar char="●"/>
            </a:pPr>
            <a:r>
              <a:rPr lang="pt-BR"/>
              <a:t>Podem conter métodos não-abstratos (com implementação)</a:t>
            </a:r>
            <a:endParaRPr/>
          </a:p>
        </p:txBody>
      </p:sp>
    </p:spTree>
    <p:extLst>
      <p:ext uri="{BB962C8B-B14F-4D97-AF65-F5344CB8AC3E}">
        <p14:creationId xmlns:p14="http://schemas.microsoft.com/office/powerpoint/2010/main" val="1075455314"/>
      </p:ext>
    </p:extLst>
  </p:cSld>
  <p:clrMapOvr>
    <a:masterClrMapping/>
  </p:clrMapOvr>
  <p:transition spd="slow">
    <p:fade thruBlk="1"/>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6"/>
          <p:cNvSpPr txBox="1">
            <a:spLocks noGrp="1"/>
          </p:cNvSpPr>
          <p:nvPr>
            <p:ph type="title"/>
          </p:nvPr>
        </p:nvSpPr>
        <p:spPr>
          <a:xfrm>
            <a:off x="311700" y="445025"/>
            <a:ext cx="4365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Interface (em Python)</a:t>
            </a:r>
            <a:endParaRPr/>
          </a:p>
        </p:txBody>
      </p:sp>
      <p:sp>
        <p:nvSpPr>
          <p:cNvPr id="279" name="Google Shape;279;p46"/>
          <p:cNvSpPr txBox="1">
            <a:spLocks noGrp="1"/>
          </p:cNvSpPr>
          <p:nvPr>
            <p:ph type="body" idx="1"/>
          </p:nvPr>
        </p:nvSpPr>
        <p:spPr>
          <a:xfrm>
            <a:off x="4740200" y="1381075"/>
            <a:ext cx="44421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pt-BR" b="1"/>
              <a:t>Interfaces</a:t>
            </a:r>
            <a:endParaRPr b="1"/>
          </a:p>
          <a:p>
            <a:pPr marL="457200" lvl="0" indent="-342900" algn="l" rtl="0">
              <a:spcBef>
                <a:spcPts val="0"/>
              </a:spcBef>
              <a:spcAft>
                <a:spcPts val="0"/>
              </a:spcAft>
              <a:buSzPts val="1800"/>
              <a:buChar char="●"/>
            </a:pPr>
            <a:r>
              <a:rPr lang="pt-BR"/>
              <a:t>Agrupa objetos com implementações diferentes;</a:t>
            </a:r>
            <a:endParaRPr/>
          </a:p>
          <a:p>
            <a:pPr marL="457200" lvl="0" indent="-342900" algn="l" rtl="0">
              <a:spcBef>
                <a:spcPts val="0"/>
              </a:spcBef>
              <a:spcAft>
                <a:spcPts val="0"/>
              </a:spcAft>
              <a:buSzPts val="1800"/>
              <a:buChar char="●"/>
            </a:pPr>
            <a:r>
              <a:rPr lang="pt-BR"/>
              <a:t>Define novas interfaces através de herança múltipla (implementa várias interfaces)</a:t>
            </a:r>
            <a:endParaRPr/>
          </a:p>
          <a:p>
            <a:pPr marL="457200" lvl="0" indent="-342900" algn="l" rtl="0">
              <a:spcBef>
                <a:spcPts val="0"/>
              </a:spcBef>
              <a:spcAft>
                <a:spcPts val="0"/>
              </a:spcAft>
              <a:buSzPts val="1800"/>
              <a:buChar char="●"/>
            </a:pPr>
            <a:r>
              <a:rPr lang="pt-BR"/>
              <a:t>Várias podem ser supertipo do mesmo tipo.</a:t>
            </a:r>
            <a:endParaRPr/>
          </a:p>
        </p:txBody>
      </p:sp>
      <p:pic>
        <p:nvPicPr>
          <p:cNvPr id="280" name="Google Shape;280;p46"/>
          <p:cNvPicPr preferRelativeResize="0"/>
          <p:nvPr/>
        </p:nvPicPr>
        <p:blipFill>
          <a:blip r:embed="rId3">
            <a:alphaModFix/>
          </a:blip>
          <a:stretch>
            <a:fillRect/>
          </a:stretch>
        </p:blipFill>
        <p:spPr>
          <a:xfrm>
            <a:off x="4886313" y="0"/>
            <a:ext cx="4257675" cy="5029200"/>
          </a:xfrm>
          <a:prstGeom prst="rect">
            <a:avLst/>
          </a:prstGeom>
          <a:noFill/>
          <a:ln>
            <a:noFill/>
          </a:ln>
        </p:spPr>
      </p:pic>
    </p:spTree>
    <p:extLst>
      <p:ext uri="{BB962C8B-B14F-4D97-AF65-F5344CB8AC3E}">
        <p14:creationId xmlns:p14="http://schemas.microsoft.com/office/powerpoint/2010/main" val="923001825"/>
      </p:ext>
    </p:extLst>
  </p:cSld>
  <p:clrMapOvr>
    <a:masterClrMapping/>
  </p:clrMapOvr>
  <p:transition spd="slow">
    <p:fade thruBlk="1"/>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Herança</a:t>
            </a:r>
            <a:endParaRPr/>
          </a:p>
        </p:txBody>
      </p:sp>
      <p:sp>
        <p:nvSpPr>
          <p:cNvPr id="286" name="Google Shape;286;p47"/>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pt-BR" b="1"/>
              <a:t>Herança</a:t>
            </a:r>
            <a:r>
              <a:rPr lang="pt-BR"/>
              <a:t> é a capacidade de uma subclasse de ter acesso as propriedades da superclasse a ela relacionada.  </a:t>
            </a:r>
            <a:endParaRPr/>
          </a:p>
          <a:p>
            <a:pPr marL="457200" lvl="0" indent="-342900" algn="l" rtl="0">
              <a:spcBef>
                <a:spcPts val="0"/>
              </a:spcBef>
              <a:spcAft>
                <a:spcPts val="0"/>
              </a:spcAft>
              <a:buSzPts val="1800"/>
              <a:buChar char="●"/>
            </a:pPr>
            <a:r>
              <a:rPr lang="pt-BR"/>
              <a:t>Dessa forma as propriedades de uma classe são propagadas de cima para baixo em um diagrama de classes.  </a:t>
            </a:r>
            <a:endParaRPr/>
          </a:p>
          <a:p>
            <a:pPr marL="457200" lvl="0" indent="-342900" algn="l" rtl="0">
              <a:spcBef>
                <a:spcPts val="0"/>
              </a:spcBef>
              <a:spcAft>
                <a:spcPts val="0"/>
              </a:spcAft>
              <a:buSzPts val="1800"/>
              <a:buChar char="●"/>
            </a:pPr>
            <a:r>
              <a:rPr lang="pt-BR"/>
              <a:t>Neste caso dizemos que a subclasse herda as propriedades e métodos da superclasse  </a:t>
            </a:r>
            <a:endParaRPr/>
          </a:p>
          <a:p>
            <a:pPr marL="457200" lvl="0" indent="-342900" algn="l" rtl="0">
              <a:spcBef>
                <a:spcPts val="0"/>
              </a:spcBef>
              <a:spcAft>
                <a:spcPts val="0"/>
              </a:spcAft>
              <a:buSzPts val="1800"/>
              <a:buChar char="●"/>
            </a:pPr>
            <a:r>
              <a:rPr lang="pt-BR"/>
              <a:t>A relação de herança entre duas classes é uma relação da seguinte forma: A “e um tipo de” B, onde A e B são classes. Caso esta relação entre as classes não puder ser construída, em geral, também não se tem uma relação de herança entre a classe A a partir da classe B. </a:t>
            </a:r>
            <a:endParaRPr/>
          </a:p>
        </p:txBody>
      </p:sp>
    </p:spTree>
    <p:extLst>
      <p:ext uri="{BB962C8B-B14F-4D97-AF65-F5344CB8AC3E}">
        <p14:creationId xmlns:p14="http://schemas.microsoft.com/office/powerpoint/2010/main" val="4119067324"/>
      </p:ext>
    </p:extLst>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Princípios Básicos - Programação Orientada a Objetos</a:t>
            </a:r>
            <a:endParaRPr/>
          </a:p>
        </p:txBody>
      </p:sp>
      <p:sp>
        <p:nvSpPr>
          <p:cNvPr id="120" name="Google Shape;120;p21"/>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1" name="Google Shape;121;p21"/>
          <p:cNvPicPr preferRelativeResize="0"/>
          <p:nvPr/>
        </p:nvPicPr>
        <p:blipFill>
          <a:blip r:embed="rId3">
            <a:alphaModFix/>
          </a:blip>
          <a:stretch>
            <a:fillRect/>
          </a:stretch>
        </p:blipFill>
        <p:spPr>
          <a:xfrm>
            <a:off x="311688" y="1381088"/>
            <a:ext cx="6372225" cy="3038475"/>
          </a:xfrm>
          <a:prstGeom prst="rect">
            <a:avLst/>
          </a:prstGeom>
          <a:noFill/>
          <a:ln>
            <a:noFill/>
          </a:ln>
        </p:spPr>
      </p:pic>
    </p:spTree>
  </p:cSld>
  <p:clrMapOvr>
    <a:masterClrMapping/>
  </p:clrMapOvr>
  <p:transition spd="slow">
    <p:fade thruBlk="1"/>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Herança</a:t>
            </a:r>
            <a:endParaRPr/>
          </a:p>
        </p:txBody>
      </p:sp>
      <p:sp>
        <p:nvSpPr>
          <p:cNvPr id="292" name="Google Shape;292;p48"/>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endParaRPr/>
          </a:p>
        </p:txBody>
      </p:sp>
      <p:pic>
        <p:nvPicPr>
          <p:cNvPr id="293" name="Google Shape;293;p48"/>
          <p:cNvPicPr preferRelativeResize="0"/>
          <p:nvPr/>
        </p:nvPicPr>
        <p:blipFill>
          <a:blip r:embed="rId3">
            <a:alphaModFix/>
          </a:blip>
          <a:stretch>
            <a:fillRect/>
          </a:stretch>
        </p:blipFill>
        <p:spPr>
          <a:xfrm>
            <a:off x="449513" y="1381088"/>
            <a:ext cx="6848475" cy="3076575"/>
          </a:xfrm>
          <a:prstGeom prst="rect">
            <a:avLst/>
          </a:prstGeom>
          <a:noFill/>
          <a:ln>
            <a:noFill/>
          </a:ln>
        </p:spPr>
      </p:pic>
    </p:spTree>
    <p:extLst>
      <p:ext uri="{BB962C8B-B14F-4D97-AF65-F5344CB8AC3E}">
        <p14:creationId xmlns:p14="http://schemas.microsoft.com/office/powerpoint/2010/main" val="3636541416"/>
      </p:ext>
    </p:extLst>
  </p:cSld>
  <p:clrMapOvr>
    <a:masterClrMapping/>
  </p:clrMapOvr>
  <p:transition spd="slow">
    <p:fade thruBlk="1"/>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Herança</a:t>
            </a:r>
            <a:endParaRPr/>
          </a:p>
        </p:txBody>
      </p:sp>
      <p:sp>
        <p:nvSpPr>
          <p:cNvPr id="299" name="Google Shape;299;p49"/>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fontScale="70000" lnSpcReduction="20000"/>
          </a:bodyPr>
          <a:lstStyle/>
          <a:p>
            <a:pPr marL="457200" lvl="0" indent="-317182" algn="l" rtl="0">
              <a:spcBef>
                <a:spcPts val="0"/>
              </a:spcBef>
              <a:spcAft>
                <a:spcPts val="0"/>
              </a:spcAft>
              <a:buSzPct val="100000"/>
              <a:buChar char="●"/>
            </a:pPr>
            <a:r>
              <a:rPr lang="pt-BR" b="1"/>
              <a:t>Herança X Uso</a:t>
            </a:r>
            <a:endParaRPr b="1"/>
          </a:p>
          <a:p>
            <a:pPr marL="457200" lvl="0" indent="0" algn="l" rtl="0">
              <a:spcBef>
                <a:spcPts val="1200"/>
              </a:spcBef>
              <a:spcAft>
                <a:spcPts val="0"/>
              </a:spcAft>
              <a:buNone/>
            </a:pPr>
            <a:endParaRPr/>
          </a:p>
          <a:p>
            <a:pPr marL="0" lvl="0" indent="0" algn="l" rtl="0">
              <a:spcBef>
                <a:spcPts val="1200"/>
              </a:spcBef>
              <a:spcAft>
                <a:spcPts val="0"/>
              </a:spcAft>
              <a:buNone/>
            </a:pPr>
            <a:r>
              <a:rPr lang="pt-BR"/>
              <a:t>Além da relação de herança entre as classes existe a relação de uso </a:t>
            </a:r>
            <a:endParaRPr/>
          </a:p>
          <a:p>
            <a:pPr marL="0" lvl="0" indent="0" algn="l" rtl="0">
              <a:spcBef>
                <a:spcPts val="1200"/>
              </a:spcBef>
              <a:spcAft>
                <a:spcPts val="0"/>
              </a:spcAft>
              <a:buNone/>
            </a:pPr>
            <a:r>
              <a:rPr lang="pt-BR" b="1"/>
              <a:t>HERANÇA </a:t>
            </a:r>
            <a:endParaRPr b="1"/>
          </a:p>
          <a:p>
            <a:pPr marL="457200" lvl="0" indent="457200" algn="l" rtl="0">
              <a:spcBef>
                <a:spcPts val="1200"/>
              </a:spcBef>
              <a:spcAft>
                <a:spcPts val="0"/>
              </a:spcAft>
              <a:buNone/>
            </a:pPr>
            <a:r>
              <a:rPr lang="pt-BR"/>
              <a:t>classe A “é um tipo de” B  </a:t>
            </a:r>
            <a:endParaRPr/>
          </a:p>
          <a:p>
            <a:pPr marL="0" lvl="0" indent="0" algn="l" rtl="0">
              <a:spcBef>
                <a:spcPts val="1200"/>
              </a:spcBef>
              <a:spcAft>
                <a:spcPts val="0"/>
              </a:spcAft>
              <a:buNone/>
            </a:pPr>
            <a:r>
              <a:rPr lang="pt-BR" b="1"/>
              <a:t>USO / AGREGAÇÃO (Relação de Conteúdo) </a:t>
            </a:r>
            <a:endParaRPr b="1"/>
          </a:p>
          <a:p>
            <a:pPr marL="457200" lvl="0" indent="-317182" algn="l" rtl="0">
              <a:spcBef>
                <a:spcPts val="1200"/>
              </a:spcBef>
              <a:spcAft>
                <a:spcPts val="0"/>
              </a:spcAft>
              <a:buSzPct val="100000"/>
              <a:buChar char="●"/>
            </a:pPr>
            <a:r>
              <a:rPr lang="pt-BR"/>
              <a:t>classe D “contém” classe C” </a:t>
            </a:r>
            <a:endParaRPr/>
          </a:p>
          <a:p>
            <a:pPr marL="457200" lvl="0" indent="-317182" algn="l" rtl="0">
              <a:spcBef>
                <a:spcPts val="0"/>
              </a:spcBef>
              <a:spcAft>
                <a:spcPts val="0"/>
              </a:spcAft>
              <a:buSzPct val="100000"/>
              <a:buChar char="●"/>
            </a:pPr>
            <a:r>
              <a:rPr lang="pt-BR"/>
              <a:t>classe D “usa” classe C” </a:t>
            </a:r>
            <a:endParaRPr/>
          </a:p>
          <a:p>
            <a:pPr marL="457200" lvl="0" indent="-317182" algn="l" rtl="0">
              <a:spcBef>
                <a:spcPts val="0"/>
              </a:spcBef>
              <a:spcAft>
                <a:spcPts val="0"/>
              </a:spcAft>
              <a:buSzPct val="100000"/>
              <a:buChar char="●"/>
            </a:pPr>
            <a:r>
              <a:rPr lang="pt-BR"/>
              <a:t>classe C “é parte da” classe D </a:t>
            </a:r>
            <a:endParaRPr/>
          </a:p>
          <a:p>
            <a:pPr marL="0" lvl="0" indent="0" algn="l" rtl="0">
              <a:spcBef>
                <a:spcPts val="1200"/>
              </a:spcBef>
              <a:spcAft>
                <a:spcPts val="1200"/>
              </a:spcAft>
              <a:buNone/>
            </a:pPr>
            <a:r>
              <a:rPr lang="pt-BR"/>
              <a:t>Exemplo: Uma equipe contém um gerente e um grupo de vendedores </a:t>
            </a:r>
            <a:endParaRPr/>
          </a:p>
        </p:txBody>
      </p:sp>
    </p:spTree>
    <p:extLst>
      <p:ext uri="{BB962C8B-B14F-4D97-AF65-F5344CB8AC3E}">
        <p14:creationId xmlns:p14="http://schemas.microsoft.com/office/powerpoint/2010/main" val="811915987"/>
      </p:ext>
    </p:extLst>
  </p:cSld>
  <p:clrMapOvr>
    <a:masterClrMapping/>
  </p:clrMapOvr>
  <p:transition spd="slow">
    <p:fade thruBlk="1"/>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Herança</a:t>
            </a:r>
            <a:endParaRPr/>
          </a:p>
        </p:txBody>
      </p:sp>
      <p:sp>
        <p:nvSpPr>
          <p:cNvPr id="305" name="Google Shape;305;p50"/>
          <p:cNvSpPr txBox="1">
            <a:spLocks noGrp="1"/>
          </p:cNvSpPr>
          <p:nvPr>
            <p:ph type="body" idx="1"/>
          </p:nvPr>
        </p:nvSpPr>
        <p:spPr>
          <a:xfrm>
            <a:off x="311700" y="1381100"/>
            <a:ext cx="5193900" cy="33027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pt-BR" b="1"/>
              <a:t>Associação</a:t>
            </a:r>
            <a:endParaRPr b="1"/>
          </a:p>
          <a:p>
            <a:pPr marL="0" lvl="0" indent="0" algn="l" rtl="0">
              <a:spcBef>
                <a:spcPts val="1200"/>
              </a:spcBef>
              <a:spcAft>
                <a:spcPts val="0"/>
              </a:spcAft>
              <a:buNone/>
            </a:pPr>
            <a:r>
              <a:rPr lang="pt-BR"/>
              <a:t>Descreve um vínculo que ocorre entre classes - associação binária -, mas é possível até mesmo que uma classe esteja vinculada a si própria, - associação unária-, ou que uma associação seja compartilhada por mais de uma classe, o que conhecemos por associação ternária ou N-ária, tipo de associação mais rara e também mais complexa. </a:t>
            </a:r>
            <a:endParaRPr/>
          </a:p>
          <a:p>
            <a:pPr marL="0" lvl="0" indent="0" algn="l" rtl="0">
              <a:spcBef>
                <a:spcPts val="1200"/>
              </a:spcBef>
              <a:spcAft>
                <a:spcPts val="0"/>
              </a:spcAft>
              <a:buNone/>
            </a:pPr>
            <a:r>
              <a:rPr lang="pt-BR"/>
              <a:t>Representamos as associações por meio de retas que ligam as classes envolvidas, essas setas podem ou não possuir setas nas extremidades indicando a navegabilidade da associação, ou seja, o sentido em que as informações são passadas entre as classes - não obrigatório-. Ou seja, se não há setas, significa que essas informações podem ser transmitidas entre todas as classes de uma associação.</a:t>
            </a:r>
            <a:endParaRPr/>
          </a:p>
          <a:p>
            <a:pPr marL="0" lvl="0" indent="0" algn="l" rtl="0">
              <a:spcBef>
                <a:spcPts val="1200"/>
              </a:spcBef>
              <a:spcAft>
                <a:spcPts val="0"/>
              </a:spcAft>
              <a:buNone/>
            </a:pPr>
            <a:r>
              <a:rPr lang="pt-BR"/>
              <a:t>Exemplo: A forma mais comum de implementar associação é ter um objeto como atributo de outro, neste exemplo, abaixo temos uma associação entre a Classe Livros e a classe Editoras. No código cria-se um objeto do tipo Livro e outro do tipo Editora. Um dos atributos do Livro é a Editora.</a:t>
            </a:r>
            <a:r>
              <a:rPr lang="pt-BR" b="1"/>
              <a:t> </a:t>
            </a:r>
            <a:endParaRPr b="1"/>
          </a:p>
          <a:p>
            <a:pPr marL="0" lvl="0" indent="0" algn="l" rtl="0">
              <a:spcBef>
                <a:spcPts val="1200"/>
              </a:spcBef>
              <a:spcAft>
                <a:spcPts val="1200"/>
              </a:spcAft>
              <a:buNone/>
            </a:pPr>
            <a:endParaRPr b="1"/>
          </a:p>
        </p:txBody>
      </p:sp>
      <p:pic>
        <p:nvPicPr>
          <p:cNvPr id="306" name="Google Shape;306;p50"/>
          <p:cNvPicPr preferRelativeResize="0"/>
          <p:nvPr/>
        </p:nvPicPr>
        <p:blipFill>
          <a:blip r:embed="rId3">
            <a:alphaModFix/>
          </a:blip>
          <a:stretch>
            <a:fillRect/>
          </a:stretch>
        </p:blipFill>
        <p:spPr>
          <a:xfrm>
            <a:off x="5505450" y="1824638"/>
            <a:ext cx="3638550" cy="2085975"/>
          </a:xfrm>
          <a:prstGeom prst="rect">
            <a:avLst/>
          </a:prstGeom>
          <a:noFill/>
          <a:ln>
            <a:noFill/>
          </a:ln>
        </p:spPr>
      </p:pic>
    </p:spTree>
    <p:extLst>
      <p:ext uri="{BB962C8B-B14F-4D97-AF65-F5344CB8AC3E}">
        <p14:creationId xmlns:p14="http://schemas.microsoft.com/office/powerpoint/2010/main" val="921546183"/>
      </p:ext>
    </p:extLst>
  </p:cSld>
  <p:clrMapOvr>
    <a:masterClrMapping/>
  </p:clrMapOvr>
  <p:transition spd="slow">
    <p:fade thruBlk="1"/>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5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Herança</a:t>
            </a:r>
            <a:endParaRPr/>
          </a:p>
        </p:txBody>
      </p:sp>
      <p:sp>
        <p:nvSpPr>
          <p:cNvPr id="312" name="Google Shape;312;p51"/>
          <p:cNvSpPr txBox="1">
            <a:spLocks noGrp="1"/>
          </p:cNvSpPr>
          <p:nvPr>
            <p:ph type="body" idx="1"/>
          </p:nvPr>
        </p:nvSpPr>
        <p:spPr>
          <a:xfrm>
            <a:off x="311700" y="1381100"/>
            <a:ext cx="4669800" cy="33027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pt-BR" b="1"/>
              <a:t>Agregação</a:t>
            </a:r>
            <a:endParaRPr b="1"/>
          </a:p>
          <a:p>
            <a:pPr marL="0" lvl="0" indent="0" algn="l" rtl="0">
              <a:spcBef>
                <a:spcPts val="1200"/>
              </a:spcBef>
              <a:spcAft>
                <a:spcPts val="0"/>
              </a:spcAft>
              <a:buNone/>
            </a:pPr>
            <a:r>
              <a:rPr lang="pt-BR"/>
              <a:t>É um tipo especial de associação onde tenta-se demonstrar que as informações de um objeto (chamado objeto-todo) precisam ser complementados pelas informações contidas em um ou mais objetos de outra classe (chamados objetos-parte); conhecemos como todo/parte.</a:t>
            </a:r>
            <a:endParaRPr/>
          </a:p>
          <a:p>
            <a:pPr marL="0" lvl="0" indent="0" algn="l" rtl="0">
              <a:spcBef>
                <a:spcPts val="1200"/>
              </a:spcBef>
              <a:spcAft>
                <a:spcPts val="0"/>
              </a:spcAft>
              <a:buNone/>
            </a:pPr>
            <a:r>
              <a:rPr lang="pt-BR"/>
              <a:t>O objeto-pai poderá usar as informações do objeto agregado. </a:t>
            </a:r>
            <a:endParaRPr/>
          </a:p>
          <a:p>
            <a:pPr marL="0" lvl="0" indent="0" algn="l" rtl="0">
              <a:spcBef>
                <a:spcPts val="1200"/>
              </a:spcBef>
              <a:spcAft>
                <a:spcPts val="0"/>
              </a:spcAft>
              <a:buNone/>
            </a:pPr>
            <a:r>
              <a:rPr lang="pt-BR"/>
              <a:t>Um exemplo esta relação pensando em um ambiente Web, onde teríamos o carrinho de compras (classe Carrinhos) com vários itens do tipo produtos (classe Produtos). </a:t>
            </a:r>
            <a:endParaRPr/>
          </a:p>
          <a:p>
            <a:pPr marL="0" lvl="0" indent="0" algn="l" rtl="0">
              <a:spcBef>
                <a:spcPts val="1200"/>
              </a:spcBef>
              <a:spcAft>
                <a:spcPts val="1200"/>
              </a:spcAft>
              <a:buNone/>
            </a:pPr>
            <a:r>
              <a:rPr lang="pt-BR"/>
              <a:t>Para agregar os produtos ao carrinho, usa-se o método IncluirItem( ) na classe Carrinhos, que contém outro método chama ExibeCarrinho() responsável por listar todos os itens pedidos, por meio da listagem dos dados do produto -método ListarDados() da classe Produtos-, e um método FechaCompra( ) reponsável por efetuar a soma dos itens adicionados no carrinho apresentando ao final o preço a ser pago pelo cliente. Na próxima figura vemos o exemplo desta agregação.</a:t>
            </a:r>
            <a:endParaRPr/>
          </a:p>
        </p:txBody>
      </p:sp>
      <p:pic>
        <p:nvPicPr>
          <p:cNvPr id="313" name="Google Shape;313;p51"/>
          <p:cNvPicPr preferRelativeResize="0"/>
          <p:nvPr/>
        </p:nvPicPr>
        <p:blipFill>
          <a:blip r:embed="rId3">
            <a:alphaModFix/>
          </a:blip>
          <a:stretch>
            <a:fillRect/>
          </a:stretch>
        </p:blipFill>
        <p:spPr>
          <a:xfrm>
            <a:off x="4981563" y="1971850"/>
            <a:ext cx="4162425" cy="1276350"/>
          </a:xfrm>
          <a:prstGeom prst="rect">
            <a:avLst/>
          </a:prstGeom>
          <a:noFill/>
          <a:ln>
            <a:noFill/>
          </a:ln>
        </p:spPr>
      </p:pic>
    </p:spTree>
    <p:extLst>
      <p:ext uri="{BB962C8B-B14F-4D97-AF65-F5344CB8AC3E}">
        <p14:creationId xmlns:p14="http://schemas.microsoft.com/office/powerpoint/2010/main" val="1910273399"/>
      </p:ext>
    </p:extLst>
  </p:cSld>
  <p:clrMapOvr>
    <a:masterClrMapping/>
  </p:clrMapOvr>
  <p:transition spd="slow">
    <p:fade thruBlk="1"/>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Herança</a:t>
            </a:r>
            <a:endParaRPr/>
          </a:p>
        </p:txBody>
      </p:sp>
      <p:sp>
        <p:nvSpPr>
          <p:cNvPr id="319" name="Google Shape;319;p52"/>
          <p:cNvSpPr txBox="1">
            <a:spLocks noGrp="1"/>
          </p:cNvSpPr>
          <p:nvPr>
            <p:ph type="body" idx="1"/>
          </p:nvPr>
        </p:nvSpPr>
        <p:spPr>
          <a:xfrm>
            <a:off x="311700" y="1381100"/>
            <a:ext cx="3954300" cy="33027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pt-BR" b="1"/>
              <a:t>Composição</a:t>
            </a:r>
            <a:endParaRPr b="1"/>
          </a:p>
          <a:p>
            <a:pPr marL="0" lvl="0" indent="0" algn="l" rtl="0">
              <a:spcBef>
                <a:spcPts val="1200"/>
              </a:spcBef>
              <a:spcAft>
                <a:spcPts val="0"/>
              </a:spcAft>
              <a:buNone/>
            </a:pPr>
            <a:r>
              <a:rPr lang="pt-BR"/>
              <a:t>Pode-se dizer que composição é uma variação da agregação. Uma composição tenta representar também uma relação todo - parte. No entanto, na composição o objeto-pai (todo) é responsável por criar e destruir suas partes. Em uma composição um mesmo objeto-parte não pode se associar a mais de um objeto-pai.</a:t>
            </a:r>
            <a:endParaRPr/>
          </a:p>
          <a:p>
            <a:pPr marL="0" lvl="0" indent="0" algn="l" rtl="0">
              <a:spcBef>
                <a:spcPts val="1200"/>
              </a:spcBef>
              <a:spcAft>
                <a:spcPts val="0"/>
              </a:spcAft>
              <a:buNone/>
            </a:pPr>
            <a:endParaRPr/>
          </a:p>
          <a:p>
            <a:pPr marL="0" lvl="0" indent="0" algn="l" rtl="0">
              <a:spcBef>
                <a:spcPts val="1200"/>
              </a:spcBef>
              <a:spcAft>
                <a:spcPts val="0"/>
              </a:spcAft>
              <a:buNone/>
            </a:pPr>
            <a:r>
              <a:rPr lang="pt-BR"/>
              <a:t>Veja o Diagrama de Classes que representa uma associação do tipo composição. Nela temos o objeto-todo Revistas e objeto-parte Edicoes.</a:t>
            </a:r>
            <a:endParaRPr/>
          </a:p>
          <a:p>
            <a:pPr marL="0" lvl="0" indent="0" algn="l" rtl="0">
              <a:spcBef>
                <a:spcPts val="1200"/>
              </a:spcBef>
              <a:spcAft>
                <a:spcPts val="0"/>
              </a:spcAft>
              <a:buNone/>
            </a:pPr>
            <a:endParaRPr b="1"/>
          </a:p>
          <a:p>
            <a:pPr marL="0" lvl="0" indent="0" algn="l" rtl="0">
              <a:spcBef>
                <a:spcPts val="1200"/>
              </a:spcBef>
              <a:spcAft>
                <a:spcPts val="1200"/>
              </a:spcAft>
              <a:buNone/>
            </a:pPr>
            <a:endParaRPr b="1"/>
          </a:p>
        </p:txBody>
      </p:sp>
      <p:pic>
        <p:nvPicPr>
          <p:cNvPr id="320" name="Google Shape;320;p52"/>
          <p:cNvPicPr preferRelativeResize="0"/>
          <p:nvPr/>
        </p:nvPicPr>
        <p:blipFill>
          <a:blip r:embed="rId3">
            <a:alphaModFix/>
          </a:blip>
          <a:stretch>
            <a:fillRect/>
          </a:stretch>
        </p:blipFill>
        <p:spPr>
          <a:xfrm>
            <a:off x="4898475" y="1429150"/>
            <a:ext cx="3933825" cy="3038475"/>
          </a:xfrm>
          <a:prstGeom prst="rect">
            <a:avLst/>
          </a:prstGeom>
          <a:noFill/>
          <a:ln>
            <a:noFill/>
          </a:ln>
        </p:spPr>
      </p:pic>
    </p:spTree>
    <p:extLst>
      <p:ext uri="{BB962C8B-B14F-4D97-AF65-F5344CB8AC3E}">
        <p14:creationId xmlns:p14="http://schemas.microsoft.com/office/powerpoint/2010/main" val="3845254048"/>
      </p:ext>
    </p:extLst>
  </p:cSld>
  <p:clrMapOvr>
    <a:masterClrMapping/>
  </p:clrMapOvr>
  <p:transition spd="slow">
    <p:fade thruBlk="1"/>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Encapsulamento</a:t>
            </a:r>
            <a:endParaRPr/>
          </a:p>
        </p:txBody>
      </p:sp>
      <p:sp>
        <p:nvSpPr>
          <p:cNvPr id="326" name="Google Shape;326;p53"/>
          <p:cNvSpPr txBox="1">
            <a:spLocks noGrp="1"/>
          </p:cNvSpPr>
          <p:nvPr>
            <p:ph type="body" idx="1"/>
          </p:nvPr>
        </p:nvSpPr>
        <p:spPr>
          <a:xfrm>
            <a:off x="311700" y="1381100"/>
            <a:ext cx="62115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pt-BR" b="1"/>
              <a:t>Encapsulamento</a:t>
            </a:r>
            <a:r>
              <a:rPr lang="pt-BR"/>
              <a:t> é um termo que indica que os dados contidos em um objeto somente poderão ser acessados através de seus métodos.  </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pt-BR"/>
              <a:t>Dessa forma não é possível alterar os dados diretamente, somente através de métodos. Ex: O raio somente pode ser alterado/recuperado pelos métodos setCenter/getCenter.</a:t>
            </a:r>
            <a:endParaRPr/>
          </a:p>
        </p:txBody>
      </p:sp>
      <p:pic>
        <p:nvPicPr>
          <p:cNvPr id="327" name="Google Shape;327;p53"/>
          <p:cNvPicPr preferRelativeResize="0"/>
          <p:nvPr/>
        </p:nvPicPr>
        <p:blipFill>
          <a:blip r:embed="rId3">
            <a:alphaModFix/>
          </a:blip>
          <a:stretch>
            <a:fillRect/>
          </a:stretch>
        </p:blipFill>
        <p:spPr>
          <a:xfrm>
            <a:off x="6790375" y="1850025"/>
            <a:ext cx="1990725" cy="1857375"/>
          </a:xfrm>
          <a:prstGeom prst="rect">
            <a:avLst/>
          </a:prstGeom>
          <a:noFill/>
          <a:ln>
            <a:noFill/>
          </a:ln>
        </p:spPr>
      </p:pic>
    </p:spTree>
    <p:extLst>
      <p:ext uri="{BB962C8B-B14F-4D97-AF65-F5344CB8AC3E}">
        <p14:creationId xmlns:p14="http://schemas.microsoft.com/office/powerpoint/2010/main" val="3486336479"/>
      </p:ext>
    </p:extLst>
  </p:cSld>
  <p:clrMapOvr>
    <a:masterClrMapping/>
  </p:clrMapOvr>
  <p:transition spd="slow">
    <p:fade thruBlk="1"/>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Polimorfismo</a:t>
            </a:r>
            <a:endParaRPr/>
          </a:p>
        </p:txBody>
      </p:sp>
      <p:sp>
        <p:nvSpPr>
          <p:cNvPr id="333" name="Google Shape;333;p54"/>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pt-BR"/>
              <a:t>Os objetos respondem às mensagens que eles recebem através dos métodos. A mesma mensagem pode resultar em diferentes resultados. </a:t>
            </a:r>
            <a:endParaRPr/>
          </a:p>
          <a:p>
            <a:pPr marL="0" lvl="0" indent="0" algn="l" rtl="0">
              <a:spcBef>
                <a:spcPts val="1200"/>
              </a:spcBef>
              <a:spcAft>
                <a:spcPts val="0"/>
              </a:spcAft>
              <a:buNone/>
            </a:pPr>
            <a:endParaRPr/>
          </a:p>
          <a:p>
            <a:pPr marL="0" lvl="0" indent="0" algn="l" rtl="0">
              <a:spcBef>
                <a:spcPts val="1200"/>
              </a:spcBef>
              <a:spcAft>
                <a:spcPts val="0"/>
              </a:spcAft>
              <a:buNone/>
            </a:pPr>
            <a:r>
              <a:rPr lang="pt-BR" b="1"/>
              <a:t>Outras Definições:</a:t>
            </a:r>
            <a:endParaRPr b="1"/>
          </a:p>
          <a:p>
            <a:pPr marL="457200" lvl="0" indent="-342900" algn="l" rtl="0">
              <a:spcBef>
                <a:spcPts val="1200"/>
              </a:spcBef>
              <a:spcAft>
                <a:spcPts val="0"/>
              </a:spcAft>
              <a:buSzPts val="1800"/>
              <a:buChar char="●"/>
            </a:pPr>
            <a:r>
              <a:rPr lang="pt-BR"/>
              <a:t>É a capacidade de objetos instanciados de diferentes classes (com uma superclasse comum) responderem à chamada de métodos, de forma diferente (particular)  </a:t>
            </a:r>
            <a:endParaRPr/>
          </a:p>
          <a:p>
            <a:pPr marL="457200" lvl="0" indent="-342900" algn="l" rtl="0">
              <a:spcBef>
                <a:spcPts val="0"/>
              </a:spcBef>
              <a:spcAft>
                <a:spcPts val="0"/>
              </a:spcAft>
              <a:buSzPts val="1800"/>
              <a:buChar char="●"/>
            </a:pPr>
            <a:r>
              <a:rPr lang="pt-BR"/>
              <a:t>Capacidade de um objeto decidir que método aplicar a si mesmo. </a:t>
            </a:r>
            <a:endParaRPr/>
          </a:p>
          <a:p>
            <a:pPr marL="457200" lvl="0" indent="-342900" algn="l" rtl="0">
              <a:spcBef>
                <a:spcPts val="0"/>
              </a:spcBef>
              <a:spcAft>
                <a:spcPts val="0"/>
              </a:spcAft>
              <a:buSzPts val="1800"/>
              <a:buChar char="●"/>
            </a:pPr>
            <a:r>
              <a:rPr lang="pt-BR"/>
              <a:t>Capacidade de assumir formas diferentes.  Permite programar de forma genérica para manipular de uma grande variedade de classes.</a:t>
            </a:r>
            <a:endParaRPr/>
          </a:p>
        </p:txBody>
      </p:sp>
    </p:spTree>
    <p:extLst>
      <p:ext uri="{BB962C8B-B14F-4D97-AF65-F5344CB8AC3E}">
        <p14:creationId xmlns:p14="http://schemas.microsoft.com/office/powerpoint/2010/main" val="3692240403"/>
      </p:ext>
    </p:extLst>
  </p:cSld>
  <p:clrMapOvr>
    <a:masterClrMapping/>
  </p:clrMapOvr>
  <p:transition spd="slow">
    <p:fade thruBlk="1"/>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Polimorfismo</a:t>
            </a:r>
            <a:endParaRPr/>
          </a:p>
        </p:txBody>
      </p:sp>
      <p:sp>
        <p:nvSpPr>
          <p:cNvPr id="339" name="Google Shape;339;p55"/>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BR"/>
              <a:t>Esta propriedade é chamada de </a:t>
            </a:r>
            <a:r>
              <a:rPr lang="pt-BR" b="1"/>
              <a:t>polimorfismo</a:t>
            </a:r>
            <a:r>
              <a:rPr lang="pt-BR"/>
              <a:t> </a:t>
            </a:r>
            <a:endParaRPr/>
          </a:p>
          <a:p>
            <a:pPr marL="457200" lvl="0" indent="-342900" algn="l" rtl="0">
              <a:spcBef>
                <a:spcPts val="1200"/>
              </a:spcBef>
              <a:spcAft>
                <a:spcPts val="0"/>
              </a:spcAft>
              <a:buSzPts val="1800"/>
              <a:buChar char="●"/>
            </a:pPr>
            <a:r>
              <a:rPr lang="pt-BR"/>
              <a:t>Exemplo: Método getSalario() </a:t>
            </a:r>
            <a:endParaRPr/>
          </a:p>
          <a:p>
            <a:pPr marL="457200" lvl="0" indent="-342900" algn="l" rtl="0">
              <a:spcBef>
                <a:spcPts val="0"/>
              </a:spcBef>
              <a:spcAft>
                <a:spcPts val="0"/>
              </a:spcAft>
              <a:buSzPts val="1800"/>
              <a:buChar char="●"/>
            </a:pPr>
            <a:r>
              <a:rPr lang="pt-BR"/>
              <a:t>Para um empregado qualquer: getsalario() = Salario; </a:t>
            </a:r>
            <a:endParaRPr/>
          </a:p>
          <a:p>
            <a:pPr marL="457200" lvl="0" indent="-342900" algn="l" rtl="0">
              <a:spcBef>
                <a:spcPts val="0"/>
              </a:spcBef>
              <a:spcAft>
                <a:spcPts val="0"/>
              </a:spcAft>
              <a:buSzPts val="1800"/>
              <a:buChar char="●"/>
            </a:pPr>
            <a:r>
              <a:rPr lang="pt-BR"/>
              <a:t>Para o gerente: getsalario() = salario + bonificacao; </a:t>
            </a:r>
            <a:endParaRPr/>
          </a:p>
          <a:p>
            <a:pPr marL="0" lvl="0" indent="0" algn="l" rtl="0">
              <a:spcBef>
                <a:spcPts val="1200"/>
              </a:spcBef>
              <a:spcAft>
                <a:spcPts val="0"/>
              </a:spcAft>
              <a:buNone/>
            </a:pPr>
            <a:r>
              <a:rPr lang="pt-BR"/>
              <a:t>Exemplo: Método </a:t>
            </a:r>
            <a:r>
              <a:rPr lang="pt-BR" b="1"/>
              <a:t>draw() </a:t>
            </a:r>
            <a:endParaRPr b="1"/>
          </a:p>
          <a:p>
            <a:pPr marL="457200" lvl="0" indent="-342900" algn="l" rtl="0">
              <a:spcBef>
                <a:spcPts val="1200"/>
              </a:spcBef>
              <a:spcAft>
                <a:spcPts val="0"/>
              </a:spcAft>
              <a:buSzPts val="1800"/>
              <a:buChar char="●"/>
            </a:pPr>
            <a:r>
              <a:rPr lang="pt-BR"/>
              <a:t>Para uma figura qualquer desenha uma forma não definida </a:t>
            </a:r>
            <a:endParaRPr/>
          </a:p>
          <a:p>
            <a:pPr marL="457200" lvl="0" indent="-342900" algn="l" rtl="0">
              <a:spcBef>
                <a:spcPts val="0"/>
              </a:spcBef>
              <a:spcAft>
                <a:spcPts val="0"/>
              </a:spcAft>
              <a:buSzPts val="1800"/>
              <a:buChar char="●"/>
            </a:pPr>
            <a:r>
              <a:rPr lang="pt-BR"/>
              <a:t>Para o retângulo, triângulo e círculo o mesmo método responde de uma forma diferente</a:t>
            </a:r>
            <a:endParaRPr/>
          </a:p>
        </p:txBody>
      </p:sp>
    </p:spTree>
    <p:extLst>
      <p:ext uri="{BB962C8B-B14F-4D97-AF65-F5344CB8AC3E}">
        <p14:creationId xmlns:p14="http://schemas.microsoft.com/office/powerpoint/2010/main" val="2853777206"/>
      </p:ext>
    </p:extLst>
  </p:cSld>
  <p:clrMapOvr>
    <a:masterClrMapping/>
  </p:clrMapOvr>
  <p:transition spd="slow">
    <p:fade thruBlk="1"/>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Polimorfismo</a:t>
            </a:r>
            <a:endParaRPr/>
          </a:p>
        </p:txBody>
      </p:sp>
      <p:pic>
        <p:nvPicPr>
          <p:cNvPr id="345" name="Google Shape;345;p56"/>
          <p:cNvPicPr preferRelativeResize="0"/>
          <p:nvPr/>
        </p:nvPicPr>
        <p:blipFill>
          <a:blip r:embed="rId3">
            <a:alphaModFix/>
          </a:blip>
          <a:stretch>
            <a:fillRect/>
          </a:stretch>
        </p:blipFill>
        <p:spPr>
          <a:xfrm>
            <a:off x="1376700" y="1323975"/>
            <a:ext cx="6048375" cy="3495675"/>
          </a:xfrm>
          <a:prstGeom prst="rect">
            <a:avLst/>
          </a:prstGeom>
          <a:noFill/>
          <a:ln>
            <a:noFill/>
          </a:ln>
        </p:spPr>
      </p:pic>
    </p:spTree>
    <p:extLst>
      <p:ext uri="{BB962C8B-B14F-4D97-AF65-F5344CB8AC3E}">
        <p14:creationId xmlns:p14="http://schemas.microsoft.com/office/powerpoint/2010/main" val="3260327759"/>
      </p:ext>
    </p:extLst>
  </p:cSld>
  <p:clrMapOvr>
    <a:masterClrMapping/>
  </p:clrMapOvr>
  <p:transition spd="slow">
    <p:fade thruBlk="1"/>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Polimorfismo</a:t>
            </a:r>
            <a:endParaRPr/>
          </a:p>
        </p:txBody>
      </p:sp>
      <p:pic>
        <p:nvPicPr>
          <p:cNvPr id="351" name="Google Shape;351;p57"/>
          <p:cNvPicPr preferRelativeResize="0"/>
          <p:nvPr/>
        </p:nvPicPr>
        <p:blipFill>
          <a:blip r:embed="rId3">
            <a:alphaModFix/>
          </a:blip>
          <a:stretch>
            <a:fillRect/>
          </a:stretch>
        </p:blipFill>
        <p:spPr>
          <a:xfrm>
            <a:off x="495375" y="1588563"/>
            <a:ext cx="3619500" cy="3228975"/>
          </a:xfrm>
          <a:prstGeom prst="rect">
            <a:avLst/>
          </a:prstGeom>
          <a:noFill/>
          <a:ln>
            <a:noFill/>
          </a:ln>
        </p:spPr>
      </p:pic>
    </p:spTree>
    <p:extLst>
      <p:ext uri="{BB962C8B-B14F-4D97-AF65-F5344CB8AC3E}">
        <p14:creationId xmlns:p14="http://schemas.microsoft.com/office/powerpoint/2010/main" val="3847962713"/>
      </p:ext>
    </p:extLst>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Princípios Básicos - Programação Orientada a Objetos</a:t>
            </a:r>
            <a:endParaRPr/>
          </a:p>
        </p:txBody>
      </p:sp>
      <p:sp>
        <p:nvSpPr>
          <p:cNvPr id="127" name="Google Shape;127;p22"/>
          <p:cNvSpPr txBox="1">
            <a:spLocks noGrp="1"/>
          </p:cNvSpPr>
          <p:nvPr>
            <p:ph type="body" idx="1"/>
          </p:nvPr>
        </p:nvSpPr>
        <p:spPr>
          <a:xfrm>
            <a:off x="311700" y="13811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8" name="Google Shape;128;p22"/>
          <p:cNvPicPr preferRelativeResize="0"/>
          <p:nvPr/>
        </p:nvPicPr>
        <p:blipFill>
          <a:blip r:embed="rId3">
            <a:alphaModFix/>
          </a:blip>
          <a:stretch>
            <a:fillRect/>
          </a:stretch>
        </p:blipFill>
        <p:spPr>
          <a:xfrm>
            <a:off x="311688" y="1381088"/>
            <a:ext cx="6296025" cy="1724025"/>
          </a:xfrm>
          <a:prstGeom prst="rect">
            <a:avLst/>
          </a:prstGeom>
          <a:noFill/>
          <a:ln>
            <a:noFill/>
          </a:ln>
        </p:spPr>
      </p:pic>
    </p:spTree>
  </p:cSld>
  <p:clrMapOvr>
    <a:masterClrMapping/>
  </p:clrMapOvr>
  <p:transition spd="slow">
    <p:fade thruBlk="1"/>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Polimorfismo</a:t>
            </a:r>
            <a:endParaRPr/>
          </a:p>
        </p:txBody>
      </p:sp>
      <p:pic>
        <p:nvPicPr>
          <p:cNvPr id="357" name="Google Shape;357;p58"/>
          <p:cNvPicPr preferRelativeResize="0"/>
          <p:nvPr/>
        </p:nvPicPr>
        <p:blipFill>
          <a:blip r:embed="rId3">
            <a:alphaModFix/>
          </a:blip>
          <a:stretch>
            <a:fillRect/>
          </a:stretch>
        </p:blipFill>
        <p:spPr>
          <a:xfrm>
            <a:off x="1209675" y="1247450"/>
            <a:ext cx="6724650" cy="3409950"/>
          </a:xfrm>
          <a:prstGeom prst="rect">
            <a:avLst/>
          </a:prstGeom>
          <a:noFill/>
          <a:ln>
            <a:noFill/>
          </a:ln>
        </p:spPr>
      </p:pic>
    </p:spTree>
    <p:extLst>
      <p:ext uri="{BB962C8B-B14F-4D97-AF65-F5344CB8AC3E}">
        <p14:creationId xmlns:p14="http://schemas.microsoft.com/office/powerpoint/2010/main" val="1872371180"/>
      </p:ext>
    </p:extLst>
  </p:cSld>
  <p:clrMapOvr>
    <a:masterClrMapping/>
  </p:clrMapOvr>
  <p:transition spd="slow">
    <p:fade thruBlk="1"/>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Polimorfismo</a:t>
            </a:r>
            <a:endParaRPr/>
          </a:p>
        </p:txBody>
      </p:sp>
      <p:pic>
        <p:nvPicPr>
          <p:cNvPr id="363" name="Google Shape;363;p59"/>
          <p:cNvPicPr preferRelativeResize="0"/>
          <p:nvPr/>
        </p:nvPicPr>
        <p:blipFill>
          <a:blip r:embed="rId3">
            <a:alphaModFix/>
          </a:blip>
          <a:stretch>
            <a:fillRect/>
          </a:stretch>
        </p:blipFill>
        <p:spPr>
          <a:xfrm>
            <a:off x="47175" y="1285700"/>
            <a:ext cx="6141405" cy="3686275"/>
          </a:xfrm>
          <a:prstGeom prst="rect">
            <a:avLst/>
          </a:prstGeom>
          <a:noFill/>
          <a:ln>
            <a:noFill/>
          </a:ln>
        </p:spPr>
      </p:pic>
    </p:spTree>
    <p:extLst>
      <p:ext uri="{BB962C8B-B14F-4D97-AF65-F5344CB8AC3E}">
        <p14:creationId xmlns:p14="http://schemas.microsoft.com/office/powerpoint/2010/main" val="576707922"/>
      </p:ext>
    </p:extLst>
  </p:cSld>
  <p:clrMapOvr>
    <a:masterClrMapping/>
  </p:clrMapOvr>
  <p:transition spd="slow">
    <p:fade thruBlk="1"/>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6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Programação Orientada a Objetos: Polimorfismo</a:t>
            </a:r>
            <a:endParaRPr/>
          </a:p>
        </p:txBody>
      </p:sp>
      <p:pic>
        <p:nvPicPr>
          <p:cNvPr id="369" name="Google Shape;369;p60"/>
          <p:cNvPicPr preferRelativeResize="0"/>
          <p:nvPr/>
        </p:nvPicPr>
        <p:blipFill>
          <a:blip r:embed="rId3">
            <a:alphaModFix/>
          </a:blip>
          <a:stretch>
            <a:fillRect/>
          </a:stretch>
        </p:blipFill>
        <p:spPr>
          <a:xfrm>
            <a:off x="-29025" y="1285700"/>
            <a:ext cx="6141405" cy="3686275"/>
          </a:xfrm>
          <a:prstGeom prst="rect">
            <a:avLst/>
          </a:prstGeom>
          <a:noFill/>
          <a:ln>
            <a:noFill/>
          </a:ln>
        </p:spPr>
      </p:pic>
      <p:sp>
        <p:nvSpPr>
          <p:cNvPr id="370" name="Google Shape;370;p60"/>
          <p:cNvSpPr txBox="1"/>
          <p:nvPr/>
        </p:nvSpPr>
        <p:spPr>
          <a:xfrm>
            <a:off x="6083350" y="2372075"/>
            <a:ext cx="300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b="1"/>
              <a:t>Coerção</a:t>
            </a:r>
            <a:r>
              <a:rPr lang="pt-BR"/>
              <a:t> – Utiliza a definição para escolher o tipo de conversão</a:t>
            </a:r>
            <a:endParaRPr/>
          </a:p>
        </p:txBody>
      </p:sp>
      <p:sp>
        <p:nvSpPr>
          <p:cNvPr id="371" name="Google Shape;371;p60"/>
          <p:cNvSpPr txBox="1"/>
          <p:nvPr/>
        </p:nvSpPr>
        <p:spPr>
          <a:xfrm>
            <a:off x="5978050" y="1501375"/>
            <a:ext cx="321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b="1"/>
              <a:t>Sobrecarga (overloading)</a:t>
            </a:r>
            <a:r>
              <a:rPr lang="pt-BR"/>
              <a:t> – Utiliza os tipos para escolher a definição</a:t>
            </a:r>
            <a:endParaRPr/>
          </a:p>
        </p:txBody>
      </p:sp>
    </p:spTree>
    <p:extLst>
      <p:ext uri="{BB962C8B-B14F-4D97-AF65-F5344CB8AC3E}">
        <p14:creationId xmlns:p14="http://schemas.microsoft.com/office/powerpoint/2010/main" val="146160761"/>
      </p:ext>
    </p:extLst>
  </p:cSld>
  <p:clrMapOvr>
    <a:masterClrMapping/>
  </p:clrMapOvr>
  <p:transition spd="slow">
    <p:fade thruBlk="1"/>
  </p:transition>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TotalTime>
  <Words>3326</Words>
  <Application>Microsoft Office PowerPoint</Application>
  <PresentationFormat>Apresentação na tela (16:9)</PresentationFormat>
  <Paragraphs>343</Paragraphs>
  <Slides>92</Slides>
  <Notes>87</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92</vt:i4>
      </vt:variant>
    </vt:vector>
  </HeadingPairs>
  <TitlesOfParts>
    <vt:vector size="98" baseType="lpstr">
      <vt:lpstr>Arial</vt:lpstr>
      <vt:lpstr>Wingdings</vt:lpstr>
      <vt:lpstr>Open Sans</vt:lpstr>
      <vt:lpstr>Merriweather Sans</vt:lpstr>
      <vt:lpstr>PT Sans Narrow</vt:lpstr>
      <vt:lpstr>Tropic</vt:lpstr>
      <vt:lpstr>Programação de Soluções Computacionais</vt:lpstr>
      <vt:lpstr>Princípios Básicos - Programação Orientada a Objetos</vt:lpstr>
      <vt:lpstr>Princípios Básicos - Programação Orientada a Objetos</vt:lpstr>
      <vt:lpstr>Princípios Básicos - Programação Orientada a Objetos</vt:lpstr>
      <vt:lpstr>Princípios Básicos - Programação Orientada a Objetos</vt:lpstr>
      <vt:lpstr>Princípios Básicos - Programação Orientada a Objetos</vt:lpstr>
      <vt:lpstr>Princípios Básicos - Programação Orientada a Objetos</vt:lpstr>
      <vt:lpstr>Princípios Básicos - Programação Orientada a Objetos</vt:lpstr>
      <vt:lpstr>Princípios Básicos - Programação Orientada a Objetos</vt:lpstr>
      <vt:lpstr>Princípios Básicos - Programação Orientada a Objetos</vt:lpstr>
      <vt:lpstr>Princípios Básicos - Programação Orientada a Objetos</vt:lpstr>
      <vt:lpstr>Princípios Básicos - Programação Orientada a Objetos</vt:lpstr>
      <vt:lpstr>Princípios Básicos - Programação Orientada a Objetos</vt:lpstr>
      <vt:lpstr>Princípios Básicos - Programação Orientada a Objetos</vt:lpstr>
      <vt:lpstr>Princípios Básicos - Programação Orientada a Objetos</vt:lpstr>
      <vt:lpstr>Princípios Básicos - Programação Orientada a Objetos</vt:lpstr>
      <vt:lpstr>Princípios Básicos - Programação Orientada a Objetos</vt:lpstr>
      <vt:lpstr>Princípios Básicos - Programação Orientada a Objetos</vt:lpstr>
      <vt:lpstr>Princípios Básicos - Programação Orientada a Objetos</vt:lpstr>
      <vt:lpstr>Princípios Básicos - Programação Orientada a Objetos</vt:lpstr>
      <vt:lpstr>Princípios Básicos - Programação Orientada a Objetos</vt:lpstr>
      <vt:lpstr>Princípios Básicos - Programação Orientada a Objetos</vt:lpstr>
      <vt:lpstr>Um exemplo simples</vt:lpstr>
      <vt:lpstr>Um exemplo simples – conta corrente</vt:lpstr>
      <vt:lpstr>Um exemplo simples – conta corrente</vt:lpstr>
      <vt:lpstr>Um exemplo simples – conta corrente</vt:lpstr>
      <vt:lpstr>Princípios Básicos - Programação Orientada a Objetos</vt:lpstr>
      <vt:lpstr>Princípios Básicos - Programação Orientada a Objetos</vt:lpstr>
      <vt:lpstr>Princípios Básicos - Programação Orientada a Objetos</vt:lpstr>
      <vt:lpstr>Princípios Básicos - Programação Orientada a Objetos</vt:lpstr>
      <vt:lpstr>Princípios Básicos - Programação Orientada a Objetos</vt:lpstr>
      <vt:lpstr>Princípios Básicos - Programação Orientada a Objetos</vt:lpstr>
      <vt:lpstr>Princípios Básicos - Programação Orientada a Objetos</vt:lpstr>
      <vt:lpstr>Princípios Básicos - Programação Orientada a Objetos</vt:lpstr>
      <vt:lpstr>Princípios Básicos - Programação Orientada a Objetos</vt:lpstr>
      <vt:lpstr>Princípios Básicos - Programação Orientada a Objetos</vt:lpstr>
      <vt:lpstr>Princípios Básicos - Programação Orientada a Objetos</vt:lpstr>
      <vt:lpstr>Princípios Básicos - Programação Orientada a Objetos</vt:lpstr>
      <vt:lpstr>Princípios Básicos - Programação Orientada a Objetos</vt:lpstr>
      <vt:lpstr>Princípios Básicos - Programação Orientada a Objetos</vt:lpstr>
      <vt:lpstr>Princípios Básicos - Programação Orientada a Objetos</vt:lpstr>
      <vt:lpstr>Princípios Básicos - Programação Orientada a Objetos</vt:lpstr>
      <vt:lpstr>Princípios Básicos - Programação Orientada a Objetos</vt:lpstr>
      <vt:lpstr>Princípios Básicos - Programação Orientada a Objetos</vt:lpstr>
      <vt:lpstr>Princípios Básicos - Programação Orientada a Objetos</vt:lpstr>
      <vt:lpstr>Próxima Aula</vt:lpstr>
      <vt:lpstr>Programação Orientada a Objetos: Classe</vt:lpstr>
      <vt:lpstr>Programação Orientada a Objetos: Classe</vt:lpstr>
      <vt:lpstr>Programação Orientada a Objetos: Classe</vt:lpstr>
      <vt:lpstr>Programação Orientada a Objetos: Classe</vt:lpstr>
      <vt:lpstr>Programação Orientada a Objetos: Classe</vt:lpstr>
      <vt:lpstr>Programação Orientada a Objetos: Classe</vt:lpstr>
      <vt:lpstr>Programação Orientada a Objetos: Classe</vt:lpstr>
      <vt:lpstr>Programação Orientada a Objetos: Classe</vt:lpstr>
      <vt:lpstr>Programação Orientada a Objetos: Classe</vt:lpstr>
      <vt:lpstr>Programação Orientada a Objetos: Classe</vt:lpstr>
      <vt:lpstr>Programação Orientada a Objetos: Classe</vt:lpstr>
      <vt:lpstr>Programação Orientada a Objetos: Classe</vt:lpstr>
      <vt:lpstr>Programação Orientada a Objetos: Classe</vt:lpstr>
      <vt:lpstr>Programação Orientada a Objetos: Classe</vt:lpstr>
      <vt:lpstr>Programação Orientada a Objetos: Classe Abstrata</vt:lpstr>
      <vt:lpstr>Programação Orientada a Objetos: Classe Abstrata</vt:lpstr>
      <vt:lpstr>Programação Orientada a Objetos: Classe Abstrata</vt:lpstr>
      <vt:lpstr>Programação Orientada a Objetos: Classe Abstrata</vt:lpstr>
      <vt:lpstr>Programação Orientada a Objetos: Classe Abstrata</vt:lpstr>
      <vt:lpstr>Programação Orientada a Objetos: Classe Abstrata</vt:lpstr>
      <vt:lpstr>Programação Orientada a Objetos: Classe Abstrata</vt:lpstr>
      <vt:lpstr>Programação Orientada a Objetos: Classe Abstrata (em Python)</vt:lpstr>
      <vt:lpstr>Programação Orientada a Objetos: Interface</vt:lpstr>
      <vt:lpstr>Programação Orientada a Objetos: Interface</vt:lpstr>
      <vt:lpstr>Programação Orientada a Objetos: Interface</vt:lpstr>
      <vt:lpstr>Programação Orientada a Objetos: Interface</vt:lpstr>
      <vt:lpstr>Programação Orientada a Objetos: Interface</vt:lpstr>
      <vt:lpstr>Programação Orientada a Objetos: Interface</vt:lpstr>
      <vt:lpstr>Programação Orientada a Objetos: Interface</vt:lpstr>
      <vt:lpstr>Programação Orientada a Objetos: Interface</vt:lpstr>
      <vt:lpstr>Programação Orientada a Objetos: Interface</vt:lpstr>
      <vt:lpstr>Programação Orientada a Objetos: Interface (em Python)</vt:lpstr>
      <vt:lpstr>Programação Orientada a Objetos: Herança</vt:lpstr>
      <vt:lpstr>Programação Orientada a Objetos: Herança</vt:lpstr>
      <vt:lpstr>Programação Orientada a Objetos: Herança</vt:lpstr>
      <vt:lpstr>Programação Orientada a Objetos: Herança</vt:lpstr>
      <vt:lpstr>Programação Orientada a Objetos: Herança</vt:lpstr>
      <vt:lpstr>Programação Orientada a Objetos: Herança</vt:lpstr>
      <vt:lpstr>Programação Orientada a Objetos: Encapsulamento</vt:lpstr>
      <vt:lpstr>Programação Orientada a Objetos: Polimorfismo</vt:lpstr>
      <vt:lpstr>Programação Orientada a Objetos: Polimorfismo</vt:lpstr>
      <vt:lpstr>Programação Orientada a Objetos: Polimorfismo</vt:lpstr>
      <vt:lpstr>Programação Orientada a Objetos: Polimorfismo</vt:lpstr>
      <vt:lpstr>Programação Orientada a Objetos: Polimorfismo</vt:lpstr>
      <vt:lpstr>Programação Orientada a Objetos: Polimorfismo</vt:lpstr>
      <vt:lpstr>Programação Orientada a Objetos: Polimorfismo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Programação de Soluções Computacionais</dc:title>
  <dc:creator>COTEMIG</dc:creator>
  <cp:lastModifiedBy>Cotemig Empresarial S/A</cp:lastModifiedBy>
  <cp:revision>4</cp:revision>
  <dcterms:modified xsi:type="dcterms:W3CDTF">2022-11-01T20:18:42Z</dcterms:modified>
</cp:coreProperties>
</file>