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56" r:id="rId3"/>
    <p:sldId id="283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61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A96E1-ED7F-4DDF-9269-E84DB2677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266790-6FA4-4041-A85E-44104C892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A89AF5-5C6B-45B1-96CC-6B4E27990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F9B5-4543-4B06-B43D-0AF8D10207FE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871020-342D-4CC8-BEB3-535B0FF0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76C196-152A-4E89-A7F0-9211134E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E7E9-9458-4925-ACE6-9B2EE1A9E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93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B0548-97A4-4FBC-B69C-10E10EF6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C42D78-3CA8-4350-8819-F05A64FC0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083712-8A07-454E-981D-3D393576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F9B5-4543-4B06-B43D-0AF8D10207FE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B33704-ACEE-41A2-A26F-46F1E32B3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C37426-FE66-4FBA-B0CE-80392378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E7E9-9458-4925-ACE6-9B2EE1A9E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65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2A917-5144-4B5A-B501-994E660EA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B39504-D546-4479-BEBA-B47818A73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E4A5DC-F478-46E1-BC11-D82FB8B1D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F9B5-4543-4B06-B43D-0AF8D10207FE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A1914B-B8B4-407D-A48B-78496908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B7C546-D98A-44A1-886C-4E5B65E3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E7E9-9458-4925-ACE6-9B2EE1A9E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29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3FD6E-0889-4F65-929F-7F9F2EA8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12363F-B6F5-4440-9985-C34630E8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219077-DB79-4FA1-B477-826F87DE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F9B5-4543-4B06-B43D-0AF8D10207FE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6EA6D6-5403-4D9C-B136-A2602317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9C2E0B-EC31-416C-8FE2-EA8FC41A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E7E9-9458-4925-ACE6-9B2EE1A9E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14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5E384-F654-4AA8-BE5A-F4DD34609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D871F2-D817-480C-8ECF-A6044985B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5BCE9E-8582-4DDC-AC86-28935433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F9B5-4543-4B06-B43D-0AF8D10207FE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A0AB16-CDBF-4118-B979-029F1EF3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5E36FD-D259-4FB4-BBAD-3F7D5F82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E7E9-9458-4925-ACE6-9B2EE1A9E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22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873ED-C2A8-43F7-8871-66B2739F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561208-34B1-456F-8DFF-61F299075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17DA0C-7CBF-4418-B247-41CEA209F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82B484-2EC0-4D72-A2A7-16CCF243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F9B5-4543-4B06-B43D-0AF8D10207FE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79DA55-DE44-438E-9866-1C7322CD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FF6FF1-AEFB-450C-9597-51A918BE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E7E9-9458-4925-ACE6-9B2EE1A9E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32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96BFF-9CA6-4123-8EEC-61E3AB89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054B5F-AC0C-4424-9B41-5831F27E4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A385AA-B2B6-42FF-A5C3-2E74469FF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6169FB6-5495-4FA8-A971-0AFA8F098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0A5D7C9-FE9D-4C9D-AED8-6094DEAB1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1D6F20-B364-4C3F-AF45-2866CC8A9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F9B5-4543-4B06-B43D-0AF8D10207FE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817C20-A65D-43FA-94DD-0515A498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E0C65C-EF44-4D36-88B9-62F78FFA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E7E9-9458-4925-ACE6-9B2EE1A9E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45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B15C6-777B-400A-9144-C4C09E93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D87469-F0B4-4DDE-A1D6-8111A57A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F9B5-4543-4B06-B43D-0AF8D10207FE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F5903D-1828-4503-AB44-5BAA9997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3633CC-7A1C-40D0-8D3F-AA738727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E7E9-9458-4925-ACE6-9B2EE1A9E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36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9B094DC-9706-4DA2-9ABC-64030430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F9B5-4543-4B06-B43D-0AF8D10207FE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6107D9-7CD4-4301-B143-A76F5FDB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80AE18-AFA2-4965-A324-28EACDFA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E7E9-9458-4925-ACE6-9B2EE1A9E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41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3DD27-4151-4813-BBB0-727869BA0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1EA9B9-D2D4-4F37-974B-748340258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F751B4-9356-4552-91F6-DC5A598C6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EFD32E-E0C0-41E2-8E45-F00D3C3C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F9B5-4543-4B06-B43D-0AF8D10207FE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E323A6-80E4-4E21-89DE-B7698A5C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2C02E8-A717-4F7B-98B2-AE5E0062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E7E9-9458-4925-ACE6-9B2EE1A9E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19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2F310-6575-48F3-A97B-6913464E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4659B79-439F-4536-B2CC-C744AA05D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9AFEF0-29BE-41BE-8D6E-9674096E3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4B92C5-AC0B-4057-97FD-8A52060AB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F9B5-4543-4B06-B43D-0AF8D10207FE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A24921-4D50-43CB-83E1-280E0C54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33FD22-E5A5-41E5-B74A-F1B95121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E7E9-9458-4925-ACE6-9B2EE1A9E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61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BCF8170-1D60-4F9F-94F4-A9FB36C1E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233689-3BD1-416D-97C3-8A8DCEE4B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4C54A1-E4E0-4784-96D9-B8488E4C3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2F9B5-4543-4B06-B43D-0AF8D10207FE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8F38AF-7A70-4789-92EB-E8DB1231D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241BAD-0AD9-4E52-8A48-DD37EB47B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7E7E9-9458-4925-ACE6-9B2EE1A9E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99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0A46F585-819D-4155-AC49-1478DE3E24FB}"/>
              </a:ext>
            </a:extLst>
          </p:cNvPr>
          <p:cNvSpPr/>
          <p:nvPr/>
        </p:nvSpPr>
        <p:spPr>
          <a:xfrm>
            <a:off x="8712007" y="4976741"/>
            <a:ext cx="3105442" cy="917904"/>
          </a:xfrm>
          <a:prstGeom prst="rect">
            <a:avLst/>
          </a:prstGeom>
          <a:solidFill>
            <a:srgbClr val="F26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E76C60E-B72B-4EF3-B9A5-00CCD8BCD583}"/>
              </a:ext>
            </a:extLst>
          </p:cNvPr>
          <p:cNvSpPr/>
          <p:nvPr/>
        </p:nvSpPr>
        <p:spPr>
          <a:xfrm>
            <a:off x="0" y="6234480"/>
            <a:ext cx="12192000" cy="623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DCEC461-28C8-4C86-BBFA-7AAECB9A1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87" t="-1" b="-2081"/>
          <a:stretch/>
        </p:blipFill>
        <p:spPr>
          <a:xfrm>
            <a:off x="8712006" y="6234480"/>
            <a:ext cx="3479994" cy="608782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DE7E1DB0-DBD5-4217-851E-A2BCA5E3B344}"/>
              </a:ext>
            </a:extLst>
          </p:cNvPr>
          <p:cNvSpPr/>
          <p:nvPr/>
        </p:nvSpPr>
        <p:spPr>
          <a:xfrm>
            <a:off x="564294" y="5406865"/>
            <a:ext cx="1368082" cy="541601"/>
          </a:xfrm>
          <a:prstGeom prst="rect">
            <a:avLst/>
          </a:prstGeom>
          <a:solidFill>
            <a:srgbClr val="F26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00" dirty="0">
              <a:latin typeface="Movie Poster" panose="00000700000000000000" pitchFamily="2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96E193C-CBA4-4757-8F84-973C450058A6}"/>
              </a:ext>
            </a:extLst>
          </p:cNvPr>
          <p:cNvSpPr txBox="1"/>
          <p:nvPr/>
        </p:nvSpPr>
        <p:spPr>
          <a:xfrm>
            <a:off x="418988" y="3333247"/>
            <a:ext cx="4760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/>
              </a:rPr>
              <a:t>Os painéis de monitoramento apresentam informações sobre os programas e ações desenvolvidos pela Subsecretaria de Esportes e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dados </a:t>
            </a:r>
            <a:r>
              <a:rPr lang="pt-BR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/>
              </a:rPr>
              <a:t>referentes ao esporte no estado de Minas Gerais.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04A7C2D-8ABE-4330-ABFA-C52954A6D5C3}"/>
              </a:ext>
            </a:extLst>
          </p:cNvPr>
          <p:cNvSpPr txBox="1"/>
          <p:nvPr/>
        </p:nvSpPr>
        <p:spPr>
          <a:xfrm>
            <a:off x="849162" y="5481796"/>
            <a:ext cx="1055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TUTORIAL </a:t>
            </a:r>
          </a:p>
          <a:p>
            <a:pPr algn="ctr"/>
            <a:r>
              <a:rPr lang="pt-BR" sz="1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DE ACESSO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170F377-F564-42B5-9095-17F1F0AD2285}"/>
              </a:ext>
            </a:extLst>
          </p:cNvPr>
          <p:cNvGrpSpPr/>
          <p:nvPr/>
        </p:nvGrpSpPr>
        <p:grpSpPr>
          <a:xfrm>
            <a:off x="8687841" y="3891466"/>
            <a:ext cx="3129607" cy="917904"/>
            <a:chOff x="8687841" y="3902015"/>
            <a:chExt cx="3129607" cy="917904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4393ED5-1E9F-4FEF-AAC7-733EAA8E597F}"/>
                </a:ext>
              </a:extLst>
            </p:cNvPr>
            <p:cNvSpPr/>
            <p:nvPr/>
          </p:nvSpPr>
          <p:spPr>
            <a:xfrm>
              <a:off x="8712006" y="3902015"/>
              <a:ext cx="3105442" cy="917904"/>
            </a:xfrm>
            <a:prstGeom prst="rect">
              <a:avLst/>
            </a:prstGeom>
            <a:solidFill>
              <a:srgbClr val="F261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CBBC05DC-CC5B-4375-B121-5C55AB3A7BD8}"/>
                </a:ext>
              </a:extLst>
            </p:cNvPr>
            <p:cNvSpPr txBox="1"/>
            <p:nvPr/>
          </p:nvSpPr>
          <p:spPr>
            <a:xfrm>
              <a:off x="8687841" y="4169168"/>
              <a:ext cx="310544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5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LEI DE INCENTIVO AO ESPORTE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FC7BB21-21C9-4179-AEA6-440824024397}"/>
              </a:ext>
            </a:extLst>
          </p:cNvPr>
          <p:cNvGrpSpPr/>
          <p:nvPr/>
        </p:nvGrpSpPr>
        <p:grpSpPr>
          <a:xfrm>
            <a:off x="5380865" y="1720916"/>
            <a:ext cx="3138994" cy="917904"/>
            <a:chOff x="5380865" y="1720916"/>
            <a:chExt cx="3138994" cy="91790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4AC5F4B1-788D-417E-8E45-5C9D5397A833}"/>
                </a:ext>
              </a:extLst>
            </p:cNvPr>
            <p:cNvSpPr/>
            <p:nvPr/>
          </p:nvSpPr>
          <p:spPr>
            <a:xfrm>
              <a:off x="5414417" y="1720916"/>
              <a:ext cx="3105442" cy="917904"/>
            </a:xfrm>
            <a:prstGeom prst="rect">
              <a:avLst/>
            </a:prstGeom>
            <a:solidFill>
              <a:srgbClr val="F261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79B2A35-3B22-4754-B860-BFD35B1FE08A}"/>
                </a:ext>
              </a:extLst>
            </p:cNvPr>
            <p:cNvSpPr txBox="1"/>
            <p:nvPr/>
          </p:nvSpPr>
          <p:spPr>
            <a:xfrm>
              <a:off x="5380865" y="2018285"/>
              <a:ext cx="310544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5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ACADEMIAS AO AR LIVRE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869267A-62A9-4E1B-B2E6-001B6DC08D2E}"/>
              </a:ext>
            </a:extLst>
          </p:cNvPr>
          <p:cNvGrpSpPr/>
          <p:nvPr/>
        </p:nvGrpSpPr>
        <p:grpSpPr>
          <a:xfrm>
            <a:off x="5347314" y="2806191"/>
            <a:ext cx="3172545" cy="917904"/>
            <a:chOff x="5347314" y="2814619"/>
            <a:chExt cx="3172545" cy="917904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B18D4428-1DDC-4795-9E74-BA40CCBD96CB}"/>
                </a:ext>
              </a:extLst>
            </p:cNvPr>
            <p:cNvSpPr/>
            <p:nvPr/>
          </p:nvSpPr>
          <p:spPr>
            <a:xfrm>
              <a:off x="5414417" y="2814619"/>
              <a:ext cx="3105442" cy="917904"/>
            </a:xfrm>
            <a:prstGeom prst="rect">
              <a:avLst/>
            </a:prstGeom>
            <a:solidFill>
              <a:srgbClr val="F261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34337E99-5BE3-405B-A4BF-457013D413DE}"/>
                </a:ext>
              </a:extLst>
            </p:cNvPr>
            <p:cNvSpPr txBox="1"/>
            <p:nvPr/>
          </p:nvSpPr>
          <p:spPr>
            <a:xfrm>
              <a:off x="5347314" y="2984723"/>
              <a:ext cx="308517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5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CURSOS EAD DO</a:t>
              </a:r>
            </a:p>
            <a:p>
              <a:pPr algn="ctr"/>
              <a:r>
                <a:rPr lang="pt-BR" sz="15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OBSERVATÓRIO DO ESPORTE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E786A98B-C8CC-4644-8E2E-2DB48B1BFF9D}"/>
              </a:ext>
            </a:extLst>
          </p:cNvPr>
          <p:cNvGrpSpPr/>
          <p:nvPr/>
        </p:nvGrpSpPr>
        <p:grpSpPr>
          <a:xfrm>
            <a:off x="8667571" y="2806191"/>
            <a:ext cx="3125712" cy="917904"/>
            <a:chOff x="8667571" y="2804699"/>
            <a:chExt cx="3125712" cy="917904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520FD7BD-6D68-4544-AF3E-B75AD174A39A}"/>
                </a:ext>
              </a:extLst>
            </p:cNvPr>
            <p:cNvSpPr/>
            <p:nvPr/>
          </p:nvSpPr>
          <p:spPr>
            <a:xfrm>
              <a:off x="8687841" y="2804699"/>
              <a:ext cx="3105442" cy="917904"/>
            </a:xfrm>
            <a:prstGeom prst="rect">
              <a:avLst/>
            </a:prstGeom>
            <a:solidFill>
              <a:srgbClr val="F261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F5232F6-046C-4725-B90B-54BA8BB7CA15}"/>
                </a:ext>
              </a:extLst>
            </p:cNvPr>
            <p:cNvSpPr txBox="1"/>
            <p:nvPr/>
          </p:nvSpPr>
          <p:spPr>
            <a:xfrm>
              <a:off x="8667571" y="2993419"/>
              <a:ext cx="31054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5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JOGOS ESCOLARES DE MINAS GERAIS (JEMG)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35C2C292-5239-48FE-AA36-4295997DF3AA}"/>
              </a:ext>
            </a:extLst>
          </p:cNvPr>
          <p:cNvGrpSpPr/>
          <p:nvPr/>
        </p:nvGrpSpPr>
        <p:grpSpPr>
          <a:xfrm>
            <a:off x="8667570" y="1720916"/>
            <a:ext cx="3125713" cy="917904"/>
            <a:chOff x="8667570" y="1720916"/>
            <a:chExt cx="3125713" cy="917904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E8AFA8BB-BE20-4CD3-863A-11221F73E669}"/>
                </a:ext>
              </a:extLst>
            </p:cNvPr>
            <p:cNvSpPr/>
            <p:nvPr/>
          </p:nvSpPr>
          <p:spPr>
            <a:xfrm>
              <a:off x="8687841" y="1720916"/>
              <a:ext cx="3105442" cy="917904"/>
            </a:xfrm>
            <a:prstGeom prst="rect">
              <a:avLst/>
            </a:prstGeom>
            <a:solidFill>
              <a:srgbClr val="F261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B17909FB-4E9A-4144-8797-85F9CAF8AFB8}"/>
                </a:ext>
              </a:extLst>
            </p:cNvPr>
            <p:cNvSpPr txBox="1"/>
            <p:nvPr/>
          </p:nvSpPr>
          <p:spPr>
            <a:xfrm>
              <a:off x="8667570" y="1903760"/>
              <a:ext cx="31054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5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JOGOS DO INTERIOR DE MINAS (JIMI)</a:t>
              </a:r>
            </a:p>
          </p:txBody>
        </p:sp>
      </p:grpSp>
      <p:sp>
        <p:nvSpPr>
          <p:cNvPr id="18" name="Retângulo 17">
            <a:extLst>
              <a:ext uri="{FF2B5EF4-FFF2-40B4-BE49-F238E27FC236}">
                <a16:creationId xmlns:a16="http://schemas.microsoft.com/office/drawing/2014/main" id="{D8110BAB-9E58-436A-9FE7-32A43A6DA77C}"/>
              </a:ext>
            </a:extLst>
          </p:cNvPr>
          <p:cNvSpPr/>
          <p:nvPr/>
        </p:nvSpPr>
        <p:spPr>
          <a:xfrm>
            <a:off x="5414418" y="4976741"/>
            <a:ext cx="3105442" cy="917904"/>
          </a:xfrm>
          <a:prstGeom prst="rect">
            <a:avLst/>
          </a:prstGeom>
          <a:solidFill>
            <a:srgbClr val="F26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9DF8C2E-B1C0-4BFD-958A-E0778444184F}"/>
              </a:ext>
            </a:extLst>
          </p:cNvPr>
          <p:cNvSpPr txBox="1"/>
          <p:nvPr/>
        </p:nvSpPr>
        <p:spPr>
          <a:xfrm>
            <a:off x="8667570" y="5076523"/>
            <a:ext cx="310544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5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pt-BR" dirty="0"/>
              <a:t>PESQUISA DE INFORMAÇÕES BÁSICAS MUNICIPAIS</a:t>
            </a:r>
          </a:p>
          <a:p>
            <a:r>
              <a:rPr lang="pt-BR" dirty="0"/>
              <a:t>MUNIC (IBGE, 2016)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6AE8C8B-8232-4103-8D15-0B34C62A87AF}"/>
              </a:ext>
            </a:extLst>
          </p:cNvPr>
          <p:cNvGrpSpPr/>
          <p:nvPr/>
        </p:nvGrpSpPr>
        <p:grpSpPr>
          <a:xfrm>
            <a:off x="5414417" y="3891466"/>
            <a:ext cx="3125713" cy="917904"/>
            <a:chOff x="5414417" y="3908322"/>
            <a:chExt cx="3125713" cy="917904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D0A2F54-D764-4890-AAA6-D571ADD61257}"/>
                </a:ext>
              </a:extLst>
            </p:cNvPr>
            <p:cNvSpPr/>
            <p:nvPr/>
          </p:nvSpPr>
          <p:spPr>
            <a:xfrm>
              <a:off x="5434688" y="3908322"/>
              <a:ext cx="3105442" cy="917904"/>
            </a:xfrm>
            <a:prstGeom prst="rect">
              <a:avLst/>
            </a:prstGeom>
            <a:solidFill>
              <a:srgbClr val="F261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E431E97B-1C84-4784-8DC4-B413FAC34FF2}"/>
                </a:ext>
              </a:extLst>
            </p:cNvPr>
            <p:cNvSpPr txBox="1"/>
            <p:nvPr/>
          </p:nvSpPr>
          <p:spPr>
            <a:xfrm>
              <a:off x="5414417" y="4199385"/>
              <a:ext cx="310544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5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ICMS ESPORTIVO</a:t>
              </a:r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030D3A34-29B8-43F2-AAD5-75F6EBEE8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05" y="5524605"/>
            <a:ext cx="285309" cy="285309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C4DFB55D-E216-4562-BFCE-F8084941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205" b="-1069"/>
          <a:stretch/>
        </p:blipFill>
        <p:spPr>
          <a:xfrm>
            <a:off x="7378548" y="6277120"/>
            <a:ext cx="1225503" cy="580880"/>
          </a:xfrm>
          <a:prstGeom prst="rect">
            <a:avLst/>
          </a:prstGeom>
        </p:spPr>
      </p:pic>
      <p:sp>
        <p:nvSpPr>
          <p:cNvPr id="37" name="Retângulo 36">
            <a:extLst>
              <a:ext uri="{FF2B5EF4-FFF2-40B4-BE49-F238E27FC236}">
                <a16:creationId xmlns:a16="http://schemas.microsoft.com/office/drawing/2014/main" id="{0DC48EFD-FFDB-455E-B812-1BAC73866AF6}"/>
              </a:ext>
            </a:extLst>
          </p:cNvPr>
          <p:cNvSpPr/>
          <p:nvPr/>
        </p:nvSpPr>
        <p:spPr>
          <a:xfrm>
            <a:off x="2136014" y="5406305"/>
            <a:ext cx="1368082" cy="541601"/>
          </a:xfrm>
          <a:prstGeom prst="rect">
            <a:avLst/>
          </a:prstGeom>
          <a:solidFill>
            <a:srgbClr val="F26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00" dirty="0">
              <a:latin typeface="Movie Poster" panose="00000700000000000000" pitchFamily="2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B45F97E4-2794-4F2B-8552-F26B8CE7301B}"/>
              </a:ext>
            </a:extLst>
          </p:cNvPr>
          <p:cNvSpPr txBox="1"/>
          <p:nvPr/>
        </p:nvSpPr>
        <p:spPr>
          <a:xfrm>
            <a:off x="2418417" y="5484325"/>
            <a:ext cx="1055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FORMULÁRIO DE AVALIAÇÃO</a:t>
            </a: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2878470A-929B-484F-B05C-6E2C4FEF2C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937" y="5517341"/>
            <a:ext cx="305520" cy="30552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A4F7ADD-C2A4-4537-AB4B-BFAF5B176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294" y="689113"/>
            <a:ext cx="4615038" cy="1342295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C32A4EF6-2D6A-46C3-80BC-A826BD473277}"/>
              </a:ext>
            </a:extLst>
          </p:cNvPr>
          <p:cNvSpPr txBox="1"/>
          <p:nvPr/>
        </p:nvSpPr>
        <p:spPr>
          <a:xfrm>
            <a:off x="5402815" y="5274110"/>
            <a:ext cx="31054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5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pt-BR" dirty="0"/>
              <a:t>BOLSA ATLETA</a:t>
            </a:r>
          </a:p>
        </p:txBody>
      </p:sp>
    </p:spTree>
    <p:extLst>
      <p:ext uri="{BB962C8B-B14F-4D97-AF65-F5344CB8AC3E}">
        <p14:creationId xmlns:p14="http://schemas.microsoft.com/office/powerpoint/2010/main" val="84731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4393ED5-1E9F-4FEF-AAC7-733EAA8E597F}"/>
              </a:ext>
            </a:extLst>
          </p:cNvPr>
          <p:cNvSpPr/>
          <p:nvPr/>
        </p:nvSpPr>
        <p:spPr>
          <a:xfrm>
            <a:off x="8712006" y="3902015"/>
            <a:ext cx="3105442" cy="917904"/>
          </a:xfrm>
          <a:prstGeom prst="rect">
            <a:avLst/>
          </a:prstGeom>
          <a:solidFill>
            <a:srgbClr val="F26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E76C60E-B72B-4EF3-B9A5-00CCD8BCD583}"/>
              </a:ext>
            </a:extLst>
          </p:cNvPr>
          <p:cNvSpPr/>
          <p:nvPr/>
        </p:nvSpPr>
        <p:spPr>
          <a:xfrm>
            <a:off x="0" y="6234480"/>
            <a:ext cx="12192000" cy="623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8D4428-1DDC-4795-9E74-BA40CCBD96CB}"/>
              </a:ext>
            </a:extLst>
          </p:cNvPr>
          <p:cNvSpPr/>
          <p:nvPr/>
        </p:nvSpPr>
        <p:spPr>
          <a:xfrm>
            <a:off x="5414417" y="2814619"/>
            <a:ext cx="3105442" cy="917904"/>
          </a:xfrm>
          <a:prstGeom prst="rect">
            <a:avLst/>
          </a:prstGeom>
          <a:solidFill>
            <a:srgbClr val="F26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20FD7BD-6D68-4544-AF3E-B75AD174A39A}"/>
              </a:ext>
            </a:extLst>
          </p:cNvPr>
          <p:cNvSpPr/>
          <p:nvPr/>
        </p:nvSpPr>
        <p:spPr>
          <a:xfrm>
            <a:off x="8687841" y="2804699"/>
            <a:ext cx="3105442" cy="917904"/>
          </a:xfrm>
          <a:prstGeom prst="rect">
            <a:avLst/>
          </a:prstGeom>
          <a:solidFill>
            <a:srgbClr val="F26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AC5F4B1-788D-417E-8E45-5C9D5397A833}"/>
              </a:ext>
            </a:extLst>
          </p:cNvPr>
          <p:cNvSpPr/>
          <p:nvPr/>
        </p:nvSpPr>
        <p:spPr>
          <a:xfrm>
            <a:off x="5414417" y="1720916"/>
            <a:ext cx="3105442" cy="917904"/>
          </a:xfrm>
          <a:prstGeom prst="rect">
            <a:avLst/>
          </a:prstGeom>
          <a:solidFill>
            <a:srgbClr val="F26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8AFA8BB-BE20-4CD3-863A-11221F73E669}"/>
              </a:ext>
            </a:extLst>
          </p:cNvPr>
          <p:cNvSpPr/>
          <p:nvPr/>
        </p:nvSpPr>
        <p:spPr>
          <a:xfrm>
            <a:off x="8687841" y="1720916"/>
            <a:ext cx="3105442" cy="917904"/>
          </a:xfrm>
          <a:prstGeom prst="rect">
            <a:avLst/>
          </a:prstGeom>
          <a:solidFill>
            <a:srgbClr val="F26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8110BAB-9E58-436A-9FE7-32A43A6DA77C}"/>
              </a:ext>
            </a:extLst>
          </p:cNvPr>
          <p:cNvSpPr/>
          <p:nvPr/>
        </p:nvSpPr>
        <p:spPr>
          <a:xfrm>
            <a:off x="7135120" y="4966111"/>
            <a:ext cx="3105442" cy="917904"/>
          </a:xfrm>
          <a:prstGeom prst="rect">
            <a:avLst/>
          </a:prstGeom>
          <a:solidFill>
            <a:srgbClr val="F26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D0A2F54-D764-4890-AAA6-D571ADD61257}"/>
              </a:ext>
            </a:extLst>
          </p:cNvPr>
          <p:cNvSpPr/>
          <p:nvPr/>
        </p:nvSpPr>
        <p:spPr>
          <a:xfrm>
            <a:off x="5434688" y="3908322"/>
            <a:ext cx="3105442" cy="917904"/>
          </a:xfrm>
          <a:prstGeom prst="rect">
            <a:avLst/>
          </a:prstGeom>
          <a:solidFill>
            <a:srgbClr val="F26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DCEC461-28C8-4C86-BBFA-7AAECB9A1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87" t="-1" b="-2081"/>
          <a:stretch/>
        </p:blipFill>
        <p:spPr>
          <a:xfrm>
            <a:off x="8712006" y="6249218"/>
            <a:ext cx="3479994" cy="608782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DE7E1DB0-DBD5-4217-851E-A2BCA5E3B344}"/>
              </a:ext>
            </a:extLst>
          </p:cNvPr>
          <p:cNvSpPr/>
          <p:nvPr/>
        </p:nvSpPr>
        <p:spPr>
          <a:xfrm>
            <a:off x="564294" y="5406865"/>
            <a:ext cx="1368082" cy="541601"/>
          </a:xfrm>
          <a:prstGeom prst="rect">
            <a:avLst/>
          </a:prstGeom>
          <a:solidFill>
            <a:srgbClr val="F26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00" dirty="0">
              <a:latin typeface="Movie Poster" panose="00000700000000000000" pitchFamily="2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96E193C-CBA4-4757-8F84-973C450058A6}"/>
              </a:ext>
            </a:extLst>
          </p:cNvPr>
          <p:cNvSpPr txBox="1"/>
          <p:nvPr/>
        </p:nvSpPr>
        <p:spPr>
          <a:xfrm>
            <a:off x="418988" y="3333247"/>
            <a:ext cx="4760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/>
              </a:rPr>
              <a:t>Os painéis de monitoramento apresentam informações sobre os programas e ações desenvolvidos pela Subsecretaria de Esportes e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dados </a:t>
            </a:r>
            <a:r>
              <a:rPr lang="pt-BR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/>
              </a:rPr>
              <a:t>referentes ao esporte no estado de Minas Gerais.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04A7C2D-8ABE-4330-ABFA-C52954A6D5C3}"/>
              </a:ext>
            </a:extLst>
          </p:cNvPr>
          <p:cNvSpPr txBox="1"/>
          <p:nvPr/>
        </p:nvSpPr>
        <p:spPr>
          <a:xfrm>
            <a:off x="849162" y="5481796"/>
            <a:ext cx="1055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TUTORIAL </a:t>
            </a:r>
          </a:p>
          <a:p>
            <a:pPr algn="ctr"/>
            <a:r>
              <a:rPr lang="pt-BR" sz="1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DE ACESSO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BBC05DC-CC5B-4375-B121-5C55AB3A7BD8}"/>
              </a:ext>
            </a:extLst>
          </p:cNvPr>
          <p:cNvSpPr txBox="1"/>
          <p:nvPr/>
        </p:nvSpPr>
        <p:spPr>
          <a:xfrm>
            <a:off x="8687841" y="4169168"/>
            <a:ext cx="31054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>
                <a:solidFill>
                  <a:schemeClr val="bg1"/>
                </a:solidFill>
                <a:latin typeface="Bahnschrift SemiBold" panose="020B0502040204020203" pitchFamily="34" charset="0"/>
              </a:rPr>
              <a:t>LEI DE INCENTIVO AO ESPORTE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79B2A35-3B22-4754-B860-BFD35B1FE08A}"/>
              </a:ext>
            </a:extLst>
          </p:cNvPr>
          <p:cNvSpPr txBox="1"/>
          <p:nvPr/>
        </p:nvSpPr>
        <p:spPr>
          <a:xfrm>
            <a:off x="5380865" y="2018285"/>
            <a:ext cx="31054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ACADEMIAS AO AR LIVRE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4337E99-5BE3-405B-A4BF-457013D413DE}"/>
              </a:ext>
            </a:extLst>
          </p:cNvPr>
          <p:cNvSpPr txBox="1"/>
          <p:nvPr/>
        </p:nvSpPr>
        <p:spPr>
          <a:xfrm>
            <a:off x="5347314" y="2984723"/>
            <a:ext cx="30851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CURSOS EAD DO</a:t>
            </a:r>
          </a:p>
          <a:p>
            <a:pPr algn="ctr"/>
            <a:r>
              <a:rPr lang="pt-BR" sz="1500" dirty="0">
                <a:solidFill>
                  <a:schemeClr val="bg1"/>
                </a:solidFill>
                <a:latin typeface="Bahnschrift SemiBold" panose="020B0502040204020203" pitchFamily="34" charset="0"/>
              </a:rPr>
              <a:t>OBSERVATÓRIO DO ESPORTE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F5232F6-046C-4725-B90B-54BA8BB7CA15}"/>
              </a:ext>
            </a:extLst>
          </p:cNvPr>
          <p:cNvSpPr txBox="1"/>
          <p:nvPr/>
        </p:nvSpPr>
        <p:spPr>
          <a:xfrm>
            <a:off x="8667571" y="2993419"/>
            <a:ext cx="3105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>
                <a:solidFill>
                  <a:schemeClr val="bg1"/>
                </a:solidFill>
                <a:latin typeface="Bahnschrift SemiBold" panose="020B0502040204020203" pitchFamily="34" charset="0"/>
              </a:rPr>
              <a:t>JOGOS ESCOLARES DE MINAS GERAIS (JEMG)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17909FB-4E9A-4144-8797-85F9CAF8AFB8}"/>
              </a:ext>
            </a:extLst>
          </p:cNvPr>
          <p:cNvSpPr txBox="1"/>
          <p:nvPr/>
        </p:nvSpPr>
        <p:spPr>
          <a:xfrm>
            <a:off x="8667570" y="1903760"/>
            <a:ext cx="3105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>
                <a:solidFill>
                  <a:schemeClr val="bg1"/>
                </a:solidFill>
                <a:latin typeface="Bahnschrift SemiBold" panose="020B0502040204020203" pitchFamily="34" charset="0"/>
              </a:rPr>
              <a:t>JOGOS DO INTERIOR DE MINAS (JIMI)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9DF8C2E-B1C0-4BFD-958A-E0778444184F}"/>
              </a:ext>
            </a:extLst>
          </p:cNvPr>
          <p:cNvSpPr txBox="1"/>
          <p:nvPr/>
        </p:nvSpPr>
        <p:spPr>
          <a:xfrm>
            <a:off x="7135119" y="5038031"/>
            <a:ext cx="310544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5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pt-BR" dirty="0"/>
              <a:t>PESQUISA DE INFORMAÇÕES BÁSICAS MUNICIPAIS</a:t>
            </a:r>
          </a:p>
          <a:p>
            <a:r>
              <a:rPr lang="pt-BR" dirty="0"/>
              <a:t>MUNIC (IBGE, 2016)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431E97B-1C84-4784-8DC4-B413FAC34FF2}"/>
              </a:ext>
            </a:extLst>
          </p:cNvPr>
          <p:cNvSpPr txBox="1"/>
          <p:nvPr/>
        </p:nvSpPr>
        <p:spPr>
          <a:xfrm>
            <a:off x="5414417" y="4199385"/>
            <a:ext cx="31054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ICMS ESPORTIVO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0D3A34-29B8-43F2-AAD5-75F6EBEE8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05" y="5524605"/>
            <a:ext cx="285309" cy="285309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C4DFB55D-E216-4562-BFCE-F8084941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205" b="-1069"/>
          <a:stretch/>
        </p:blipFill>
        <p:spPr>
          <a:xfrm>
            <a:off x="7378548" y="6277120"/>
            <a:ext cx="1225503" cy="580880"/>
          </a:xfrm>
          <a:prstGeom prst="rect">
            <a:avLst/>
          </a:prstGeom>
        </p:spPr>
      </p:pic>
      <p:sp>
        <p:nvSpPr>
          <p:cNvPr id="37" name="Retângulo 36">
            <a:extLst>
              <a:ext uri="{FF2B5EF4-FFF2-40B4-BE49-F238E27FC236}">
                <a16:creationId xmlns:a16="http://schemas.microsoft.com/office/drawing/2014/main" id="{0DC48EFD-FFDB-455E-B812-1BAC73866AF6}"/>
              </a:ext>
            </a:extLst>
          </p:cNvPr>
          <p:cNvSpPr/>
          <p:nvPr/>
        </p:nvSpPr>
        <p:spPr>
          <a:xfrm>
            <a:off x="2136014" y="5406305"/>
            <a:ext cx="1368082" cy="541601"/>
          </a:xfrm>
          <a:prstGeom prst="rect">
            <a:avLst/>
          </a:prstGeom>
          <a:solidFill>
            <a:srgbClr val="F26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00" dirty="0">
              <a:latin typeface="Movie Poster" panose="00000700000000000000" pitchFamily="2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B45F97E4-2794-4F2B-8552-F26B8CE7301B}"/>
              </a:ext>
            </a:extLst>
          </p:cNvPr>
          <p:cNvSpPr txBox="1"/>
          <p:nvPr/>
        </p:nvSpPr>
        <p:spPr>
          <a:xfrm>
            <a:off x="2418417" y="5484325"/>
            <a:ext cx="1055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FORMULÁRIO DE AVALIAÇÃO</a:t>
            </a: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2878470A-929B-484F-B05C-6E2C4FEF2C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937" y="5517341"/>
            <a:ext cx="305520" cy="30552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A4F7ADD-C2A4-4537-AB4B-BFAF5B176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294" y="689113"/>
            <a:ext cx="4615038" cy="13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5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A32AB98-4985-432E-A4E5-6E46373E6D94}"/>
              </a:ext>
            </a:extLst>
          </p:cNvPr>
          <p:cNvSpPr/>
          <p:nvPr/>
        </p:nvSpPr>
        <p:spPr>
          <a:xfrm>
            <a:off x="5451894" y="4121990"/>
            <a:ext cx="2875470" cy="776376"/>
          </a:xfrm>
          <a:prstGeom prst="rect">
            <a:avLst/>
          </a:prstGeom>
          <a:solidFill>
            <a:srgbClr val="F26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Bahnschrift" panose="020B0502040204020203" pitchFamily="34" charset="0"/>
                <a:cs typeface="Segoe UI"/>
              </a:rPr>
              <a:t>VALIDAÇÃO DE ATLETAS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176B1B6-6649-4DE2-B752-3B64FB9792D9}"/>
              </a:ext>
            </a:extLst>
          </p:cNvPr>
          <p:cNvSpPr/>
          <p:nvPr/>
        </p:nvSpPr>
        <p:spPr>
          <a:xfrm>
            <a:off x="2403892" y="2224175"/>
            <a:ext cx="2875470" cy="776376"/>
          </a:xfrm>
          <a:prstGeom prst="rect">
            <a:avLst/>
          </a:prstGeom>
          <a:solidFill>
            <a:srgbClr val="F26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dirty="0">
                <a:latin typeface="Bahnschrift" panose="020B0502040204020203" pitchFamily="34" charset="0"/>
                <a:cs typeface="Segoe UI"/>
              </a:rPr>
              <a:t>PONTUAÇÃO GERAL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1D888EF-3115-43EA-8751-38767C213D61}"/>
              </a:ext>
            </a:extLst>
          </p:cNvPr>
          <p:cNvSpPr/>
          <p:nvPr/>
        </p:nvSpPr>
        <p:spPr>
          <a:xfrm>
            <a:off x="5451892" y="2224175"/>
            <a:ext cx="2875470" cy="776376"/>
          </a:xfrm>
          <a:prstGeom prst="rect">
            <a:avLst/>
          </a:prstGeom>
          <a:solidFill>
            <a:srgbClr val="F26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dirty="0">
                <a:latin typeface="Bahnschrift" panose="020B0502040204020203" pitchFamily="34" charset="0"/>
                <a:cs typeface="Segoe UI"/>
              </a:rPr>
              <a:t>ATIVIDADES ESPORTIVAS E MODALIDADES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1F5D7F7-E75D-48D1-9606-DBA3C22221B6}"/>
              </a:ext>
            </a:extLst>
          </p:cNvPr>
          <p:cNvSpPr/>
          <p:nvPr/>
        </p:nvSpPr>
        <p:spPr>
          <a:xfrm>
            <a:off x="2403891" y="5070893"/>
            <a:ext cx="2875470" cy="776376"/>
          </a:xfrm>
          <a:prstGeom prst="rect">
            <a:avLst/>
          </a:prstGeom>
          <a:solidFill>
            <a:srgbClr val="F26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dirty="0">
                <a:latin typeface="Bahnschrift" panose="020B0502040204020203" pitchFamily="34" charset="0"/>
                <a:cs typeface="Segoe UI"/>
              </a:rPr>
              <a:t>ATIVIDADE DOS CONSELHOS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1E141D7-FB13-477B-B00D-B0C0BF73D873}"/>
              </a:ext>
            </a:extLst>
          </p:cNvPr>
          <p:cNvSpPr/>
          <p:nvPr/>
        </p:nvSpPr>
        <p:spPr>
          <a:xfrm>
            <a:off x="5451890" y="3173082"/>
            <a:ext cx="2875470" cy="776376"/>
          </a:xfrm>
          <a:prstGeom prst="rect">
            <a:avLst/>
          </a:prstGeom>
          <a:solidFill>
            <a:srgbClr val="F26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dirty="0">
                <a:latin typeface="Bahnschrift" panose="020B0502040204020203" pitchFamily="34" charset="0"/>
                <a:cs typeface="Segoe UI"/>
              </a:rPr>
              <a:t>PROJETOS E PROGRAMAS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7CB64A9-14B7-465E-B5DA-A5994FD48632}"/>
              </a:ext>
            </a:extLst>
          </p:cNvPr>
          <p:cNvSpPr/>
          <p:nvPr/>
        </p:nvSpPr>
        <p:spPr>
          <a:xfrm>
            <a:off x="2403892" y="3173081"/>
            <a:ext cx="2875470" cy="776376"/>
          </a:xfrm>
          <a:prstGeom prst="rect">
            <a:avLst/>
          </a:prstGeom>
          <a:solidFill>
            <a:srgbClr val="F26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dirty="0">
                <a:latin typeface="Bahnschrift" panose="020B0502040204020203" pitchFamily="34" charset="0"/>
                <a:cs typeface="Segoe UI"/>
              </a:rPr>
              <a:t>TRANSFERÊNCIAS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7F2E651-6991-459C-940F-C5AD382830C7}"/>
              </a:ext>
            </a:extLst>
          </p:cNvPr>
          <p:cNvSpPr/>
          <p:nvPr/>
        </p:nvSpPr>
        <p:spPr>
          <a:xfrm>
            <a:off x="2403892" y="4121987"/>
            <a:ext cx="2875470" cy="776376"/>
          </a:xfrm>
          <a:prstGeom prst="rect">
            <a:avLst/>
          </a:prstGeom>
          <a:solidFill>
            <a:srgbClr val="F26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dirty="0">
                <a:latin typeface="Bahnschrift" panose="020B0502040204020203" pitchFamily="34" charset="0"/>
                <a:cs typeface="Segoe UI"/>
              </a:rPr>
              <a:t>APROVAÇÃO DE PROJETOS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1105392-2580-405E-9AA8-E42B88F6B91D}"/>
              </a:ext>
            </a:extLst>
          </p:cNvPr>
          <p:cNvSpPr/>
          <p:nvPr/>
        </p:nvSpPr>
        <p:spPr>
          <a:xfrm>
            <a:off x="5451892" y="5070893"/>
            <a:ext cx="2875470" cy="776376"/>
          </a:xfrm>
          <a:prstGeom prst="rect">
            <a:avLst/>
          </a:prstGeom>
          <a:solidFill>
            <a:srgbClr val="F26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dirty="0">
                <a:latin typeface="Bahnschrift" panose="020B0502040204020203" pitchFamily="34" charset="0"/>
                <a:cs typeface="Segoe UI"/>
              </a:rPr>
              <a:t>ESTATÍSTICAS</a:t>
            </a:r>
          </a:p>
        </p:txBody>
      </p:sp>
      <p:pic>
        <p:nvPicPr>
          <p:cNvPr id="8" name="Imagem 8" descr="Uma imagem contendo placa, desenho&#10;&#10;Descrição gerada automaticamente">
            <a:extLst>
              <a:ext uri="{FF2B5EF4-FFF2-40B4-BE49-F238E27FC236}">
                <a16:creationId xmlns:a16="http://schemas.microsoft.com/office/drawing/2014/main" id="{E65974AD-8C46-465E-B53A-60E1DA2BF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73" y="893147"/>
            <a:ext cx="3361426" cy="114668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00F9DF0-BF5F-4874-8265-5F50C02BF69A}"/>
              </a:ext>
            </a:extLst>
          </p:cNvPr>
          <p:cNvSpPr txBox="1"/>
          <p:nvPr/>
        </p:nvSpPr>
        <p:spPr>
          <a:xfrm>
            <a:off x="9183668" y="554593"/>
            <a:ext cx="239404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Segoe UI"/>
                <a:cs typeface="Segoe UI"/>
              </a:rPr>
              <a:t>Última atualização em...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75B3D9F-01DA-48C3-839A-A73F254B77E6}"/>
              </a:ext>
            </a:extLst>
          </p:cNvPr>
          <p:cNvSpPr/>
          <p:nvPr/>
        </p:nvSpPr>
        <p:spPr>
          <a:xfrm>
            <a:off x="2873" y="6244902"/>
            <a:ext cx="12191998" cy="608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600">
              <a:latin typeface="Segoe UI"/>
              <a:cs typeface="Segoe UI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13DA962-AE49-4AC8-86E2-3932953F95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787" t="-1" b="-2081"/>
          <a:stretch/>
        </p:blipFill>
        <p:spPr>
          <a:xfrm>
            <a:off x="8712006" y="6249218"/>
            <a:ext cx="3479994" cy="60878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743C8B6-6465-4473-B3FD-9635E0C293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205" b="-1069"/>
          <a:stretch/>
        </p:blipFill>
        <p:spPr>
          <a:xfrm>
            <a:off x="7378548" y="6277120"/>
            <a:ext cx="1225503" cy="58088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E387EA37-7537-48D2-9F37-52C1BCD23F9E}"/>
              </a:ext>
            </a:extLst>
          </p:cNvPr>
          <p:cNvSpPr/>
          <p:nvPr/>
        </p:nvSpPr>
        <p:spPr>
          <a:xfrm>
            <a:off x="10209629" y="5305668"/>
            <a:ext cx="1368082" cy="541601"/>
          </a:xfrm>
          <a:prstGeom prst="rect">
            <a:avLst/>
          </a:prstGeom>
          <a:solidFill>
            <a:srgbClr val="F26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00" dirty="0">
              <a:latin typeface="Movie Poster" panose="00000700000000000000" pitchFamily="2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5F53833-9497-47FA-93E8-5386666B15B6}"/>
              </a:ext>
            </a:extLst>
          </p:cNvPr>
          <p:cNvSpPr txBox="1"/>
          <p:nvPr/>
        </p:nvSpPr>
        <p:spPr>
          <a:xfrm>
            <a:off x="10492032" y="5383688"/>
            <a:ext cx="1055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FORMULÁRIO DE AVALIAÇÃO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8D3DB7C5-1592-4341-B4E8-421CD39CD1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552" y="5416704"/>
            <a:ext cx="305520" cy="30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955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183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2" baseType="lpstr">
      <vt:lpstr>Arial</vt:lpstr>
      <vt:lpstr>Bahnschrift</vt:lpstr>
      <vt:lpstr>Bahnschrift SemiBold</vt:lpstr>
      <vt:lpstr>Calibri</vt:lpstr>
      <vt:lpstr>Calibri Light</vt:lpstr>
      <vt:lpstr>Movie Poster</vt:lpstr>
      <vt:lpstr>Open Sans</vt:lpstr>
      <vt:lpstr>Segoe UI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Isabella Silva</dc:creator>
  <cp:lastModifiedBy>Otávio Augusto Alves</cp:lastModifiedBy>
  <cp:revision>27</cp:revision>
  <dcterms:created xsi:type="dcterms:W3CDTF">2020-12-14T13:27:34Z</dcterms:created>
  <dcterms:modified xsi:type="dcterms:W3CDTF">2021-05-03T15:48:13Z</dcterms:modified>
</cp:coreProperties>
</file>