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6D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pt-BR" dirty="0" err="1"/>
              <a:t>Blowout</a:t>
            </a:r>
            <a:r>
              <a:rPr lang="pt-BR" dirty="0"/>
              <a:t> por ciclo de vida do poço </a:t>
            </a:r>
            <a:br>
              <a:rPr lang="pt-BR" dirty="0"/>
            </a:br>
            <a:r>
              <a:rPr lang="pt-BR" dirty="0"/>
              <a:t>de1980</a:t>
            </a:r>
            <a:r>
              <a:rPr lang="pt-BR" baseline="0" dirty="0"/>
              <a:t> até 2014 – GOM, UK, e NCS </a:t>
            </a:r>
            <a:endParaRPr lang="pt-BR" dirty="0"/>
          </a:p>
        </c:rich>
      </c:tx>
      <c:layout>
        <c:manualLayout>
          <c:xMode val="edge"/>
          <c:yMode val="edge"/>
          <c:x val="3.0400510549107557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4720125304819043E-2"/>
          <c:y val="0.27836544634697163"/>
          <c:w val="0.46604386802499942"/>
          <c:h val="0.6791213169482692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2F-4F99-A4B0-E8D3CB55FDF6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2F-4F99-A4B0-E8D3CB55FDF6}"/>
              </c:ext>
            </c:extLst>
          </c:dPt>
          <c:dPt>
            <c:idx val="2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2F-4F99-A4B0-E8D3CB55FDF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2F-4F99-A4B0-E8D3CB55FDF6}"/>
              </c:ext>
            </c:extLst>
          </c:dPt>
          <c:dLbls>
            <c:dLbl>
              <c:idx val="0"/>
              <c:layout>
                <c:manualLayout>
                  <c:x val="4.232272528433946E-2"/>
                  <c:y val="2.9820282881306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2F-4F99-A4B0-E8D3CB55FDF6}"/>
                </c:ext>
              </c:extLst>
            </c:dLbl>
            <c:dLbl>
              <c:idx val="1"/>
              <c:layout>
                <c:manualLayout>
                  <c:x val="6.4109798775153102E-3"/>
                  <c:y val="-3.1896325459317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2F-4F99-A4B0-E8D3CB55FDF6}"/>
                </c:ext>
              </c:extLst>
            </c:dLbl>
            <c:dLbl>
              <c:idx val="2"/>
              <c:layout>
                <c:manualLayout>
                  <c:x val="-1.7715988626421698E-2"/>
                  <c:y val="-5.1018883056284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2F-4F99-A4B0-E8D3CB55FD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Planilha1!$C$11:$C$14</c:f>
              <c:strCache>
                <c:ptCount val="4"/>
                <c:pt idx="0">
                  <c:v>Produção</c:v>
                </c:pt>
                <c:pt idx="1">
                  <c:v>Pefuração</c:v>
                </c:pt>
                <c:pt idx="2">
                  <c:v>Completação e Intervenção</c:v>
                </c:pt>
                <c:pt idx="3">
                  <c:v>Abandono do poço</c:v>
                </c:pt>
              </c:strCache>
            </c:strRef>
          </c:cat>
          <c:val>
            <c:numRef>
              <c:f>Planilha1!$D$11:$D$14</c:f>
              <c:numCache>
                <c:formatCode>0%</c:formatCode>
                <c:ptCount val="4"/>
                <c:pt idx="0">
                  <c:v>0.11</c:v>
                </c:pt>
                <c:pt idx="1">
                  <c:v>0.55000000000000004</c:v>
                </c:pt>
                <c:pt idx="2">
                  <c:v>0.33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2F-4F99-A4B0-E8D3CB55F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321425516493121"/>
          <c:y val="0.2741293703784829"/>
          <c:w val="0.38306361790539467"/>
          <c:h val="0.61198020914371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9A7E-B1AE-4506-A2DA-CB18CF0C56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1F76DCAD-5632-458F-91BE-E9EA048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53903"/>
              </p:ext>
            </p:extLst>
          </p:nvPr>
        </p:nvGraphicFramePr>
        <p:xfrm>
          <a:off x="266986" y="2540435"/>
          <a:ext cx="5418666" cy="32860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0222">
                  <a:extLst>
                    <a:ext uri="{9D8B030D-6E8A-4147-A177-3AD203B41FA5}">
                      <a16:colId xmlns:a16="http://schemas.microsoft.com/office/drawing/2014/main" val="1841288263"/>
                    </a:ext>
                  </a:extLst>
                </a:gridCol>
                <a:gridCol w="3758444">
                  <a:extLst>
                    <a:ext uri="{9D8B030D-6E8A-4147-A177-3AD203B41FA5}">
                      <a16:colId xmlns:a16="http://schemas.microsoft.com/office/drawing/2014/main" val="2369083349"/>
                    </a:ext>
                  </a:extLst>
                </a:gridCol>
              </a:tblGrid>
              <a:tr h="64198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de barreira 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55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Fluido na coluna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986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 </a:t>
                      </a:r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in-situ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98369"/>
                  </a:ext>
                </a:extLst>
              </a:tr>
              <a:tr h="419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Cimentação do 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4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901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Cabeça 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341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 pressão do riser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4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BOP de perfuração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9602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3B0333ED-EBA8-4EA6-9A9F-F0AE927770EC}"/>
              </a:ext>
            </a:extLst>
          </p:cNvPr>
          <p:cNvSpPr/>
          <p:nvPr/>
        </p:nvSpPr>
        <p:spPr>
          <a:xfrm>
            <a:off x="266986" y="1031467"/>
            <a:ext cx="391885" cy="290285"/>
          </a:xfrm>
          <a:prstGeom prst="rect">
            <a:avLst/>
          </a:prstGeom>
          <a:solidFill>
            <a:srgbClr val="C6D8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D8245-667A-4E4F-9FA9-D55D174161ED}"/>
              </a:ext>
            </a:extLst>
          </p:cNvPr>
          <p:cNvSpPr txBox="1"/>
          <p:nvPr/>
        </p:nvSpPr>
        <p:spPr>
          <a:xfrm>
            <a:off x="862072" y="1002436"/>
            <a:ext cx="175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Primário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5C5653-9ACA-4F93-817B-42AE04DDEDF3}"/>
              </a:ext>
            </a:extLst>
          </p:cNvPr>
          <p:cNvSpPr/>
          <p:nvPr/>
        </p:nvSpPr>
        <p:spPr>
          <a:xfrm>
            <a:off x="266986" y="1532210"/>
            <a:ext cx="391885" cy="2902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A46AF9-0D33-427B-9833-DCF8569AFDDD}"/>
              </a:ext>
            </a:extLst>
          </p:cNvPr>
          <p:cNvSpPr txBox="1"/>
          <p:nvPr/>
        </p:nvSpPr>
        <p:spPr>
          <a:xfrm>
            <a:off x="862071" y="1500252"/>
            <a:ext cx="19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Secundário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85B69B5-5345-457B-9229-D7EEBB32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4234" y="0"/>
            <a:ext cx="2041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820B30-E96C-49D8-A668-4FC28807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"/>
          <a:stretch/>
        </p:blipFill>
        <p:spPr>
          <a:xfrm>
            <a:off x="5222013" y="240847"/>
            <a:ext cx="4977951" cy="637630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76BC486-5FF6-41D3-8DCE-7932323AC183}"/>
              </a:ext>
            </a:extLst>
          </p:cNvPr>
          <p:cNvSpPr/>
          <p:nvPr/>
        </p:nvSpPr>
        <p:spPr>
          <a:xfrm>
            <a:off x="8377150" y="4867769"/>
            <a:ext cx="15528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322648-5D80-40ED-9E36-6369A63A4243}"/>
              </a:ext>
            </a:extLst>
          </p:cNvPr>
          <p:cNvSpPr/>
          <p:nvPr/>
        </p:nvSpPr>
        <p:spPr>
          <a:xfrm>
            <a:off x="5109529" y="3011586"/>
            <a:ext cx="21839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Válvula de segurança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459584-80FE-4F17-B25D-E3FDD0C27D92}"/>
              </a:ext>
            </a:extLst>
          </p:cNvPr>
          <p:cNvSpPr/>
          <p:nvPr/>
        </p:nvSpPr>
        <p:spPr>
          <a:xfrm>
            <a:off x="5452448" y="4082144"/>
            <a:ext cx="184107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Furo no tubo de produção para intervenção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C216944-E9D5-4F08-A909-797A536CCE22}"/>
              </a:ext>
            </a:extLst>
          </p:cNvPr>
          <p:cNvSpPr/>
          <p:nvPr/>
        </p:nvSpPr>
        <p:spPr>
          <a:xfrm>
            <a:off x="6470265" y="2377114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70C209-DDA5-4C1A-87E7-CDA1FE311BFB}"/>
              </a:ext>
            </a:extLst>
          </p:cNvPr>
          <p:cNvSpPr/>
          <p:nvPr/>
        </p:nvSpPr>
        <p:spPr>
          <a:xfrm>
            <a:off x="6604409" y="2715688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A291A10-BC1A-4E6E-9AFE-29460A2A6A3C}"/>
              </a:ext>
            </a:extLst>
          </p:cNvPr>
          <p:cNvSpPr/>
          <p:nvPr/>
        </p:nvSpPr>
        <p:spPr>
          <a:xfrm>
            <a:off x="6677320" y="3481486"/>
            <a:ext cx="6891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074F76E-284B-4A7E-AB98-0F10F66BFD24}"/>
              </a:ext>
            </a:extLst>
          </p:cNvPr>
          <p:cNvSpPr/>
          <p:nvPr/>
        </p:nvSpPr>
        <p:spPr>
          <a:xfrm>
            <a:off x="6152187" y="5120355"/>
            <a:ext cx="137755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85135C1-DB76-436C-935B-F5B41F152F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378767"/>
              </p:ext>
            </p:extLst>
          </p:nvPr>
        </p:nvGraphicFramePr>
        <p:xfrm>
          <a:off x="-1131288" y="1068317"/>
          <a:ext cx="6173745" cy="42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4DC7A0DD-4F97-40F3-B30A-E5A9F95272DF}"/>
              </a:ext>
            </a:extLst>
          </p:cNvPr>
          <p:cNvSpPr/>
          <p:nvPr/>
        </p:nvSpPr>
        <p:spPr>
          <a:xfrm>
            <a:off x="-1282496" y="5420351"/>
            <a:ext cx="48695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SINTEF Offshore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Blowout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D211BDF3-4B82-4D44-ABCC-8F8FF98B40A8}"/>
              </a:ext>
            </a:extLst>
          </p:cNvPr>
          <p:cNvSpPr/>
          <p:nvPr/>
        </p:nvSpPr>
        <p:spPr>
          <a:xfrm flipH="1">
            <a:off x="3128732" y="4244176"/>
            <a:ext cx="103994" cy="15866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BFBAE39-30BC-465A-8EEE-8F01596F21ED}"/>
              </a:ext>
            </a:extLst>
          </p:cNvPr>
          <p:cNvSpPr/>
          <p:nvPr/>
        </p:nvSpPr>
        <p:spPr>
          <a:xfrm flipH="1">
            <a:off x="3089949" y="3450427"/>
            <a:ext cx="155794" cy="8976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022F42-DB81-4A4F-A7D3-671F10BCACC3}"/>
              </a:ext>
            </a:extLst>
          </p:cNvPr>
          <p:cNvSpPr/>
          <p:nvPr/>
        </p:nvSpPr>
        <p:spPr>
          <a:xfrm flipH="1">
            <a:off x="2924220" y="2555882"/>
            <a:ext cx="155794" cy="2785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297C74-6EF4-48B9-B68F-B23EE5EDDFFC}"/>
              </a:ext>
            </a:extLst>
          </p:cNvPr>
          <p:cNvSpPr txBox="1"/>
          <p:nvPr/>
        </p:nvSpPr>
        <p:spPr>
          <a:xfrm>
            <a:off x="4518369" y="1272602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400,00 m 20” – H40, 94 </a:t>
            </a:r>
            <a:r>
              <a:rPr lang="pt-BR" dirty="0" err="1"/>
              <a:t>lb</a:t>
            </a:r>
            <a:r>
              <a:rPr lang="pt-BR" dirty="0"/>
              <a:t>/</a:t>
            </a:r>
            <a:r>
              <a:rPr lang="pt-BR" dirty="0" err="1"/>
              <a:t>ft</a:t>
            </a:r>
            <a:r>
              <a:rPr lang="pt-BR" dirty="0"/>
              <a:t>   </a:t>
            </a:r>
            <a:br>
              <a:rPr lang="pt-BR" dirty="0"/>
            </a:br>
            <a:r>
              <a:rPr lang="pt-BR" dirty="0"/>
              <a:t>Revestimento Condutor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D04A7C1-8A91-4849-BE96-23A72A02852B}"/>
              </a:ext>
            </a:extLst>
          </p:cNvPr>
          <p:cNvSpPr txBox="1"/>
          <p:nvPr/>
        </p:nvSpPr>
        <p:spPr>
          <a:xfrm>
            <a:off x="4162173" y="2448621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1400,00 m 13 3/8” – K55, 61 </a:t>
            </a:r>
            <a:r>
              <a:rPr lang="pt-BR" dirty="0" err="1"/>
              <a:t>lb</a:t>
            </a:r>
            <a:r>
              <a:rPr lang="pt-BR" dirty="0"/>
              <a:t>/</a:t>
            </a:r>
            <a:r>
              <a:rPr lang="pt-BR" dirty="0" err="1"/>
              <a:t>ft</a:t>
            </a:r>
            <a:endParaRPr lang="pt-BR" dirty="0"/>
          </a:p>
          <a:p>
            <a:r>
              <a:rPr lang="pt-BR" dirty="0"/>
              <a:t>Revestimento de Superfície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4B019DE-79EB-41CF-B8B4-6B72738757EB}"/>
              </a:ext>
            </a:extLst>
          </p:cNvPr>
          <p:cNvSpPr txBox="1"/>
          <p:nvPr/>
        </p:nvSpPr>
        <p:spPr>
          <a:xfrm>
            <a:off x="3911205" y="3708954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2400,00 m 7” – C75, 20 </a:t>
            </a:r>
            <a:r>
              <a:rPr lang="pt-BR" dirty="0" err="1"/>
              <a:t>lb</a:t>
            </a:r>
            <a:r>
              <a:rPr lang="pt-BR" dirty="0"/>
              <a:t>/</a:t>
            </a:r>
            <a:r>
              <a:rPr lang="pt-BR" dirty="0" err="1"/>
              <a:t>ft</a:t>
            </a:r>
            <a:br>
              <a:rPr lang="pt-BR" dirty="0"/>
            </a:br>
            <a:r>
              <a:rPr lang="pt-BR" dirty="0"/>
              <a:t>Revestimento Intermediário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3D6F606-A16C-445E-B74E-EDA1FE549F2C}"/>
              </a:ext>
            </a:extLst>
          </p:cNvPr>
          <p:cNvSpPr/>
          <p:nvPr/>
        </p:nvSpPr>
        <p:spPr>
          <a:xfrm flipH="1">
            <a:off x="2754258" y="1328728"/>
            <a:ext cx="155268" cy="150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014B2A3-4882-4B6D-8F23-62B43EBA39A5}"/>
              </a:ext>
            </a:extLst>
          </p:cNvPr>
          <p:cNvSpPr/>
          <p:nvPr/>
        </p:nvSpPr>
        <p:spPr>
          <a:xfrm flipH="1">
            <a:off x="2449466" y="1309681"/>
            <a:ext cx="304793" cy="1714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283EE36-2066-4737-9D32-9594201FFCBE}"/>
              </a:ext>
            </a:extLst>
          </p:cNvPr>
          <p:cNvSpPr/>
          <p:nvPr/>
        </p:nvSpPr>
        <p:spPr>
          <a:xfrm flipH="1">
            <a:off x="3020038" y="2552706"/>
            <a:ext cx="49493" cy="1795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C642421-486C-42BD-896D-364CD845AD17}"/>
              </a:ext>
            </a:extLst>
          </p:cNvPr>
          <p:cNvCxnSpPr>
            <a:cxnSpLocks/>
          </p:cNvCxnSpPr>
          <p:nvPr/>
        </p:nvCxnSpPr>
        <p:spPr>
          <a:xfrm flipH="1">
            <a:off x="3085740" y="1328729"/>
            <a:ext cx="0" cy="3019425"/>
          </a:xfrm>
          <a:prstGeom prst="line">
            <a:avLst/>
          </a:prstGeom>
          <a:ln w="38100">
            <a:solidFill>
              <a:srgbClr val="78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A781FAA-EC62-4818-84CC-AAEC8F5B290A}"/>
              </a:ext>
            </a:extLst>
          </p:cNvPr>
          <p:cNvCxnSpPr>
            <a:cxnSpLocks/>
          </p:cNvCxnSpPr>
          <p:nvPr/>
        </p:nvCxnSpPr>
        <p:spPr>
          <a:xfrm flipH="1">
            <a:off x="2909527" y="1328729"/>
            <a:ext cx="0" cy="1504950"/>
          </a:xfrm>
          <a:prstGeom prst="line">
            <a:avLst/>
          </a:prstGeom>
          <a:ln w="38100">
            <a:solidFill>
              <a:srgbClr val="78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A5C053BC-1542-42B9-8296-6D6347D807D1}"/>
              </a:ext>
            </a:extLst>
          </p:cNvPr>
          <p:cNvCxnSpPr>
            <a:cxnSpLocks/>
          </p:cNvCxnSpPr>
          <p:nvPr/>
        </p:nvCxnSpPr>
        <p:spPr>
          <a:xfrm flipH="1">
            <a:off x="2623777" y="1328729"/>
            <a:ext cx="0" cy="152400"/>
          </a:xfrm>
          <a:prstGeom prst="line">
            <a:avLst/>
          </a:prstGeom>
          <a:ln w="38100">
            <a:solidFill>
              <a:srgbClr val="78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E2211230-3973-4D94-B751-F6F632248AC7}"/>
              </a:ext>
            </a:extLst>
          </p:cNvPr>
          <p:cNvSpPr/>
          <p:nvPr/>
        </p:nvSpPr>
        <p:spPr>
          <a:xfrm flipH="1">
            <a:off x="2552339" y="1402548"/>
            <a:ext cx="71438" cy="71438"/>
          </a:xfrm>
          <a:prstGeom prst="rtTriangle">
            <a:avLst/>
          </a:prstGeom>
          <a:solidFill>
            <a:srgbClr val="780000"/>
          </a:solidFill>
          <a:ln>
            <a:solidFill>
              <a:srgbClr val="7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DDE9F869-1A94-487D-8D7D-878B1E598979}"/>
              </a:ext>
            </a:extLst>
          </p:cNvPr>
          <p:cNvSpPr/>
          <p:nvPr/>
        </p:nvSpPr>
        <p:spPr>
          <a:xfrm flipH="1">
            <a:off x="2838089" y="2755097"/>
            <a:ext cx="71438" cy="71438"/>
          </a:xfrm>
          <a:prstGeom prst="rtTriangle">
            <a:avLst/>
          </a:prstGeom>
          <a:solidFill>
            <a:srgbClr val="780000"/>
          </a:solidFill>
          <a:ln>
            <a:solidFill>
              <a:srgbClr val="7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Retângulo 32">
            <a:extLst>
              <a:ext uri="{FF2B5EF4-FFF2-40B4-BE49-F238E27FC236}">
                <a16:creationId xmlns:a16="http://schemas.microsoft.com/office/drawing/2014/main" id="{9A6FF1A9-226A-4AD4-B331-A20A22F5FC86}"/>
              </a:ext>
            </a:extLst>
          </p:cNvPr>
          <p:cNvSpPr/>
          <p:nvPr/>
        </p:nvSpPr>
        <p:spPr>
          <a:xfrm flipH="1">
            <a:off x="3025743" y="4269573"/>
            <a:ext cx="71438" cy="71438"/>
          </a:xfrm>
          <a:prstGeom prst="rtTriangle">
            <a:avLst/>
          </a:prstGeom>
          <a:solidFill>
            <a:srgbClr val="780000"/>
          </a:solidFill>
          <a:ln>
            <a:solidFill>
              <a:srgbClr val="7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AF32D5D-0774-4CD2-9479-DD55509DD5B6}"/>
              </a:ext>
            </a:extLst>
          </p:cNvPr>
          <p:cNvCxnSpPr>
            <a:cxnSpLocks/>
          </p:cNvCxnSpPr>
          <p:nvPr/>
        </p:nvCxnSpPr>
        <p:spPr>
          <a:xfrm flipH="1">
            <a:off x="2609489" y="1328729"/>
            <a:ext cx="644072" cy="0"/>
          </a:xfrm>
          <a:prstGeom prst="line">
            <a:avLst/>
          </a:prstGeom>
          <a:ln w="38100">
            <a:solidFill>
              <a:srgbClr val="78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7AF566A-FD0F-41F8-9027-4130CE6138A4}"/>
              </a:ext>
            </a:extLst>
          </p:cNvPr>
          <p:cNvCxnSpPr>
            <a:cxnSpLocks/>
          </p:cNvCxnSpPr>
          <p:nvPr/>
        </p:nvCxnSpPr>
        <p:spPr>
          <a:xfrm flipH="1" flipV="1">
            <a:off x="3020041" y="2833679"/>
            <a:ext cx="0" cy="151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0B2AB2B-DEDE-4483-A064-7BAABFAD86B7}"/>
              </a:ext>
            </a:extLst>
          </p:cNvPr>
          <p:cNvCxnSpPr>
            <a:cxnSpLocks/>
          </p:cNvCxnSpPr>
          <p:nvPr/>
        </p:nvCxnSpPr>
        <p:spPr>
          <a:xfrm flipH="1" flipV="1">
            <a:off x="2754258" y="1481124"/>
            <a:ext cx="0" cy="135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8378DFD1-7B87-4F3D-A485-521860404179}"/>
              </a:ext>
            </a:extLst>
          </p:cNvPr>
          <p:cNvCxnSpPr>
            <a:cxnSpLocks/>
          </p:cNvCxnSpPr>
          <p:nvPr/>
        </p:nvCxnSpPr>
        <p:spPr>
          <a:xfrm flipV="1">
            <a:off x="2445183" y="1481118"/>
            <a:ext cx="309074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4B09859-4C41-411D-8632-366E32F04B2F}"/>
              </a:ext>
            </a:extLst>
          </p:cNvPr>
          <p:cNvCxnSpPr>
            <a:cxnSpLocks/>
          </p:cNvCxnSpPr>
          <p:nvPr/>
        </p:nvCxnSpPr>
        <p:spPr>
          <a:xfrm flipH="1" flipV="1">
            <a:off x="2446596" y="1307301"/>
            <a:ext cx="1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BD8A26C-D4D0-4C13-9A85-D17C1349CAD6}"/>
              </a:ext>
            </a:extLst>
          </p:cNvPr>
          <p:cNvCxnSpPr>
            <a:cxnSpLocks/>
          </p:cNvCxnSpPr>
          <p:nvPr/>
        </p:nvCxnSpPr>
        <p:spPr>
          <a:xfrm flipV="1">
            <a:off x="2747626" y="2833671"/>
            <a:ext cx="2734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81F2C70-B441-4B6E-98BD-38F7D5DCD39B}"/>
              </a:ext>
            </a:extLst>
          </p:cNvPr>
          <p:cNvSpPr txBox="1"/>
          <p:nvPr/>
        </p:nvSpPr>
        <p:spPr>
          <a:xfrm>
            <a:off x="1145415" y="2385764"/>
            <a:ext cx="16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TOC 1200,00 m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8D23DC9-304F-4C41-8E56-CA38B219F72D}"/>
              </a:ext>
            </a:extLst>
          </p:cNvPr>
          <p:cNvCxnSpPr>
            <a:cxnSpLocks/>
          </p:cNvCxnSpPr>
          <p:nvPr/>
        </p:nvCxnSpPr>
        <p:spPr>
          <a:xfrm>
            <a:off x="3238140" y="1328728"/>
            <a:ext cx="0" cy="4495796"/>
          </a:xfrm>
          <a:prstGeom prst="line">
            <a:avLst/>
          </a:prstGeom>
          <a:ln w="38100">
            <a:solidFill>
              <a:srgbClr val="78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7917226A-1B49-4E9D-993E-0F11187DA296}"/>
              </a:ext>
            </a:extLst>
          </p:cNvPr>
          <p:cNvSpPr/>
          <p:nvPr/>
        </p:nvSpPr>
        <p:spPr>
          <a:xfrm flipH="1">
            <a:off x="3177361" y="5750709"/>
            <a:ext cx="71438" cy="71438"/>
          </a:xfrm>
          <a:prstGeom prst="rtTriangle">
            <a:avLst/>
          </a:prstGeom>
          <a:solidFill>
            <a:srgbClr val="780000"/>
          </a:solidFill>
          <a:ln>
            <a:solidFill>
              <a:srgbClr val="7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A6E40CA9-A92D-4AEF-BE8A-6E460D59CD7A}"/>
              </a:ext>
            </a:extLst>
          </p:cNvPr>
          <p:cNvCxnSpPr>
            <a:cxnSpLocks/>
          </p:cNvCxnSpPr>
          <p:nvPr/>
        </p:nvCxnSpPr>
        <p:spPr>
          <a:xfrm flipV="1">
            <a:off x="3020038" y="4350510"/>
            <a:ext cx="1065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F9AA3001-0BDE-453D-A690-9F13708628F5}"/>
              </a:ext>
            </a:extLst>
          </p:cNvPr>
          <p:cNvCxnSpPr>
            <a:cxnSpLocks/>
          </p:cNvCxnSpPr>
          <p:nvPr/>
        </p:nvCxnSpPr>
        <p:spPr>
          <a:xfrm flipV="1">
            <a:off x="3126581" y="4348151"/>
            <a:ext cx="0" cy="1482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2F232EA5-C841-442B-8CB3-1D30FF7BD26D}"/>
              </a:ext>
            </a:extLst>
          </p:cNvPr>
          <p:cNvGrpSpPr/>
          <p:nvPr/>
        </p:nvGrpSpPr>
        <p:grpSpPr>
          <a:xfrm flipH="1">
            <a:off x="3607776" y="1309674"/>
            <a:ext cx="808378" cy="4523573"/>
            <a:chOff x="3655401" y="1319199"/>
            <a:chExt cx="808378" cy="4523573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CE836DA-2354-42D8-A997-1A988DEE23F8}"/>
                </a:ext>
              </a:extLst>
            </p:cNvPr>
            <p:cNvSpPr/>
            <p:nvPr/>
          </p:nvSpPr>
          <p:spPr>
            <a:xfrm flipH="1">
              <a:off x="4338950" y="4256074"/>
              <a:ext cx="103994" cy="15866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0D295F06-1EED-4F5D-8875-8E41E4BADCC9}"/>
                </a:ext>
              </a:extLst>
            </p:cNvPr>
            <p:cNvSpPr/>
            <p:nvPr/>
          </p:nvSpPr>
          <p:spPr>
            <a:xfrm flipH="1">
              <a:off x="4300167" y="3462325"/>
              <a:ext cx="155794" cy="897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B46F3ED-EC4E-44F9-BAE5-7B7E86316B83}"/>
                </a:ext>
              </a:extLst>
            </p:cNvPr>
            <p:cNvSpPr/>
            <p:nvPr/>
          </p:nvSpPr>
          <p:spPr>
            <a:xfrm flipH="1">
              <a:off x="4134438" y="2567780"/>
              <a:ext cx="155794" cy="2785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2D6022B4-A0F4-40CF-A515-5B3AA1C42AE6}"/>
                </a:ext>
              </a:extLst>
            </p:cNvPr>
            <p:cNvSpPr/>
            <p:nvPr/>
          </p:nvSpPr>
          <p:spPr>
            <a:xfrm flipH="1">
              <a:off x="3964476" y="1340626"/>
              <a:ext cx="155268" cy="15049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8A133C1A-4731-4495-B943-B4C3710A7812}"/>
                </a:ext>
              </a:extLst>
            </p:cNvPr>
            <p:cNvSpPr/>
            <p:nvPr/>
          </p:nvSpPr>
          <p:spPr>
            <a:xfrm flipH="1">
              <a:off x="3659684" y="1321579"/>
              <a:ext cx="304793" cy="1714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2F7505FA-C0C8-41D6-85B7-20308FC1AF1F}"/>
                </a:ext>
              </a:extLst>
            </p:cNvPr>
            <p:cNvSpPr/>
            <p:nvPr/>
          </p:nvSpPr>
          <p:spPr>
            <a:xfrm flipH="1">
              <a:off x="4230256" y="2564604"/>
              <a:ext cx="49493" cy="1795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CBEB3A0A-1E6A-47D1-AF8D-6A23B5986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5958" y="1340627"/>
              <a:ext cx="0" cy="3019425"/>
            </a:xfrm>
            <a:prstGeom prst="line">
              <a:avLst/>
            </a:prstGeom>
            <a:ln w="38100">
              <a:solidFill>
                <a:srgbClr val="78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4DBBCF7D-BB5A-4C69-A76D-9C86BD4A0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45" y="1340627"/>
              <a:ext cx="0" cy="1504950"/>
            </a:xfrm>
            <a:prstGeom prst="line">
              <a:avLst/>
            </a:prstGeom>
            <a:ln w="38100">
              <a:solidFill>
                <a:srgbClr val="78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1301F6D4-5AF5-4DDC-A62C-3F91E19CE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3995" y="1340627"/>
              <a:ext cx="0" cy="152400"/>
            </a:xfrm>
            <a:prstGeom prst="line">
              <a:avLst/>
            </a:prstGeom>
            <a:ln w="38100">
              <a:solidFill>
                <a:srgbClr val="78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riângulo Retângulo 69">
              <a:extLst>
                <a:ext uri="{FF2B5EF4-FFF2-40B4-BE49-F238E27FC236}">
                  <a16:creationId xmlns:a16="http://schemas.microsoft.com/office/drawing/2014/main" id="{F6661FBC-6710-4B5C-85C3-6EED127551E5}"/>
                </a:ext>
              </a:extLst>
            </p:cNvPr>
            <p:cNvSpPr/>
            <p:nvPr/>
          </p:nvSpPr>
          <p:spPr>
            <a:xfrm flipH="1">
              <a:off x="3762557" y="1414446"/>
              <a:ext cx="71438" cy="71438"/>
            </a:xfrm>
            <a:prstGeom prst="rtTriangle">
              <a:avLst/>
            </a:prstGeom>
            <a:solidFill>
              <a:srgbClr val="780000"/>
            </a:solidFill>
            <a:ln>
              <a:solidFill>
                <a:srgbClr val="7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Triângulo Retângulo 70">
              <a:extLst>
                <a:ext uri="{FF2B5EF4-FFF2-40B4-BE49-F238E27FC236}">
                  <a16:creationId xmlns:a16="http://schemas.microsoft.com/office/drawing/2014/main" id="{3EA06F17-56FF-4F2C-8EF0-FCD19A0F1580}"/>
                </a:ext>
              </a:extLst>
            </p:cNvPr>
            <p:cNvSpPr/>
            <p:nvPr/>
          </p:nvSpPr>
          <p:spPr>
            <a:xfrm flipH="1">
              <a:off x="4048307" y="2766995"/>
              <a:ext cx="71438" cy="71438"/>
            </a:xfrm>
            <a:prstGeom prst="rtTriangle">
              <a:avLst/>
            </a:prstGeom>
            <a:solidFill>
              <a:srgbClr val="780000"/>
            </a:solidFill>
            <a:ln>
              <a:solidFill>
                <a:srgbClr val="7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Triângulo Retângulo 71">
              <a:extLst>
                <a:ext uri="{FF2B5EF4-FFF2-40B4-BE49-F238E27FC236}">
                  <a16:creationId xmlns:a16="http://schemas.microsoft.com/office/drawing/2014/main" id="{42186AE5-FC30-475D-AF03-995BCF9F5199}"/>
                </a:ext>
              </a:extLst>
            </p:cNvPr>
            <p:cNvSpPr/>
            <p:nvPr/>
          </p:nvSpPr>
          <p:spPr>
            <a:xfrm flipH="1">
              <a:off x="4235961" y="4281471"/>
              <a:ext cx="71438" cy="71438"/>
            </a:xfrm>
            <a:prstGeom prst="rtTriangle">
              <a:avLst/>
            </a:prstGeom>
            <a:solidFill>
              <a:srgbClr val="780000"/>
            </a:solidFill>
            <a:ln>
              <a:solidFill>
                <a:srgbClr val="7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895ED414-0E57-4855-9A69-78D9328C0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9707" y="1340627"/>
              <a:ext cx="644072" cy="0"/>
            </a:xfrm>
            <a:prstGeom prst="line">
              <a:avLst/>
            </a:prstGeom>
            <a:ln w="38100">
              <a:solidFill>
                <a:srgbClr val="78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F5E4EF7-15C7-4ABE-95E3-CB502075CD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0259" y="2845577"/>
              <a:ext cx="0" cy="1519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4B78AFBF-3388-4E32-A385-177CB70D2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64476" y="1493022"/>
              <a:ext cx="0" cy="1352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F6781D1B-DA46-4A8A-9690-898DAE9BD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5401" y="1493016"/>
              <a:ext cx="309074" cy="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CC64F976-19E0-4099-BF9B-7C1EFB6418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6814" y="1319199"/>
              <a:ext cx="1" cy="18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8737AAD-CE78-4DF1-8EB2-44BB79061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7844" y="2845569"/>
              <a:ext cx="27344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7074274F-220D-4EA3-BF41-47EBEBB9A7D8}"/>
                </a:ext>
              </a:extLst>
            </p:cNvPr>
            <p:cNvCxnSpPr>
              <a:cxnSpLocks/>
            </p:cNvCxnSpPr>
            <p:nvPr/>
          </p:nvCxnSpPr>
          <p:spPr>
            <a:xfrm>
              <a:off x="4448358" y="1340626"/>
              <a:ext cx="0" cy="4495796"/>
            </a:xfrm>
            <a:prstGeom prst="line">
              <a:avLst/>
            </a:prstGeom>
            <a:ln w="38100">
              <a:solidFill>
                <a:srgbClr val="78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Triângulo Retângulo 79">
              <a:extLst>
                <a:ext uri="{FF2B5EF4-FFF2-40B4-BE49-F238E27FC236}">
                  <a16:creationId xmlns:a16="http://schemas.microsoft.com/office/drawing/2014/main" id="{59AC2AE8-2B90-4D31-8B66-F7564C103F19}"/>
                </a:ext>
              </a:extLst>
            </p:cNvPr>
            <p:cNvSpPr/>
            <p:nvPr/>
          </p:nvSpPr>
          <p:spPr>
            <a:xfrm flipH="1">
              <a:off x="4387579" y="5762607"/>
              <a:ext cx="71438" cy="71438"/>
            </a:xfrm>
            <a:prstGeom prst="rtTriangle">
              <a:avLst/>
            </a:prstGeom>
            <a:solidFill>
              <a:srgbClr val="780000"/>
            </a:solidFill>
            <a:ln>
              <a:solidFill>
                <a:srgbClr val="7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305D6F3E-9EDB-446F-93AD-90D9CB1AF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0256" y="4362408"/>
              <a:ext cx="10654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450826E4-39AB-4389-A264-65010422D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6799" y="4360049"/>
              <a:ext cx="0" cy="1482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8CA3320-15D3-4EF9-8B63-B215DDE999C2}"/>
              </a:ext>
            </a:extLst>
          </p:cNvPr>
          <p:cNvCxnSpPr>
            <a:cxnSpLocks/>
          </p:cNvCxnSpPr>
          <p:nvPr/>
        </p:nvCxnSpPr>
        <p:spPr>
          <a:xfrm>
            <a:off x="3126581" y="5830874"/>
            <a:ext cx="60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BE99D89-BDC6-4FDB-A8B2-49EA12FFC693}"/>
              </a:ext>
            </a:extLst>
          </p:cNvPr>
          <p:cNvSpPr txBox="1"/>
          <p:nvPr/>
        </p:nvSpPr>
        <p:spPr>
          <a:xfrm>
            <a:off x="3824980" y="475643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3400,00 m 5” – C75, 18 </a:t>
            </a:r>
            <a:r>
              <a:rPr lang="pt-BR" dirty="0" err="1"/>
              <a:t>lb</a:t>
            </a:r>
            <a:r>
              <a:rPr lang="pt-BR" dirty="0"/>
              <a:t>/</a:t>
            </a:r>
            <a:r>
              <a:rPr lang="pt-BR" dirty="0" err="1"/>
              <a:t>ft</a:t>
            </a:r>
            <a:br>
              <a:rPr lang="pt-BR" dirty="0"/>
            </a:br>
            <a:r>
              <a:rPr lang="pt-BR" dirty="0"/>
              <a:t>Revestimento de Produção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7B8CA8CB-7E1A-4E9A-BB39-3B51CFD67C16}"/>
              </a:ext>
            </a:extLst>
          </p:cNvPr>
          <p:cNvSpPr txBox="1"/>
          <p:nvPr/>
        </p:nvSpPr>
        <p:spPr>
          <a:xfrm>
            <a:off x="1421823" y="3260995"/>
            <a:ext cx="16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TOC 1700,00 m</a:t>
            </a:r>
          </a:p>
        </p:txBody>
      </p:sp>
    </p:spTree>
    <p:extLst>
      <p:ext uri="{BB962C8B-B14F-4D97-AF65-F5344CB8AC3E}">
        <p14:creationId xmlns:p14="http://schemas.microsoft.com/office/powerpoint/2010/main" val="122677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1710BB376E7941914DCE66FEA91E1F" ma:contentTypeVersion="10" ma:contentTypeDescription="Crie um novo documento." ma:contentTypeScope="" ma:versionID="58913e177e8a955f1d199717620b7ded">
  <xsd:schema xmlns:xsd="http://www.w3.org/2001/XMLSchema" xmlns:xs="http://www.w3.org/2001/XMLSchema" xmlns:p="http://schemas.microsoft.com/office/2006/metadata/properties" xmlns:ns3="f62671e9-89eb-4f99-a5f6-db3359988c00" xmlns:ns4="4134815b-eabf-46ac-844d-9b0690bd8711" targetNamespace="http://schemas.microsoft.com/office/2006/metadata/properties" ma:root="true" ma:fieldsID="8959957db32c8c64e0ce54d1c5e443a9" ns3:_="" ns4:_="">
    <xsd:import namespace="f62671e9-89eb-4f99-a5f6-db3359988c00"/>
    <xsd:import namespace="4134815b-eabf-46ac-844d-9b0690bd87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671e9-89eb-4f99-a5f6-db3359988c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815b-eabf-46ac-844d-9b0690bd87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35DC09-B6BC-4815-8006-072362A6F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671e9-89eb-4f99-a5f6-db3359988c00"/>
    <ds:schemaRef ds:uri="4134815b-eabf-46ac-844d-9b0690bd8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1528D-EFA8-4E4A-B420-BD2A0D21B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B0293-AE68-4754-86B7-17138D7CE13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f62671e9-89eb-4f99-a5f6-db3359988c00"/>
    <ds:schemaRef ds:uri="http://www.w3.org/XML/1998/namespace"/>
    <ds:schemaRef ds:uri="http://purl.org/dc/terms/"/>
    <ds:schemaRef ds:uri="http://schemas.microsoft.com/office/infopath/2007/PartnerControls"/>
    <ds:schemaRef ds:uri="4134815b-eabf-46ac-844d-9b0690bd871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112</Words>
  <Application>Microsoft Office PowerPoint</Application>
  <PresentationFormat>Personalizar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Otávio Rodrigues</dc:creator>
  <cp:lastModifiedBy>Lucas Santos</cp:lastModifiedBy>
  <cp:revision>10</cp:revision>
  <dcterms:created xsi:type="dcterms:W3CDTF">2022-02-26T14:41:31Z</dcterms:created>
  <dcterms:modified xsi:type="dcterms:W3CDTF">2022-03-05T17:28:38Z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0x010100081710BB376E7941914DCE66FEA91E1F</vt:lpwstr>
  </property>
</Properties>
</file>