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1FDAD1-1F9C-4638-9983-A7F22B0606AB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C9FDB85-17F2-451B-B0E8-04909F9C0B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752601"/>
            <a:ext cx="8991600" cy="1829761"/>
          </a:xfrm>
        </p:spPr>
        <p:txBody>
          <a:bodyPr/>
          <a:lstStyle/>
          <a:p>
            <a:r>
              <a:rPr lang="en-US" dirty="0" err="1" smtClean="0"/>
              <a:t>Criptografia</a:t>
            </a:r>
            <a:r>
              <a:rPr lang="en-US" dirty="0" smtClean="0"/>
              <a:t> de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r>
              <a:rPr lang="en-US" dirty="0" err="1"/>
              <a:t>é</a:t>
            </a:r>
            <a:r>
              <a:rPr lang="en-US" dirty="0" err="1" smtClean="0"/>
              <a:t>trica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Além</a:t>
            </a:r>
            <a:r>
              <a:rPr lang="en-US" dirty="0" smtClean="0"/>
              <a:t> do One-Time Pad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4864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Cals</a:t>
            </a:r>
            <a:endParaRPr lang="en-US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IF-UFRJ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5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Fixamos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={0,1}</a:t>
            </a:r>
            <a:r>
              <a:rPr lang="en-US" baseline="30000" dirty="0" smtClean="0"/>
              <a:t>n</a:t>
            </a:r>
            <a:r>
              <a:rPr lang="en-US" dirty="0" smtClean="0"/>
              <a:t> e </a:t>
            </a:r>
            <a:r>
              <a:rPr lang="en-US" dirty="0" err="1" smtClean="0"/>
              <a:t>escolhemos</a:t>
            </a:r>
            <a:r>
              <a:rPr lang="en-US" dirty="0" smtClean="0"/>
              <a:t> </a:t>
            </a:r>
            <a:r>
              <a:rPr lang="en-US" dirty="0" err="1" smtClean="0"/>
              <a:t>aleatoriamente</a:t>
            </a:r>
            <a:r>
              <a:rPr lang="en-US" dirty="0" smtClean="0"/>
              <a:t> m e c ∈ {0,1}</a:t>
            </a:r>
            <a:r>
              <a:rPr lang="en-US" baseline="30000" dirty="0" smtClean="0"/>
              <a:t>n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[M=</a:t>
            </a:r>
            <a:r>
              <a:rPr lang="en-US" dirty="0" err="1" smtClean="0"/>
              <a:t>m|C</a:t>
            </a:r>
            <a:r>
              <a:rPr lang="en-US" dirty="0" smtClean="0"/>
              <a:t>=c] = ?</a:t>
            </a:r>
          </a:p>
          <a:p>
            <a:pPr lvl="1"/>
            <a:r>
              <a:rPr lang="en-US" dirty="0"/>
              <a:t>=</a:t>
            </a:r>
            <a:r>
              <a:rPr lang="en-US" dirty="0" err="1" smtClean="0"/>
              <a:t>Pr</a:t>
            </a:r>
            <a:r>
              <a:rPr lang="en-US" dirty="0" smtClean="0"/>
              <a:t>[C=</a:t>
            </a:r>
            <a:r>
              <a:rPr lang="en-US" dirty="0" err="1" smtClean="0"/>
              <a:t>c|M</a:t>
            </a:r>
            <a:r>
              <a:rPr lang="en-US" dirty="0" smtClean="0"/>
              <a:t>=m] * </a:t>
            </a:r>
            <a:r>
              <a:rPr lang="en-US" dirty="0" err="1" smtClean="0"/>
              <a:t>Pr</a:t>
            </a:r>
            <a:r>
              <a:rPr lang="en-US" dirty="0" smtClean="0"/>
              <a:t>[M=m]/</a:t>
            </a:r>
            <a:r>
              <a:rPr lang="en-US" dirty="0" err="1" smtClean="0"/>
              <a:t>Pr</a:t>
            </a:r>
            <a:r>
              <a:rPr lang="en-US" dirty="0" smtClean="0"/>
              <a:t>[C=c]        (Bayes)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[C=c] =</a:t>
            </a:r>
          </a:p>
          <a:p>
            <a:pPr lvl="2"/>
            <a:r>
              <a:rPr lang="en-US" dirty="0" smtClean="0"/>
              <a:t>=∑</a:t>
            </a:r>
            <a:r>
              <a:rPr lang="en-US" baseline="-25000" dirty="0" smtClean="0"/>
              <a:t>m’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[C=</a:t>
            </a:r>
            <a:r>
              <a:rPr lang="en-US" dirty="0" err="1" smtClean="0"/>
              <a:t>c|M</a:t>
            </a:r>
            <a:r>
              <a:rPr lang="en-US" dirty="0" smtClean="0"/>
              <a:t>=m’] * </a:t>
            </a:r>
            <a:r>
              <a:rPr lang="en-US" dirty="0" err="1" smtClean="0"/>
              <a:t>Pr</a:t>
            </a:r>
            <a:r>
              <a:rPr lang="en-US" dirty="0" smtClean="0"/>
              <a:t>[M=m’]</a:t>
            </a:r>
          </a:p>
          <a:p>
            <a:pPr lvl="2"/>
            <a:r>
              <a:rPr lang="en-US" dirty="0"/>
              <a:t>=∑</a:t>
            </a:r>
            <a:r>
              <a:rPr lang="en-US" baseline="-25000" dirty="0"/>
              <a:t>m’</a:t>
            </a:r>
            <a:r>
              <a:rPr lang="en-US" dirty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[K= </a:t>
            </a:r>
            <a:r>
              <a:rPr lang="en-US" dirty="0" err="1" smtClean="0"/>
              <a:t>m’⊕c</a:t>
            </a:r>
            <a:r>
              <a:rPr lang="en-US" dirty="0" smtClean="0"/>
              <a:t>] </a:t>
            </a:r>
            <a:r>
              <a:rPr lang="en-US" dirty="0"/>
              <a:t>* </a:t>
            </a:r>
            <a:r>
              <a:rPr lang="en-US" dirty="0" err="1"/>
              <a:t>Pr</a:t>
            </a:r>
            <a:r>
              <a:rPr lang="en-US" dirty="0"/>
              <a:t>[M=m’]</a:t>
            </a:r>
          </a:p>
          <a:p>
            <a:pPr lvl="2"/>
            <a:r>
              <a:rPr lang="en-US" dirty="0"/>
              <a:t>=∑</a:t>
            </a:r>
            <a:r>
              <a:rPr lang="en-US" baseline="-25000" dirty="0"/>
              <a:t>m’</a:t>
            </a:r>
            <a:r>
              <a:rPr lang="en-US" dirty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-n</a:t>
            </a:r>
            <a:r>
              <a:rPr lang="en-US" dirty="0" smtClean="0"/>
              <a:t> * </a:t>
            </a:r>
            <a:r>
              <a:rPr lang="en-US" dirty="0" err="1" smtClean="0"/>
              <a:t>Pr</a:t>
            </a:r>
            <a:r>
              <a:rPr lang="en-US" dirty="0" smtClean="0"/>
              <a:t>[M=m’]</a:t>
            </a:r>
          </a:p>
          <a:p>
            <a:pPr lvl="2"/>
            <a:r>
              <a:rPr lang="en-US" dirty="0" smtClean="0"/>
              <a:t>= 2</a:t>
            </a:r>
            <a:r>
              <a:rPr lang="en-US" baseline="30000" dirty="0" smtClean="0"/>
              <a:t>-n</a:t>
            </a:r>
            <a:endParaRPr lang="en-US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S.P. do One-time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err="1"/>
              <a:t>Pr</a:t>
            </a:r>
            <a:r>
              <a:rPr lang="en-US" dirty="0"/>
              <a:t>[M=</a:t>
            </a:r>
            <a:r>
              <a:rPr lang="en-US" dirty="0" err="1"/>
              <a:t>m|C</a:t>
            </a:r>
            <a:r>
              <a:rPr lang="en-US" dirty="0"/>
              <a:t>=c] = ?</a:t>
            </a:r>
          </a:p>
          <a:p>
            <a:pPr lvl="1"/>
            <a:r>
              <a:rPr lang="en-US" dirty="0"/>
              <a:t>=</a:t>
            </a:r>
            <a:r>
              <a:rPr lang="en-US" dirty="0" err="1"/>
              <a:t>Pr</a:t>
            </a:r>
            <a:r>
              <a:rPr lang="en-US" dirty="0"/>
              <a:t>[C=</a:t>
            </a:r>
            <a:r>
              <a:rPr lang="en-US" dirty="0" err="1"/>
              <a:t>c|M</a:t>
            </a:r>
            <a:r>
              <a:rPr lang="en-US" dirty="0"/>
              <a:t>=m] * </a:t>
            </a:r>
            <a:r>
              <a:rPr lang="en-US" dirty="0" err="1"/>
              <a:t>Pr</a:t>
            </a:r>
            <a:r>
              <a:rPr lang="en-US" dirty="0"/>
              <a:t>[M=m]/</a:t>
            </a:r>
            <a:r>
              <a:rPr lang="en-US" dirty="0" err="1"/>
              <a:t>Pr</a:t>
            </a:r>
            <a:r>
              <a:rPr lang="en-US" dirty="0"/>
              <a:t>[C=c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=</a:t>
            </a:r>
            <a:r>
              <a:rPr lang="en-US" dirty="0" err="1" smtClean="0"/>
              <a:t>Pr</a:t>
            </a:r>
            <a:r>
              <a:rPr lang="en-US" dirty="0" smtClean="0"/>
              <a:t>[K=</a:t>
            </a:r>
            <a:r>
              <a:rPr lang="en-US" dirty="0" err="1" smtClean="0"/>
              <a:t>m⊕c</a:t>
            </a:r>
            <a:r>
              <a:rPr lang="en-US" dirty="0" smtClean="0"/>
              <a:t>]</a:t>
            </a:r>
            <a:r>
              <a:rPr lang="en-US" dirty="0"/>
              <a:t> * </a:t>
            </a:r>
            <a:r>
              <a:rPr lang="en-US" dirty="0" err="1"/>
              <a:t>Pr</a:t>
            </a:r>
            <a:r>
              <a:rPr lang="en-US" dirty="0"/>
              <a:t>[M=m</a:t>
            </a:r>
            <a:r>
              <a:rPr lang="en-US" dirty="0" smtClean="0"/>
              <a:t>]/</a:t>
            </a:r>
            <a:r>
              <a:rPr lang="en-US" dirty="0"/>
              <a:t>2</a:t>
            </a:r>
            <a:r>
              <a:rPr lang="en-US" baseline="30000" dirty="0"/>
              <a:t>-n</a:t>
            </a:r>
          </a:p>
          <a:p>
            <a:pPr lvl="1"/>
            <a:r>
              <a:rPr lang="en-US" dirty="0" smtClean="0"/>
              <a:t>=2</a:t>
            </a:r>
            <a:r>
              <a:rPr lang="en-US" baseline="30000" dirty="0" smtClean="0"/>
              <a:t>-n</a:t>
            </a:r>
            <a:r>
              <a:rPr lang="en-US" dirty="0" smtClean="0"/>
              <a:t> * </a:t>
            </a:r>
            <a:r>
              <a:rPr lang="en-US" dirty="0" err="1" smtClean="0"/>
              <a:t>Pr</a:t>
            </a:r>
            <a:r>
              <a:rPr lang="en-US" dirty="0" smtClean="0"/>
              <a:t>[M=m] /</a:t>
            </a:r>
            <a:r>
              <a:rPr lang="en-US" dirty="0"/>
              <a:t>2</a:t>
            </a:r>
            <a:r>
              <a:rPr lang="en-US" baseline="30000" dirty="0"/>
              <a:t>-n</a:t>
            </a:r>
          </a:p>
          <a:p>
            <a:pPr lvl="1"/>
            <a:r>
              <a:rPr lang="en-US" dirty="0" smtClean="0"/>
              <a:t>=</a:t>
            </a:r>
            <a:r>
              <a:rPr lang="en-US" dirty="0" err="1" smtClean="0"/>
              <a:t>Pr</a:t>
            </a:r>
            <a:r>
              <a:rPr lang="en-US" dirty="0" smtClean="0"/>
              <a:t>[M=m]</a:t>
            </a:r>
          </a:p>
          <a:p>
            <a:pPr lvl="1"/>
            <a:endParaRPr lang="en-US" dirty="0"/>
          </a:p>
          <a:p>
            <a:r>
              <a:rPr lang="en-US" dirty="0" smtClean="0"/>
              <a:t>Logo, o One-time Pad </a:t>
            </a:r>
            <a:r>
              <a:rPr lang="pt-PT" dirty="0" smtClean="0"/>
              <a:t>é perfeitamente sigiloso!</a:t>
            </a:r>
          </a:p>
          <a:p>
            <a:pPr lvl="1"/>
            <a:r>
              <a:rPr lang="pt-PT" dirty="0" smtClean="0"/>
              <a:t>Além disso, é provado que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pt-PT" dirty="0" smtClean="0"/>
              <a:t>é o unico que </a:t>
            </a:r>
            <a:r>
              <a:rPr lang="en-US" dirty="0" err="1" smtClean="0"/>
              <a:t>satisfaz</a:t>
            </a:r>
            <a:r>
              <a:rPr lang="en-US" dirty="0" smtClean="0"/>
              <a:t> as </a:t>
            </a:r>
            <a:r>
              <a:rPr lang="en-US" dirty="0" err="1" smtClean="0"/>
              <a:t>condições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perfeito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Devido</a:t>
            </a:r>
            <a:r>
              <a:rPr lang="en-US" dirty="0" smtClean="0"/>
              <a:t> a </a:t>
            </a:r>
            <a:r>
              <a:rPr lang="en-US" dirty="0" err="1" smtClean="0"/>
              <a:t>natureza</a:t>
            </a:r>
            <a:r>
              <a:rPr lang="en-US" dirty="0" smtClean="0"/>
              <a:t> do One-time Pad,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limitações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impedem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r>
              <a:rPr lang="en-US" dirty="0" smtClean="0"/>
              <a:t> no </a:t>
            </a:r>
            <a:r>
              <a:rPr lang="en-US" dirty="0" err="1" smtClean="0"/>
              <a:t>dia</a:t>
            </a:r>
            <a:r>
              <a:rPr lang="en-US" dirty="0" smtClean="0"/>
              <a:t>-a-</a:t>
            </a:r>
            <a:r>
              <a:rPr lang="en-US" dirty="0" err="1" smtClean="0"/>
              <a:t>dia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mensagem</a:t>
            </a:r>
            <a:endParaRPr lang="en-US" dirty="0" smtClean="0"/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criptografia</a:t>
            </a:r>
            <a:r>
              <a:rPr lang="en-US" dirty="0" smtClean="0"/>
              <a:t> </a:t>
            </a:r>
            <a:r>
              <a:rPr lang="en-US" dirty="0" err="1" smtClean="0"/>
              <a:t>segura</a:t>
            </a:r>
            <a:r>
              <a:rPr lang="en-US" dirty="0" smtClean="0"/>
              <a:t> e </a:t>
            </a:r>
            <a:r>
              <a:rPr lang="en-US" dirty="0" err="1" smtClean="0"/>
              <a:t>prática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Limitações</a:t>
            </a:r>
            <a:r>
              <a:rPr lang="en-US" dirty="0" smtClean="0"/>
              <a:t> do OTP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</a:t>
            </a:r>
            <a:r>
              <a:rPr lang="en-US" dirty="0" smtClean="0"/>
              <a:t> = </a:t>
            </a:r>
            <a:r>
              <a:rPr lang="en-US" b="1" dirty="0" smtClean="0"/>
              <a:t>M</a:t>
            </a:r>
            <a:r>
              <a:rPr lang="en-US" dirty="0" smtClean="0"/>
              <a:t>,{Gen(),</a:t>
            </a:r>
            <a:r>
              <a:rPr lang="en-US" dirty="0" err="1" smtClean="0"/>
              <a:t>Enc</a:t>
            </a:r>
            <a:r>
              <a:rPr lang="en-US" dirty="0" smtClean="0"/>
              <a:t>(),Dec()}</a:t>
            </a:r>
          </a:p>
          <a:p>
            <a:r>
              <a:rPr lang="en-US" dirty="0" err="1" smtClean="0"/>
              <a:t>Informalmente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Escolhendo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aleatoriamente</a:t>
            </a:r>
            <a:r>
              <a:rPr lang="en-US" dirty="0" smtClean="0"/>
              <a:t> entre m</a:t>
            </a:r>
            <a:r>
              <a:rPr lang="en-US" baseline="-25000" dirty="0" smtClean="0"/>
              <a:t>0 </a:t>
            </a:r>
            <a:r>
              <a:rPr lang="en-US" dirty="0" smtClean="0"/>
              <a:t>e m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obtemos</a:t>
            </a:r>
            <a:r>
              <a:rPr lang="en-US" dirty="0" smtClean="0"/>
              <a:t> c &lt;-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b</a:t>
            </a:r>
            <a:r>
              <a:rPr lang="en-US" dirty="0" smtClean="0"/>
              <a:t>); Um </a:t>
            </a:r>
            <a:r>
              <a:rPr lang="en-US" dirty="0" err="1" smtClean="0"/>
              <a:t>advers</a:t>
            </a:r>
            <a:r>
              <a:rPr lang="en-US" dirty="0" err="1"/>
              <a:t>á</a:t>
            </a:r>
            <a:r>
              <a:rPr lang="en-US" dirty="0" err="1" smtClean="0"/>
              <a:t>rio</a:t>
            </a:r>
            <a:r>
              <a:rPr lang="en-US" dirty="0" smtClean="0"/>
              <a:t> A </a:t>
            </a:r>
            <a:r>
              <a:rPr lang="en-US" dirty="0" err="1" smtClean="0"/>
              <a:t>então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posse de c, </a:t>
            </a:r>
            <a:r>
              <a:rPr lang="en-US" dirty="0" err="1" smtClean="0"/>
              <a:t>tenta</a:t>
            </a:r>
            <a:r>
              <a:rPr lang="en-US" dirty="0" smtClean="0"/>
              <a:t> </a:t>
            </a:r>
            <a:r>
              <a:rPr lang="en-US" dirty="0" err="1" smtClean="0"/>
              <a:t>adivinhar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das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criptografada</a:t>
            </a:r>
            <a:endParaRPr lang="en-US" dirty="0" smtClean="0"/>
          </a:p>
          <a:p>
            <a:pPr lvl="1"/>
            <a:r>
              <a:rPr lang="el-GR" dirty="0" smtClean="0"/>
              <a:t>Π</a:t>
            </a:r>
            <a:r>
              <a:rPr lang="en-US" dirty="0" smtClean="0"/>
              <a:t> é </a:t>
            </a:r>
            <a:r>
              <a:rPr lang="en-US" dirty="0" err="1" smtClean="0"/>
              <a:t>perfeitamente</a:t>
            </a:r>
            <a:r>
              <a:rPr lang="en-US" dirty="0" smtClean="0"/>
              <a:t> </a:t>
            </a:r>
            <a:r>
              <a:rPr lang="en-US" dirty="0" err="1" smtClean="0"/>
              <a:t>indistinguivel</a:t>
            </a:r>
            <a:r>
              <a:rPr lang="en-US" dirty="0" smtClean="0"/>
              <a:t> se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adversário</a:t>
            </a:r>
            <a:r>
              <a:rPr lang="en-US" dirty="0" smtClean="0"/>
              <a:t> A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adivinhar</a:t>
            </a:r>
            <a:r>
              <a:rPr lang="en-US" dirty="0" smtClean="0"/>
              <a:t> </a:t>
            </a:r>
            <a:r>
              <a:rPr lang="en-US" dirty="0" err="1" smtClean="0"/>
              <a:t>corretamente</a:t>
            </a:r>
            <a:r>
              <a:rPr lang="en-US" dirty="0" smtClean="0"/>
              <a:t> com </a:t>
            </a:r>
            <a:r>
              <a:rPr lang="en-US" dirty="0" err="1" smtClean="0"/>
              <a:t>probabilitdade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1/2</a:t>
            </a:r>
            <a:endParaRPr lang="en-US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Indistinguibilidade</a:t>
            </a:r>
            <a:r>
              <a:rPr lang="en-US" dirty="0" smtClean="0"/>
              <a:t> </a:t>
            </a:r>
            <a:r>
              <a:rPr lang="en-US" dirty="0" err="1" smtClean="0"/>
              <a:t>Perfeita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38800"/>
          </a:xfrm>
        </p:spPr>
        <p:txBody>
          <a:bodyPr/>
          <a:lstStyle/>
          <a:p>
            <a:r>
              <a:rPr lang="en-US" dirty="0" err="1" smtClean="0"/>
              <a:t>Formalmente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Dado 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l-GR" dirty="0"/>
              <a:t>Π</a:t>
            </a:r>
            <a:r>
              <a:rPr lang="en-US" dirty="0"/>
              <a:t> = </a:t>
            </a:r>
            <a:r>
              <a:rPr lang="en-US" b="1" dirty="0"/>
              <a:t>M</a:t>
            </a:r>
            <a:r>
              <a:rPr lang="en-US" dirty="0"/>
              <a:t>,{Gen(),</a:t>
            </a:r>
            <a:r>
              <a:rPr lang="en-US" dirty="0" err="1"/>
              <a:t>Enc</a:t>
            </a:r>
            <a:r>
              <a:rPr lang="en-US" dirty="0"/>
              <a:t>(),Dec</a:t>
            </a:r>
            <a:r>
              <a:rPr lang="en-US" dirty="0" smtClean="0"/>
              <a:t>()}</a:t>
            </a:r>
          </a:p>
          <a:p>
            <a:pPr lvl="1"/>
            <a:r>
              <a:rPr lang="en-US" dirty="0" err="1" smtClean="0"/>
              <a:t>Definimos</a:t>
            </a:r>
            <a:r>
              <a:rPr lang="en-US" dirty="0" smtClean="0"/>
              <a:t> um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aleatorio</a:t>
            </a:r>
            <a:r>
              <a:rPr lang="en-US" dirty="0" smtClean="0"/>
              <a:t> </a:t>
            </a:r>
            <a:r>
              <a:rPr lang="en-US" dirty="0" err="1" smtClean="0"/>
              <a:t>PrivK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,</a:t>
            </a:r>
            <a:r>
              <a:rPr lang="el-GR" baseline="-25000" dirty="0" smtClean="0"/>
              <a:t>Π</a:t>
            </a:r>
            <a:r>
              <a:rPr lang="en-US" dirty="0" smtClean="0"/>
              <a:t>: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err="1" smtClean="0"/>
              <a:t>Escolhe</a:t>
            </a:r>
            <a:r>
              <a:rPr lang="en-US" dirty="0" smtClean="0"/>
              <a:t>-se </a:t>
            </a:r>
            <a:r>
              <a:rPr lang="en-US" dirty="0" err="1" smtClean="0"/>
              <a:t>aleatoriamente</a:t>
            </a:r>
            <a:r>
              <a:rPr lang="en-US" dirty="0" smtClean="0"/>
              <a:t> entre </a:t>
            </a:r>
            <a:r>
              <a:rPr lang="en-US" dirty="0"/>
              <a:t>m</a:t>
            </a:r>
            <a:r>
              <a:rPr lang="en-US" baseline="-25000" dirty="0"/>
              <a:t>0 </a:t>
            </a:r>
            <a:r>
              <a:rPr lang="en-US" dirty="0"/>
              <a:t>e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∈</a:t>
            </a:r>
            <a:r>
              <a:rPr lang="en-US" b="1" dirty="0" smtClean="0"/>
              <a:t>M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K &lt;- Gen(), </a:t>
            </a:r>
            <a:r>
              <a:rPr lang="en-US" dirty="0"/>
              <a:t>c &lt;- 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dirty="0" smtClean="0"/>
              <a:t>)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err="1" smtClean="0"/>
              <a:t>m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’</a:t>
            </a:r>
            <a:r>
              <a:rPr lang="en-US" dirty="0" smtClean="0"/>
              <a:t> &lt;- A(c); A </a:t>
            </a:r>
            <a:r>
              <a:rPr lang="en-US" dirty="0" err="1" smtClean="0"/>
              <a:t>acerta</a:t>
            </a:r>
            <a:r>
              <a:rPr lang="en-US" dirty="0" smtClean="0"/>
              <a:t> se b’=b,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baseline="-25000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1.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</a:t>
            </a:r>
            <a:r>
              <a:rPr lang="en-US" dirty="0" err="1"/>
              <a:t>á</a:t>
            </a:r>
            <a:r>
              <a:rPr lang="en-US" dirty="0" err="1" smtClean="0"/>
              <a:t>rio</a:t>
            </a:r>
            <a:r>
              <a:rPr lang="en-US" dirty="0" smtClean="0"/>
              <a:t>,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baseline="-25000" dirty="0" smtClean="0"/>
              <a:t> </a:t>
            </a:r>
            <a:r>
              <a:rPr lang="en-US" dirty="0" err="1" smtClean="0"/>
              <a:t>retorna</a:t>
            </a:r>
            <a:r>
              <a:rPr lang="en-US" dirty="0" smtClean="0"/>
              <a:t> 0</a:t>
            </a:r>
          </a:p>
          <a:p>
            <a:pPr lvl="1"/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/>
              <a:t>é </a:t>
            </a:r>
            <a:r>
              <a:rPr lang="en-US" dirty="0" err="1"/>
              <a:t>perfeitamente</a:t>
            </a:r>
            <a:r>
              <a:rPr lang="en-US" dirty="0"/>
              <a:t> </a:t>
            </a:r>
            <a:r>
              <a:rPr lang="en-US" dirty="0" err="1"/>
              <a:t>indistinguivel</a:t>
            </a:r>
            <a:r>
              <a:rPr lang="en-US" dirty="0"/>
              <a:t> </a:t>
            </a:r>
            <a:r>
              <a:rPr lang="en-US" dirty="0" smtClean="0"/>
              <a:t>se,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A: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dirty="0" smtClean="0"/>
              <a:t>=1] = ½</a:t>
            </a:r>
          </a:p>
          <a:p>
            <a:pPr lvl="1"/>
            <a:endParaRPr lang="en-US" dirty="0"/>
          </a:p>
          <a:p>
            <a:r>
              <a:rPr lang="en-US" dirty="0" err="1" smtClean="0"/>
              <a:t>Teorema</a:t>
            </a:r>
            <a:r>
              <a:rPr lang="en-US" dirty="0" smtClean="0"/>
              <a:t>: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/>
              <a:t>é </a:t>
            </a:r>
            <a:r>
              <a:rPr lang="en-US" dirty="0" err="1"/>
              <a:t>perfeitamente</a:t>
            </a:r>
            <a:r>
              <a:rPr lang="en-US" dirty="0"/>
              <a:t> </a:t>
            </a:r>
            <a:r>
              <a:rPr lang="en-US" dirty="0" err="1"/>
              <a:t>indistinguivel</a:t>
            </a:r>
            <a:r>
              <a:rPr lang="en-US" dirty="0"/>
              <a:t> </a:t>
            </a:r>
            <a:r>
              <a:rPr lang="en-US" dirty="0" smtClean="0"/>
              <a:t>se e </a:t>
            </a:r>
            <a:r>
              <a:rPr lang="en-US" dirty="0" err="1" smtClean="0"/>
              <a:t>somente</a:t>
            </a:r>
            <a:r>
              <a:rPr lang="en-US" dirty="0" smtClean="0"/>
              <a:t> se </a:t>
            </a:r>
            <a:r>
              <a:rPr lang="en-US" dirty="0" err="1" smtClean="0"/>
              <a:t>ele</a:t>
            </a:r>
            <a:r>
              <a:rPr lang="en-US" dirty="0" smtClean="0"/>
              <a:t> é </a:t>
            </a:r>
            <a:r>
              <a:rPr lang="en-US" dirty="0" err="1" smtClean="0"/>
              <a:t>perfeitamente</a:t>
            </a:r>
            <a:r>
              <a:rPr lang="en-US" dirty="0" smtClean="0"/>
              <a:t> </a:t>
            </a:r>
            <a:r>
              <a:rPr lang="en-US" dirty="0" err="1" smtClean="0"/>
              <a:t>sigiloso</a:t>
            </a:r>
            <a:endParaRPr lang="en-US" dirty="0" smtClean="0"/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equivalentes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vazar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i="1" dirty="0" err="1" smtClean="0"/>
              <a:t>pequena</a:t>
            </a:r>
            <a:r>
              <a:rPr lang="en-US" b="1" i="1" dirty="0" smtClean="0"/>
              <a:t> </a:t>
            </a:r>
            <a:r>
              <a:rPr lang="en-US" b="1" i="1" dirty="0" err="1" smtClean="0"/>
              <a:t>probabilidade</a:t>
            </a:r>
            <a:r>
              <a:rPr lang="en-US" b="1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espião</a:t>
            </a:r>
            <a:r>
              <a:rPr lang="en-US" dirty="0" smtClean="0"/>
              <a:t> com </a:t>
            </a:r>
            <a:r>
              <a:rPr lang="en-US" b="1" i="1" dirty="0" err="1" smtClean="0"/>
              <a:t>recursos</a:t>
            </a:r>
            <a:r>
              <a:rPr lang="en-US" b="1" i="1" dirty="0" smtClean="0"/>
              <a:t> </a:t>
            </a:r>
            <a:r>
              <a:rPr lang="en-US" b="1" i="1" dirty="0" err="1" smtClean="0"/>
              <a:t>computacionais</a:t>
            </a:r>
            <a:r>
              <a:rPr lang="en-US" b="1" i="1" dirty="0" smtClean="0"/>
              <a:t> </a:t>
            </a:r>
            <a:r>
              <a:rPr lang="en-US" b="1" i="1" dirty="0" err="1" smtClean="0"/>
              <a:t>limitados</a:t>
            </a:r>
            <a:r>
              <a:rPr lang="en-US" dirty="0" smtClean="0"/>
              <a:t>.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falhar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pequena</a:t>
            </a:r>
            <a:r>
              <a:rPr lang="en-US" dirty="0" smtClean="0"/>
              <a:t> </a:t>
            </a:r>
            <a:r>
              <a:rPr lang="en-US" dirty="0" err="1" smtClean="0"/>
              <a:t>probabilidade</a:t>
            </a:r>
            <a:endParaRPr lang="en-US" dirty="0" smtClean="0"/>
          </a:p>
          <a:p>
            <a:pPr lvl="1"/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considerados</a:t>
            </a:r>
            <a:r>
              <a:rPr lang="en-US" dirty="0" smtClean="0"/>
              <a:t> </a:t>
            </a:r>
            <a:r>
              <a:rPr lang="en-US" dirty="0" err="1" smtClean="0"/>
              <a:t>adversários</a:t>
            </a:r>
            <a:r>
              <a:rPr lang="en-US" dirty="0" smtClean="0"/>
              <a:t> </a:t>
            </a:r>
            <a:r>
              <a:rPr lang="en-US" dirty="0" err="1" smtClean="0"/>
              <a:t>eficientes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(Informal)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19800"/>
          </a:xfrm>
        </p:spPr>
        <p:txBody>
          <a:bodyPr/>
          <a:lstStyle/>
          <a:p>
            <a:r>
              <a:rPr lang="en-US" dirty="0" err="1" smtClean="0"/>
              <a:t>Pequena</a:t>
            </a:r>
            <a:r>
              <a:rPr lang="en-US" dirty="0" smtClean="0"/>
              <a:t> </a:t>
            </a:r>
            <a:r>
              <a:rPr lang="en-US" dirty="0" err="1" smtClean="0"/>
              <a:t>probabilidade</a:t>
            </a:r>
            <a:endParaRPr lang="en-US" dirty="0"/>
          </a:p>
          <a:p>
            <a:pPr lvl="1"/>
            <a:r>
              <a:rPr lang="en-US" dirty="0" err="1" smtClean="0"/>
              <a:t>Suponhamos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falhe</a:t>
            </a:r>
            <a:r>
              <a:rPr lang="en-US" dirty="0" smtClean="0"/>
              <a:t> com </a:t>
            </a:r>
            <a:r>
              <a:rPr lang="en-US" dirty="0" err="1" smtClean="0"/>
              <a:t>probabilidade</a:t>
            </a:r>
            <a:r>
              <a:rPr lang="en-US" dirty="0" smtClean="0"/>
              <a:t> 2</a:t>
            </a:r>
            <a:r>
              <a:rPr lang="en-US" baseline="30000" dirty="0" smtClean="0"/>
              <a:t>-60</a:t>
            </a:r>
          </a:p>
          <a:p>
            <a:pPr lvl="1"/>
            <a:r>
              <a:rPr lang="en-US" dirty="0" err="1" smtClean="0"/>
              <a:t>Supondo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, </a:t>
            </a:r>
            <a:r>
              <a:rPr lang="en-US" dirty="0" err="1" smtClean="0"/>
              <a:t>estima</a:t>
            </a:r>
            <a:r>
              <a:rPr lang="en-US" dirty="0" smtClean="0"/>
              <a:t>-se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falhará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100 </a:t>
            </a:r>
            <a:r>
              <a:rPr lang="en-US" dirty="0" err="1" smtClean="0"/>
              <a:t>bilhões</a:t>
            </a:r>
            <a:r>
              <a:rPr lang="en-US" dirty="0" smtClean="0"/>
              <a:t> de </a:t>
            </a:r>
            <a:r>
              <a:rPr lang="en-US" dirty="0" err="1" smtClean="0"/>
              <a:t>anos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computacionanis</a:t>
            </a:r>
            <a:r>
              <a:rPr lang="en-US" dirty="0" smtClean="0"/>
              <a:t> </a:t>
            </a:r>
            <a:r>
              <a:rPr lang="en-US" dirty="0" err="1" smtClean="0"/>
              <a:t>limitados</a:t>
            </a:r>
            <a:endParaRPr lang="en-US" dirty="0" smtClean="0"/>
          </a:p>
          <a:p>
            <a:pPr lvl="1"/>
            <a:r>
              <a:rPr lang="en-US" dirty="0" err="1" smtClean="0"/>
              <a:t>Suponha</a:t>
            </a:r>
            <a:r>
              <a:rPr lang="en-US" dirty="0" smtClean="0"/>
              <a:t> um </a:t>
            </a:r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consiga</a:t>
            </a:r>
            <a:r>
              <a:rPr lang="en-US" dirty="0" smtClean="0"/>
              <a:t> </a:t>
            </a:r>
            <a:r>
              <a:rPr lang="en-US" dirty="0" err="1" smtClean="0"/>
              <a:t>testar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do </a:t>
            </a:r>
            <a:r>
              <a:rPr lang="en-US" dirty="0" err="1" smtClean="0"/>
              <a:t>processador</a:t>
            </a:r>
            <a:endParaRPr lang="en-US" dirty="0" smtClean="0"/>
          </a:p>
          <a:p>
            <a:pPr lvl="1"/>
            <a:r>
              <a:rPr lang="en-US" dirty="0" smtClean="0"/>
              <a:t>Desktop: </a:t>
            </a:r>
            <a:r>
              <a:rPr lang="en-US" dirty="0" err="1" smtClean="0"/>
              <a:t>aprox</a:t>
            </a:r>
            <a:r>
              <a:rPr lang="en-US" dirty="0" smtClean="0"/>
              <a:t>. 2</a:t>
            </a:r>
            <a:r>
              <a:rPr lang="en-US" baseline="30000" dirty="0" smtClean="0"/>
              <a:t>57</a:t>
            </a:r>
            <a:r>
              <a:rPr lang="en-US" dirty="0" smtClean="0"/>
              <a:t> </a:t>
            </a:r>
            <a:r>
              <a:rPr lang="en-US" dirty="0" err="1" smtClean="0"/>
              <a:t>chaves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endParaRPr lang="en-US" dirty="0" smtClean="0"/>
          </a:p>
          <a:p>
            <a:pPr lvl="1"/>
            <a:r>
              <a:rPr lang="en-US" dirty="0" err="1" smtClean="0"/>
              <a:t>Supercomputador</a:t>
            </a:r>
            <a:r>
              <a:rPr lang="en-US" dirty="0" smtClean="0"/>
              <a:t>: </a:t>
            </a:r>
            <a:r>
              <a:rPr lang="en-US" dirty="0" err="1" smtClean="0"/>
              <a:t>aprox</a:t>
            </a:r>
            <a:r>
              <a:rPr lang="en-US" dirty="0" smtClean="0"/>
              <a:t>. 2</a:t>
            </a:r>
            <a:r>
              <a:rPr lang="en-US" baseline="30000" dirty="0" smtClean="0"/>
              <a:t>80</a:t>
            </a:r>
            <a:r>
              <a:rPr lang="en-US" dirty="0" smtClean="0"/>
              <a:t> </a:t>
            </a:r>
            <a:r>
              <a:rPr lang="en-US" dirty="0" err="1" smtClean="0"/>
              <a:t>chaves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endParaRPr lang="en-US" dirty="0" smtClean="0"/>
          </a:p>
          <a:p>
            <a:pPr lvl="1"/>
            <a:r>
              <a:rPr lang="en-US" dirty="0" err="1" smtClean="0"/>
              <a:t>Supercomputador</a:t>
            </a:r>
            <a:r>
              <a:rPr lang="en-US" dirty="0" smtClean="0"/>
              <a:t> </a:t>
            </a:r>
            <a:r>
              <a:rPr lang="en-US" dirty="0" err="1" smtClean="0"/>
              <a:t>rodando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o </a:t>
            </a:r>
            <a:r>
              <a:rPr lang="en-US" dirty="0" err="1" smtClean="0"/>
              <a:t>BigBang</a:t>
            </a:r>
            <a:r>
              <a:rPr lang="en-US" dirty="0" smtClean="0"/>
              <a:t>: </a:t>
            </a:r>
            <a:r>
              <a:rPr lang="en-US" dirty="0" err="1" smtClean="0"/>
              <a:t>aprox</a:t>
            </a:r>
            <a:r>
              <a:rPr lang="en-US" dirty="0" smtClean="0"/>
              <a:t> 2</a:t>
            </a:r>
            <a:r>
              <a:rPr lang="en-US" baseline="30000" dirty="0" smtClean="0"/>
              <a:t>112</a:t>
            </a:r>
            <a:r>
              <a:rPr lang="en-US" dirty="0" smtClean="0"/>
              <a:t> </a:t>
            </a:r>
            <a:r>
              <a:rPr lang="en-US" dirty="0" err="1" smtClean="0"/>
              <a:t>chaves</a:t>
            </a:r>
            <a:endParaRPr lang="en-US" dirty="0" smtClean="0"/>
          </a:p>
          <a:p>
            <a:pPr lvl="1"/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chaves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: 2</a:t>
            </a:r>
            <a:r>
              <a:rPr lang="en-US" baseline="30000" dirty="0" smtClean="0"/>
              <a:t>128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Ideia</a:t>
            </a:r>
            <a:r>
              <a:rPr lang="en-US" dirty="0" smtClean="0"/>
              <a:t>: </a:t>
            </a:r>
            <a:r>
              <a:rPr lang="en-US" dirty="0" err="1" smtClean="0"/>
              <a:t>Relaxar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Indistinguibilidade</a:t>
            </a:r>
            <a:r>
              <a:rPr lang="en-US" dirty="0" smtClean="0"/>
              <a:t> </a:t>
            </a:r>
            <a:r>
              <a:rPr lang="en-US" dirty="0" err="1" smtClean="0"/>
              <a:t>Perfeita</a:t>
            </a:r>
            <a:r>
              <a:rPr lang="en-US" dirty="0" smtClean="0"/>
              <a:t> </a:t>
            </a:r>
            <a:r>
              <a:rPr lang="en-US" dirty="0" err="1" smtClean="0"/>
              <a:t>introduzindo</a:t>
            </a:r>
            <a:r>
              <a:rPr lang="en-US" dirty="0" smtClean="0"/>
              <a:t> um </a:t>
            </a:r>
            <a:r>
              <a:rPr lang="en-US" dirty="0" err="1" smtClean="0"/>
              <a:t>parametro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n</a:t>
            </a:r>
          </a:p>
          <a:p>
            <a:pPr lvl="1"/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 n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o </a:t>
            </a:r>
            <a:r>
              <a:rPr lang="en-US" dirty="0" err="1" smtClean="0"/>
              <a:t>comprimento</a:t>
            </a:r>
            <a:r>
              <a:rPr lang="en-US" dirty="0" smtClean="0"/>
              <a:t> da </a:t>
            </a:r>
            <a:r>
              <a:rPr lang="en-US" dirty="0" err="1" smtClean="0"/>
              <a:t>chave</a:t>
            </a:r>
            <a:endParaRPr lang="en-US" dirty="0"/>
          </a:p>
          <a:p>
            <a:r>
              <a:rPr lang="en-US" dirty="0" err="1" smtClean="0"/>
              <a:t>Definir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r>
              <a:rPr lang="en-US" dirty="0" smtClean="0"/>
              <a:t> de um </a:t>
            </a:r>
            <a:r>
              <a:rPr lang="en-US" dirty="0" err="1" smtClean="0"/>
              <a:t>adversário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de n</a:t>
            </a:r>
          </a:p>
          <a:p>
            <a:pPr lvl="1"/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falhar</a:t>
            </a:r>
            <a:r>
              <a:rPr lang="en-US" dirty="0" smtClean="0"/>
              <a:t> com </a:t>
            </a:r>
            <a:r>
              <a:rPr lang="en-US" dirty="0" err="1" smtClean="0"/>
              <a:t>probabilidade</a:t>
            </a:r>
            <a:r>
              <a:rPr lang="en-US" dirty="0" smtClean="0"/>
              <a:t> </a:t>
            </a:r>
            <a:r>
              <a:rPr lang="en-US" dirty="0" err="1" smtClean="0"/>
              <a:t>negligivel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n</a:t>
            </a:r>
          </a:p>
          <a:p>
            <a:pPr lvl="1"/>
            <a:r>
              <a:rPr lang="en-US" dirty="0" err="1" smtClean="0"/>
              <a:t>Focar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adversários</a:t>
            </a:r>
            <a:r>
              <a:rPr lang="en-US" dirty="0" smtClean="0"/>
              <a:t> operando </a:t>
            </a:r>
            <a:r>
              <a:rPr lang="en-US" dirty="0" err="1" smtClean="0"/>
              <a:t>em</a:t>
            </a:r>
            <a:r>
              <a:rPr lang="en-US" dirty="0" smtClean="0"/>
              <a:t> tempo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(Formal)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Definindo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F(n) </a:t>
            </a:r>
            <a:r>
              <a:rPr lang="pt-PT" dirty="0" smtClean="0"/>
              <a:t>é polinomial se existe {c</a:t>
            </a:r>
            <a:r>
              <a:rPr lang="pt-PT" baseline="-25000" dirty="0" smtClean="0"/>
              <a:t>i</a:t>
            </a:r>
            <a:r>
              <a:rPr lang="pt-PT" dirty="0" smtClean="0"/>
              <a:t>} tal que F(n)&lt;</a:t>
            </a:r>
            <a:r>
              <a:rPr lang="en-US" dirty="0" smtClean="0"/>
              <a:t>∑</a:t>
            </a:r>
            <a:r>
              <a:rPr lang="en-US" baseline="-25000" dirty="0" smtClean="0"/>
              <a:t>i </a:t>
            </a:r>
            <a:r>
              <a:rPr lang="en-US" dirty="0"/>
              <a:t>c</a:t>
            </a:r>
            <a:r>
              <a:rPr lang="en-US" baseline="-25000" dirty="0" smtClean="0"/>
              <a:t>i </a:t>
            </a:r>
            <a:r>
              <a:rPr lang="en-US" dirty="0" err="1" smtClean="0"/>
              <a:t>n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n</a:t>
            </a:r>
          </a:p>
          <a:p>
            <a:pPr lvl="1"/>
            <a:r>
              <a:rPr lang="en-US" dirty="0" smtClean="0"/>
              <a:t>F(n) </a:t>
            </a:r>
            <a:r>
              <a:rPr lang="pt-PT" dirty="0" smtClean="0"/>
              <a:t>é negligivel se, para cada n, existe um polinomial p tal que F(n)&lt;1/p(n)</a:t>
            </a:r>
          </a:p>
          <a:p>
            <a:pPr lvl="1"/>
            <a:endParaRPr lang="pt-PT" dirty="0"/>
          </a:p>
          <a:p>
            <a:r>
              <a:rPr lang="pt-PT" dirty="0" smtClean="0"/>
              <a:t>Denominamos esse “cen</a:t>
            </a:r>
            <a:r>
              <a:rPr lang="en-US" dirty="0" err="1" smtClean="0"/>
              <a:t>ário</a:t>
            </a:r>
            <a:r>
              <a:rPr lang="en-US" dirty="0" smtClean="0"/>
              <a:t>” de “Probabilistic Polynomial Time (PPT)”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/>
          <a:lstStyle/>
          <a:p>
            <a:r>
              <a:rPr lang="en-US" dirty="0" err="1" smtClean="0"/>
              <a:t>Definimos</a:t>
            </a:r>
            <a:r>
              <a:rPr lang="en-US" dirty="0" smtClean="0"/>
              <a:t> um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dirty="0" smtClean="0"/>
              <a:t>(n)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Escolhe</a:t>
            </a:r>
            <a:r>
              <a:rPr lang="en-US" dirty="0"/>
              <a:t>-se </a:t>
            </a:r>
            <a:r>
              <a:rPr lang="en-US" dirty="0" err="1"/>
              <a:t>aleatoriamente</a:t>
            </a:r>
            <a:r>
              <a:rPr lang="en-US" dirty="0"/>
              <a:t> entre m</a:t>
            </a:r>
            <a:r>
              <a:rPr lang="en-US" baseline="-25000" dirty="0"/>
              <a:t>0 </a:t>
            </a:r>
            <a:r>
              <a:rPr lang="en-US" dirty="0"/>
              <a:t>e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∈ {0,1}</a:t>
            </a:r>
            <a:r>
              <a:rPr lang="en-US" baseline="30000" dirty="0" smtClean="0"/>
              <a:t>*</a:t>
            </a:r>
            <a:r>
              <a:rPr lang="en-US" dirty="0" smtClean="0"/>
              <a:t>,</a:t>
            </a:r>
            <a:r>
              <a:rPr lang="en-US" baseline="30000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comprimento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K &lt;- Gen(), c &lt;- 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dirty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baseline="-25000" dirty="0" err="1"/>
              <a:t>b</a:t>
            </a:r>
            <a:r>
              <a:rPr lang="en-US" baseline="-25000" dirty="0"/>
              <a:t>’</a:t>
            </a:r>
            <a:r>
              <a:rPr lang="en-US" dirty="0"/>
              <a:t> &lt;- A(c); A </a:t>
            </a:r>
            <a:r>
              <a:rPr lang="en-US" dirty="0" err="1"/>
              <a:t>acerta</a:t>
            </a:r>
            <a:r>
              <a:rPr lang="en-US" dirty="0"/>
              <a:t> se b’=b,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 smtClean="0"/>
              <a:t>Π</a:t>
            </a:r>
            <a:r>
              <a:rPr lang="en-US" dirty="0" smtClean="0"/>
              <a:t>(n)</a:t>
            </a:r>
            <a:r>
              <a:rPr lang="en-US" baseline="-25000" dirty="0" smtClean="0"/>
              <a:t> </a:t>
            </a:r>
            <a:r>
              <a:rPr lang="en-US" dirty="0" err="1"/>
              <a:t>retorna</a:t>
            </a:r>
            <a:r>
              <a:rPr lang="en-US" dirty="0"/>
              <a:t> 1.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, 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/>
              <a:t>Π</a:t>
            </a:r>
            <a:r>
              <a:rPr lang="en-US" baseline="-25000" dirty="0"/>
              <a:t> </a:t>
            </a:r>
            <a:r>
              <a:rPr lang="en-US" dirty="0"/>
              <a:t>(n) </a:t>
            </a:r>
            <a:r>
              <a:rPr lang="en-US" dirty="0" err="1" smtClean="0"/>
              <a:t>retorna</a:t>
            </a:r>
            <a:r>
              <a:rPr lang="en-US" dirty="0" smtClean="0"/>
              <a:t> 0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 marL="594360" indent="-457200"/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pt-PT" dirty="0" smtClean="0"/>
              <a:t>é computaionalmente sigiloso se, para todo </a:t>
            </a:r>
            <a:r>
              <a:rPr lang="en-US" dirty="0" err="1" smtClean="0"/>
              <a:t>adversário</a:t>
            </a:r>
            <a:r>
              <a:rPr lang="en-US" dirty="0" smtClean="0"/>
              <a:t> A </a:t>
            </a:r>
            <a:r>
              <a:rPr lang="en-US" dirty="0" err="1" smtClean="0"/>
              <a:t>rodando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PPT,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negligivel</a:t>
            </a:r>
            <a:r>
              <a:rPr lang="en-US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/>
              <a:t>PrivK</a:t>
            </a:r>
            <a:r>
              <a:rPr lang="en-US" baseline="-25000" dirty="0" err="1"/>
              <a:t>A</a:t>
            </a:r>
            <a:r>
              <a:rPr lang="en-US" baseline="-25000" dirty="0"/>
              <a:t>,</a:t>
            </a:r>
            <a:r>
              <a:rPr lang="el-GR" baseline="-25000" dirty="0"/>
              <a:t>Π</a:t>
            </a:r>
            <a:r>
              <a:rPr lang="en-US" dirty="0"/>
              <a:t>(n</a:t>
            </a:r>
            <a:r>
              <a:rPr lang="en-US" dirty="0" smtClean="0"/>
              <a:t>)=1]≤ ½ + </a:t>
            </a:r>
            <a:r>
              <a:rPr lang="el-GR" dirty="0" smtClean="0"/>
              <a:t>ε</a:t>
            </a:r>
            <a:r>
              <a:rPr lang="en-US" dirty="0" smtClean="0"/>
              <a:t>(n)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977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585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protocolo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r>
              <a:rPr lang="en-US" dirty="0" smtClean="0"/>
              <a:t> </a:t>
            </a:r>
            <a:r>
              <a:rPr lang="en-US" dirty="0" err="1" smtClean="0"/>
              <a:t>consiste</a:t>
            </a:r>
            <a:r>
              <a:rPr lang="en-US" dirty="0" smtClean="0"/>
              <a:t> de um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b="1" dirty="0" smtClean="0"/>
              <a:t>M </a:t>
            </a:r>
            <a:r>
              <a:rPr lang="en-US" dirty="0" smtClean="0"/>
              <a:t>e </a:t>
            </a:r>
            <a:r>
              <a:rPr lang="en-US" dirty="0" err="1" smtClean="0"/>
              <a:t>tr</a:t>
            </a:r>
            <a:r>
              <a:rPr lang="pt-PT" dirty="0" smtClean="0"/>
              <a:t>ês fun</a:t>
            </a:r>
            <a:r>
              <a:rPr lang="en-US" dirty="0" err="1" smtClean="0"/>
              <a:t>ções</a:t>
            </a:r>
            <a:r>
              <a:rPr lang="en-US" dirty="0" smtClean="0"/>
              <a:t> {Gen(), </a:t>
            </a:r>
            <a:r>
              <a:rPr lang="en-US" dirty="0" err="1" smtClean="0"/>
              <a:t>Enc</a:t>
            </a:r>
            <a:r>
              <a:rPr lang="en-US" dirty="0" smtClean="0"/>
              <a:t>(), Dec()}:</a:t>
            </a:r>
          </a:p>
          <a:p>
            <a:pPr lvl="1"/>
            <a:r>
              <a:rPr lang="en-US" dirty="0" smtClean="0"/>
              <a:t>Gen</a:t>
            </a:r>
            <a:r>
              <a:rPr lang="en-US" dirty="0"/>
              <a:t>():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geratriz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. </a:t>
            </a: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k.</a:t>
            </a:r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(): Dada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m∈</a:t>
            </a:r>
            <a:r>
              <a:rPr lang="en-US" b="1" dirty="0" err="1" smtClean="0"/>
              <a:t>M</a:t>
            </a:r>
            <a:r>
              <a:rPr lang="en-US" b="1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k, </a:t>
            </a:r>
            <a:r>
              <a:rPr lang="en-US" dirty="0" err="1" smtClean="0"/>
              <a:t>retorna</a:t>
            </a:r>
            <a:r>
              <a:rPr lang="en-US" dirty="0" smtClean="0"/>
              <a:t> um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cifrado</a:t>
            </a:r>
            <a:r>
              <a:rPr lang="en-US" dirty="0" smtClean="0"/>
              <a:t> c.</a:t>
            </a:r>
          </a:p>
          <a:p>
            <a:pPr lvl="1"/>
            <a:r>
              <a:rPr lang="en-US" dirty="0" smtClean="0"/>
              <a:t>Dec(): Dado um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cifrado</a:t>
            </a:r>
            <a:r>
              <a:rPr lang="en-US" dirty="0" smtClean="0"/>
              <a:t> c 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k, </a:t>
            </a: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/>
              <a:t>m∈</a:t>
            </a:r>
            <a:r>
              <a:rPr lang="en-US" b="1" dirty="0" err="1" smtClean="0"/>
              <a:t>M</a:t>
            </a:r>
            <a:r>
              <a:rPr lang="en-US" b="1" dirty="0" smtClean="0"/>
              <a:t> </a:t>
            </a:r>
            <a:r>
              <a:rPr lang="en-US" dirty="0" smtClean="0"/>
              <a:t>e k &lt;- Gen(); </a:t>
            </a:r>
            <a:r>
              <a:rPr lang="en-US" sz="2400" dirty="0"/>
              <a:t>Dec</a:t>
            </a:r>
            <a:r>
              <a:rPr lang="en-US" sz="2400" baseline="-25000" dirty="0"/>
              <a:t>k</a:t>
            </a:r>
            <a:r>
              <a:rPr lang="en-US" sz="2400" dirty="0" smtClean="0"/>
              <a:t>( </a:t>
            </a:r>
            <a:r>
              <a:rPr lang="en-US" sz="2400" dirty="0" err="1" smtClean="0"/>
              <a:t>Enc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(m) )=m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Suponha</a:t>
            </a:r>
            <a:r>
              <a:rPr lang="en-US" dirty="0" smtClean="0"/>
              <a:t> G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gerador</a:t>
            </a:r>
            <a:r>
              <a:rPr lang="en-US" dirty="0" smtClean="0"/>
              <a:t> pseudo-</a:t>
            </a:r>
            <a:r>
              <a:rPr lang="en-US" dirty="0" err="1" smtClean="0"/>
              <a:t>aleatorio</a:t>
            </a:r>
            <a:r>
              <a:rPr lang="en-US" dirty="0" smtClean="0"/>
              <a:t> de </a:t>
            </a:r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receba</a:t>
            </a:r>
            <a:r>
              <a:rPr lang="en-US" dirty="0" smtClean="0"/>
              <a:t> </a:t>
            </a:r>
            <a:r>
              <a:rPr lang="en-US" dirty="0" err="1" smtClean="0"/>
              <a:t>entradas</a:t>
            </a:r>
            <a:r>
              <a:rPr lang="en-US" dirty="0" smtClean="0"/>
              <a:t> (seeds) de </a:t>
            </a:r>
            <a:r>
              <a:rPr lang="en-US" dirty="0" err="1" smtClean="0"/>
              <a:t>comprimento</a:t>
            </a:r>
            <a:r>
              <a:rPr lang="en-US" dirty="0" smtClean="0"/>
              <a:t> n e </a:t>
            </a:r>
            <a:r>
              <a:rPr lang="en-US" dirty="0" err="1" smtClean="0"/>
              <a:t>retorne</a:t>
            </a:r>
            <a:r>
              <a:rPr lang="en-US" dirty="0" smtClean="0"/>
              <a:t> </a:t>
            </a:r>
            <a:r>
              <a:rPr lang="en-US" dirty="0" err="1" smtClean="0"/>
              <a:t>sequencias</a:t>
            </a:r>
            <a:r>
              <a:rPr lang="en-US" dirty="0" smtClean="0"/>
              <a:t> de bits de </a:t>
            </a:r>
            <a:r>
              <a:rPr lang="en-US" dirty="0" err="1" smtClean="0"/>
              <a:t>comprimento</a:t>
            </a:r>
            <a:r>
              <a:rPr lang="en-US" dirty="0" smtClean="0"/>
              <a:t> p,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p&gt;n</a:t>
            </a:r>
          </a:p>
          <a:p>
            <a:endParaRPr lang="en-US" dirty="0"/>
          </a:p>
          <a:p>
            <a:r>
              <a:rPr lang="en-US" dirty="0" err="1" smtClean="0"/>
              <a:t>Fornecendo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k de </a:t>
            </a:r>
            <a:r>
              <a:rPr lang="en-US" dirty="0" err="1" smtClean="0"/>
              <a:t>comprimento</a:t>
            </a:r>
            <a:r>
              <a:rPr lang="en-US" dirty="0" smtClean="0"/>
              <a:t> n, </a:t>
            </a:r>
            <a:r>
              <a:rPr lang="en-US" dirty="0" err="1" smtClean="0"/>
              <a:t>obtemos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pseudo-</a:t>
            </a:r>
            <a:r>
              <a:rPr lang="en-US" dirty="0" err="1" smtClean="0"/>
              <a:t>chave</a:t>
            </a:r>
            <a:r>
              <a:rPr lang="en-US" dirty="0" smtClean="0"/>
              <a:t> j de </a:t>
            </a:r>
            <a:r>
              <a:rPr lang="en-US" dirty="0" err="1" smtClean="0"/>
              <a:t>comprimento</a:t>
            </a:r>
            <a:r>
              <a:rPr lang="en-US" dirty="0" smtClean="0"/>
              <a:t> p,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criptografar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={0,1}</a:t>
            </a:r>
            <a:r>
              <a:rPr lang="en-US" baseline="30000" dirty="0" smtClean="0"/>
              <a:t>p</a:t>
            </a:r>
            <a:endParaRPr lang="en-US" b="1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One-time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181600"/>
          </a:xfrm>
        </p:spPr>
        <p:txBody>
          <a:bodyPr/>
          <a:lstStyle/>
          <a:p>
            <a:r>
              <a:rPr lang="en-US" dirty="0" smtClean="0"/>
              <a:t>Se G </a:t>
            </a:r>
            <a:r>
              <a:rPr lang="pt-PT" dirty="0" smtClean="0"/>
              <a:t>é um gerador pseudo-aleatorio, ent</a:t>
            </a:r>
            <a:r>
              <a:rPr lang="en-US" dirty="0" err="1" smtClean="0"/>
              <a:t>ão</a:t>
            </a:r>
            <a:r>
              <a:rPr lang="en-US" dirty="0" smtClean="0"/>
              <a:t> o </a:t>
            </a:r>
            <a:r>
              <a:rPr lang="en-US" dirty="0" err="1" smtClean="0"/>
              <a:t>protocolo</a:t>
            </a:r>
            <a:r>
              <a:rPr lang="en-US" dirty="0" smtClean="0"/>
              <a:t> Pseudo-OTP </a:t>
            </a:r>
            <a:r>
              <a:rPr lang="pt-PT" dirty="0" smtClean="0"/>
              <a:t>é computacionalmente sigiloso!</a:t>
            </a:r>
          </a:p>
          <a:p>
            <a:endParaRPr lang="pt-PT" dirty="0"/>
          </a:p>
          <a:p>
            <a:r>
              <a:rPr lang="pt-PT" dirty="0" smtClean="0"/>
              <a:t>Com isso removemos a limita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comprimento</a:t>
            </a:r>
            <a:r>
              <a:rPr lang="en-US" dirty="0" smtClean="0"/>
              <a:t> da </a:t>
            </a:r>
            <a:r>
              <a:rPr lang="en-US" dirty="0" err="1" smtClean="0"/>
              <a:t>chave</a:t>
            </a:r>
            <a:r>
              <a:rPr lang="en-US" dirty="0" smtClean="0"/>
              <a:t>. No </a:t>
            </a:r>
            <a:r>
              <a:rPr lang="en-US" dirty="0" err="1" smtClean="0"/>
              <a:t>entanto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a </a:t>
            </a:r>
            <a:r>
              <a:rPr lang="en-US" dirty="0" err="1" smtClean="0"/>
              <a:t>limitação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a </a:t>
            </a:r>
            <a:r>
              <a:rPr lang="en-US" dirty="0" err="1" smtClean="0"/>
              <a:t>reutilização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um Pseudo-OTP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multiplas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Threat Model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elevado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88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CPA-Security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Protocolos</a:t>
            </a:r>
            <a:r>
              <a:rPr lang="en-US" dirty="0" smtClean="0"/>
              <a:t> </a:t>
            </a:r>
            <a:r>
              <a:rPr lang="en-US" dirty="0" err="1" smtClean="0"/>
              <a:t>criptográficos</a:t>
            </a:r>
            <a:r>
              <a:rPr lang="en-US" dirty="0"/>
              <a:t> </a:t>
            </a:r>
            <a:r>
              <a:rPr lang="en-US" dirty="0" err="1" smtClean="0"/>
              <a:t>buscam</a:t>
            </a:r>
            <a:r>
              <a:rPr lang="en-US" dirty="0" smtClean="0"/>
              <a:t> </a:t>
            </a:r>
            <a:r>
              <a:rPr lang="en-US" dirty="0" err="1" smtClean="0"/>
              <a:t>garantir</a:t>
            </a:r>
            <a:r>
              <a:rPr lang="en-US" dirty="0" smtClean="0"/>
              <a:t> um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) dos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Privacidade</a:t>
            </a:r>
            <a:endParaRPr lang="en-US" dirty="0" smtClean="0"/>
          </a:p>
          <a:p>
            <a:pPr lvl="2"/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possam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trocadas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expor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conteudos</a:t>
            </a:r>
            <a:endParaRPr lang="en-US" dirty="0" smtClean="0"/>
          </a:p>
          <a:p>
            <a:pPr lvl="1"/>
            <a:r>
              <a:rPr lang="en-US" dirty="0" err="1" smtClean="0"/>
              <a:t>Autenticidade</a:t>
            </a:r>
            <a:endParaRPr lang="en-US" dirty="0" smtClean="0"/>
          </a:p>
          <a:p>
            <a:pPr lvl="2"/>
            <a:r>
              <a:rPr lang="en-US" dirty="0" err="1" smtClean="0"/>
              <a:t>Garantir</a:t>
            </a:r>
            <a:r>
              <a:rPr lang="en-US" dirty="0" smtClean="0"/>
              <a:t> a </a:t>
            </a:r>
            <a:r>
              <a:rPr lang="en-US" dirty="0" err="1" smtClean="0"/>
              <a:t>identidade</a:t>
            </a:r>
            <a:r>
              <a:rPr lang="en-US" dirty="0" smtClean="0"/>
              <a:t> de </a:t>
            </a:r>
            <a:r>
              <a:rPr lang="en-US" dirty="0" err="1" smtClean="0"/>
              <a:t>individuos</a:t>
            </a:r>
            <a:r>
              <a:rPr lang="en-US" dirty="0" smtClean="0"/>
              <a:t> </a:t>
            </a:r>
            <a:r>
              <a:rPr lang="en-US" dirty="0" err="1" smtClean="0"/>
              <a:t>comunicantes</a:t>
            </a:r>
            <a:endParaRPr lang="en-US" dirty="0" smtClean="0"/>
          </a:p>
          <a:p>
            <a:pPr lvl="1"/>
            <a:r>
              <a:rPr lang="en-US" dirty="0" err="1" smtClean="0"/>
              <a:t>Integridade</a:t>
            </a:r>
            <a:endParaRPr lang="en-US" dirty="0" smtClean="0"/>
          </a:p>
          <a:p>
            <a:pPr lvl="2"/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sejam</a:t>
            </a:r>
            <a:r>
              <a:rPr lang="en-US" dirty="0" smtClean="0"/>
              <a:t> </a:t>
            </a:r>
            <a:r>
              <a:rPr lang="en-US" dirty="0" err="1" smtClean="0"/>
              <a:t>alteradas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envio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458200" cy="4525963"/>
          </a:xfrm>
        </p:spPr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definem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poderes</a:t>
            </a:r>
            <a:r>
              <a:rPr lang="en-US" dirty="0" smtClean="0"/>
              <a:t> de um </a:t>
            </a:r>
            <a:r>
              <a:rPr lang="en-US" dirty="0" err="1" smtClean="0"/>
              <a:t>espião</a:t>
            </a:r>
            <a:endParaRPr lang="en-US" dirty="0" smtClean="0"/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-Only Attack (COA)</a:t>
            </a:r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espião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cifrados</a:t>
            </a:r>
            <a:endParaRPr lang="en-US" dirty="0" smtClean="0"/>
          </a:p>
          <a:p>
            <a:pPr lvl="1"/>
            <a:r>
              <a:rPr lang="en-US" dirty="0" smtClean="0"/>
              <a:t>Chosen-Plaintext Attack (CPA)</a:t>
            </a:r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espião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cifrados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arbitrárias</a:t>
            </a:r>
            <a:r>
              <a:rPr lang="en-US" dirty="0" smtClean="0"/>
              <a:t> de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 smtClean="0"/>
          </a:p>
          <a:p>
            <a:pPr lvl="1"/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 (CCA)</a:t>
            </a:r>
          </a:p>
          <a:p>
            <a:pPr lvl="2"/>
            <a:r>
              <a:rPr lang="en-US" dirty="0"/>
              <a:t>O </a:t>
            </a:r>
            <a:r>
              <a:rPr lang="en-US" dirty="0" err="1" smtClean="0"/>
              <a:t>espião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fornecer</a:t>
            </a:r>
            <a:r>
              <a:rPr lang="en-US" dirty="0" smtClean="0"/>
              <a:t> </a:t>
            </a:r>
            <a:r>
              <a:rPr lang="en-US" dirty="0" err="1" smtClean="0"/>
              <a:t>textos</a:t>
            </a:r>
            <a:r>
              <a:rPr lang="en-US" dirty="0" smtClean="0"/>
              <a:t> </a:t>
            </a:r>
            <a:r>
              <a:rPr lang="en-US" dirty="0" err="1" smtClean="0"/>
              <a:t>cifrados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descriptografadas</a:t>
            </a:r>
            <a:r>
              <a:rPr lang="en-US" dirty="0" smtClean="0"/>
              <a:t> </a:t>
            </a:r>
            <a:r>
              <a:rPr lang="en-US" dirty="0" err="1" smtClean="0"/>
              <a:t>correspondentes</a:t>
            </a:r>
            <a:endParaRPr lang="en-US" dirty="0" smtClean="0"/>
          </a:p>
          <a:p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dito</a:t>
            </a:r>
            <a:r>
              <a:rPr lang="en-US" dirty="0" smtClean="0"/>
              <a:t> o </a:t>
            </a:r>
            <a:r>
              <a:rPr lang="en-US" dirty="0" err="1" smtClean="0"/>
              <a:t>contrário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supor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COA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M </a:t>
            </a:r>
            <a:r>
              <a:rPr lang="en-US" dirty="0" smtClean="0"/>
              <a:t>= {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possíveis</a:t>
            </a:r>
            <a:r>
              <a:rPr lang="en-US" dirty="0" smtClean="0"/>
              <a:t> strings de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alfabeto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Gen():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r>
              <a:rPr lang="en-US" dirty="0" smtClean="0"/>
              <a:t> de k∈{0,…,25}</a:t>
            </a:r>
          </a:p>
          <a:p>
            <a:pPr lvl="1"/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(m):= [</a:t>
            </a:r>
            <a:r>
              <a:rPr lang="en-US" dirty="0" err="1" smtClean="0"/>
              <a:t>m+k</a:t>
            </a:r>
            <a:r>
              <a:rPr lang="en-US" dirty="0" smtClean="0"/>
              <a:t> mod26] </a:t>
            </a:r>
          </a:p>
          <a:p>
            <a:pPr lvl="1"/>
            <a:r>
              <a:rPr lang="en-US" dirty="0" smtClean="0"/>
              <a:t>Dec</a:t>
            </a:r>
            <a:r>
              <a:rPr lang="en-US" baseline="-25000" dirty="0" smtClean="0"/>
              <a:t>k</a:t>
            </a:r>
            <a:r>
              <a:rPr lang="en-US" dirty="0" smtClean="0"/>
              <a:t>(c):= [c-k mod26]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chaves</a:t>
            </a:r>
            <a:r>
              <a:rPr lang="en-US" dirty="0" smtClean="0"/>
              <a:t>: 26 </a:t>
            </a:r>
            <a:r>
              <a:rPr lang="en-US" dirty="0" err="1" smtClean="0"/>
              <a:t>chaves</a:t>
            </a:r>
            <a:endParaRPr lang="en-US" dirty="0" smtClean="0"/>
          </a:p>
          <a:p>
            <a:pPr lvl="2"/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pequeno</a:t>
            </a:r>
            <a:r>
              <a:rPr lang="en-US" dirty="0" smtClean="0"/>
              <a:t>! </a:t>
            </a:r>
            <a:r>
              <a:rPr lang="en-US" dirty="0" err="1" smtClean="0"/>
              <a:t>Sujeito</a:t>
            </a:r>
            <a:r>
              <a:rPr lang="en-US" dirty="0" smtClean="0"/>
              <a:t> a </a:t>
            </a:r>
            <a:r>
              <a:rPr lang="en-US" dirty="0" err="1" smtClean="0"/>
              <a:t>ataques</a:t>
            </a:r>
            <a:r>
              <a:rPr lang="en-US" dirty="0" smtClean="0"/>
              <a:t> de </a:t>
            </a:r>
            <a:r>
              <a:rPr lang="en-US" dirty="0" err="1" smtClean="0"/>
              <a:t>força</a:t>
            </a:r>
            <a:r>
              <a:rPr lang="en-US" dirty="0" smtClean="0"/>
              <a:t> </a:t>
            </a:r>
            <a:r>
              <a:rPr lang="en-US" dirty="0" err="1" smtClean="0"/>
              <a:t>bruta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>
                <a:effectLst/>
              </a:rPr>
              <a:t>Cifra de César</a:t>
            </a:r>
          </a:p>
        </p:txBody>
      </p:sp>
    </p:spTree>
    <p:extLst>
      <p:ext uri="{BB962C8B-B14F-4D97-AF65-F5344CB8AC3E}">
        <p14:creationId xmlns:p14="http://schemas.microsoft.com/office/powerpoint/2010/main" val="19221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endParaRPr lang="en-US" dirty="0" smtClean="0"/>
          </a:p>
          <a:p>
            <a:pPr lvl="1"/>
            <a:r>
              <a:rPr lang="en-US" b="1" dirty="0"/>
              <a:t>M </a:t>
            </a:r>
            <a:r>
              <a:rPr lang="en-US" dirty="0"/>
              <a:t>= {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possíveis</a:t>
            </a:r>
            <a:r>
              <a:rPr lang="en-US" dirty="0"/>
              <a:t> strings de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alfabeto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Gen(): </a:t>
            </a: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string k de </a:t>
            </a:r>
            <a:r>
              <a:rPr lang="en-US" dirty="0" err="1" smtClean="0"/>
              <a:t>comprimento</a:t>
            </a:r>
            <a:r>
              <a:rPr lang="en-US" dirty="0" smtClean="0"/>
              <a:t> n</a:t>
            </a:r>
          </a:p>
          <a:p>
            <a:pPr lvl="1"/>
            <a:r>
              <a:rPr lang="en-US" dirty="0" err="1" smtClean="0"/>
              <a:t>Enc</a:t>
            </a:r>
            <a:r>
              <a:rPr lang="en-US" baseline="-25000" dirty="0" err="1" smtClean="0"/>
              <a:t>k</a:t>
            </a:r>
            <a:r>
              <a:rPr lang="en-US" dirty="0" smtClean="0"/>
              <a:t>(m):= [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+k</a:t>
            </a:r>
            <a:r>
              <a:rPr lang="en-US" baseline="-25000" dirty="0" smtClean="0"/>
              <a:t>[i mod n]</a:t>
            </a:r>
            <a:r>
              <a:rPr lang="en-US" dirty="0" smtClean="0"/>
              <a:t> mod 26]</a:t>
            </a:r>
          </a:p>
          <a:p>
            <a:pPr lvl="1"/>
            <a:r>
              <a:rPr lang="en-US" dirty="0" smtClean="0"/>
              <a:t>Dec</a:t>
            </a:r>
            <a:r>
              <a:rPr lang="en-US" baseline="-25000" dirty="0" smtClean="0"/>
              <a:t>k</a:t>
            </a:r>
            <a:r>
              <a:rPr lang="en-US" dirty="0" smtClean="0"/>
              <a:t>(c):= [c</a:t>
            </a:r>
            <a:r>
              <a:rPr lang="en-US" baseline="-25000" dirty="0" smtClean="0"/>
              <a:t>i</a:t>
            </a:r>
            <a:r>
              <a:rPr lang="en-US" dirty="0" smtClean="0"/>
              <a:t>-k</a:t>
            </a:r>
            <a:r>
              <a:rPr lang="en-US" baseline="-25000" dirty="0" smtClean="0"/>
              <a:t>[i </a:t>
            </a:r>
            <a:r>
              <a:rPr lang="en-US" baseline="-25000" dirty="0"/>
              <a:t>mod n]</a:t>
            </a:r>
            <a:r>
              <a:rPr lang="en-US" dirty="0"/>
              <a:t> mod 26</a:t>
            </a:r>
            <a:r>
              <a:rPr lang="en-US" dirty="0" smtClean="0"/>
              <a:t>]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Tamanho</a:t>
            </a:r>
            <a:r>
              <a:rPr lang="en-US" dirty="0" smtClean="0"/>
              <a:t> do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chaves</a:t>
            </a:r>
            <a:r>
              <a:rPr lang="en-US" dirty="0"/>
              <a:t>: </a:t>
            </a:r>
            <a:r>
              <a:rPr lang="en-US" dirty="0" smtClean="0"/>
              <a:t>26</a:t>
            </a:r>
            <a:r>
              <a:rPr lang="en-US" baseline="30000" dirty="0" smtClean="0"/>
              <a:t>n</a:t>
            </a:r>
            <a:r>
              <a:rPr lang="en-US" baseline="30000" dirty="0"/>
              <a:t> 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Computacionalmente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r>
              <a:rPr lang="en-US" dirty="0" smtClean="0"/>
              <a:t>, </a:t>
            </a:r>
            <a:r>
              <a:rPr lang="en-US" dirty="0" err="1" smtClean="0"/>
              <a:t>ataques</a:t>
            </a:r>
            <a:r>
              <a:rPr lang="en-US" dirty="0" smtClean="0"/>
              <a:t> de </a:t>
            </a:r>
            <a:r>
              <a:rPr lang="en-US" dirty="0" err="1" smtClean="0"/>
              <a:t>força</a:t>
            </a:r>
            <a:r>
              <a:rPr lang="en-US" dirty="0" smtClean="0"/>
              <a:t> </a:t>
            </a:r>
            <a:r>
              <a:rPr lang="en-US" dirty="0" err="1" smtClean="0"/>
              <a:t>bruta</a:t>
            </a:r>
            <a:r>
              <a:rPr lang="en-US" dirty="0" smtClean="0"/>
              <a:t> </a:t>
            </a:r>
            <a:r>
              <a:rPr lang="en-US" dirty="0" err="1" smtClean="0"/>
              <a:t>dif</a:t>
            </a:r>
            <a:r>
              <a:rPr lang="pt-PT" dirty="0" smtClean="0"/>
              <a:t>í</a:t>
            </a:r>
            <a:r>
              <a:rPr lang="en-US" dirty="0" err="1" smtClean="0"/>
              <a:t>cil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n </a:t>
            </a:r>
            <a:r>
              <a:rPr lang="en-US" dirty="0" err="1" smtClean="0"/>
              <a:t>grandes</a:t>
            </a:r>
            <a:endParaRPr lang="en-US" dirty="0" smtClean="0"/>
          </a:p>
          <a:p>
            <a:pPr lvl="2"/>
            <a:r>
              <a:rPr lang="en-US" dirty="0" err="1" smtClean="0"/>
              <a:t>Porém</a:t>
            </a:r>
            <a:r>
              <a:rPr lang="en-US" dirty="0" smtClean="0"/>
              <a:t>, </a:t>
            </a:r>
            <a:r>
              <a:rPr lang="en-US" dirty="0" err="1" smtClean="0"/>
              <a:t>sujeito</a:t>
            </a:r>
            <a:r>
              <a:rPr lang="en-US" dirty="0" smtClean="0"/>
              <a:t> a outros </a:t>
            </a:r>
            <a:r>
              <a:rPr lang="en-US" dirty="0" err="1" smtClean="0"/>
              <a:t>ataques</a:t>
            </a:r>
            <a:r>
              <a:rPr lang="en-US" dirty="0" smtClean="0"/>
              <a:t>. Ex.: </a:t>
            </a:r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frequência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Cifra</a:t>
            </a:r>
            <a:r>
              <a:rPr lang="en-US" dirty="0" smtClean="0"/>
              <a:t> de </a:t>
            </a:r>
            <a:r>
              <a:rPr lang="en-US" dirty="0" err="1" smtClean="0"/>
              <a:t>Vigenere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48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Estrutura</a:t>
            </a:r>
            <a:endParaRPr lang="en-US" dirty="0" smtClean="0"/>
          </a:p>
          <a:p>
            <a:pPr lvl="1"/>
            <a:r>
              <a:rPr lang="en-US" b="1" dirty="0"/>
              <a:t>M </a:t>
            </a:r>
            <a:r>
              <a:rPr lang="en-US" dirty="0"/>
              <a:t>= </a:t>
            </a:r>
            <a:r>
              <a:rPr lang="en-US" dirty="0" smtClean="0"/>
              <a:t>{0,1}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pPr lvl="1"/>
            <a:r>
              <a:rPr lang="en-US" dirty="0"/>
              <a:t>Gen():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r>
              <a:rPr lang="en-US" dirty="0" smtClean="0"/>
              <a:t> k∈{0,1}</a:t>
            </a:r>
            <a:r>
              <a:rPr lang="en-US" baseline="30000" dirty="0" smtClean="0"/>
              <a:t>n</a:t>
            </a:r>
            <a:endParaRPr lang="en-US" baseline="30000" dirty="0"/>
          </a:p>
          <a:p>
            <a:pPr lvl="1"/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dirty="0"/>
              <a:t>(m</a:t>
            </a:r>
            <a:r>
              <a:rPr lang="en-US" dirty="0" smtClean="0"/>
              <a:t>):= k ⊕ m</a:t>
            </a:r>
          </a:p>
          <a:p>
            <a:pPr lvl="1"/>
            <a:r>
              <a:rPr lang="en-US" dirty="0" smtClean="0"/>
              <a:t>Dec</a:t>
            </a:r>
            <a:r>
              <a:rPr lang="en-US" baseline="-25000" dirty="0" smtClean="0"/>
              <a:t>k</a:t>
            </a:r>
            <a:r>
              <a:rPr lang="en-US" dirty="0" smtClean="0"/>
              <a:t>(c):= </a:t>
            </a:r>
            <a:r>
              <a:rPr lang="en-US" dirty="0"/>
              <a:t>k ⊕ </a:t>
            </a:r>
            <a:r>
              <a:rPr lang="en-US" dirty="0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chaves</a:t>
            </a:r>
            <a:r>
              <a:rPr lang="en-US" dirty="0"/>
              <a:t>: </a:t>
            </a:r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en-US" dirty="0" smtClean="0"/>
              <a:t>  </a:t>
            </a:r>
            <a:endParaRPr lang="en-US" dirty="0"/>
          </a:p>
          <a:p>
            <a:pPr lvl="2"/>
            <a:r>
              <a:rPr lang="en-US" dirty="0" err="1"/>
              <a:t>Computacionalmente</a:t>
            </a:r>
            <a:r>
              <a:rPr lang="en-US" dirty="0"/>
              <a:t> </a:t>
            </a:r>
            <a:r>
              <a:rPr lang="en-US" dirty="0" err="1"/>
              <a:t>custoso</a:t>
            </a:r>
            <a:r>
              <a:rPr lang="en-US" dirty="0"/>
              <a:t>, </a:t>
            </a:r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força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</a:t>
            </a:r>
            <a:r>
              <a:rPr lang="en-US" dirty="0" err="1"/>
              <a:t>dif</a:t>
            </a:r>
            <a:r>
              <a:rPr lang="pt-PT" dirty="0"/>
              <a:t>í</a:t>
            </a:r>
            <a:r>
              <a:rPr lang="en-US" dirty="0" err="1"/>
              <a:t>cil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n </a:t>
            </a:r>
            <a:r>
              <a:rPr lang="en-US" dirty="0" err="1"/>
              <a:t>grandes</a:t>
            </a:r>
            <a:endParaRPr lang="en-US" dirty="0"/>
          </a:p>
          <a:p>
            <a:pPr lvl="2"/>
            <a:r>
              <a:rPr lang="en-US" dirty="0" smtClean="0"/>
              <a:t>Como m e k </a:t>
            </a:r>
            <a:r>
              <a:rPr lang="en-US" dirty="0" err="1" smtClean="0"/>
              <a:t>possuem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comprimento</a:t>
            </a:r>
            <a:r>
              <a:rPr lang="en-US" dirty="0" smtClean="0"/>
              <a:t> n, </a:t>
            </a:r>
            <a:r>
              <a:rPr lang="en-US" dirty="0" err="1" smtClean="0"/>
              <a:t>imune</a:t>
            </a:r>
            <a:r>
              <a:rPr lang="en-US" dirty="0" smtClean="0"/>
              <a:t> a </a:t>
            </a:r>
            <a:r>
              <a:rPr lang="en-US" dirty="0" err="1" smtClean="0"/>
              <a:t>ataques</a:t>
            </a:r>
            <a:r>
              <a:rPr lang="en-US" dirty="0" smtClean="0"/>
              <a:t> de </a:t>
            </a:r>
            <a:r>
              <a:rPr lang="en-US" dirty="0" err="1" smtClean="0"/>
              <a:t>frequ</a:t>
            </a:r>
            <a:r>
              <a:rPr lang="en-US" dirty="0" err="1"/>
              <a:t>ência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Independente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a priori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atacante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, o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cifrado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/>
              <a:t>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vazar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original”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Perfeito</a:t>
            </a:r>
            <a:r>
              <a:rPr lang="en-US" dirty="0" smtClean="0"/>
              <a:t> (Informal)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Dado um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{Gen(),</a:t>
            </a:r>
            <a:r>
              <a:rPr lang="en-US" dirty="0" err="1" smtClean="0"/>
              <a:t>Enc</a:t>
            </a:r>
            <a:r>
              <a:rPr lang="en-US" dirty="0" smtClean="0"/>
              <a:t>(),Dec()} e um </a:t>
            </a:r>
            <a:r>
              <a:rPr lang="en-US" dirty="0" err="1" smtClean="0"/>
              <a:t>espaço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b="1" dirty="0" smtClean="0"/>
              <a:t>M</a:t>
            </a:r>
            <a:r>
              <a:rPr lang="en-US" dirty="0" smtClean="0"/>
              <a:t>,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pt-PT" dirty="0" smtClean="0"/>
              <a:t>é perfeitamente sigiloso se, para todo </a:t>
            </a:r>
            <a:r>
              <a:rPr lang="en-US" dirty="0" err="1" smtClean="0"/>
              <a:t>m</a:t>
            </a:r>
            <a:r>
              <a:rPr lang="en-US" dirty="0" err="1"/>
              <a:t>∈</a:t>
            </a:r>
            <a:r>
              <a:rPr lang="en-US" b="1" dirty="0" err="1"/>
              <a:t>M</a:t>
            </a:r>
            <a:r>
              <a:rPr lang="en-US" b="1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c∈</a:t>
            </a:r>
            <a:r>
              <a:rPr lang="en-US" b="1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dirty="0" smtClean="0"/>
              <a:t>[C=c]&gt;0, segue </a:t>
            </a:r>
            <a:r>
              <a:rPr lang="en-US" dirty="0" err="1" smtClean="0"/>
              <a:t>que</a:t>
            </a: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</a:t>
            </a:r>
            <a:r>
              <a:rPr lang="en-US" dirty="0" smtClean="0"/>
              <a:t>[M=</a:t>
            </a:r>
            <a:r>
              <a:rPr lang="en-US" dirty="0" err="1" smtClean="0"/>
              <a:t>m|C</a:t>
            </a:r>
            <a:r>
              <a:rPr lang="en-US" dirty="0" smtClean="0"/>
              <a:t>=c] = </a:t>
            </a:r>
            <a:r>
              <a:rPr lang="en-US" dirty="0" err="1" smtClean="0"/>
              <a:t>Pr</a:t>
            </a:r>
            <a:r>
              <a:rPr lang="en-US" dirty="0" smtClean="0"/>
              <a:t>[M=m]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Sigilo</a:t>
            </a:r>
            <a:r>
              <a:rPr lang="en-US" dirty="0" smtClean="0"/>
              <a:t> </a:t>
            </a:r>
            <a:r>
              <a:rPr lang="en-US" dirty="0" err="1" smtClean="0"/>
              <a:t>Perfeito</a:t>
            </a:r>
            <a:r>
              <a:rPr lang="en-US" dirty="0" smtClean="0"/>
              <a:t> (Formal)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460</TotalTime>
  <Words>1226</Words>
  <Application>Microsoft Office PowerPoint</Application>
  <PresentationFormat>On-screen Show (4:3)</PresentationFormat>
  <Paragraphs>147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Criptografia de  Chave Simétrica</vt:lpstr>
      <vt:lpstr>Definições</vt:lpstr>
      <vt:lpstr>Security Goal</vt:lpstr>
      <vt:lpstr>Threat Models</vt:lpstr>
      <vt:lpstr>Cifra de César</vt:lpstr>
      <vt:lpstr>Cifra de Vigenere</vt:lpstr>
      <vt:lpstr>One-time Pad</vt:lpstr>
      <vt:lpstr>Sigilo Perfeito (Informal)</vt:lpstr>
      <vt:lpstr>Sigilo Perfeito (Formal)</vt:lpstr>
      <vt:lpstr>S.P. do One-time Pad</vt:lpstr>
      <vt:lpstr>PowerPoint Presentation</vt:lpstr>
      <vt:lpstr>Limitações do OTP</vt:lpstr>
      <vt:lpstr>Indistinguibilidade Perfeita</vt:lpstr>
      <vt:lpstr>PowerPoint Presentation</vt:lpstr>
      <vt:lpstr>Sigilo Computacional (Informal)</vt:lpstr>
      <vt:lpstr>PowerPoint Presentation</vt:lpstr>
      <vt:lpstr>Sigilo Computacional (Formal)</vt:lpstr>
      <vt:lpstr>PowerPoint Presentation</vt:lpstr>
      <vt:lpstr>PowerPoint Presentation</vt:lpstr>
      <vt:lpstr>Pseudo One-time Pad</vt:lpstr>
      <vt:lpstr>PowerPoint Presentation</vt:lpstr>
      <vt:lpstr>CPA-Security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Otavio Cals</dc:creator>
  <cp:lastModifiedBy>Otavio Cals</cp:lastModifiedBy>
  <cp:revision>35</cp:revision>
  <dcterms:created xsi:type="dcterms:W3CDTF">2016-05-08T19:09:29Z</dcterms:created>
  <dcterms:modified xsi:type="dcterms:W3CDTF">2016-05-09T02:49:49Z</dcterms:modified>
</cp:coreProperties>
</file>