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76" r:id="rId5"/>
    <p:sldId id="275" r:id="rId6"/>
    <p:sldId id="277" r:id="rId7"/>
    <p:sldId id="281" r:id="rId8"/>
    <p:sldId id="288" r:id="rId9"/>
    <p:sldId id="282" r:id="rId10"/>
    <p:sldId id="286" r:id="rId11"/>
    <p:sldId id="280" r:id="rId12"/>
    <p:sldId id="283" r:id="rId13"/>
    <p:sldId id="287" r:id="rId14"/>
    <p:sldId id="278" r:id="rId15"/>
    <p:sldId id="284" r:id="rId16"/>
    <p:sldId id="279" r:id="rId17"/>
    <p:sldId id="28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707" autoAdjust="0"/>
  </p:normalViewPr>
  <p:slideViewPr>
    <p:cSldViewPr>
      <p:cViewPr varScale="1">
        <p:scale>
          <a:sx n="112" d="100"/>
          <a:sy n="112" d="100"/>
        </p:scale>
        <p:origin x="-15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81AD17-ED40-4ED0-816E-8CF371326848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B1E7A6-722E-44F5-8C60-A33388775B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8534400" cy="686762"/>
          </a:xfrm>
        </p:spPr>
        <p:txBody>
          <a:bodyPr>
            <a:normAutofit/>
          </a:bodyPr>
          <a:lstStyle/>
          <a:p>
            <a:pPr algn="ctr"/>
            <a:r>
              <a:rPr lang="pt-BR" sz="2800" b="0" dirty="0">
                <a:effectLst/>
              </a:rPr>
              <a:t>CRIPTOGRAFIA QUÂNTICA NO </a:t>
            </a:r>
            <a:r>
              <a:rPr lang="pt-BR" sz="2800" b="0" dirty="0" smtClean="0">
                <a:effectLst/>
              </a:rPr>
              <a:t>ESPAÇO LIVRE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772400" cy="2057400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/>
              <a:t>SUBTITULO AQUI</a:t>
            </a:r>
            <a:endParaRPr lang="pt-BR" sz="1600" dirty="0" smtClean="0"/>
          </a:p>
          <a:p>
            <a:pPr algn="l"/>
            <a:endParaRPr lang="pt-BR" sz="1600" dirty="0" smtClean="0"/>
          </a:p>
          <a:p>
            <a:pPr algn="l"/>
            <a:r>
              <a:rPr lang="pt-BR" sz="1600" dirty="0" smtClean="0"/>
              <a:t>Aluno: Ot</a:t>
            </a:r>
            <a:r>
              <a:rPr lang="en-US" sz="1600" dirty="0" err="1" smtClean="0"/>
              <a:t>ávio</a:t>
            </a:r>
            <a:r>
              <a:rPr lang="en-US" sz="1600" dirty="0" smtClean="0"/>
              <a:t> </a:t>
            </a:r>
            <a:r>
              <a:rPr lang="en-US" sz="1600" dirty="0" err="1" smtClean="0"/>
              <a:t>Cals</a:t>
            </a:r>
            <a:r>
              <a:rPr lang="en-US" sz="1600" dirty="0" smtClean="0"/>
              <a:t> </a:t>
            </a:r>
            <a:r>
              <a:rPr lang="en-US" sz="1600" dirty="0" err="1" smtClean="0"/>
              <a:t>Lins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Orientador</a:t>
            </a:r>
            <a:r>
              <a:rPr lang="en-US" sz="1600" dirty="0" smtClean="0"/>
              <a:t>: </a:t>
            </a:r>
            <a:r>
              <a:rPr lang="en-US" sz="1600" dirty="0" err="1" smtClean="0"/>
              <a:t>Malena</a:t>
            </a:r>
            <a:r>
              <a:rPr lang="en-US" sz="1600" dirty="0" smtClean="0"/>
              <a:t> </a:t>
            </a:r>
            <a:r>
              <a:rPr lang="en-US" sz="1600" dirty="0" err="1" smtClean="0"/>
              <a:t>Hor-Meyll</a:t>
            </a:r>
            <a:endParaRPr lang="en-US" sz="1600" dirty="0" smtClean="0"/>
          </a:p>
          <a:p>
            <a:pPr algn="l"/>
            <a:r>
              <a:rPr lang="en-US" sz="1600" dirty="0" err="1" smtClean="0"/>
              <a:t>Coorientador</a:t>
            </a:r>
            <a:r>
              <a:rPr lang="en-US" sz="1600" dirty="0" smtClean="0"/>
              <a:t>: Stephen Patrick </a:t>
            </a:r>
            <a:r>
              <a:rPr lang="en-US" sz="1600" dirty="0" err="1" smtClean="0"/>
              <a:t>Walborn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"/>
            <a:ext cx="119311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96" y="685800"/>
            <a:ext cx="1286204" cy="654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40" y="228600"/>
            <a:ext cx="4558760" cy="1049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978223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XXXVIII </a:t>
            </a:r>
            <a:r>
              <a:rPr lang="pt-BR" sz="1400" dirty="0"/>
              <a:t>Jornada Giulio Massarani de Iniciação Científica, Tecnológica, Artística e </a:t>
            </a:r>
            <a:r>
              <a:rPr lang="pt-BR" sz="1400" dirty="0" smtClean="0"/>
              <a:t>Cultural</a:t>
            </a:r>
            <a:endParaRPr lang="pt-BR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5" y="3505200"/>
            <a:ext cx="12459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 </a:t>
            </a:r>
            <a:r>
              <a:rPr lang="en-US" sz="2000" dirty="0"/>
              <a:t>a </a:t>
            </a:r>
            <a:r>
              <a:rPr lang="en-US" sz="2000" dirty="0" err="1" smtClean="0"/>
              <a:t>análise</a:t>
            </a:r>
            <a:r>
              <a:rPr lang="en-US" sz="2000" dirty="0" smtClean="0"/>
              <a:t> do </a:t>
            </a:r>
            <a:r>
              <a:rPr lang="en-US" sz="2000" dirty="0" err="1" smtClean="0"/>
              <a:t>perfil</a:t>
            </a:r>
            <a:r>
              <a:rPr lang="en-US" sz="2000" dirty="0" smtClean="0"/>
              <a:t> do laser, </a:t>
            </a:r>
            <a:r>
              <a:rPr lang="en-US" sz="2000" dirty="0" err="1" smtClean="0"/>
              <a:t>devido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novo </a:t>
            </a:r>
            <a:r>
              <a:rPr lang="en-US" sz="2000" dirty="0" err="1" smtClean="0"/>
              <a:t>comprimento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onda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faixa</a:t>
            </a:r>
            <a:r>
              <a:rPr lang="en-US" sz="2000" dirty="0" smtClean="0"/>
              <a:t> do </a:t>
            </a:r>
            <a:r>
              <a:rPr lang="en-US" sz="2000" dirty="0" err="1" smtClean="0"/>
              <a:t>infravermelho</a:t>
            </a:r>
            <a:r>
              <a:rPr lang="en-US" sz="2000" dirty="0" smtClean="0"/>
              <a:t>, </a:t>
            </a:r>
            <a:r>
              <a:rPr lang="en-US" sz="2000" dirty="0" err="1" smtClean="0"/>
              <a:t>foi</a:t>
            </a:r>
            <a:r>
              <a:rPr lang="en-US" sz="2000" dirty="0" smtClean="0"/>
              <a:t> </a:t>
            </a:r>
            <a:r>
              <a:rPr lang="en-US" sz="2000" dirty="0" err="1" smtClean="0"/>
              <a:t>utilziado</a:t>
            </a:r>
            <a:r>
              <a:rPr lang="en-US" sz="2000" dirty="0" smtClean="0"/>
              <a:t> um Laser Beam Profiler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9/16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4038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A </a:t>
            </a:r>
            <a:r>
              <a:rPr lang="en-US" sz="2000" dirty="0" err="1" smtClean="0"/>
              <a:t>colima</a:t>
            </a:r>
            <a:r>
              <a:rPr lang="pt-PT" sz="2000" dirty="0" smtClean="0"/>
              <a:t>ção de um laser resulta no aumento de sua cintura, o que resulta numa menor diverg</a:t>
            </a:r>
            <a:r>
              <a:rPr lang="en-US" sz="2000" dirty="0" err="1" smtClean="0"/>
              <a:t>ência</a:t>
            </a:r>
            <a:r>
              <a:rPr lang="en-US" sz="2000" dirty="0" smtClean="0"/>
              <a:t> (</a:t>
            </a:r>
            <a:r>
              <a:rPr lang="en-US" sz="2000" dirty="0" err="1" smtClean="0"/>
              <a:t>rela</a:t>
            </a:r>
            <a:r>
              <a:rPr lang="pt-PT" sz="2000" dirty="0" smtClean="0"/>
              <a:t>ção inversamente proporcional</a:t>
            </a:r>
            <a:r>
              <a:rPr lang="en-US" sz="2000" dirty="0" smtClean="0"/>
              <a:t>).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err="1" smtClean="0"/>
              <a:t>Sendo</a:t>
            </a:r>
            <a:r>
              <a:rPr lang="en-US" sz="2000" dirty="0" smtClean="0"/>
              <a:t> </a:t>
            </a:r>
            <a:r>
              <a:rPr lang="en-US" sz="2000" dirty="0" err="1" smtClean="0"/>
              <a:t>assim</a:t>
            </a:r>
            <a:r>
              <a:rPr lang="en-US" sz="2000" dirty="0" smtClean="0"/>
              <a:t>, </a:t>
            </a:r>
            <a:r>
              <a:rPr lang="en-US" sz="2000" dirty="0" err="1" smtClean="0"/>
              <a:t>foram</a:t>
            </a:r>
            <a:r>
              <a:rPr lang="en-US" sz="2000" dirty="0" smtClean="0"/>
              <a:t> </a:t>
            </a:r>
            <a:r>
              <a:rPr lang="en-US" sz="2000" dirty="0" err="1" smtClean="0"/>
              <a:t>construidos</a:t>
            </a:r>
            <a:r>
              <a:rPr lang="en-US" sz="2000" dirty="0"/>
              <a:t> </a:t>
            </a:r>
            <a:r>
              <a:rPr lang="en-US" sz="2000" dirty="0" err="1" smtClean="0"/>
              <a:t>telescópios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</a:t>
            </a:r>
            <a:r>
              <a:rPr lang="en-US" sz="2000" dirty="0" err="1" smtClean="0"/>
              <a:t>transmiss</a:t>
            </a:r>
            <a:r>
              <a:rPr lang="pt-PT" sz="2000" dirty="0" smtClean="0"/>
              <a:t>ão e recepção respons</a:t>
            </a:r>
            <a:r>
              <a:rPr lang="en-US" sz="2000" dirty="0" err="1" smtClean="0"/>
              <a:t>áveis</a:t>
            </a:r>
            <a:r>
              <a:rPr lang="en-US" sz="2000" dirty="0" smtClean="0"/>
              <a:t> </a:t>
            </a:r>
            <a:r>
              <a:rPr lang="en-US" sz="2000" dirty="0" err="1" smtClean="0"/>
              <a:t>pela</a:t>
            </a:r>
            <a:r>
              <a:rPr lang="en-US" sz="2000" dirty="0" smtClean="0"/>
              <a:t> </a:t>
            </a:r>
            <a:r>
              <a:rPr lang="en-US" sz="2000" dirty="0" err="1" smtClean="0"/>
              <a:t>colima</a:t>
            </a:r>
            <a:r>
              <a:rPr lang="pt-PT" sz="2000" dirty="0" smtClean="0"/>
              <a:t>ção e focalização do laser, respectivamente.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 smtClean="0"/>
              <a:t>Telesc</a:t>
            </a:r>
            <a:r>
              <a:rPr lang="en-US" sz="4400" dirty="0" err="1"/>
              <a:t>ópios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4689231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72025"/>
            <a:ext cx="1524000" cy="843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63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Telescópio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Transmiss</a:t>
            </a:r>
            <a:r>
              <a:rPr lang="pt-PT" sz="2000" dirty="0"/>
              <a:t>ão </a:t>
            </a:r>
            <a:endParaRPr lang="pt-PT" sz="2000" dirty="0" smtClean="0"/>
          </a:p>
          <a:p>
            <a:endParaRPr lang="pt-PT" sz="2000" dirty="0"/>
          </a:p>
          <a:p>
            <a:endParaRPr lang="pt-PT" sz="2000" dirty="0" smtClean="0"/>
          </a:p>
          <a:p>
            <a:endParaRPr lang="pt-PT" sz="2000" dirty="0"/>
          </a:p>
          <a:p>
            <a:endParaRPr lang="pt-PT" sz="2000" dirty="0" smtClean="0"/>
          </a:p>
          <a:p>
            <a:endParaRPr lang="pt-PT" sz="2000" dirty="0"/>
          </a:p>
          <a:p>
            <a:endParaRPr lang="pt-PT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49021"/>
            <a:ext cx="6248400" cy="2777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11/16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6733"/>
            <a:ext cx="32766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Telescópio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 smtClean="0"/>
              <a:t>Recep</a:t>
            </a:r>
            <a:r>
              <a:rPr lang="pt-PT" sz="2000" dirty="0"/>
              <a:t>ç</a:t>
            </a:r>
            <a:r>
              <a:rPr lang="pt-PT" sz="2000" dirty="0" smtClean="0"/>
              <a:t>ão </a:t>
            </a:r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3" y="3549022"/>
            <a:ext cx="6248400" cy="2777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3352800" cy="2514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8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Nos</a:t>
            </a:r>
            <a:r>
              <a:rPr lang="en-US" sz="1800" dirty="0"/>
              <a:t> </a:t>
            </a:r>
            <a:r>
              <a:rPr lang="en-US" sz="1800" dirty="0" err="1" smtClean="0"/>
              <a:t>módulos</a:t>
            </a:r>
            <a:r>
              <a:rPr lang="en-US" sz="1800" dirty="0" smtClean="0"/>
              <a:t> </a:t>
            </a:r>
            <a:r>
              <a:rPr lang="en-US" sz="1800" dirty="0" err="1" smtClean="0"/>
              <a:t>anteriores</a:t>
            </a:r>
            <a:r>
              <a:rPr lang="en-US" sz="1800" dirty="0" smtClean="0"/>
              <a:t>, a </a:t>
            </a:r>
            <a:r>
              <a:rPr lang="en-US" sz="1800" dirty="0" err="1" smtClean="0"/>
              <a:t>produção</a:t>
            </a:r>
            <a:r>
              <a:rPr lang="en-US" sz="1800" dirty="0" smtClean="0"/>
              <a:t> dos </a:t>
            </a:r>
            <a:r>
              <a:rPr lang="en-US" sz="1800" dirty="0" err="1" smtClean="0"/>
              <a:t>diferentes</a:t>
            </a:r>
            <a:r>
              <a:rPr lang="en-US" sz="1800" dirty="0" smtClean="0"/>
              <a:t> </a:t>
            </a:r>
            <a:r>
              <a:rPr lang="en-US" sz="1800" dirty="0" err="1" smtClean="0"/>
              <a:t>estados</a:t>
            </a:r>
            <a:r>
              <a:rPr lang="en-US" sz="1800" dirty="0" smtClean="0"/>
              <a:t> de </a:t>
            </a:r>
            <a:r>
              <a:rPr lang="en-US" sz="1800" dirty="0" err="1" smtClean="0"/>
              <a:t>polarização</a:t>
            </a:r>
            <a:r>
              <a:rPr lang="en-US" sz="1800" dirty="0" smtClean="0"/>
              <a:t> era </a:t>
            </a:r>
            <a:r>
              <a:rPr lang="en-US" sz="1800" dirty="0" err="1" smtClean="0"/>
              <a:t>feita</a:t>
            </a:r>
            <a:r>
              <a:rPr lang="en-US" sz="1800" dirty="0" smtClean="0"/>
              <a:t> </a:t>
            </a:r>
            <a:r>
              <a:rPr lang="en-US" sz="1800" dirty="0" err="1" smtClean="0"/>
              <a:t>através</a:t>
            </a:r>
            <a:r>
              <a:rPr lang="en-US" sz="1800" dirty="0" smtClean="0"/>
              <a:t> de </a:t>
            </a:r>
            <a:r>
              <a:rPr lang="en-US" sz="1800" dirty="0" err="1" smtClean="0"/>
              <a:t>placas</a:t>
            </a:r>
            <a:r>
              <a:rPr lang="en-US" sz="1800" dirty="0" smtClean="0"/>
              <a:t> de </a:t>
            </a:r>
            <a:r>
              <a:rPr lang="en-US" sz="1800" dirty="0" err="1" smtClean="0"/>
              <a:t>onda</a:t>
            </a:r>
            <a:r>
              <a:rPr lang="en-US" sz="1800" dirty="0" smtClean="0"/>
              <a:t>. No </a:t>
            </a:r>
            <a:r>
              <a:rPr lang="en-US" sz="1800" dirty="0" err="1" smtClean="0"/>
              <a:t>entanto</a:t>
            </a:r>
            <a:r>
              <a:rPr lang="en-US" sz="1800" dirty="0" smtClean="0"/>
              <a:t>, </a:t>
            </a:r>
            <a:r>
              <a:rPr lang="en-US" sz="1800" dirty="0" err="1" smtClean="0"/>
              <a:t>devido</a:t>
            </a:r>
            <a:r>
              <a:rPr lang="en-US" sz="1800" dirty="0" smtClean="0"/>
              <a:t> à </a:t>
            </a:r>
            <a:r>
              <a:rPr lang="en-US" sz="1800" dirty="0" err="1" smtClean="0"/>
              <a:t>natureza</a:t>
            </a:r>
            <a:r>
              <a:rPr lang="en-US" sz="1800" dirty="0" smtClean="0"/>
              <a:t> </a:t>
            </a:r>
            <a:r>
              <a:rPr lang="en-US" sz="1800" dirty="0" err="1" smtClean="0"/>
              <a:t>mecânica</a:t>
            </a:r>
            <a:r>
              <a:rPr lang="en-US" sz="1800" dirty="0" smtClean="0"/>
              <a:t> do </a:t>
            </a:r>
            <a:r>
              <a:rPr lang="en-US" sz="1800" dirty="0" err="1" smtClean="0"/>
              <a:t>processo</a:t>
            </a:r>
            <a:r>
              <a:rPr lang="en-US" sz="1800" dirty="0" smtClean="0"/>
              <a:t> de </a:t>
            </a:r>
            <a:r>
              <a:rPr lang="en-US" sz="1800" dirty="0" err="1" smtClean="0"/>
              <a:t>posicionamento</a:t>
            </a:r>
            <a:r>
              <a:rPr lang="en-US" sz="1800" dirty="0" smtClean="0"/>
              <a:t> das </a:t>
            </a:r>
            <a:r>
              <a:rPr lang="en-US" sz="1800" dirty="0" err="1" smtClean="0"/>
              <a:t>placas</a:t>
            </a:r>
            <a:r>
              <a:rPr lang="en-US" sz="1800" dirty="0" smtClean="0"/>
              <a:t>, a taxa de </a:t>
            </a:r>
            <a:r>
              <a:rPr lang="en-US" sz="1800" dirty="0" err="1" smtClean="0"/>
              <a:t>transferência</a:t>
            </a:r>
            <a:r>
              <a:rPr lang="en-US" sz="1800" dirty="0" smtClean="0"/>
              <a:t> se </a:t>
            </a:r>
            <a:r>
              <a:rPr lang="en-US" sz="1800" dirty="0" err="1" smtClean="0"/>
              <a:t>limitava</a:t>
            </a:r>
            <a:r>
              <a:rPr lang="en-US" sz="1800" dirty="0" smtClean="0"/>
              <a:t> à </a:t>
            </a:r>
            <a:r>
              <a:rPr lang="en-US" sz="1800" dirty="0" err="1" smtClean="0"/>
              <a:t>faixa</a:t>
            </a:r>
            <a:r>
              <a:rPr lang="en-US" sz="1800" dirty="0" smtClean="0"/>
              <a:t> de Hz. 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Sendo</a:t>
            </a:r>
            <a:r>
              <a:rPr lang="en-US" sz="1800" dirty="0" smtClean="0"/>
              <a:t> </a:t>
            </a:r>
            <a:r>
              <a:rPr lang="en-US" sz="1800" dirty="0" err="1" smtClean="0"/>
              <a:t>assim</a:t>
            </a:r>
            <a:r>
              <a:rPr lang="en-US" sz="1800" dirty="0" smtClean="0"/>
              <a:t>, </a:t>
            </a:r>
            <a:r>
              <a:rPr lang="en-US" sz="1800" dirty="0" err="1" smtClean="0"/>
              <a:t>decidiu</a:t>
            </a:r>
            <a:r>
              <a:rPr lang="en-US" sz="1800" dirty="0" smtClean="0"/>
              <a:t>-se </a:t>
            </a:r>
            <a:r>
              <a:rPr lang="en-US" sz="1800" dirty="0" err="1" smtClean="0"/>
              <a:t>pela</a:t>
            </a:r>
            <a:r>
              <a:rPr lang="en-US" sz="1800" dirty="0" smtClean="0"/>
              <a:t> </a:t>
            </a:r>
            <a:r>
              <a:rPr lang="en-US" sz="1800" dirty="0" err="1" smtClean="0"/>
              <a:t>multiplexação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utilizando</a:t>
            </a:r>
            <a:r>
              <a:rPr lang="en-US" sz="1800" dirty="0" smtClean="0"/>
              <a:t> 4 lasers, </a:t>
            </a:r>
            <a:r>
              <a:rPr lang="en-US" sz="1800" dirty="0" err="1" smtClean="0"/>
              <a:t>cada</a:t>
            </a:r>
            <a:r>
              <a:rPr lang="en-US" sz="1800" dirty="0" smtClean="0"/>
              <a:t> um </a:t>
            </a:r>
            <a:r>
              <a:rPr lang="en-US" sz="1800" dirty="0" err="1" smtClean="0"/>
              <a:t>emitindo</a:t>
            </a:r>
            <a:r>
              <a:rPr lang="en-US" sz="1800" dirty="0" smtClean="0"/>
              <a:t> </a:t>
            </a:r>
            <a:r>
              <a:rPr lang="en-US" sz="1800" dirty="0" err="1" smtClean="0"/>
              <a:t>fótons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um dos </a:t>
            </a:r>
            <a:r>
              <a:rPr lang="en-US" sz="1800" dirty="0" err="1" smtClean="0"/>
              <a:t>estados</a:t>
            </a:r>
            <a:r>
              <a:rPr lang="en-US" sz="1800" dirty="0" smtClean="0"/>
              <a:t> </a:t>
            </a:r>
            <a:r>
              <a:rPr lang="en-US" sz="1800" dirty="0" err="1" smtClean="0"/>
              <a:t>possíveis</a:t>
            </a:r>
            <a:r>
              <a:rPr lang="en-US" sz="1800" dirty="0" smtClean="0"/>
              <a:t> de </a:t>
            </a:r>
            <a:r>
              <a:rPr lang="en-US" sz="1800" dirty="0" err="1" smtClean="0"/>
              <a:t>polarização</a:t>
            </a:r>
            <a:r>
              <a:rPr lang="en-US" sz="1800" dirty="0" smtClean="0"/>
              <a:t> do </a:t>
            </a:r>
            <a:r>
              <a:rPr lang="en-US" sz="1800" dirty="0" err="1" smtClean="0"/>
              <a:t>protocolo</a:t>
            </a:r>
            <a:r>
              <a:rPr lang="en-US" sz="1800" dirty="0" smtClean="0"/>
              <a:t> BB84. </a:t>
            </a:r>
            <a:r>
              <a:rPr lang="en-US" sz="1800" dirty="0" err="1" smtClean="0"/>
              <a:t>Ativando-os</a:t>
            </a:r>
            <a:r>
              <a:rPr lang="en-US" sz="1800" dirty="0" smtClean="0"/>
              <a:t> </a:t>
            </a:r>
            <a:r>
              <a:rPr lang="en-US" sz="1800" dirty="0" err="1" smtClean="0"/>
              <a:t>alternadamente</a:t>
            </a:r>
            <a:r>
              <a:rPr lang="en-US" sz="1800" dirty="0" smtClean="0"/>
              <a:t>,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conjunto</a:t>
            </a:r>
            <a:r>
              <a:rPr lang="en-US" sz="1800" dirty="0" smtClean="0"/>
              <a:t> com a </a:t>
            </a:r>
            <a:r>
              <a:rPr lang="en-US" sz="1800" dirty="0" err="1" smtClean="0"/>
              <a:t>modulação</a:t>
            </a:r>
            <a:r>
              <a:rPr lang="en-US" sz="1800" dirty="0" smtClean="0"/>
              <a:t> individual de </a:t>
            </a:r>
            <a:r>
              <a:rPr lang="en-US" sz="1800" dirty="0" err="1" smtClean="0"/>
              <a:t>cada</a:t>
            </a:r>
            <a:r>
              <a:rPr lang="en-US" sz="1800" dirty="0" smtClean="0"/>
              <a:t> um, </a:t>
            </a:r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ao</a:t>
            </a:r>
            <a:r>
              <a:rPr lang="en-US" sz="1800" dirty="0" smtClean="0"/>
              <a:t> </a:t>
            </a:r>
            <a:r>
              <a:rPr lang="en-US" sz="1800" dirty="0" err="1" smtClean="0"/>
              <a:t>experimento</a:t>
            </a:r>
            <a:r>
              <a:rPr lang="en-US" sz="1800" dirty="0" smtClean="0"/>
              <a:t> </a:t>
            </a:r>
            <a:r>
              <a:rPr lang="en-US" sz="1800" dirty="0" err="1" smtClean="0"/>
              <a:t>atingir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/>
              <a:t>taxa de </a:t>
            </a:r>
            <a:r>
              <a:rPr lang="en-US" sz="1800" dirty="0" err="1"/>
              <a:t>transferência</a:t>
            </a:r>
            <a:r>
              <a:rPr lang="en-US" sz="1800" dirty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faixa</a:t>
            </a:r>
            <a:r>
              <a:rPr lang="en-US" sz="1800" dirty="0" smtClean="0"/>
              <a:t> de </a:t>
            </a:r>
            <a:r>
              <a:rPr lang="en-US" sz="1800" dirty="0" err="1" smtClean="0"/>
              <a:t>MHz.</a:t>
            </a: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Multiplexação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6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14/16</a:t>
            </a:r>
            <a:endParaRPr lang="en-US" sz="1400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Desenho</a:t>
            </a:r>
            <a:r>
              <a:rPr lang="en-US" sz="1800" dirty="0" smtClean="0"/>
              <a:t> do </a:t>
            </a:r>
            <a:r>
              <a:rPr lang="en-US" sz="1800" dirty="0" err="1" smtClean="0"/>
              <a:t>esquema</a:t>
            </a: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20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Buscando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 smtClean="0"/>
              <a:t>redução</a:t>
            </a:r>
            <a:r>
              <a:rPr lang="en-US" sz="2000" dirty="0" smtClean="0"/>
              <a:t> da </a:t>
            </a:r>
            <a:r>
              <a:rPr lang="en-US" sz="2000" dirty="0" err="1" smtClean="0"/>
              <a:t>emissão</a:t>
            </a:r>
            <a:r>
              <a:rPr lang="en-US" sz="2000" dirty="0" smtClean="0"/>
              <a:t> dos lasers e o </a:t>
            </a:r>
            <a:r>
              <a:rPr lang="en-US" sz="2000" dirty="0" err="1" smtClean="0"/>
              <a:t>aumento</a:t>
            </a:r>
            <a:r>
              <a:rPr lang="en-US" sz="2000" dirty="0" smtClean="0"/>
              <a:t> da taxa de </a:t>
            </a:r>
            <a:r>
              <a:rPr lang="en-US" sz="2000" dirty="0" err="1" smtClean="0"/>
              <a:t>transferência</a:t>
            </a:r>
            <a:r>
              <a:rPr lang="en-US" sz="2000" dirty="0" smtClean="0"/>
              <a:t>, </a:t>
            </a:r>
            <a:r>
              <a:rPr lang="en-US" sz="2000" dirty="0" err="1" smtClean="0"/>
              <a:t>cada</a:t>
            </a:r>
            <a:r>
              <a:rPr lang="en-US" sz="2000" dirty="0" smtClean="0"/>
              <a:t> um </a:t>
            </a:r>
            <a:r>
              <a:rPr lang="en-US" sz="2000" dirty="0" err="1" smtClean="0"/>
              <a:t>foi</a:t>
            </a:r>
            <a:r>
              <a:rPr lang="en-US" sz="2000" dirty="0" smtClean="0"/>
              <a:t> </a:t>
            </a:r>
            <a:r>
              <a:rPr lang="en-US" sz="2000" dirty="0" err="1" smtClean="0"/>
              <a:t>modulado</a:t>
            </a:r>
            <a:r>
              <a:rPr lang="en-US" sz="2000" dirty="0" smtClean="0"/>
              <a:t>, </a:t>
            </a:r>
            <a:r>
              <a:rPr lang="en-US" sz="2000" dirty="0" err="1" smtClean="0"/>
              <a:t>através</a:t>
            </a:r>
            <a:r>
              <a:rPr lang="en-US" sz="2000" dirty="0" smtClean="0"/>
              <a:t> da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tranistores</a:t>
            </a:r>
            <a:r>
              <a:rPr lang="en-US" sz="2000" dirty="0" smtClean="0"/>
              <a:t>,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onda</a:t>
            </a:r>
            <a:r>
              <a:rPr lang="en-US" sz="2000" dirty="0" smtClean="0"/>
              <a:t> </a:t>
            </a:r>
            <a:r>
              <a:rPr lang="en-US" sz="2000" dirty="0" err="1" smtClean="0"/>
              <a:t>quadrada</a:t>
            </a:r>
            <a:r>
              <a:rPr lang="en-US" sz="2000" dirty="0" smtClean="0"/>
              <a:t> de 25MHz</a:t>
            </a:r>
          </a:p>
          <a:p>
            <a:endParaRPr lang="en-US" sz="2000" dirty="0" smtClean="0"/>
          </a:p>
          <a:p>
            <a:r>
              <a:rPr lang="en-US" sz="2000" dirty="0" smtClean="0"/>
              <a:t>Para a </a:t>
            </a:r>
            <a:r>
              <a:rPr lang="en-US" sz="2000" dirty="0" err="1" smtClean="0"/>
              <a:t>produção</a:t>
            </a:r>
            <a:r>
              <a:rPr lang="en-US" sz="2000" dirty="0" smtClean="0"/>
              <a:t> da </a:t>
            </a:r>
            <a:r>
              <a:rPr lang="en-US" sz="2000" dirty="0" err="1" smtClean="0"/>
              <a:t>onda</a:t>
            </a:r>
            <a:r>
              <a:rPr lang="en-US" sz="2000" dirty="0" smtClean="0"/>
              <a:t> </a:t>
            </a:r>
            <a:r>
              <a:rPr lang="en-US" sz="2000" dirty="0" err="1" smtClean="0"/>
              <a:t>quadrada</a:t>
            </a:r>
            <a:r>
              <a:rPr lang="en-US" sz="2000" dirty="0"/>
              <a:t> </a:t>
            </a:r>
            <a:r>
              <a:rPr lang="en-US" sz="2000" dirty="0" err="1" smtClean="0"/>
              <a:t>foi</a:t>
            </a:r>
            <a:r>
              <a:rPr lang="en-US" sz="2000" dirty="0" smtClean="0"/>
              <a:t> </a:t>
            </a:r>
            <a:r>
              <a:rPr lang="en-US" sz="2000" dirty="0" err="1" smtClean="0"/>
              <a:t>escrito</a:t>
            </a:r>
            <a:r>
              <a:rPr lang="en-US" sz="2000" dirty="0" smtClean="0"/>
              <a:t> um software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controlar</a:t>
            </a:r>
            <a:r>
              <a:rPr lang="en-US" sz="2000" dirty="0" smtClean="0"/>
              <a:t> o GPIO de um </a:t>
            </a:r>
            <a:r>
              <a:rPr lang="en-US" sz="2000" dirty="0" err="1" smtClean="0"/>
              <a:t>microcontrolador</a:t>
            </a:r>
            <a:r>
              <a:rPr lang="en-US" sz="2000" dirty="0" smtClean="0"/>
              <a:t> Raspberry 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Modulação</a:t>
            </a:r>
            <a:r>
              <a:rPr lang="en-US" dirty="0" smtClean="0"/>
              <a:t> do Laser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15/16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66" y="3429000"/>
            <a:ext cx="3876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5381295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52" y="3276600"/>
            <a:ext cx="6248401" cy="2888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08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5525"/>
            <a:ext cx="8229600" cy="4525963"/>
          </a:xfrm>
        </p:spPr>
        <p:txBody>
          <a:bodyPr/>
          <a:lstStyle/>
          <a:p>
            <a:r>
              <a:rPr lang="en-US" sz="2400" dirty="0" smtClean="0"/>
              <a:t>Como </a:t>
            </a:r>
            <a:r>
              <a:rPr lang="en-US" sz="2400" dirty="0" err="1" smtClean="0"/>
              <a:t>planos</a:t>
            </a:r>
            <a:r>
              <a:rPr lang="en-US" sz="2400" dirty="0" smtClean="0"/>
              <a:t> </a:t>
            </a:r>
            <a:r>
              <a:rPr lang="en-US" sz="2400" dirty="0" err="1" smtClean="0"/>
              <a:t>futuros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projeto</a:t>
            </a:r>
            <a:r>
              <a:rPr lang="en-US" sz="2400" dirty="0" smtClean="0"/>
              <a:t>, </a:t>
            </a:r>
            <a:r>
              <a:rPr lang="en-US" sz="2400" dirty="0" err="1" smtClean="0"/>
              <a:t>temos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Integra</a:t>
            </a:r>
            <a:r>
              <a:rPr lang="pt-PT" sz="2000" dirty="0" smtClean="0"/>
              <a:t>ção de todos as modifica</a:t>
            </a:r>
            <a:r>
              <a:rPr lang="pt-PT" sz="2000" dirty="0"/>
              <a:t>ç</a:t>
            </a:r>
            <a:r>
              <a:rPr lang="en-US" sz="2000" dirty="0"/>
              <a:t>õ</a:t>
            </a:r>
            <a:r>
              <a:rPr lang="pt-PT" sz="2000" dirty="0" smtClean="0"/>
              <a:t>es nos novos m</a:t>
            </a:r>
            <a:r>
              <a:rPr lang="en-US" sz="2000" dirty="0" err="1" smtClean="0"/>
              <a:t>ódulos</a:t>
            </a:r>
            <a:endParaRPr lang="en-US" sz="2000" dirty="0"/>
          </a:p>
          <a:p>
            <a:pPr lvl="1"/>
            <a:r>
              <a:rPr lang="en-US" sz="2000" dirty="0" smtClean="0"/>
              <a:t>Testes</a:t>
            </a:r>
            <a:r>
              <a:rPr lang="pt-PT" sz="2000" dirty="0" smtClean="0"/>
              <a:t> a grandes </a:t>
            </a:r>
            <a:r>
              <a:rPr lang="en-US" sz="2000" dirty="0" err="1" smtClean="0"/>
              <a:t>distâncias</a:t>
            </a:r>
            <a:r>
              <a:rPr lang="en-US" sz="2000" dirty="0" smtClean="0"/>
              <a:t> (200m -&gt; 1km -&gt; ?km)</a:t>
            </a:r>
          </a:p>
          <a:p>
            <a:pPr lvl="1"/>
            <a:r>
              <a:rPr lang="en-US" sz="2000" dirty="0" err="1"/>
              <a:t>Análise</a:t>
            </a:r>
            <a:r>
              <a:rPr lang="en-US" sz="2000" dirty="0"/>
              <a:t> e </a:t>
            </a:r>
            <a:r>
              <a:rPr lang="en-US" sz="2000" dirty="0" err="1"/>
              <a:t>tratamento</a:t>
            </a:r>
            <a:r>
              <a:rPr lang="en-US" sz="2000" dirty="0"/>
              <a:t> de </a:t>
            </a:r>
            <a:r>
              <a:rPr lang="en-US" sz="2000" dirty="0" err="1" smtClean="0"/>
              <a:t>erros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66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Este </a:t>
            </a:r>
            <a:r>
              <a:rPr lang="en-US" sz="2200" dirty="0" err="1" smtClean="0"/>
              <a:t>projeto</a:t>
            </a:r>
            <a:r>
              <a:rPr lang="en-US" sz="2200" dirty="0"/>
              <a:t> </a:t>
            </a:r>
            <a:r>
              <a:rPr lang="en-US" sz="2200" dirty="0" err="1" smtClean="0"/>
              <a:t>está</a:t>
            </a:r>
            <a:r>
              <a:rPr lang="en-US" sz="2200" dirty="0" smtClean="0"/>
              <a:t> </a:t>
            </a:r>
            <a:r>
              <a:rPr lang="en-US" sz="2200" dirty="0" err="1" smtClean="0"/>
              <a:t>sendo</a:t>
            </a:r>
            <a:r>
              <a:rPr lang="en-US" sz="2200" dirty="0" smtClean="0"/>
              <a:t> </a:t>
            </a:r>
            <a:r>
              <a:rPr lang="en-US" sz="2200" dirty="0" err="1" smtClean="0"/>
              <a:t>realizado</a:t>
            </a:r>
            <a:r>
              <a:rPr lang="en-US" sz="2200" dirty="0" smtClean="0"/>
              <a:t> </a:t>
            </a:r>
            <a:r>
              <a:rPr lang="en-US" sz="2200" dirty="0" err="1" smtClean="0"/>
              <a:t>em</a:t>
            </a:r>
            <a:r>
              <a:rPr lang="en-US" sz="2200" dirty="0" smtClean="0"/>
              <a:t> </a:t>
            </a:r>
            <a:r>
              <a:rPr lang="en-US" sz="2200" dirty="0" err="1" smtClean="0"/>
              <a:t>conjunto</a:t>
            </a:r>
            <a:r>
              <a:rPr lang="en-US" sz="2200" dirty="0" smtClean="0"/>
              <a:t> com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en-US" sz="2200" dirty="0" err="1" smtClean="0"/>
              <a:t>colegas</a:t>
            </a:r>
            <a:r>
              <a:rPr lang="en-US" sz="2200" dirty="0" smtClean="0"/>
              <a:t> Paulo </a:t>
            </a:r>
            <a:r>
              <a:rPr lang="en-US" sz="2200" dirty="0" err="1" smtClean="0"/>
              <a:t>Sahium</a:t>
            </a:r>
            <a:r>
              <a:rPr lang="en-US" sz="2200" dirty="0"/>
              <a:t> e </a:t>
            </a:r>
            <a:r>
              <a:rPr lang="en-US" sz="2200" dirty="0" err="1"/>
              <a:t>Matheus</a:t>
            </a:r>
            <a:r>
              <a:rPr lang="en-US" sz="2200" dirty="0"/>
              <a:t> </a:t>
            </a:r>
            <a:r>
              <a:rPr lang="en-US" sz="2200" dirty="0" err="1"/>
              <a:t>Esteves</a:t>
            </a:r>
            <a:r>
              <a:rPr lang="en-US" sz="2200" dirty="0"/>
              <a:t>,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apresentará</a:t>
            </a:r>
            <a:r>
              <a:rPr lang="en-US" sz="2200" dirty="0" smtClean="0"/>
              <a:t> a parte da </a:t>
            </a:r>
            <a:r>
              <a:rPr lang="en-US" sz="2200" dirty="0" err="1" smtClean="0"/>
              <a:t>recep</a:t>
            </a:r>
            <a:r>
              <a:rPr lang="pt-PT" sz="2200" dirty="0" smtClean="0"/>
              <a:t>ção do protocolo em sua apresentação “</a:t>
            </a:r>
            <a:r>
              <a:rPr lang="pt-BR" sz="2200" dirty="0"/>
              <a:t>CRIPTOGRAFIA QUÂNTICA NO ESPAÇO </a:t>
            </a:r>
            <a:r>
              <a:rPr lang="pt-BR" sz="2200" dirty="0" smtClean="0"/>
              <a:t>LIVRE - </a:t>
            </a:r>
            <a:r>
              <a:rPr lang="en-US" sz="2200" dirty="0" smtClean="0"/>
              <a:t>???</a:t>
            </a:r>
            <a:r>
              <a:rPr lang="pt-PT" sz="2200" dirty="0" smtClean="0"/>
              <a:t>”</a:t>
            </a:r>
          </a:p>
          <a:p>
            <a:endParaRPr lang="pt-PT" sz="2200" dirty="0" smtClean="0"/>
          </a:p>
          <a:p>
            <a:r>
              <a:rPr lang="en-US" sz="2200" dirty="0" err="1" smtClean="0"/>
              <a:t>Agradecimentos</a:t>
            </a:r>
            <a:r>
              <a:rPr lang="en-US" sz="2200" dirty="0" smtClean="0"/>
              <a:t> </a:t>
            </a:r>
            <a:r>
              <a:rPr lang="en-US" sz="2200" dirty="0" err="1" smtClean="0"/>
              <a:t>Especiais</a:t>
            </a:r>
            <a:endParaRPr lang="en-US" sz="2200" dirty="0" smtClean="0"/>
          </a:p>
          <a:p>
            <a:pPr lvl="1"/>
            <a:r>
              <a:rPr lang="en-US" sz="1800" dirty="0" smtClean="0"/>
              <a:t>Ricardo Michel</a:t>
            </a:r>
          </a:p>
          <a:p>
            <a:pPr lvl="1"/>
            <a:r>
              <a:rPr lang="en-US" sz="1800" dirty="0" smtClean="0"/>
              <a:t>Daniel Schneider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63260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43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err="1"/>
              <a:t>Divulga</a:t>
            </a:r>
            <a:r>
              <a:rPr lang="pt-PT" sz="2800" dirty="0"/>
              <a:t>ção Cient</a:t>
            </a:r>
            <a:r>
              <a:rPr lang="en-US" sz="2800" dirty="0" err="1" smtClean="0"/>
              <a:t>ífica</a:t>
            </a:r>
            <a:endParaRPr lang="en-US" sz="2800" dirty="0" smtClean="0"/>
          </a:p>
          <a:p>
            <a:pPr lvl="1"/>
            <a:r>
              <a:rPr lang="en-US" sz="2100" dirty="0" err="1" smtClean="0"/>
              <a:t>Ampliar</a:t>
            </a:r>
            <a:r>
              <a:rPr lang="en-US" sz="2100" dirty="0" smtClean="0"/>
              <a:t> </a:t>
            </a:r>
            <a:r>
              <a:rPr lang="en-US" sz="2100" dirty="0"/>
              <a:t>o </a:t>
            </a:r>
            <a:r>
              <a:rPr lang="en-US" sz="2100" dirty="0" err="1"/>
              <a:t>conhecimento</a:t>
            </a:r>
            <a:r>
              <a:rPr lang="en-US" sz="2100" dirty="0"/>
              <a:t> </a:t>
            </a:r>
            <a:r>
              <a:rPr lang="en-US" sz="2100" dirty="0" err="1"/>
              <a:t>sobre</a:t>
            </a:r>
            <a:r>
              <a:rPr lang="en-US" sz="2100" dirty="0"/>
              <a:t> </a:t>
            </a:r>
            <a:r>
              <a:rPr lang="en-US" sz="2100" dirty="0" err="1"/>
              <a:t>Criptografia</a:t>
            </a:r>
            <a:r>
              <a:rPr lang="en-US" sz="2100" dirty="0"/>
              <a:t> </a:t>
            </a:r>
            <a:r>
              <a:rPr lang="en-US" sz="2100" dirty="0" err="1" smtClean="0"/>
              <a:t>Quântica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dirty="0" err="1" smtClean="0"/>
              <a:t>Atra</a:t>
            </a:r>
            <a:r>
              <a:rPr lang="pt-PT" sz="2100" dirty="0" smtClean="0"/>
              <a:t>ção de </a:t>
            </a:r>
            <a:r>
              <a:rPr lang="pt-PT" sz="2100" dirty="0"/>
              <a:t>novos jovens para a </a:t>
            </a:r>
            <a:r>
              <a:rPr lang="en-US" sz="2100" dirty="0" err="1" smtClean="0"/>
              <a:t>área</a:t>
            </a:r>
            <a:r>
              <a:rPr lang="en-US" sz="2100" dirty="0" smtClean="0"/>
              <a:t>.</a:t>
            </a:r>
          </a:p>
          <a:p>
            <a:pPr lvl="1"/>
            <a:endParaRPr lang="en-US" sz="2100" dirty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Tecnol</a:t>
            </a:r>
            <a:r>
              <a:rPr lang="en-US" dirty="0" err="1"/>
              <a:t>ó</a:t>
            </a:r>
            <a:r>
              <a:rPr lang="en-US" dirty="0" err="1" smtClean="0"/>
              <a:t>gico</a:t>
            </a:r>
            <a:endParaRPr lang="en-US" sz="2800" dirty="0" smtClean="0"/>
          </a:p>
          <a:p>
            <a:pPr lvl="1"/>
            <a:r>
              <a:rPr lang="en-US" sz="2100" dirty="0" err="1" smtClean="0"/>
              <a:t>Obter</a:t>
            </a:r>
            <a:r>
              <a:rPr lang="en-US" sz="2100" dirty="0"/>
              <a:t> </a:t>
            </a:r>
            <a:r>
              <a:rPr lang="en-US" sz="2100" dirty="0" err="1" smtClean="0"/>
              <a:t>experiência</a:t>
            </a:r>
            <a:r>
              <a:rPr lang="en-US" sz="2100" dirty="0" smtClean="0"/>
              <a:t> </a:t>
            </a:r>
            <a:r>
              <a:rPr lang="en-US" sz="2100" dirty="0" err="1" smtClean="0"/>
              <a:t>na</a:t>
            </a:r>
            <a:r>
              <a:rPr lang="en-US" sz="2100" dirty="0" smtClean="0"/>
              <a:t> </a:t>
            </a:r>
            <a:r>
              <a:rPr lang="en-US" sz="2100" dirty="0" err="1" smtClean="0"/>
              <a:t>constru</a:t>
            </a:r>
            <a:r>
              <a:rPr lang="pt-PT" sz="2100" dirty="0" smtClean="0"/>
              <a:t>ção e implementação de sistemas de criptografia qu</a:t>
            </a:r>
            <a:r>
              <a:rPr lang="en-US" sz="2000" dirty="0" smtClean="0"/>
              <a:t>â</a:t>
            </a:r>
            <a:r>
              <a:rPr lang="pt-PT" sz="2100" dirty="0" smtClean="0"/>
              <a:t>ntica no Brasil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</a:t>
            </a:r>
            <a:r>
              <a:rPr lang="pt-PT" dirty="0" smtClean="0"/>
              <a:t>ç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õ</a:t>
            </a:r>
            <a:r>
              <a:rPr lang="pt-PT" dirty="0" smtClean="0"/>
              <a:t>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1/16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953000"/>
            <a:ext cx="3552257" cy="498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17" y="4725888"/>
            <a:ext cx="3219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0" cy="522393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err="1" smtClean="0"/>
              <a:t>Conjunto</a:t>
            </a:r>
            <a:r>
              <a:rPr lang="en-US" sz="2000" dirty="0" smtClean="0"/>
              <a:t> de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transmiss</a:t>
            </a:r>
            <a:r>
              <a:rPr lang="pt-PT" sz="2000" dirty="0" smtClean="0"/>
              <a:t>ão de mensagens </a:t>
            </a:r>
            <a:r>
              <a:rPr lang="pt-PT" sz="2000" dirty="0"/>
              <a:t>entre </a:t>
            </a:r>
            <a:r>
              <a:rPr lang="pt-PT" sz="2000" dirty="0" smtClean="0"/>
              <a:t>indivíduos de forma sigilosa. Podemos classific</a:t>
            </a:r>
            <a:r>
              <a:rPr lang="en-US" sz="2000" dirty="0"/>
              <a:t>á</a:t>
            </a:r>
            <a:r>
              <a:rPr lang="pt-PT" sz="2000" dirty="0" smtClean="0"/>
              <a:t>-la em duas categorias: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/>
              <a:t>Clássica</a:t>
            </a:r>
            <a:endParaRPr lang="pt-PT" sz="2400" dirty="0" smtClean="0"/>
          </a:p>
          <a:p>
            <a:pPr lvl="1"/>
            <a:r>
              <a:rPr lang="en-US" sz="1800" dirty="0" smtClean="0"/>
              <a:t>Bit </a:t>
            </a:r>
            <a:r>
              <a:rPr lang="en-US" sz="1800" dirty="0" err="1" smtClean="0"/>
              <a:t>Cl</a:t>
            </a:r>
            <a:r>
              <a:rPr lang="en-US" sz="1800" dirty="0" err="1"/>
              <a:t>á</a:t>
            </a:r>
            <a:r>
              <a:rPr lang="en-US" sz="1800" dirty="0" err="1" smtClean="0"/>
              <a:t>ssico</a:t>
            </a:r>
            <a:r>
              <a:rPr lang="en-US" sz="2000" dirty="0" smtClean="0"/>
              <a:t>: </a:t>
            </a:r>
            <a:r>
              <a:rPr lang="en-US" sz="2000" dirty="0"/>
              <a:t>{0,1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Protocolos</a:t>
            </a:r>
            <a:r>
              <a:rPr lang="en-US" sz="2000" dirty="0" smtClean="0"/>
              <a:t> de </a:t>
            </a:r>
            <a:r>
              <a:rPr lang="en-US" sz="2000" dirty="0" err="1" smtClean="0"/>
              <a:t>gera</a:t>
            </a:r>
            <a:r>
              <a:rPr lang="pt-PT" sz="2000" dirty="0" smtClean="0"/>
              <a:t>ção de chaves vulner</a:t>
            </a:r>
            <a:r>
              <a:rPr lang="en-US" sz="2000" dirty="0" err="1" smtClean="0"/>
              <a:t>áveis</a:t>
            </a:r>
            <a:r>
              <a:rPr lang="en-US" sz="2000" dirty="0" smtClean="0"/>
              <a:t> a </a:t>
            </a:r>
            <a:r>
              <a:rPr lang="en-US" sz="2000" dirty="0" err="1" smtClean="0"/>
              <a:t>ataques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pt-PT" sz="2400" dirty="0"/>
              <a:t>Qu</a:t>
            </a:r>
            <a:r>
              <a:rPr lang="en-US" sz="2400" dirty="0"/>
              <a:t>â</a:t>
            </a:r>
            <a:r>
              <a:rPr lang="pt-BR" sz="2400" dirty="0"/>
              <a:t>ntica </a:t>
            </a:r>
            <a:endParaRPr lang="pt-BR" sz="2400" dirty="0" smtClean="0"/>
          </a:p>
          <a:p>
            <a:pPr lvl="1"/>
            <a:r>
              <a:rPr lang="en-US" sz="1600" dirty="0"/>
              <a:t>Quantum </a:t>
            </a:r>
            <a:r>
              <a:rPr lang="en-US" sz="1600" dirty="0" smtClean="0"/>
              <a:t>Bits </a:t>
            </a:r>
            <a:r>
              <a:rPr lang="en-US" sz="1600" dirty="0"/>
              <a:t>(</a:t>
            </a:r>
            <a:r>
              <a:rPr lang="en-US" sz="1600" dirty="0" err="1"/>
              <a:t>qubit</a:t>
            </a:r>
            <a:r>
              <a:rPr lang="en-US" sz="1600" dirty="0"/>
              <a:t>): </a:t>
            </a:r>
            <a:endParaRPr lang="en-US" sz="1600" dirty="0" smtClean="0"/>
          </a:p>
          <a:p>
            <a:pPr lvl="1"/>
            <a:endParaRPr lang="pt-BR" sz="1600" dirty="0" smtClean="0"/>
          </a:p>
          <a:p>
            <a:pPr lvl="1"/>
            <a:r>
              <a:rPr lang="pt-PT" sz="1600" dirty="0" smtClean="0"/>
              <a:t>Transmissão </a:t>
            </a:r>
            <a:r>
              <a:rPr lang="pt-PT" sz="1600" dirty="0"/>
              <a:t>de </a:t>
            </a:r>
            <a:r>
              <a:rPr lang="en-US" sz="1600" dirty="0" err="1" smtClean="0"/>
              <a:t>qubits</a:t>
            </a:r>
            <a:r>
              <a:rPr lang="pt-PT" sz="1600" dirty="0" smtClean="0"/>
              <a:t> </a:t>
            </a:r>
            <a:r>
              <a:rPr lang="pt-PT" sz="1600" dirty="0"/>
              <a:t>para </a:t>
            </a:r>
            <a:r>
              <a:rPr lang="en-US" sz="1600" dirty="0" err="1"/>
              <a:t>gera</a:t>
            </a:r>
            <a:r>
              <a:rPr lang="pt-PT" sz="1600" dirty="0"/>
              <a:t>r uma chave criptogr</a:t>
            </a:r>
            <a:r>
              <a:rPr lang="en-US" sz="1600" dirty="0" err="1"/>
              <a:t>áfica</a:t>
            </a:r>
            <a:r>
              <a:rPr lang="en-US" sz="1600" dirty="0"/>
              <a:t> de forma </a:t>
            </a:r>
            <a:r>
              <a:rPr lang="en-US" sz="1600" dirty="0" err="1" smtClean="0"/>
              <a:t>segura</a:t>
            </a:r>
            <a:r>
              <a:rPr lang="en-US" sz="1600" dirty="0" smtClean="0"/>
              <a:t>.</a:t>
            </a:r>
            <a:endParaRPr lang="pt-PT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Criptografia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2/16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7" y="4572000"/>
            <a:ext cx="3583749" cy="7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Alice </a:t>
            </a:r>
            <a:r>
              <a:rPr lang="en-US" sz="2000" dirty="0" err="1" smtClean="0"/>
              <a:t>escolhe</a:t>
            </a:r>
            <a:r>
              <a:rPr lang="en-US" sz="2000" dirty="0" smtClean="0"/>
              <a:t> um auto </a:t>
            </a:r>
            <a:r>
              <a:rPr lang="en-US" sz="2000" dirty="0" err="1" smtClean="0"/>
              <a:t>estado</a:t>
            </a:r>
            <a:r>
              <a:rPr lang="en-US" sz="2000" dirty="0" smtClean="0"/>
              <a:t>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base, </a:t>
            </a:r>
            <a:r>
              <a:rPr lang="en-US" sz="2000" dirty="0" err="1" smtClean="0"/>
              <a:t>dentre</a:t>
            </a:r>
            <a:r>
              <a:rPr lang="en-US" sz="2000" dirty="0" smtClean="0"/>
              <a:t> </a:t>
            </a:r>
            <a:r>
              <a:rPr lang="en-US" sz="2000" dirty="0" err="1" smtClean="0"/>
              <a:t>duas</a:t>
            </a:r>
            <a:r>
              <a:rPr lang="en-US" sz="2000" dirty="0" smtClean="0"/>
              <a:t> bases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(BC e BR). </a:t>
            </a:r>
            <a:r>
              <a:rPr lang="en-US" sz="2000" dirty="0" err="1" smtClean="0"/>
              <a:t>Ela</a:t>
            </a:r>
            <a:r>
              <a:rPr lang="en-US" sz="2000" dirty="0" smtClean="0"/>
              <a:t> </a:t>
            </a:r>
            <a:r>
              <a:rPr lang="en-US" sz="2000" dirty="0" err="1" smtClean="0"/>
              <a:t>ent</a:t>
            </a:r>
            <a:r>
              <a:rPr lang="pt-PT" sz="2000" dirty="0" smtClean="0"/>
              <a:t>ão envia um f</a:t>
            </a:r>
            <a:r>
              <a:rPr lang="en-US" sz="2000" dirty="0" err="1" smtClean="0"/>
              <a:t>óton</a:t>
            </a:r>
            <a:r>
              <a:rPr lang="en-US" sz="2000" dirty="0" smtClean="0"/>
              <a:t> </a:t>
            </a:r>
            <a:r>
              <a:rPr lang="en-US" sz="2000" dirty="0" err="1" smtClean="0"/>
              <a:t>polarizado</a:t>
            </a:r>
            <a:r>
              <a:rPr lang="en-US" sz="2000" dirty="0" smtClean="0"/>
              <a:t> de </a:t>
            </a:r>
            <a:r>
              <a:rPr lang="en-US" sz="2000" dirty="0" err="1" smtClean="0"/>
              <a:t>acordo</a:t>
            </a:r>
            <a:r>
              <a:rPr lang="en-US" sz="2000" dirty="0" smtClean="0"/>
              <a:t> com o auto </a:t>
            </a:r>
            <a:r>
              <a:rPr lang="en-US" sz="2000" dirty="0" err="1" smtClean="0"/>
              <a:t>estado</a:t>
            </a:r>
            <a:r>
              <a:rPr lang="en-US" sz="2000" dirty="0" smtClean="0"/>
              <a:t> </a:t>
            </a:r>
            <a:r>
              <a:rPr lang="en-US" sz="2000" dirty="0" err="1" smtClean="0"/>
              <a:t>escolhido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Bob </a:t>
            </a:r>
            <a:r>
              <a:rPr lang="en-US" sz="2000" dirty="0" err="1" smtClean="0"/>
              <a:t>escolhe</a:t>
            </a:r>
            <a:r>
              <a:rPr lang="en-US" sz="2000" dirty="0" smtClean="0"/>
              <a:t> entre </a:t>
            </a:r>
            <a:r>
              <a:rPr lang="en-US" sz="2000" dirty="0" err="1" smtClean="0"/>
              <a:t>uma</a:t>
            </a:r>
            <a:r>
              <a:rPr lang="en-US" sz="2000" dirty="0" smtClean="0"/>
              <a:t> das bases </a:t>
            </a:r>
            <a:r>
              <a:rPr lang="en-US" sz="2000" dirty="0" err="1" smtClean="0"/>
              <a:t>possíveis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realizar</a:t>
            </a:r>
            <a:r>
              <a:rPr lang="en-US" sz="2000" dirty="0" smtClean="0"/>
              <a:t> </a:t>
            </a:r>
            <a:r>
              <a:rPr lang="en-US" sz="2000" dirty="0" err="1" smtClean="0"/>
              <a:t>sua</a:t>
            </a:r>
            <a:r>
              <a:rPr lang="en-US" sz="2000" dirty="0" smtClean="0"/>
              <a:t> </a:t>
            </a:r>
            <a:r>
              <a:rPr lang="en-US" sz="2000" dirty="0" err="1" smtClean="0"/>
              <a:t>medida</a:t>
            </a:r>
            <a:r>
              <a:rPr lang="en-US" sz="2000" dirty="0" smtClean="0"/>
              <a:t>. </a:t>
            </a:r>
            <a:r>
              <a:rPr lang="en-US" sz="2000" dirty="0" err="1" smtClean="0"/>
              <a:t>Caso</a:t>
            </a:r>
            <a:r>
              <a:rPr lang="en-US" sz="2000" dirty="0" smtClean="0"/>
              <a:t> </a:t>
            </a:r>
            <a:r>
              <a:rPr lang="en-US" sz="2000" dirty="0" err="1" smtClean="0"/>
              <a:t>escolha</a:t>
            </a:r>
            <a:r>
              <a:rPr lang="en-US" sz="2000" dirty="0" smtClean="0"/>
              <a:t> a </a:t>
            </a:r>
            <a:r>
              <a:rPr lang="en-US" sz="2000" dirty="0" err="1" smtClean="0"/>
              <a:t>mesma</a:t>
            </a:r>
            <a:r>
              <a:rPr lang="en-US" sz="2000" dirty="0" smtClean="0"/>
              <a:t> base </a:t>
            </a:r>
            <a:r>
              <a:rPr lang="en-US" sz="2000" dirty="0" err="1" smtClean="0"/>
              <a:t>que</a:t>
            </a:r>
            <a:r>
              <a:rPr lang="en-US" sz="2000" dirty="0" smtClean="0"/>
              <a:t> Alice, </a:t>
            </a:r>
            <a:r>
              <a:rPr lang="en-US" sz="2000" dirty="0" err="1" smtClean="0"/>
              <a:t>ele</a:t>
            </a:r>
            <a:r>
              <a:rPr lang="en-US" sz="2000" dirty="0" smtClean="0"/>
              <a:t> </a:t>
            </a:r>
            <a:r>
              <a:rPr lang="en-US" sz="2000" dirty="0" err="1" smtClean="0"/>
              <a:t>recupera</a:t>
            </a:r>
            <a:r>
              <a:rPr lang="en-US" sz="2000" dirty="0" smtClean="0"/>
              <a:t> a </a:t>
            </a:r>
            <a:r>
              <a:rPr lang="en-US" sz="2000" dirty="0" err="1" smtClean="0"/>
              <a:t>informa</a:t>
            </a:r>
            <a:r>
              <a:rPr lang="pt-PT" sz="2000" dirty="0" smtClean="0"/>
              <a:t>ção transmitida. Caso contr</a:t>
            </a:r>
            <a:r>
              <a:rPr lang="en-US" sz="2000" dirty="0" err="1" smtClean="0"/>
              <a:t>ário</a:t>
            </a:r>
            <a:r>
              <a:rPr lang="en-US" sz="2000" dirty="0" smtClean="0"/>
              <a:t>, a </a:t>
            </a:r>
            <a:r>
              <a:rPr lang="en-US" sz="2000" dirty="0" err="1"/>
              <a:t>informa</a:t>
            </a:r>
            <a:r>
              <a:rPr lang="pt-PT" sz="2000" dirty="0" smtClean="0"/>
              <a:t>ção </a:t>
            </a:r>
            <a:r>
              <a:rPr lang="en-US" sz="2000" dirty="0" smtClean="0"/>
              <a:t>é </a:t>
            </a:r>
            <a:r>
              <a:rPr lang="en-US" sz="2000" dirty="0" err="1" smtClean="0"/>
              <a:t>perdida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Protocolo</a:t>
            </a:r>
            <a:r>
              <a:rPr lang="en-US" dirty="0" smtClean="0"/>
              <a:t> BB84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3/16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87001"/>
            <a:ext cx="5651183" cy="23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Em</a:t>
            </a:r>
            <a:r>
              <a:rPr lang="en-US" sz="2000" dirty="0" smtClean="0"/>
              <a:t> 2015 </a:t>
            </a:r>
            <a:r>
              <a:rPr lang="en-US" sz="2000" dirty="0" err="1" smtClean="0"/>
              <a:t>foram</a:t>
            </a:r>
            <a:r>
              <a:rPr lang="en-US" sz="2000" dirty="0" smtClean="0"/>
              <a:t> </a:t>
            </a:r>
            <a:r>
              <a:rPr lang="en-US" sz="2000" dirty="0" err="1" smtClean="0"/>
              <a:t>montadas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módulos</a:t>
            </a:r>
            <a:r>
              <a:rPr lang="en-US" sz="2000" dirty="0" smtClean="0"/>
              <a:t> de </a:t>
            </a:r>
            <a:r>
              <a:rPr lang="en-US" sz="2000" dirty="0" err="1" smtClean="0"/>
              <a:t>comunica</a:t>
            </a:r>
            <a:r>
              <a:rPr lang="pt-PT" sz="2000" dirty="0" smtClean="0"/>
              <a:t>ção dentro de carrinhos </a:t>
            </a:r>
            <a:r>
              <a:rPr lang="en-US" sz="2000" dirty="0" smtClean="0"/>
              <a:t>de </a:t>
            </a:r>
            <a:r>
              <a:rPr lang="en-US" sz="2000" dirty="0" err="1" smtClean="0"/>
              <a:t>fácil</a:t>
            </a:r>
            <a:r>
              <a:rPr lang="en-US" sz="2000" dirty="0" smtClean="0"/>
              <a:t> </a:t>
            </a:r>
            <a:r>
              <a:rPr lang="en-US" sz="2000" dirty="0" err="1" smtClean="0"/>
              <a:t>deslocamento</a:t>
            </a:r>
            <a:r>
              <a:rPr lang="en-US" sz="2000" dirty="0" smtClean="0"/>
              <a:t>. O </a:t>
            </a:r>
            <a:r>
              <a:rPr lang="en-US" sz="2000" dirty="0" err="1" smtClean="0"/>
              <a:t>intuito</a:t>
            </a:r>
            <a:r>
              <a:rPr lang="en-US" sz="2000" dirty="0" smtClean="0"/>
              <a:t> </a:t>
            </a:r>
            <a:r>
              <a:rPr lang="en-US" sz="2000" dirty="0" err="1" smtClean="0"/>
              <a:t>dessa</a:t>
            </a:r>
            <a:r>
              <a:rPr lang="en-US" sz="2000" dirty="0" smtClean="0"/>
              <a:t> </a:t>
            </a:r>
            <a:r>
              <a:rPr lang="en-US" sz="2000" dirty="0" err="1" smtClean="0"/>
              <a:t>montagem</a:t>
            </a:r>
            <a:r>
              <a:rPr lang="en-US" sz="2000" dirty="0" smtClean="0"/>
              <a:t> era </a:t>
            </a:r>
            <a:r>
              <a:rPr lang="en-US" sz="2000" dirty="0" err="1" smtClean="0"/>
              <a:t>servir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plataforma</a:t>
            </a:r>
            <a:r>
              <a:rPr lang="en-US" sz="2000" dirty="0"/>
              <a:t> </a:t>
            </a:r>
            <a:r>
              <a:rPr lang="en-US" sz="2000" dirty="0" err="1" smtClean="0"/>
              <a:t>móvel</a:t>
            </a:r>
            <a:r>
              <a:rPr lang="en-US" sz="2000" dirty="0" smtClean="0"/>
              <a:t> de </a:t>
            </a:r>
            <a:r>
              <a:rPr lang="en-US" sz="2000" dirty="0" err="1" smtClean="0"/>
              <a:t>aprendizagem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pudesse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transportada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demonstra</a:t>
            </a:r>
            <a:r>
              <a:rPr lang="pt-PT" sz="2000" dirty="0" smtClean="0"/>
              <a:t>ções do protocolo.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Realiza</a:t>
            </a:r>
            <a:r>
              <a:rPr lang="pt-PT" sz="4000" dirty="0" smtClean="0"/>
              <a:t>ção Experimental (2015)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86225" y="2586177"/>
            <a:ext cx="2362201" cy="389545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09600" y="3429000"/>
            <a:ext cx="3657600" cy="2362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 smtClean="0"/>
              <a:t>Desvantagens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err="1" smtClean="0"/>
              <a:t>Instabilidade</a:t>
            </a:r>
            <a:r>
              <a:rPr lang="en-US" sz="1600" dirty="0" smtClean="0"/>
              <a:t> </a:t>
            </a:r>
            <a:r>
              <a:rPr lang="en-US" sz="1600" dirty="0" err="1" smtClean="0"/>
              <a:t>mecânica</a:t>
            </a:r>
            <a:endParaRPr lang="en-US" sz="1600" dirty="0" smtClean="0"/>
          </a:p>
          <a:p>
            <a:pPr lvl="1"/>
            <a:r>
              <a:rPr lang="en-US" sz="1600" dirty="0"/>
              <a:t>Alta taxa de </a:t>
            </a:r>
            <a:r>
              <a:rPr lang="en-US" sz="1600" dirty="0" err="1"/>
              <a:t>absor</a:t>
            </a:r>
            <a:r>
              <a:rPr lang="pt-PT" sz="1600" dirty="0"/>
              <a:t>ção atmosf</a:t>
            </a:r>
            <a:r>
              <a:rPr lang="en-US" sz="1600" dirty="0"/>
              <a:t>é</a:t>
            </a:r>
            <a:r>
              <a:rPr lang="pt-PT" sz="1600" dirty="0"/>
              <a:t>rica</a:t>
            </a:r>
            <a:endParaRPr lang="en-US" sz="1600" dirty="0"/>
          </a:p>
          <a:p>
            <a:pPr lvl="1"/>
            <a:r>
              <a:rPr lang="en-US" sz="1600" dirty="0" smtClean="0"/>
              <a:t>Laser </a:t>
            </a:r>
            <a:r>
              <a:rPr lang="en-US" sz="1600" dirty="0"/>
              <a:t>com </a:t>
            </a:r>
            <a:r>
              <a:rPr lang="en-US" sz="1600" dirty="0" err="1"/>
              <a:t>perfil</a:t>
            </a:r>
            <a:r>
              <a:rPr lang="en-US" sz="1600" dirty="0"/>
              <a:t> </a:t>
            </a:r>
            <a:r>
              <a:rPr lang="en-US" sz="1600" dirty="0" err="1" smtClean="0"/>
              <a:t>elíptico</a:t>
            </a:r>
            <a:endParaRPr lang="en-US" sz="1600" dirty="0" smtClean="0"/>
          </a:p>
          <a:p>
            <a:pPr lvl="1"/>
            <a:r>
              <a:rPr lang="en-US" sz="1600" dirty="0" err="1" smtClean="0"/>
              <a:t>Divergência</a:t>
            </a:r>
            <a:r>
              <a:rPr lang="en-US" sz="1600" dirty="0" smtClean="0"/>
              <a:t> do laser</a:t>
            </a:r>
          </a:p>
          <a:p>
            <a:pPr lvl="1"/>
            <a:r>
              <a:rPr lang="en-US" sz="1600" dirty="0" smtClean="0"/>
              <a:t>Laser </a:t>
            </a:r>
            <a:r>
              <a:rPr lang="en-US" sz="1600" dirty="0" err="1" smtClean="0"/>
              <a:t>em</a:t>
            </a:r>
            <a:r>
              <a:rPr lang="en-US" sz="1600" dirty="0" smtClean="0"/>
              <a:t> regime </a:t>
            </a:r>
            <a:r>
              <a:rPr lang="en-US" sz="1600" dirty="0" err="1" smtClean="0"/>
              <a:t>intenso</a:t>
            </a:r>
            <a:endParaRPr lang="en-US" sz="1600" dirty="0" smtClean="0"/>
          </a:p>
          <a:p>
            <a:pPr lvl="1"/>
            <a:r>
              <a:rPr lang="en-US" sz="1600" dirty="0" err="1" smtClean="0"/>
              <a:t>Baixa</a:t>
            </a:r>
            <a:r>
              <a:rPr lang="en-US" sz="1600" dirty="0" smtClean="0"/>
              <a:t> taxa de </a:t>
            </a:r>
            <a:r>
              <a:rPr lang="en-US" sz="1600" dirty="0" err="1" smtClean="0"/>
              <a:t>transferência</a:t>
            </a:r>
            <a:r>
              <a:rPr lang="en-US" sz="1600" dirty="0" smtClean="0"/>
              <a:t> de </a:t>
            </a:r>
            <a:r>
              <a:rPr lang="en-US" sz="1600" dirty="0" err="1" smtClean="0"/>
              <a:t>qubits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83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Visando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solucionar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problemas</a:t>
            </a:r>
            <a:r>
              <a:rPr lang="en-US" sz="2000" dirty="0" smtClean="0"/>
              <a:t> </a:t>
            </a:r>
            <a:r>
              <a:rPr lang="en-US" sz="2000" dirty="0" err="1" smtClean="0"/>
              <a:t>encontrados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montagem</a:t>
            </a:r>
            <a:r>
              <a:rPr lang="en-US" sz="2000" dirty="0" smtClean="0"/>
              <a:t> anterior, </a:t>
            </a:r>
            <a:r>
              <a:rPr lang="en-US" sz="2000" dirty="0" err="1" smtClean="0"/>
              <a:t>foram</a:t>
            </a:r>
            <a:r>
              <a:rPr lang="en-US" sz="2000" dirty="0" smtClean="0"/>
              <a:t> </a:t>
            </a:r>
            <a:r>
              <a:rPr lang="en-US" sz="2000" dirty="0" err="1" smtClean="0"/>
              <a:t>construidos</a:t>
            </a:r>
            <a:r>
              <a:rPr lang="en-US" sz="2000" dirty="0" smtClean="0"/>
              <a:t> </a:t>
            </a:r>
            <a:r>
              <a:rPr lang="en-US" sz="2000" dirty="0" err="1" smtClean="0"/>
              <a:t>novos</a:t>
            </a:r>
            <a:r>
              <a:rPr lang="en-US" sz="2000" dirty="0"/>
              <a:t> </a:t>
            </a:r>
            <a:r>
              <a:rPr lang="en-US" sz="2000" dirty="0" err="1" smtClean="0"/>
              <a:t>módulos</a:t>
            </a:r>
            <a:r>
              <a:rPr lang="en-US" sz="2000" dirty="0" smtClean="0"/>
              <a:t>. As </a:t>
            </a:r>
            <a:r>
              <a:rPr lang="en-US" sz="2000" dirty="0" err="1" smtClean="0"/>
              <a:t>solu</a:t>
            </a:r>
            <a:r>
              <a:rPr lang="pt-PT" sz="2000" dirty="0"/>
              <a:t>ç</a:t>
            </a:r>
            <a:r>
              <a:rPr lang="en-US" sz="2000" dirty="0"/>
              <a:t>õ</a:t>
            </a:r>
            <a:r>
              <a:rPr lang="pt-PT" sz="2000" dirty="0" smtClean="0"/>
              <a:t>es encontradas foram: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Realiza</a:t>
            </a:r>
            <a:r>
              <a:rPr lang="pt-PT" sz="4000" dirty="0" smtClean="0"/>
              <a:t>ção Experimental (2016)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5/16</a:t>
            </a:r>
            <a:endParaRPr lang="en-US" sz="14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33400" y="2819399"/>
            <a:ext cx="3657600" cy="2819401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Instabilidade</a:t>
            </a:r>
            <a:r>
              <a:rPr lang="en-US" sz="2000" dirty="0" smtClean="0"/>
              <a:t> </a:t>
            </a:r>
            <a:r>
              <a:rPr lang="en-US" sz="2000" dirty="0" err="1" smtClean="0"/>
              <a:t>mecânica</a:t>
            </a:r>
            <a:endParaRPr lang="en-US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/>
              <a:t>Alta taxa de </a:t>
            </a:r>
            <a:r>
              <a:rPr lang="en-US" sz="2000" dirty="0" err="1"/>
              <a:t>absor</a:t>
            </a:r>
            <a:r>
              <a:rPr lang="pt-PT" sz="2000" dirty="0"/>
              <a:t>ção atmosf</a:t>
            </a:r>
            <a:r>
              <a:rPr lang="en-US" sz="2000" dirty="0"/>
              <a:t>é</a:t>
            </a:r>
            <a:r>
              <a:rPr lang="pt-PT" sz="2000" dirty="0"/>
              <a:t>rica</a:t>
            </a: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Perfil</a:t>
            </a:r>
            <a:r>
              <a:rPr lang="en-US" sz="2000" dirty="0" smtClean="0"/>
              <a:t> </a:t>
            </a:r>
            <a:r>
              <a:rPr lang="en-US" sz="2000" dirty="0" err="1" smtClean="0"/>
              <a:t>elíptico</a:t>
            </a:r>
            <a:r>
              <a:rPr lang="en-US" sz="2000" dirty="0" smtClean="0"/>
              <a:t> do laser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Divergência</a:t>
            </a:r>
            <a:r>
              <a:rPr lang="en-US" sz="2000" dirty="0" smtClean="0"/>
              <a:t> </a:t>
            </a:r>
            <a:r>
              <a:rPr lang="en-US" sz="2000" dirty="0"/>
              <a:t>do </a:t>
            </a:r>
            <a:r>
              <a:rPr lang="en-US" sz="2000" dirty="0" smtClean="0"/>
              <a:t>laser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/>
              <a:t>Laser </a:t>
            </a:r>
            <a:r>
              <a:rPr lang="en-US" sz="2000" dirty="0" err="1"/>
              <a:t>em</a:t>
            </a:r>
            <a:r>
              <a:rPr lang="en-US" sz="2000" dirty="0"/>
              <a:t> regime </a:t>
            </a:r>
            <a:r>
              <a:rPr lang="en-US" sz="2000" dirty="0" err="1"/>
              <a:t>intenso</a:t>
            </a: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/>
              <a:t>Baixa</a:t>
            </a:r>
            <a:r>
              <a:rPr lang="en-US" sz="2000" dirty="0"/>
              <a:t> taxa de </a:t>
            </a:r>
            <a:r>
              <a:rPr lang="en-US" sz="2000" dirty="0" err="1" smtClean="0"/>
              <a:t>transferência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>
            <a:off x="4174067" y="3657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257800" y="2732531"/>
            <a:ext cx="3810000" cy="281940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Carrinhos</a:t>
            </a:r>
            <a:r>
              <a:rPr lang="en-US" sz="2000" dirty="0" smtClean="0"/>
              <a:t> </a:t>
            </a:r>
            <a:r>
              <a:rPr lang="en-US" sz="2000" dirty="0" err="1" smtClean="0"/>
              <a:t>maiores</a:t>
            </a:r>
            <a:r>
              <a:rPr lang="en-US" sz="2000" dirty="0" smtClean="0"/>
              <a:t> e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robustos</a:t>
            </a:r>
            <a:endParaRPr lang="en-US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Mudan</a:t>
            </a:r>
            <a:r>
              <a:rPr lang="pt-PT" sz="2000" dirty="0" smtClean="0"/>
              <a:t>ça para laser infravermelho</a:t>
            </a:r>
            <a:endParaRPr lang="en-US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Filtro</a:t>
            </a:r>
            <a:r>
              <a:rPr lang="en-US" sz="2000" dirty="0" smtClean="0"/>
              <a:t> de </a:t>
            </a:r>
            <a:r>
              <a:rPr lang="en-US" sz="2000" dirty="0" err="1" smtClean="0"/>
              <a:t>modo</a:t>
            </a:r>
            <a:endParaRPr lang="en-US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Utiliza</a:t>
            </a:r>
            <a:r>
              <a:rPr lang="pt-PT" sz="2000" dirty="0" smtClean="0"/>
              <a:t>ção de telesc</a:t>
            </a:r>
            <a:r>
              <a:rPr lang="en-US" sz="2000" dirty="0" err="1" smtClean="0"/>
              <a:t>ópios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colima</a:t>
            </a:r>
            <a:r>
              <a:rPr lang="pt-PT" sz="2000" dirty="0" smtClean="0"/>
              <a:t>ção e focalização do laser</a:t>
            </a:r>
            <a:endParaRPr lang="en-US" sz="20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err="1" smtClean="0"/>
              <a:t>Multiplexa</a:t>
            </a:r>
            <a:r>
              <a:rPr lang="pt-PT" sz="2000" dirty="0" smtClean="0"/>
              <a:t>ção do Laser</a:t>
            </a: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0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smtClean="0"/>
              <a:t>Modula</a:t>
            </a:r>
            <a:r>
              <a:rPr lang="pt-PT" sz="2000" dirty="0"/>
              <a:t>ção do Laser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0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sz="4400" dirty="0" err="1" smtClean="0"/>
              <a:t>ó</a:t>
            </a:r>
            <a:r>
              <a:rPr lang="en-US" dirty="0" err="1" smtClean="0"/>
              <a:t>dulos</a:t>
            </a:r>
            <a:r>
              <a:rPr lang="en-US" dirty="0" smtClean="0"/>
              <a:t> </a:t>
            </a:r>
            <a:r>
              <a:rPr lang="en-US" dirty="0" err="1" smtClean="0"/>
              <a:t>Robustos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70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7/16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79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Um </a:t>
            </a:r>
            <a:r>
              <a:rPr lang="en-US" sz="2000" dirty="0" err="1" smtClean="0"/>
              <a:t>filtro</a:t>
            </a:r>
            <a:r>
              <a:rPr lang="en-US" sz="2000" dirty="0" smtClean="0"/>
              <a:t> de </a:t>
            </a:r>
            <a:r>
              <a:rPr lang="en-US" sz="2000" dirty="0" err="1" smtClean="0"/>
              <a:t>modo</a:t>
            </a:r>
            <a:r>
              <a:rPr lang="en-US" sz="2000" dirty="0" smtClean="0"/>
              <a:t> é um </a:t>
            </a:r>
            <a:r>
              <a:rPr lang="en-US" sz="2000" dirty="0" err="1" smtClean="0"/>
              <a:t>dispositivo</a:t>
            </a:r>
            <a:r>
              <a:rPr lang="en-US" sz="2000" dirty="0" smtClean="0"/>
              <a:t> </a:t>
            </a:r>
            <a:r>
              <a:rPr lang="en-US" sz="2000" dirty="0" err="1" smtClean="0"/>
              <a:t>óptico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a </a:t>
            </a:r>
            <a:r>
              <a:rPr lang="en-US" sz="2000" dirty="0" err="1" smtClean="0"/>
              <a:t>passagem</a:t>
            </a:r>
            <a:r>
              <a:rPr lang="en-US" sz="2000" dirty="0" smtClean="0"/>
              <a:t> </a:t>
            </a:r>
            <a:r>
              <a:rPr lang="en-US" sz="2000" dirty="0" err="1" smtClean="0"/>
              <a:t>apenas</a:t>
            </a:r>
            <a:r>
              <a:rPr lang="en-US" sz="2000" dirty="0" smtClean="0"/>
              <a:t> do </a:t>
            </a:r>
            <a:r>
              <a:rPr lang="en-US" sz="2000" dirty="0" err="1" smtClean="0"/>
              <a:t>modo</a:t>
            </a:r>
            <a:r>
              <a:rPr lang="en-US" sz="2000" dirty="0" smtClean="0"/>
              <a:t> </a:t>
            </a:r>
            <a:r>
              <a:rPr lang="en-US" sz="2000" dirty="0" err="1" smtClean="0"/>
              <a:t>gaussiano</a:t>
            </a:r>
            <a:r>
              <a:rPr lang="en-US" sz="2000" dirty="0" smtClean="0"/>
              <a:t> de um laser </a:t>
            </a:r>
            <a:r>
              <a:rPr lang="en-US" sz="2000" dirty="0" err="1" smtClean="0"/>
              <a:t>incidente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Como o </a:t>
            </a:r>
            <a:r>
              <a:rPr lang="en-US" sz="2000" dirty="0"/>
              <a:t>laser </a:t>
            </a:r>
            <a:r>
              <a:rPr lang="en-US" sz="2000" dirty="0" err="1" smtClean="0"/>
              <a:t>utilizado</a:t>
            </a:r>
            <a:r>
              <a:rPr lang="en-US" sz="2000" dirty="0" smtClean="0"/>
              <a:t> </a:t>
            </a:r>
            <a:r>
              <a:rPr lang="en-US" sz="2000" dirty="0" err="1"/>
              <a:t>apresentava</a:t>
            </a:r>
            <a:r>
              <a:rPr lang="en-US" sz="2000" dirty="0"/>
              <a:t> um </a:t>
            </a:r>
            <a:r>
              <a:rPr lang="en-US" sz="2000" dirty="0" err="1"/>
              <a:t>perfil</a:t>
            </a:r>
            <a:r>
              <a:rPr lang="en-US" sz="2000" dirty="0"/>
              <a:t> </a:t>
            </a:r>
            <a:r>
              <a:rPr lang="en-US" sz="2000" dirty="0" err="1" smtClean="0"/>
              <a:t>elíptico</a:t>
            </a:r>
            <a:r>
              <a:rPr lang="en-US" sz="2000" dirty="0" smtClean="0"/>
              <a:t>, um </a:t>
            </a:r>
            <a:r>
              <a:rPr lang="en-US" sz="2000" dirty="0" err="1" smtClean="0"/>
              <a:t>filtro</a:t>
            </a:r>
            <a:r>
              <a:rPr lang="en-US" sz="2000" dirty="0" smtClean="0"/>
              <a:t> </a:t>
            </a:r>
            <a:r>
              <a:rPr lang="en-US" sz="2000" dirty="0" err="1" smtClean="0"/>
              <a:t>foi</a:t>
            </a:r>
            <a:r>
              <a:rPr lang="en-US" sz="2000" dirty="0" smtClean="0"/>
              <a:t> </a:t>
            </a:r>
            <a:r>
              <a:rPr lang="en-US" sz="2000" dirty="0" err="1" smtClean="0"/>
              <a:t>construido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um </a:t>
            </a:r>
            <a:r>
              <a:rPr lang="en-US" sz="2000" dirty="0" err="1" smtClean="0"/>
              <a:t>perfil</a:t>
            </a:r>
            <a:r>
              <a:rPr lang="en-US" sz="2000" dirty="0" smtClean="0"/>
              <a:t> </a:t>
            </a:r>
            <a:r>
              <a:rPr lang="en-US" sz="2000" dirty="0" err="1" smtClean="0"/>
              <a:t>gaussiano</a:t>
            </a:r>
            <a:r>
              <a:rPr lang="en-US" sz="20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632608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8/16</a:t>
            </a:r>
            <a:endParaRPr lang="en-US" sz="14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200400" y="4419600"/>
            <a:ext cx="2650067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dirty="0" smtClean="0"/>
              <a:t>FOTOS DO FILTRO</a:t>
            </a:r>
          </a:p>
        </p:txBody>
      </p:sp>
    </p:spTree>
    <p:extLst>
      <p:ext uri="{BB962C8B-B14F-4D97-AF65-F5344CB8AC3E}">
        <p14:creationId xmlns:p14="http://schemas.microsoft.com/office/powerpoint/2010/main" val="10566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1986</TotalTime>
  <Words>754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CRIPTOGRAFIA QUÂNTICA NO ESPAÇO LIVRE</vt:lpstr>
      <vt:lpstr>Motivações</vt:lpstr>
      <vt:lpstr>Criptografia</vt:lpstr>
      <vt:lpstr>Protocolo BB84</vt:lpstr>
      <vt:lpstr>Realização Experimental (2015)</vt:lpstr>
      <vt:lpstr>Realização Experimental (2016)</vt:lpstr>
      <vt:lpstr>Módulos Robustos</vt:lpstr>
      <vt:lpstr>Laser Infravermelho</vt:lpstr>
      <vt:lpstr>Filtro de Modo</vt:lpstr>
      <vt:lpstr>PowerPoint Presentation</vt:lpstr>
      <vt:lpstr>Telescópios</vt:lpstr>
      <vt:lpstr>PowerPoint Presentation</vt:lpstr>
      <vt:lpstr>PowerPoint Presentation</vt:lpstr>
      <vt:lpstr>Multiplexação</vt:lpstr>
      <vt:lpstr>PowerPoint Presentation</vt:lpstr>
      <vt:lpstr>Modulação do Laser</vt:lpstr>
      <vt:lpstr>PowerPoint Presentation</vt:lpstr>
      <vt:lpstr>Planos Futuros</vt:lpstr>
      <vt:lpstr>Trabalho Conjunto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Otavio Cals</dc:creator>
  <cp:lastModifiedBy>Otavio Cals</cp:lastModifiedBy>
  <cp:revision>106</cp:revision>
  <dcterms:created xsi:type="dcterms:W3CDTF">2015-10-21T00:09:37Z</dcterms:created>
  <dcterms:modified xsi:type="dcterms:W3CDTF">2016-10-07T01:06:11Z</dcterms:modified>
</cp:coreProperties>
</file>