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77" r:id="rId3"/>
    <p:sldId id="278" r:id="rId4"/>
    <p:sldId id="279" r:id="rId5"/>
    <p:sldId id="280" r:id="rId6"/>
    <p:sldId id="281" r:id="rId7"/>
    <p:sldId id="283" r:id="rId8"/>
    <p:sldId id="282" r:id="rId9"/>
    <p:sldId id="285" r:id="rId10"/>
    <p:sldId id="284" r:id="rId11"/>
    <p:sldId id="286" r:id="rId12"/>
    <p:sldId id="288" r:id="rId13"/>
    <p:sldId id="289" r:id="rId14"/>
    <p:sldId id="290" r:id="rId15"/>
    <p:sldId id="291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92" r:id="rId25"/>
    <p:sldId id="293" r:id="rId26"/>
    <p:sldId id="27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istema-exemplo.com.br/api/processar-vend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zone.com/articles/patterns-for-microservices-sync-vs-asyn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pt-br/dotnet/architecture/microservices/architect-microservice-container-applications/communication-in-microservice-architecture" TargetMode="External"/><Relationship Id="rId5" Type="http://schemas.openxmlformats.org/officeDocument/2006/relationships/hyperlink" Target="https://www.rabbitmq.com/tutorials/amqp-concepts.html" TargetMode="External"/><Relationship Id="rId4" Type="http://schemas.openxmlformats.org/officeDocument/2006/relationships/hyperlink" Target="https://developer.mozilla.org/pt-BR/docs/Web/HTTP/Metho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824FC-C1C3-44BE-AAF9-66A7C1AF3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6" y="2335913"/>
            <a:ext cx="5515897" cy="429550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322" y="3067751"/>
            <a:ext cx="7423355" cy="1069207"/>
          </a:xfrm>
        </p:spPr>
        <p:txBody>
          <a:bodyPr/>
          <a:lstStyle/>
          <a:p>
            <a:r>
              <a:rPr lang="pt-BR" dirty="0"/>
              <a:t>Com API REST, Java 11, Spring Boot, </a:t>
            </a:r>
            <a:r>
              <a:rPr lang="pt-BR" dirty="0" err="1"/>
              <a:t>Javascript</a:t>
            </a:r>
            <a:r>
              <a:rPr lang="pt-BR" dirty="0"/>
              <a:t> ES6, Node.js, Express.js, RabbitMQ, Docker e </a:t>
            </a:r>
            <a:r>
              <a:rPr lang="pt-BR" dirty="0" err="1"/>
              <a:t>Heroku</a:t>
            </a:r>
            <a:r>
              <a:rPr lang="pt-BR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Comunicação entre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24" y="144993"/>
            <a:ext cx="2576050" cy="2576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r>
              <a:rPr lang="pt-BR" sz="1900" dirty="0"/>
              <a:t> Sênior</a:t>
            </a:r>
          </a:p>
        </p:txBody>
      </p:sp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500 – INTERNAL SERVER ERROR (erro interno no servidor, algo deu errado no </a:t>
            </a:r>
            <a:r>
              <a:rPr lang="pt-BR" dirty="0" err="1"/>
              <a:t>back-end</a:t>
            </a:r>
            <a:r>
              <a:rPr lang="pt-BR" dirty="0"/>
              <a:t>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502 – BAD GATEWAY (servidor intermediário que recebeu uma resposta inválida de outro serviço)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503 – SERVICE UNAVALIABLE (servidor não está pronto para lidar com a requisição, sobrecarregado ou em manutenção)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504 – GATEWAY TIMEOUT (servidor não recebe a resposta de um gateway)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Status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É uma comunicação em que há um agente emissor e um receptor, com a diferença que o receptor não irá receber a mensagem quando o emissor emiti-la, sua recepção será atemporal, ou seja, não se sabe quando irá receber.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melhor maneira de exemplificar é com uma fila de mensagens, ao qual um emissor apenas envia uma informação a uma fila, e algum outro agente receptor responsável por apenas escutar as mensagens recebidas dessa fila irá processar a mensagem sequencialmente conforme forem sendo recebidas.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Hoje o protocolo que melhor implementa as filas de mensagens é o protocolo AMQP –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, ou protocolo avançado de enfileiramento de mensagens.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Comunicação Assíncrona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Comunicação Assíncrona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07BC281-0645-48CF-8CE9-6674617E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98" y="2443860"/>
            <a:ext cx="7412402" cy="3128527"/>
          </a:xfrm>
        </p:spPr>
      </p:pic>
    </p:spTree>
    <p:extLst>
      <p:ext uri="{BB962C8B-B14F-4D97-AF65-F5344CB8AC3E}">
        <p14:creationId xmlns:p14="http://schemas.microsoft.com/office/powerpoint/2010/main" val="73450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É uma comunicação em que há um agente emissor e um receptor, com a diferença que o receptor não irá receber a mensagem quando o emissor emiti-la, sua recepção será atemporal, ou seja, não se sabe quando irá receber.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melhor maneira de exemplificar é com uma fila de mensagens, ao qual um emissor apenas envia uma informação a uma fila, e algum outro agente receptor responsável por apenas escutar as mensagens recebidas dessa fila irá processar a mensagem sequencialmente conforme forem sendo recebidas.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Hoje o protocolo que melhor implementa as filas de mensagens é o protocolo AMQP –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, ou protocolo avançado de enfileiramento de mensagens.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Comunicação Assíncrona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7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Hoje, os </a:t>
            </a:r>
            <a:r>
              <a:rPr lang="pt-BR" dirty="0" err="1"/>
              <a:t>message</a:t>
            </a:r>
            <a:r>
              <a:rPr lang="pt-BR" dirty="0"/>
              <a:t> brokers mais conhecidos e utilizados são: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Apache Kafka</a:t>
            </a:r>
          </a:p>
          <a:p>
            <a:pPr algn="just"/>
            <a:r>
              <a:rPr lang="pt-BR" dirty="0" err="1"/>
              <a:t>RabbitMQ</a:t>
            </a:r>
            <a:endParaRPr lang="pt-BR" dirty="0"/>
          </a:p>
          <a:p>
            <a:pPr algn="just"/>
            <a:r>
              <a:rPr lang="pt-BR" dirty="0"/>
              <a:t>Azure </a:t>
            </a:r>
            <a:r>
              <a:rPr lang="pt-BR" dirty="0" err="1"/>
              <a:t>Scheduler</a:t>
            </a:r>
            <a:endParaRPr lang="pt-BR" dirty="0"/>
          </a:p>
          <a:p>
            <a:pPr algn="just"/>
            <a:r>
              <a:rPr lang="pt-BR" dirty="0"/>
              <a:t>IBM MQ</a:t>
            </a:r>
          </a:p>
          <a:p>
            <a:pPr algn="just"/>
            <a:r>
              <a:rPr lang="pt-BR" dirty="0"/>
              <a:t>Apache </a:t>
            </a:r>
            <a:r>
              <a:rPr lang="pt-BR" dirty="0" err="1"/>
              <a:t>ActiveMQ</a:t>
            </a:r>
            <a:endParaRPr lang="pt-BR" dirty="0"/>
          </a:p>
          <a:p>
            <a:pPr algn="just"/>
            <a:r>
              <a:rPr lang="pt-BR" dirty="0" err="1"/>
              <a:t>AmazonMQ</a:t>
            </a:r>
            <a:endParaRPr lang="pt-BR" dirty="0"/>
          </a:p>
          <a:p>
            <a:pPr algn="just"/>
            <a:r>
              <a:rPr lang="pt-BR" dirty="0"/>
              <a:t>Google Cloud Pub/Sub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Comunicação Assíncrona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Neste curso, utilizaremos o </a:t>
            </a:r>
            <a:r>
              <a:rPr lang="pt-BR" dirty="0" err="1"/>
              <a:t>RabbitMQ</a:t>
            </a:r>
            <a:r>
              <a:rPr lang="pt-BR" dirty="0"/>
              <a:t>. É muito fácil de configurar e inicializar uma aplicação com ele.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dirty="0" err="1"/>
              <a:t>RabbitMQ</a:t>
            </a:r>
            <a:r>
              <a:rPr lang="pt-BR" dirty="0"/>
              <a:t> tem alguns conceitos interessantes, como os tipos de Exchange, ou seja, regras de roteamento das mensagens. Nós temos: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Direct Exchange</a:t>
            </a:r>
          </a:p>
          <a:p>
            <a:pPr algn="just"/>
            <a:r>
              <a:rPr lang="pt-BR" dirty="0" err="1"/>
              <a:t>Fanout</a:t>
            </a:r>
            <a:r>
              <a:rPr lang="pt-BR" dirty="0"/>
              <a:t> Exchange</a:t>
            </a:r>
          </a:p>
          <a:p>
            <a:pPr algn="just"/>
            <a:r>
              <a:rPr lang="pt-BR" dirty="0" err="1"/>
              <a:t>Topic</a:t>
            </a:r>
            <a:r>
              <a:rPr lang="pt-BR" dirty="0"/>
              <a:t> Exchange (esta que iremos utilizar)</a:t>
            </a:r>
          </a:p>
          <a:p>
            <a:pPr algn="just"/>
            <a:r>
              <a:rPr lang="pt-BR" dirty="0" err="1"/>
              <a:t>Headers</a:t>
            </a:r>
            <a:r>
              <a:rPr lang="pt-BR" dirty="0"/>
              <a:t> Exchange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/>
              <a:t>Uma fila é vinculada a uma Direct Exchange baseada em sua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é um atributo da mensagem utilizada pela Exchange escolhida para decidir para qual rota a mensagem será enviada.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Uma fila é vinculada à Direct Exchange pela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(K).</a:t>
            </a:r>
          </a:p>
          <a:p>
            <a:pPr algn="just"/>
            <a:r>
              <a:rPr lang="pt-BR" dirty="0"/>
              <a:t>Quando uma nova mensagem com uma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(R) é enviada a uma Direct Exchange, a Exchange irá rotear apenas se R = K.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Direct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7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ED7D0BB3-FED6-4BCF-93B0-F98C8AB4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97" y="1873763"/>
            <a:ext cx="7072004" cy="480731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Direct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dirty="0" err="1"/>
              <a:t>Fanout</a:t>
            </a:r>
            <a:r>
              <a:rPr lang="pt-BR" dirty="0"/>
              <a:t> Exchange roteia mensagens para todas as filas vinculadas a ela e 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é ignorada. Se N filas são vinculadas a uma </a:t>
            </a:r>
            <a:r>
              <a:rPr lang="pt-BR" dirty="0" err="1"/>
              <a:t>Fanout</a:t>
            </a:r>
            <a:r>
              <a:rPr lang="pt-BR" dirty="0"/>
              <a:t> Exchange, quando uma nova mensagem é publicada, é feita uma cópia dessa mensagem, que é entregue a todas as N filas vinculadas à </a:t>
            </a:r>
            <a:r>
              <a:rPr lang="pt-BR" dirty="0" err="1"/>
              <a:t>Fanout</a:t>
            </a:r>
            <a:r>
              <a:rPr lang="pt-BR" dirty="0"/>
              <a:t> Exchange.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Jogos MMO utilizam bastante </a:t>
            </a:r>
            <a:r>
              <a:rPr lang="pt-BR" dirty="0" err="1"/>
              <a:t>Fanout</a:t>
            </a:r>
            <a:r>
              <a:rPr lang="pt-BR" dirty="0"/>
              <a:t> </a:t>
            </a:r>
            <a:r>
              <a:rPr lang="pt-BR" dirty="0" err="1"/>
              <a:t>Exchanges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Sites de esportes</a:t>
            </a:r>
          </a:p>
          <a:p>
            <a:pPr algn="just"/>
            <a:r>
              <a:rPr lang="pt-BR" dirty="0"/>
              <a:t>Grupos de chats</a:t>
            </a:r>
          </a:p>
          <a:p>
            <a:pPr algn="just"/>
            <a:r>
              <a:rPr lang="pt-BR" dirty="0"/>
              <a:t>Sistemas distribuídos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Fanout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2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Fanout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3343C37-D38D-418A-9866-3782FAEE7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25214" y="2067065"/>
            <a:ext cx="7378188" cy="4331149"/>
          </a:xfrm>
        </p:spPr>
      </p:pic>
    </p:spTree>
    <p:extLst>
      <p:ext uri="{BB962C8B-B14F-4D97-AF65-F5344CB8AC3E}">
        <p14:creationId xmlns:p14="http://schemas.microsoft.com/office/powerpoint/2010/main" val="50076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7" y="2344993"/>
            <a:ext cx="9040762" cy="423902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/>
              <a:t>Chamadas a APIs são síncronas, porém, o processo executado pela API pode ser assíncrono. Exemplo: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>
                <a:hlinkClick r:id="rId2"/>
              </a:rPr>
              <a:t>https://sistema-exemplo.com.br/api/processar-vendas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Você pode programar essa API para esperar para dar a resposta assim que todas as vendas forem processadas, ou você pode devolver uma resposta como “Processo iniciado.”, e deixar o processamento executando em background.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processamento da API é assíncrono, pode terminar daqui a 10, 15, 20 minutos, etc.</a:t>
            </a:r>
          </a:p>
          <a:p>
            <a:pPr marL="0" indent="0" algn="just">
              <a:buNone/>
            </a:pPr>
            <a:r>
              <a:rPr lang="pt-BR" dirty="0"/>
              <a:t> </a:t>
            </a:r>
          </a:p>
          <a:p>
            <a:pPr marL="0" indent="0" algn="just">
              <a:buNone/>
            </a:pPr>
            <a:r>
              <a:rPr lang="pt-BR" dirty="0"/>
              <a:t>Mas a requisição HTTP não é, você faz a requisição e tem algum tipo de resposta, seja ela 200, 400, 500, etc.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Comunicação síncrona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dirty="0" err="1"/>
              <a:t>Topic</a:t>
            </a:r>
            <a:r>
              <a:rPr lang="pt-BR" dirty="0"/>
              <a:t> Exchange roteia mensagens para uma ou mais filas baseadas em uma correspondência entre 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e o padrão utilizado para vincular uma fila à Exchange.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É muito utilizada para implementar vários padrões de </a:t>
            </a:r>
            <a:r>
              <a:rPr lang="pt-BR" dirty="0" err="1"/>
              <a:t>publisheres</a:t>
            </a:r>
            <a:r>
              <a:rPr lang="pt-BR" dirty="0"/>
              <a:t> e </a:t>
            </a:r>
            <a:r>
              <a:rPr lang="pt-BR" dirty="0" err="1"/>
              <a:t>subscribers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err="1"/>
              <a:t>Topic</a:t>
            </a:r>
            <a:r>
              <a:rPr lang="pt-BR" dirty="0"/>
              <a:t> </a:t>
            </a:r>
            <a:r>
              <a:rPr lang="pt-BR" dirty="0" err="1"/>
              <a:t>Exchanges</a:t>
            </a:r>
            <a:r>
              <a:rPr lang="pt-BR" dirty="0"/>
              <a:t> são muito utilizados para roteamento </a:t>
            </a:r>
            <a:r>
              <a:rPr lang="pt-BR" dirty="0" err="1"/>
              <a:t>multicast</a:t>
            </a:r>
            <a:r>
              <a:rPr lang="pt-BR" dirty="0"/>
              <a:t> de mensagens.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Topic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Topic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4EA27D4-6385-4219-96AF-96522367B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47" y="2421737"/>
            <a:ext cx="9042758" cy="3474714"/>
          </a:xfrm>
        </p:spPr>
      </p:pic>
    </p:spTree>
    <p:extLst>
      <p:ext uri="{BB962C8B-B14F-4D97-AF65-F5344CB8AC3E}">
        <p14:creationId xmlns:p14="http://schemas.microsoft.com/office/powerpoint/2010/main" val="350374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A Header Exchange </a:t>
            </a:r>
            <a:r>
              <a:rPr lang="pt-PT" dirty="0"/>
              <a:t>é projetada para roteamento em vários atributos que são mais facilmente expressos como cabeçalhos (headers) da mensagem ao invés do uso de uma routing key. </a:t>
            </a:r>
          </a:p>
          <a:p>
            <a:pPr marL="0" indent="0" algn="just">
              <a:buNone/>
            </a:pPr>
            <a:endParaRPr lang="pt-PT" dirty="0"/>
          </a:p>
          <a:p>
            <a:pPr marL="0" indent="0" algn="just">
              <a:buNone/>
            </a:pPr>
            <a:r>
              <a:rPr lang="pt-PT" dirty="0"/>
              <a:t>A </a:t>
            </a:r>
            <a:r>
              <a:rPr lang="pt-BR" dirty="0"/>
              <a:t>Header Exchange </a:t>
            </a:r>
            <a:r>
              <a:rPr lang="pt-PT" dirty="0"/>
              <a:t>ignora a routing key. </a:t>
            </a:r>
          </a:p>
          <a:p>
            <a:pPr marL="0" indent="0" algn="just">
              <a:buNone/>
            </a:pPr>
            <a:endParaRPr lang="pt-PT" dirty="0"/>
          </a:p>
          <a:p>
            <a:pPr marL="0" indent="0" algn="just">
              <a:buNone/>
            </a:pPr>
            <a:r>
              <a:rPr lang="pt-PT" dirty="0"/>
              <a:t>Em vez disso, os atributos usados para roteamento são obtidos do atributo headers. Uma mensagem é considerada correspondente se o valor do header for igual ao valor especificado no vínculo.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Headers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2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6DFE11F-3F48-460C-A5B4-11DBACC02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31" y="2174583"/>
            <a:ext cx="8142338" cy="426115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Headers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7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E os </a:t>
            </a:r>
            <a:r>
              <a:rPr lang="pt-BR" dirty="0" err="1"/>
              <a:t>exchanges</a:t>
            </a:r>
            <a:r>
              <a:rPr lang="pt-BR" dirty="0"/>
              <a:t> possuem alguns atributos: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Nome</a:t>
            </a:r>
          </a:p>
          <a:p>
            <a:pPr algn="just"/>
            <a:r>
              <a:rPr lang="pt-BR" dirty="0"/>
              <a:t>Durabilidade (se irão continuar existindo quando o broker reiniciar)</a:t>
            </a:r>
          </a:p>
          <a:p>
            <a:pPr algn="just"/>
            <a:r>
              <a:rPr lang="pt-BR" dirty="0" err="1"/>
              <a:t>Auto-delete</a:t>
            </a:r>
            <a:r>
              <a:rPr lang="pt-BR" dirty="0"/>
              <a:t> (Exchange é deletado quando a sua última fila é desvinculada dele)</a:t>
            </a:r>
          </a:p>
          <a:p>
            <a:pPr algn="just"/>
            <a:r>
              <a:rPr lang="pt-BR" dirty="0"/>
              <a:t>Argumentos (são opcionais, para plugins e </a:t>
            </a:r>
            <a:r>
              <a:rPr lang="pt-BR" dirty="0" err="1"/>
              <a:t>features</a:t>
            </a:r>
            <a:r>
              <a:rPr lang="pt-BR" dirty="0"/>
              <a:t> específicas)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2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As filas, assim como os </a:t>
            </a:r>
            <a:r>
              <a:rPr lang="pt-BR" dirty="0" err="1"/>
              <a:t>exchanges</a:t>
            </a:r>
            <a:r>
              <a:rPr lang="pt-BR" dirty="0"/>
              <a:t>, possuem atributos, como: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Nome</a:t>
            </a:r>
          </a:p>
          <a:p>
            <a:pPr algn="just"/>
            <a:r>
              <a:rPr lang="pt-BR" dirty="0"/>
              <a:t>Durabilidade (se irão sobreviver a um </a:t>
            </a:r>
            <a:r>
              <a:rPr lang="pt-BR" dirty="0" err="1"/>
              <a:t>restart</a:t>
            </a:r>
            <a:r>
              <a:rPr lang="pt-BR" dirty="0"/>
              <a:t> do broker)</a:t>
            </a:r>
          </a:p>
          <a:p>
            <a:pPr algn="just"/>
            <a:r>
              <a:rPr lang="pt-BR" dirty="0"/>
              <a:t>Exclusivas (usadas apenas para uma conexão, e removidas quando a conexão é fechada)</a:t>
            </a:r>
          </a:p>
          <a:p>
            <a:pPr algn="just"/>
            <a:r>
              <a:rPr lang="pt-BR" dirty="0" err="1"/>
              <a:t>Auto-delete</a:t>
            </a:r>
            <a:r>
              <a:rPr lang="pt-BR" dirty="0"/>
              <a:t> (é removida quando seu último </a:t>
            </a:r>
            <a:r>
              <a:rPr lang="pt-BR" dirty="0" err="1"/>
              <a:t>consumer</a:t>
            </a:r>
            <a:r>
              <a:rPr lang="pt-BR" dirty="0"/>
              <a:t> se desvincula dela)</a:t>
            </a:r>
          </a:p>
          <a:p>
            <a:pPr algn="just"/>
            <a:r>
              <a:rPr lang="pt-BR" dirty="0"/>
              <a:t>Argumentos (mesma lógica das </a:t>
            </a:r>
            <a:r>
              <a:rPr lang="pt-BR" dirty="0" err="1"/>
              <a:t>exchanges</a:t>
            </a:r>
            <a:r>
              <a:rPr lang="pt-BR" dirty="0"/>
              <a:t>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Referências e links utilizados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7CD9CB-4E70-43FF-907A-88009B6D86CA}"/>
              </a:ext>
            </a:extLst>
          </p:cNvPr>
          <p:cNvSpPr txBox="1"/>
          <p:nvPr/>
        </p:nvSpPr>
        <p:spPr>
          <a:xfrm>
            <a:off x="2168013" y="3215148"/>
            <a:ext cx="83858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4"/>
              </a:rPr>
              <a:t>Mozilla </a:t>
            </a:r>
            <a:r>
              <a:rPr lang="pt-BR" sz="2400" dirty="0" err="1">
                <a:hlinkClick r:id="rId4"/>
              </a:rPr>
              <a:t>Developer</a:t>
            </a:r>
            <a:r>
              <a:rPr lang="pt-BR" sz="2400" dirty="0"/>
              <a:t> – Métodos de requisição HTTP</a:t>
            </a:r>
            <a:endParaRPr lang="pt-BR" sz="2400" dirty="0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5"/>
              </a:rPr>
              <a:t>RabbitMQ</a:t>
            </a:r>
            <a:r>
              <a:rPr lang="pt-BR" sz="2400" dirty="0"/>
              <a:t> – AMQP </a:t>
            </a:r>
            <a:r>
              <a:rPr lang="pt-BR" sz="2400" dirty="0" err="1"/>
              <a:t>Concepts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6"/>
              </a:rPr>
              <a:t>Microsoft</a:t>
            </a:r>
            <a:r>
              <a:rPr lang="pt-BR" sz="2400" dirty="0"/>
              <a:t> – Comunicação em uma arquitetura de </a:t>
            </a:r>
            <a:r>
              <a:rPr lang="pt-BR" sz="2400" dirty="0" err="1"/>
              <a:t>microsserviço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7"/>
              </a:rPr>
              <a:t>DZone</a:t>
            </a:r>
            <a:r>
              <a:rPr lang="pt-BR" sz="2400" dirty="0"/>
              <a:t> - </a:t>
            </a:r>
            <a:r>
              <a:rPr lang="pt-BR" sz="2400" dirty="0" err="1"/>
              <a:t>Patterns</a:t>
            </a:r>
            <a:r>
              <a:rPr lang="pt-BR" sz="2400" dirty="0"/>
              <a:t> for </a:t>
            </a:r>
            <a:r>
              <a:rPr lang="pt-BR" sz="2400" dirty="0" err="1"/>
              <a:t>Microservices</a:t>
            </a:r>
            <a:r>
              <a:rPr lang="pt-BR" sz="2400" dirty="0"/>
              <a:t> — </a:t>
            </a:r>
            <a:r>
              <a:rPr lang="pt-BR" sz="2400" dirty="0" err="1"/>
              <a:t>Sync</a:t>
            </a:r>
            <a:r>
              <a:rPr lang="pt-BR" sz="2400" dirty="0"/>
              <a:t> vs. </a:t>
            </a:r>
            <a:r>
              <a:rPr lang="pt-BR" sz="2400" dirty="0" err="1"/>
              <a:t>Async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328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7" y="2344993"/>
            <a:ext cx="9040762" cy="423902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Não há como falar de comunicação síncrona sem falar de métodos HTTP, pois eles serão nossa principal forma de comunicar nossas APIs de maneira síncrona!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Os métodos HTTP descrevem a ação a ser executada para determinado recurso. Eles definem se será um recurso para recuperar uma informação, salvar, atualizar, remover, alterar apenas alguns parâmetros, entre outras operações.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Os métodos HTTP mais conhecidos e utilizados são:</a:t>
            </a:r>
          </a:p>
          <a:p>
            <a:pPr marL="0" indent="0" algn="just">
              <a:buNone/>
            </a:pPr>
            <a:r>
              <a:rPr lang="pt-BR" dirty="0"/>
              <a:t>GET, POST, PUT, DELETE, OPTIONS e PATCH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Métodos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8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7" y="2344993"/>
            <a:ext cx="9040762" cy="4239021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dirty="0"/>
              <a:t>GET – recuperar um recurso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HEAD – recuperar um recurso porém sem o corpo da resposta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POST – salvar um recurso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PUT – atualizar um recurso completamente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DELETE – remover um recurso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OPTIONS – descrever a comunicação com um recurso de destino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PATCH – atualizar parcialmente um recurso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Métodos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Métodos HTTP também podem ser: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Seguro (Safe) – não altera o estado do servidor, operações apenas de leitura: GET, HEAD, OPTIONS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Idempotentes – métodos que não surtem efeitos diferentes caso as requisições sejam feitas várias vezes de maneira idêntica: GET, HEAD, PUT, DELETE</a:t>
            </a:r>
          </a:p>
          <a:p>
            <a:pPr marL="0" indent="0" algn="just">
              <a:buNone/>
            </a:pPr>
            <a:r>
              <a:rPr lang="pt-BR" sz="1700" dirty="0"/>
              <a:t>Obs.: Todo método seguro é idempotente, mas nem todo método idempotente é seguro, exemplo, o PUT e o DELETE.</a:t>
            </a:r>
          </a:p>
          <a:p>
            <a:pPr marL="0" indent="0" algn="just">
              <a:buNone/>
            </a:pPr>
            <a:endParaRPr lang="pt-BR" sz="1700" dirty="0"/>
          </a:p>
          <a:p>
            <a:pPr marL="0" indent="0" algn="just">
              <a:buNone/>
            </a:pPr>
            <a:r>
              <a:rPr lang="pt-BR" dirty="0" err="1"/>
              <a:t>Cacheable</a:t>
            </a:r>
            <a:r>
              <a:rPr lang="pt-BR" dirty="0"/>
              <a:t> – uma resposta é cacheada quando pode ser armazenada e recuperada posteriormente, evitando uma nova requisição e consumindo recursos do servidor. </a:t>
            </a:r>
          </a:p>
          <a:p>
            <a:pPr marL="0" indent="0" algn="just">
              <a:buNone/>
            </a:pPr>
            <a:endParaRPr lang="pt-BR" sz="1700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Métodos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/>
              <a:t>As requisições HTTP também retornam um código que representa estado da requisição. Os mais utilizados: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Faixa 200 – OK, recurso processado com sucesso.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Faixa 400 – Erro, recurso enviado de maneira incorreta ao servidor, gerando alguma validação.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Faixa 500 – Erro interno, o recurso encontrou algum problema no código do servidor que não conseguiu processar a requisição.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Status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0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Os status que mais utilizamos atualmente: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200 – OK (sucesso)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201 – CREATED (criado)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202 – ACCEPTED (aceito, requisição recebido, porém nenhuma ação foi tomada sobre ela)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Status HTTP – Faixa 200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8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256503"/>
            <a:ext cx="9266903" cy="4327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400 – BAD REQUEST (requisição inválida, </a:t>
            </a:r>
            <a:r>
              <a:rPr lang="pt-BR" dirty="0" err="1"/>
              <a:t>ex</a:t>
            </a:r>
            <a:r>
              <a:rPr lang="pt-BR" dirty="0"/>
              <a:t>: CPF inválido)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401 – UNAUTHORIZED (sem autorização, não estando autenticado)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403 – FORBIDDEN (proibido, possui permissão porém não pode visualizar o recurso)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404 – NOT FOUND (recurso não encontrado no servidor)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Status HTTP – Faixa 400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8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421737"/>
            <a:ext cx="9266903" cy="41622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405 – METHOD NOT ALLOWED (método não permitido, </a:t>
            </a:r>
            <a:r>
              <a:rPr lang="pt-BR" dirty="0" err="1"/>
              <a:t>ex</a:t>
            </a:r>
            <a:r>
              <a:rPr lang="pt-BR" dirty="0"/>
              <a:t>: enviar método POST em uma requisição GET)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415 – UNSUPPORTED MEDIA TYPE (Mídia não suportada, geralmente um dado informado em um formato inválido)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429 – TOO MANY REQUESTS (muitas requisições feitas ao mesmo recurso, </a:t>
            </a:r>
            <a:r>
              <a:rPr lang="pt-BR" dirty="0" err="1"/>
              <a:t>ex</a:t>
            </a:r>
            <a:r>
              <a:rPr lang="pt-BR" dirty="0"/>
              <a:t>: site do Enem)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Status HTTP – Faixa 400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97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1471</Words>
  <Application>Microsoft Office PowerPoint</Application>
  <PresentationFormat>Widescreen</PresentationFormat>
  <Paragraphs>169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Comunicação entre Microsserviços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e links utilizados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LORENZO negrisoli</cp:lastModifiedBy>
  <cp:revision>60</cp:revision>
  <dcterms:created xsi:type="dcterms:W3CDTF">2020-12-15T11:29:04Z</dcterms:created>
  <dcterms:modified xsi:type="dcterms:W3CDTF">2021-01-31T23:17:40Z</dcterms:modified>
</cp:coreProperties>
</file>