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2" r:id="rId7"/>
    <p:sldId id="263" r:id="rId8"/>
    <p:sldId id="264" r:id="rId9"/>
    <p:sldId id="266" r:id="rId10"/>
    <p:sldId id="271" r:id="rId11"/>
    <p:sldId id="261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884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B0F64-E66F-F283-1EAC-6A34F3A9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71B1AF-7BB6-DF91-8599-722BA44B1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4C7AD4-575A-3013-0DBB-99BF67FD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8FE8F-C970-B80D-0135-F8BF34D6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C402DA-7803-7F14-B42A-76B52142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6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66BB8-9576-7C5D-DF10-74C3F897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0F1400-CFDC-08E0-880A-122CF6426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AD8FF8-19EB-4CE8-A404-EB39E30A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EEF98-432B-5E4E-7666-7BF93DBE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C8B54-FFE3-E979-112C-D69656A4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53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432C11-E21E-28BE-9CCE-F6DECB8F9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F626CF-C9E8-7F64-FE04-7A9F81750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5D728-29D8-506D-37FF-68D122BF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3A6C24-086B-52D7-EBFE-EE67FB11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E4F80-8080-5D1E-0F88-7F0CFA7D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39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29F97-027F-1FB0-0215-E42C35B5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23658-C0CC-A65D-A330-463449D6E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38CFA-C5EC-4D01-8F53-A3EE1BE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53235-6735-96AF-93DF-DA30FF4B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007D0C-140D-4943-08AE-FE9C5E68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87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44B7A-5DE8-88C0-C953-59B7E33D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E2AEC8-87F2-AD0B-05BF-5AF6720B8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3E1413-E9FB-4ADD-8A1E-0166D90D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D7FA0-E990-F473-8AF8-5CC73C67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DF0E2-E480-5537-947A-F9756F15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2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0E327-B22F-D7D8-4D0E-8F064C0A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D4A105-AC78-B111-4810-0C56F377C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71FF16-CA65-7A25-9211-08EE96F1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B5312F-EE4C-1313-D28B-073240D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B26A94-7E5F-1D2C-77D2-1BE19F85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5A67E6-FA39-5E7A-597F-251FC9DD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02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31ED3-9F57-B8CC-84EE-4EAB3964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BE7010-3B5F-7001-61C8-88D9BC450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33D381-A8E9-E04E-8665-EB14388A8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E35C4F-7D8B-7BC1-E4F9-806597CCB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8C6FCB-487C-38A8-06E5-7CE4820F7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DE818B-2748-71BA-DB43-AE437673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9F6932-0400-9FD0-D5D3-E0DD4827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44135F-157D-E240-1A6B-C84E6D73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4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0E357-A074-448F-5E15-C9263884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A95FC3-8514-15B7-9D97-79DFDF37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1CA8ED-04D9-E473-65E8-123B5626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C54978-6AAE-D24F-444B-9ED10E3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94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142E0E-278D-42DF-AD42-AB7F0B2F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0A234B-D5EC-E3D0-1EA1-85F86AE9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FEBBC3-A334-0F3C-7917-17010ACD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60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FD81C-002F-223A-0DB4-A8D5D4AF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617F84-CE7F-6C55-5E03-90B571052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FA2FBC-A751-E2A6-2B6E-79C546DB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04E731-5809-EF17-2575-971AF7E0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820901-292A-F7C0-50EE-8AF21785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BD0526-B48A-7840-C3E4-A8494A85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74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DB49-7182-AEDF-F4A2-6EBED852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D3B52B-EE45-F2F5-5AAF-7222629BF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FC0EDF-35FF-78B5-FEA2-9584F6D1C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939FA5-4DD6-69F5-3791-6CBEC8F2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07AE21-7264-5713-0B51-28136A47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8DE48E-19C9-4E38-E126-323430D5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9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FF2CF1-B7AB-3AD1-CD49-3D74FEDC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BD0002-CB46-C55D-7F28-132C7CB61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2738FA-02D4-F1A0-E8BD-5F3CEF3B6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26BF-2084-4462-9833-081005CD01E4}" type="datetimeFigureOut">
              <a:rPr lang="pt-BR" smtClean="0"/>
              <a:t>18/05/2025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69D4DF-BABB-88A7-D382-2B2C2BDB3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B55257-B1A8-E267-0120-31A308E35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4215-561D-48BB-918A-A90A6486DE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1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4F99F32-72D5-1574-F7B3-9B075FA0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262" y="2583107"/>
            <a:ext cx="2019475" cy="845893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B16ED8E-F9D1-28F5-DBBD-426E5454BDD8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534115E-09AF-73AA-598D-1E6B7ABA0B41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900C111-1D4C-E348-E3CC-6FF524C2F1DE}"/>
              </a:ext>
            </a:extLst>
          </p:cNvPr>
          <p:cNvCxnSpPr>
            <a:cxnSpLocks/>
          </p:cNvCxnSpPr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3A5098C-F036-D49D-2336-2DD37A20FA23}"/>
              </a:ext>
            </a:extLst>
          </p:cNvPr>
          <p:cNvCxnSpPr/>
          <p:nvPr/>
        </p:nvCxnSpPr>
        <p:spPr>
          <a:xfrm>
            <a:off x="1202390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70312C0-19DB-8E1D-1CA3-9315D6E2EB2F}"/>
              </a:ext>
            </a:extLst>
          </p:cNvPr>
          <p:cNvCxnSpPr/>
          <p:nvPr/>
        </p:nvCxnSpPr>
        <p:spPr>
          <a:xfrm>
            <a:off x="1211238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2AEB69D-30A6-500A-A58B-567E6B38A238}"/>
              </a:ext>
            </a:extLst>
          </p:cNvPr>
          <p:cNvCxnSpPr>
            <a:cxnSpLocks/>
          </p:cNvCxnSpPr>
          <p:nvPr/>
        </p:nvCxnSpPr>
        <p:spPr>
          <a:xfrm>
            <a:off x="11929417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1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043B2-A3B1-D11E-2471-2603B8FED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A06EC5-B177-AD57-21A8-8382DEAF6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8B7023C-EE77-5F10-960C-FC3827F1697C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C21B20E-1F49-2C3A-BFD8-8A2107333397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FA36000-008C-53BE-CA0A-58300141E520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63EA0A-D01E-E210-DA54-7CA05F491A72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Ticket médio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3BEB3F-01AE-D935-2DFE-2D791E6B4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" y="1406270"/>
            <a:ext cx="7168910" cy="4425705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9727DB5B-EC7A-B42F-33F8-C03C53D447D2}"/>
              </a:ext>
            </a:extLst>
          </p:cNvPr>
          <p:cNvSpPr/>
          <p:nvPr/>
        </p:nvSpPr>
        <p:spPr>
          <a:xfrm>
            <a:off x="9144000" y="2444436"/>
            <a:ext cx="2444436" cy="16115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R$ 122,07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D5B621-16F5-7B69-8B02-4BBEC70089EE}"/>
              </a:ext>
            </a:extLst>
          </p:cNvPr>
          <p:cNvSpPr txBox="1"/>
          <p:nvPr/>
        </p:nvSpPr>
        <p:spPr>
          <a:xfrm>
            <a:off x="9586981" y="4124765"/>
            <a:ext cx="1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TM por cliente</a:t>
            </a:r>
          </a:p>
        </p:txBody>
      </p:sp>
    </p:spTree>
    <p:extLst>
      <p:ext uri="{BB962C8B-B14F-4D97-AF65-F5344CB8AC3E}">
        <p14:creationId xmlns:p14="http://schemas.microsoft.com/office/powerpoint/2010/main" val="424471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5CBD-BE8F-0B4E-4B06-BFB93761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C8394D4-2403-29A2-A3DE-A7192811877B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E71952-6E90-5595-0412-C368E295FE8F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6E2A6C5-E078-E474-1610-74904E663C90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E2F6CAB-D160-BBB7-548A-C15E7A7D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08" y="6467737"/>
            <a:ext cx="815411" cy="32006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1480CBF-47D8-66D5-36F4-25DF25B58B42}"/>
              </a:ext>
            </a:extLst>
          </p:cNvPr>
          <p:cNvSpPr txBox="1"/>
          <p:nvPr/>
        </p:nvSpPr>
        <p:spPr>
          <a:xfrm>
            <a:off x="982387" y="3136612"/>
            <a:ext cx="496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Análise exploratória micro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9260F3-2FDC-9674-CB18-8FCF6AA8C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9" r="14747"/>
          <a:stretch/>
        </p:blipFill>
        <p:spPr bwMode="auto">
          <a:xfrm>
            <a:off x="6096001" y="11546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31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6FF32-4F64-248A-F7C9-0F8DB436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05C7B64-14EF-FA37-473D-B662EF53C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DE1EB73-0173-8816-218C-62E2A7075660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379FADD-4CBA-D524-3609-33AFC2720A94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C9FABE0-E137-C0A2-46FD-97416485629D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8C96221-3957-9A4D-18AC-4F89EAC617E0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Evolução Base de Clientes Ativos </a:t>
            </a:r>
            <a:r>
              <a:rPr lang="pt-BR" sz="3200" b="1" dirty="0" err="1"/>
              <a:t>vs</a:t>
            </a:r>
            <a:r>
              <a:rPr lang="pt-BR" sz="3200" b="1" dirty="0"/>
              <a:t> Reclamações (Ano)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51E4C1-7642-3E5F-D792-8B4D725E0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1216147"/>
            <a:ext cx="8997714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8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5409-A39C-C380-BC3B-850B0F2C8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F58452-0472-2976-FBE6-777BC1D7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70038F3-9D8B-1A7F-424D-FB6B1BFB6A1C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F63C9FF-DAB2-91FF-F5BE-81FAF8F13F3C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2A59DA7-0AE8-82D0-2E25-050C9B757171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175660-5FF2-6CD9-B56F-503C8B05434B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Número de Reclamações por Tipo de Serviço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DDA8E30-47CD-7618-4954-2296FBE82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1124701"/>
            <a:ext cx="8997714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5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9D9B9-8D0F-3F7D-45F4-E3AC7CF07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4C4867-F2DA-092B-931E-646935A3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419E298-EEAA-C592-D47E-C7DBB47E5699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F04AC0A-22EB-3548-7CDC-92008B2FD2B0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38F8BA5-146D-BD31-64FA-742E9A3CE2F4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949F53-3F90-25B0-70DC-25F5CA3893DB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Perfil dos clientes sobre reclamações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70E161-E62C-3496-401C-D186EC15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8" y="1673348"/>
            <a:ext cx="5340107" cy="351130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591DF1-2F54-2C64-5B93-7C5756BB9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99" y="2024812"/>
            <a:ext cx="5733761" cy="280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6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878C1-F26E-00FF-0D4C-332B74B7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554F49A-A385-DE5D-B926-2A12D4CA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55FFDA1-E7A2-463D-7EB1-907FDFFB554F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2772692-1025-6655-1EA3-9D9258660AB5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669BF67-4CFA-7D26-0D71-C22977CF2CE1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E8225-9535-4C6B-4E0E-19FA270AEDFA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Perfil dos clientes sobre reclamações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36134C3-72DB-C15D-2AC5-7CAC23787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56" y="1216147"/>
            <a:ext cx="8997714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FC8D8-C3B5-8EDF-7DBF-2A70D62F0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9244E23-9E91-F109-2D47-2ADA9F7E685C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07DF1BE-9A3F-F009-6E42-816BA4F37B7A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CB60E5A-ECF2-47EA-C689-E33E68DDE315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604316D-82DD-FF8E-11B9-4D8DD013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08" y="6467737"/>
            <a:ext cx="815411" cy="32006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55F18C3-A235-826D-2D97-F1C012D342FB}"/>
              </a:ext>
            </a:extLst>
          </p:cNvPr>
          <p:cNvSpPr txBox="1"/>
          <p:nvPr/>
        </p:nvSpPr>
        <p:spPr>
          <a:xfrm>
            <a:off x="982387" y="3136612"/>
            <a:ext cx="496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Insights acionáveis</a:t>
            </a:r>
          </a:p>
        </p:txBody>
      </p:sp>
      <p:pic>
        <p:nvPicPr>
          <p:cNvPr id="3076" name="Picture 4" descr="Using Industry Insights to Get in the Door">
            <a:extLst>
              <a:ext uri="{FF2B5EF4-FFF2-40B4-BE49-F238E27FC236}">
                <a16:creationId xmlns:a16="http://schemas.microsoft.com/office/drawing/2014/main" id="{E16B1166-A6D9-1B97-1A19-8D900A921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9" r="16334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32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07C88-9DE1-0D46-F180-E0169D87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81A0B6-FE6F-6BE5-BB7A-4D4CC22C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A941AA-1BEF-C2F9-7938-E4B4A1761A80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6240950-A550-B353-86D5-5C04F74FB857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93176EE-84C3-84A2-6317-3CAD54EC3A13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1FBDBF-BECA-FC78-985D-2414D5168D69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1º Reduzir reclamações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ACFA611-62C4-887A-272E-71906949C516}"/>
              </a:ext>
            </a:extLst>
          </p:cNvPr>
          <p:cNvSpPr txBox="1"/>
          <p:nvPr/>
        </p:nvSpPr>
        <p:spPr>
          <a:xfrm>
            <a:off x="676654" y="1816554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começar?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E3280C-7F4A-8441-6737-77EBBBDA8CB9}"/>
              </a:ext>
            </a:extLst>
          </p:cNvPr>
          <p:cNvSpPr txBox="1"/>
          <p:nvPr/>
        </p:nvSpPr>
        <p:spPr>
          <a:xfrm>
            <a:off x="508835" y="2508925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Verificando o estado com o maior número de reclamações;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0F405A-860C-44A9-DB64-5ADF57C1E029}"/>
              </a:ext>
            </a:extLst>
          </p:cNvPr>
          <p:cNvSpPr txBox="1"/>
          <p:nvPr/>
        </p:nvSpPr>
        <p:spPr>
          <a:xfrm>
            <a:off x="508835" y="2927072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Cruzando as informações dos tipo de serviços;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90A85A-EAEB-60CF-48B2-197DDCC53837}"/>
              </a:ext>
            </a:extLst>
          </p:cNvPr>
          <p:cNvSpPr txBox="1"/>
          <p:nvPr/>
        </p:nvSpPr>
        <p:spPr>
          <a:xfrm>
            <a:off x="508835" y="3327113"/>
            <a:ext cx="1117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Observando do que se trata o comentário da reclamação (suporte, fatura, sinal).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75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33E1F-29B2-C19B-3370-58A430C22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B3C5027-D945-0C70-D115-2D7B2979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645C2AE-505F-F5F7-FF1E-7D7F194ABE80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155C0131-E8A7-DBA8-680D-4500E90008FA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794483C-2B53-1653-208A-CA6E2DB7B236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EC92745-72D2-FADF-F487-FEEBE6B15D41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2º Realizar vendas em pacotes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394B33C-15D2-8510-04A3-C23F54B649EB}"/>
              </a:ext>
            </a:extLst>
          </p:cNvPr>
          <p:cNvSpPr/>
          <p:nvPr/>
        </p:nvSpPr>
        <p:spPr>
          <a:xfrm>
            <a:off x="893937" y="2515956"/>
            <a:ext cx="2444436" cy="16115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R$ 122,07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66D44E-787B-E5AF-9C33-6F375E5C371F}"/>
              </a:ext>
            </a:extLst>
          </p:cNvPr>
          <p:cNvSpPr txBox="1"/>
          <p:nvPr/>
        </p:nvSpPr>
        <p:spPr>
          <a:xfrm>
            <a:off x="1336918" y="4196285"/>
            <a:ext cx="155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TM por cliente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4AA82E9-3988-B782-7350-BE333BCDDC15}"/>
              </a:ext>
            </a:extLst>
          </p:cNvPr>
          <p:cNvSpPr/>
          <p:nvPr/>
        </p:nvSpPr>
        <p:spPr>
          <a:xfrm>
            <a:off x="4568135" y="2515956"/>
            <a:ext cx="2444436" cy="16115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R$ 482,21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C1B901C-9339-DD2D-52DD-B20620ADBF17}"/>
              </a:ext>
            </a:extLst>
          </p:cNvPr>
          <p:cNvSpPr txBox="1"/>
          <p:nvPr/>
        </p:nvSpPr>
        <p:spPr>
          <a:xfrm>
            <a:off x="5011116" y="4196285"/>
            <a:ext cx="1558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Total do TM de todos os produtos</a:t>
            </a:r>
          </a:p>
        </p:txBody>
      </p:sp>
      <p:sp>
        <p:nvSpPr>
          <p:cNvPr id="15" name="Seta: Curva para Baixo 14">
            <a:extLst>
              <a:ext uri="{FF2B5EF4-FFF2-40B4-BE49-F238E27FC236}">
                <a16:creationId xmlns:a16="http://schemas.microsoft.com/office/drawing/2014/main" id="{F9A8927F-78ED-96C9-7193-583F4BBF1D98}"/>
              </a:ext>
            </a:extLst>
          </p:cNvPr>
          <p:cNvSpPr/>
          <p:nvPr/>
        </p:nvSpPr>
        <p:spPr>
          <a:xfrm>
            <a:off x="3174657" y="2185504"/>
            <a:ext cx="1557195" cy="660903"/>
          </a:xfrm>
          <a:prstGeom prst="curvedDownArrow">
            <a:avLst>
              <a:gd name="adj1" fmla="val 30394"/>
              <a:gd name="adj2" fmla="val 54143"/>
              <a:gd name="adj3" fmla="val 25000"/>
            </a:avLst>
          </a:prstGeom>
          <a:ln>
            <a:solidFill>
              <a:srgbClr val="DA2E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A2EDE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2A9595-7134-0A28-929C-A9C008443A89}"/>
              </a:ext>
            </a:extLst>
          </p:cNvPr>
          <p:cNvSpPr txBox="1"/>
          <p:nvPr/>
        </p:nvSpPr>
        <p:spPr>
          <a:xfrm>
            <a:off x="3599170" y="2331289"/>
            <a:ext cx="7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395%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3814D96-00EA-3B66-99F6-2F53A2A7517D}"/>
              </a:ext>
            </a:extLst>
          </p:cNvPr>
          <p:cNvSpPr/>
          <p:nvPr/>
        </p:nvSpPr>
        <p:spPr>
          <a:xfrm>
            <a:off x="8410646" y="2461192"/>
            <a:ext cx="2444436" cy="16115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R$ 385,76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766C5B0-3A23-51F2-6451-B68D87BEEDA0}"/>
              </a:ext>
            </a:extLst>
          </p:cNvPr>
          <p:cNvSpPr txBox="1"/>
          <p:nvPr/>
        </p:nvSpPr>
        <p:spPr>
          <a:xfrm>
            <a:off x="8351468" y="4196285"/>
            <a:ext cx="256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Total do TM de todos os produtos com 20% de desconto</a:t>
            </a:r>
          </a:p>
        </p:txBody>
      </p:sp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B5EE172C-AAB6-A087-33D0-05F45FA6005E}"/>
              </a:ext>
            </a:extLst>
          </p:cNvPr>
          <p:cNvSpPr/>
          <p:nvPr/>
        </p:nvSpPr>
        <p:spPr>
          <a:xfrm>
            <a:off x="7017168" y="2130740"/>
            <a:ext cx="1557195" cy="660903"/>
          </a:xfrm>
          <a:prstGeom prst="curvedDownArrow">
            <a:avLst>
              <a:gd name="adj1" fmla="val 30394"/>
              <a:gd name="adj2" fmla="val 54143"/>
              <a:gd name="adj3" fmla="val 25000"/>
            </a:avLst>
          </a:prstGeom>
          <a:ln>
            <a:solidFill>
              <a:srgbClr val="DA2E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A2EDE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523F65A-1038-2731-2B23-E04C8BFC8FB8}"/>
              </a:ext>
            </a:extLst>
          </p:cNvPr>
          <p:cNvSpPr txBox="1"/>
          <p:nvPr/>
        </p:nvSpPr>
        <p:spPr>
          <a:xfrm>
            <a:off x="7441681" y="2276525"/>
            <a:ext cx="778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316%</a:t>
            </a:r>
          </a:p>
        </p:txBody>
      </p:sp>
    </p:spTree>
    <p:extLst>
      <p:ext uri="{BB962C8B-B14F-4D97-AF65-F5344CB8AC3E}">
        <p14:creationId xmlns:p14="http://schemas.microsoft.com/office/powerpoint/2010/main" val="3509670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15" grpId="0" animBg="1"/>
      <p:bldP spid="16" grpId="0"/>
      <p:bldP spid="18" grpId="0" animBg="1"/>
      <p:bldP spid="19" grpId="0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B28F-BB72-9680-5504-A9C3F7012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16B3991-76E9-40AC-DCDF-A7C539F7F4EC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EEDA1B1-F492-477D-61C6-7FC59F1A6C1F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0AB81B3-DC1F-ACC2-0A0B-69429DD2F0B2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ABF4A4C2-88F3-BB94-DDDC-1B92FC284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808" y="6467737"/>
            <a:ext cx="815411" cy="32006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D9C53C5-9933-CBED-267B-E67E7F080845}"/>
              </a:ext>
            </a:extLst>
          </p:cNvPr>
          <p:cNvSpPr txBox="1"/>
          <p:nvPr/>
        </p:nvSpPr>
        <p:spPr>
          <a:xfrm>
            <a:off x="982387" y="3136612"/>
            <a:ext cx="496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Impacto financeiro</a:t>
            </a:r>
          </a:p>
        </p:txBody>
      </p:sp>
      <p:pic>
        <p:nvPicPr>
          <p:cNvPr id="4098" name="Picture 2" descr="Barras de ouro valem mais que dinheiro? Saiba quanto custam!">
            <a:extLst>
              <a:ext uri="{FF2B5EF4-FFF2-40B4-BE49-F238E27FC236}">
                <a16:creationId xmlns:a16="http://schemas.microsoft.com/office/drawing/2014/main" id="{F93EE616-D665-34AB-0C6B-630460D1C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7" r="6761"/>
          <a:stretch/>
        </p:blipFill>
        <p:spPr bwMode="auto">
          <a:xfrm>
            <a:off x="6020647" y="-1"/>
            <a:ext cx="61713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33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1A29CB1-A85D-84C2-8AAC-AFDA9712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AC1C7AE-A31D-8465-B377-1C513856322C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5399297-BC27-D92C-F085-5C795DF1D15E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89A2287-1F37-5085-BC64-F1C999AAF696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F823A9E-7808-4B58-5286-5B53798B15D4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Desafio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E3493C4-24F8-CD7D-187C-9E21E577034D}"/>
              </a:ext>
            </a:extLst>
          </p:cNvPr>
          <p:cNvSpPr txBox="1"/>
          <p:nvPr/>
        </p:nvSpPr>
        <p:spPr>
          <a:xfrm>
            <a:off x="676652" y="2231984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quê?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87B1056-8A07-CB5B-12C6-142E101278CD}"/>
              </a:ext>
            </a:extLst>
          </p:cNvPr>
          <p:cNvSpPr txBox="1"/>
          <p:nvPr/>
        </p:nvSpPr>
        <p:spPr>
          <a:xfrm>
            <a:off x="508834" y="5135360"/>
            <a:ext cx="1117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Através da consultoria da </a:t>
            </a:r>
            <a:r>
              <a:rPr lang="pt-BR" sz="2000" b="1" dirty="0"/>
              <a:t>A3Data.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58FF86-FE9C-C562-32E9-04BD3125E7EB}"/>
              </a:ext>
            </a:extLst>
          </p:cNvPr>
          <p:cNvSpPr txBox="1"/>
          <p:nvPr/>
        </p:nvSpPr>
        <p:spPr>
          <a:xfrm>
            <a:off x="508835" y="1464014"/>
            <a:ext cx="11174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Avaliar e reduzir </a:t>
            </a:r>
            <a:r>
              <a:rPr lang="pt-BR" sz="2400" b="1" dirty="0" err="1"/>
              <a:t>churn</a:t>
            </a:r>
            <a:endParaRPr lang="pt-BR" sz="2400" b="1" dirty="0"/>
          </a:p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15863D4-A8DE-156E-A8B7-B00C781DB9E6}"/>
              </a:ext>
            </a:extLst>
          </p:cNvPr>
          <p:cNvSpPr txBox="1"/>
          <p:nvPr/>
        </p:nvSpPr>
        <p:spPr>
          <a:xfrm>
            <a:off x="676654" y="3062775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Indicar maior nível de satisfação;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E66A5C-CC15-FC8D-4162-BF588AA4E606}"/>
              </a:ext>
            </a:extLst>
          </p:cNvPr>
          <p:cNvSpPr txBox="1"/>
          <p:nvPr/>
        </p:nvSpPr>
        <p:spPr>
          <a:xfrm>
            <a:off x="676653" y="2662734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Evitar alto custo de instalação;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3AD4D6A-E8D4-BEE6-8E97-511E6CC17D33}"/>
              </a:ext>
            </a:extLst>
          </p:cNvPr>
          <p:cNvSpPr txBox="1"/>
          <p:nvPr/>
        </p:nvSpPr>
        <p:spPr>
          <a:xfrm>
            <a:off x="676653" y="3862856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Aumentar o LTV (Life Time </a:t>
            </a:r>
            <a:r>
              <a:rPr lang="pt-BR" dirty="0" err="1"/>
              <a:t>Value</a:t>
            </a:r>
            <a:r>
              <a:rPr lang="pt-BR" dirty="0"/>
              <a:t>).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9BAFA48-6ED9-A871-9C11-A7BE229DC9E3}"/>
              </a:ext>
            </a:extLst>
          </p:cNvPr>
          <p:cNvSpPr txBox="1"/>
          <p:nvPr/>
        </p:nvSpPr>
        <p:spPr>
          <a:xfrm>
            <a:off x="676654" y="3462816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Facilitar estratégias de </a:t>
            </a:r>
            <a:r>
              <a:rPr lang="pt-BR" dirty="0" err="1"/>
              <a:t>upsell</a:t>
            </a:r>
            <a:r>
              <a:rPr lang="pt-BR" dirty="0"/>
              <a:t> e </a:t>
            </a:r>
            <a:r>
              <a:rPr lang="pt-BR" dirty="0" err="1"/>
              <a:t>cross-sell</a:t>
            </a:r>
            <a:r>
              <a:rPr lang="pt-BR" dirty="0"/>
              <a:t>;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7C8AC8A-890D-46C9-E1CA-04339B890CB4}"/>
              </a:ext>
            </a:extLst>
          </p:cNvPr>
          <p:cNvSpPr txBox="1"/>
          <p:nvPr/>
        </p:nvSpPr>
        <p:spPr>
          <a:xfrm>
            <a:off x="676652" y="4704610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Como?</a:t>
            </a:r>
          </a:p>
        </p:txBody>
      </p:sp>
    </p:spTree>
    <p:extLst>
      <p:ext uri="{BB962C8B-B14F-4D97-AF65-F5344CB8AC3E}">
        <p14:creationId xmlns:p14="http://schemas.microsoft.com/office/powerpoint/2010/main" val="54847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2C19-AC15-7050-8A55-87F25694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64A6F9F-36D5-4A0E-2AC3-C922C14B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29BC2D1-1BC2-BE5B-4D1F-48DF93DA2C14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F6390D7-CBAD-E4B0-7BAB-51DD59C38706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0031B18-6153-492A-EBEA-143EA84504E6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AF27C1-EEC6-4061-4AFB-10ECAB6B207C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Você precisa ver isso</a:t>
            </a:r>
          </a:p>
        </p:txBody>
      </p:sp>
      <p:sp>
        <p:nvSpPr>
          <p:cNvPr id="6" name="Fluxograma: Processo Alternativo 5">
            <a:extLst>
              <a:ext uri="{FF2B5EF4-FFF2-40B4-BE49-F238E27FC236}">
                <a16:creationId xmlns:a16="http://schemas.microsoft.com/office/drawing/2014/main" id="{4B570628-A908-FBC0-10A2-B849CF9BBD1A}"/>
              </a:ext>
            </a:extLst>
          </p:cNvPr>
          <p:cNvSpPr/>
          <p:nvPr/>
        </p:nvSpPr>
        <p:spPr>
          <a:xfrm>
            <a:off x="2913707" y="1720159"/>
            <a:ext cx="6364583" cy="76954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2023 projetamos um faturamento de R$ 143.238</a:t>
            </a:r>
          </a:p>
        </p:txBody>
      </p:sp>
      <p:sp>
        <p:nvSpPr>
          <p:cNvPr id="7" name="Fluxograma: Processo Alternativo 6">
            <a:extLst>
              <a:ext uri="{FF2B5EF4-FFF2-40B4-BE49-F238E27FC236}">
                <a16:creationId xmlns:a16="http://schemas.microsoft.com/office/drawing/2014/main" id="{2C157242-C1FF-CCA9-A6C9-2F4E0007B7B1}"/>
              </a:ext>
            </a:extLst>
          </p:cNvPr>
          <p:cNvSpPr/>
          <p:nvPr/>
        </p:nvSpPr>
        <p:spPr>
          <a:xfrm>
            <a:off x="2913704" y="3156014"/>
            <a:ext cx="6364586" cy="769544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Considerando venda de pacotes para a base de 98 clientes</a:t>
            </a:r>
          </a:p>
        </p:txBody>
      </p:sp>
      <p:sp>
        <p:nvSpPr>
          <p:cNvPr id="8" name="Fluxograma: Processo Alternativo 7">
            <a:extLst>
              <a:ext uri="{FF2B5EF4-FFF2-40B4-BE49-F238E27FC236}">
                <a16:creationId xmlns:a16="http://schemas.microsoft.com/office/drawing/2014/main" id="{2606EB35-C35D-BCBB-EA17-BE78F94912F2}"/>
              </a:ext>
            </a:extLst>
          </p:cNvPr>
          <p:cNvSpPr/>
          <p:nvPr/>
        </p:nvSpPr>
        <p:spPr>
          <a:xfrm>
            <a:off x="2913708" y="4591869"/>
            <a:ext cx="6364582" cy="769544"/>
          </a:xfrm>
          <a:prstGeom prst="flowChartAlternateProcess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Estimativa de faturamento R$ 453.653 </a:t>
            </a:r>
          </a:p>
        </p:txBody>
      </p:sp>
    </p:spTree>
    <p:extLst>
      <p:ext uri="{BB962C8B-B14F-4D97-AF65-F5344CB8AC3E}">
        <p14:creationId xmlns:p14="http://schemas.microsoft.com/office/powerpoint/2010/main" val="8617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1132E-4489-2494-6AF5-4948CB188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620495-23E2-2CAD-020F-24C0F28E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FF2C7B5-21A7-0735-637E-F59B19A29C1B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2CB1AE3-3FD2-2980-8255-D95244BD7EE0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C0F0EED-DBCF-E413-8236-659C557867C9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76299D6-1863-ACAE-9E1B-A2EC6799967F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Conclusão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CE11F35-F607-F196-7DA3-FC41D7C5016B}"/>
              </a:ext>
            </a:extLst>
          </p:cNvPr>
          <p:cNvSpPr txBox="1"/>
          <p:nvPr/>
        </p:nvSpPr>
        <p:spPr>
          <a:xfrm>
            <a:off x="604983" y="5486943"/>
            <a:ext cx="1134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Em ciência de dados, prever o </a:t>
            </a:r>
            <a:r>
              <a:rPr lang="pt-BR" sz="1600" dirty="0" err="1"/>
              <a:t>churn</a:t>
            </a:r>
            <a:r>
              <a:rPr lang="pt-BR" sz="1600" dirty="0"/>
              <a:t> não é apenas antecipar uma saída — é criar a chance de uma permanência e aumentar os lucros.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593DA0-337F-AE0A-43FB-C121413025D9}"/>
              </a:ext>
            </a:extLst>
          </p:cNvPr>
          <p:cNvSpPr txBox="1"/>
          <p:nvPr/>
        </p:nvSpPr>
        <p:spPr>
          <a:xfrm>
            <a:off x="508835" y="2520561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Assinatura do contrato com a A3Data;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F4E3AA-C839-90BD-32FC-4C6EE67499E7}"/>
              </a:ext>
            </a:extLst>
          </p:cNvPr>
          <p:cNvSpPr txBox="1"/>
          <p:nvPr/>
        </p:nvSpPr>
        <p:spPr>
          <a:xfrm>
            <a:off x="508835" y="1464014"/>
            <a:ext cx="11174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Próximos passos: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EE78E7-1580-3F34-0E6E-350F43BAB898}"/>
              </a:ext>
            </a:extLst>
          </p:cNvPr>
          <p:cNvSpPr txBox="1"/>
          <p:nvPr/>
        </p:nvSpPr>
        <p:spPr>
          <a:xfrm>
            <a:off x="508835" y="2999838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Maior lucro, inovação e estratégia para a sua empresa.</a:t>
            </a:r>
          </a:p>
        </p:txBody>
      </p:sp>
    </p:spTree>
    <p:extLst>
      <p:ext uri="{BB962C8B-B14F-4D97-AF65-F5344CB8AC3E}">
        <p14:creationId xmlns:p14="http://schemas.microsoft.com/office/powerpoint/2010/main" val="322123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65F53-C69A-868D-9B4F-3D8F8B44F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7F6584B-3EB9-723C-17EC-9119DDAB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090F15D-928F-A7F8-4D67-524CEB59CE48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DE884C-8759-2B8C-00A2-0B83FF08BDB8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A79695B-A3AF-2BAF-40F6-21F66C95D72B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8B90B8-C7C3-CB04-67ED-12DC9B46D138}"/>
              </a:ext>
            </a:extLst>
          </p:cNvPr>
          <p:cNvSpPr txBox="1"/>
          <p:nvPr/>
        </p:nvSpPr>
        <p:spPr>
          <a:xfrm>
            <a:off x="508835" y="2867302"/>
            <a:ext cx="11174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Muito obrigado.</a:t>
            </a: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3983D54-4891-78EF-E1C5-F7123AE8A75E}"/>
              </a:ext>
            </a:extLst>
          </p:cNvPr>
          <p:cNvSpPr txBox="1"/>
          <p:nvPr/>
        </p:nvSpPr>
        <p:spPr>
          <a:xfrm>
            <a:off x="334918" y="5335632"/>
            <a:ext cx="1117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Otávio Guedes</a:t>
            </a:r>
          </a:p>
          <a:p>
            <a:r>
              <a:rPr lang="pt-BR" dirty="0"/>
              <a:t>Cientista de dados da A3Data</a:t>
            </a:r>
          </a:p>
        </p:txBody>
      </p:sp>
    </p:spTree>
    <p:extLst>
      <p:ext uri="{BB962C8B-B14F-4D97-AF65-F5344CB8AC3E}">
        <p14:creationId xmlns:p14="http://schemas.microsoft.com/office/powerpoint/2010/main" val="338369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CBF05-09F9-BD41-FBD9-D7E34C362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C8A61B6-AB57-F5E8-2555-CA5E1982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036666F-8FEA-8211-70BA-B55115BAECBD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2121A7F-FD98-666B-B6D3-37A7D448E981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4EE89FB-9544-24DC-8DF8-C6E2DB9B09CA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4DECD323-CE41-BC0D-C601-1C4C4A3093D2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Nossas entregas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DDAA43-FEFC-F9E4-39FE-99374E647ED5}"/>
              </a:ext>
            </a:extLst>
          </p:cNvPr>
          <p:cNvSpPr txBox="1"/>
          <p:nvPr/>
        </p:nvSpPr>
        <p:spPr>
          <a:xfrm>
            <a:off x="508835" y="1464014"/>
            <a:ext cx="11174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Hoje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BF0642-A1FF-B2CD-59AA-9819CFBA9DB2}"/>
              </a:ext>
            </a:extLst>
          </p:cNvPr>
          <p:cNvSpPr txBox="1"/>
          <p:nvPr/>
        </p:nvSpPr>
        <p:spPr>
          <a:xfrm>
            <a:off x="676652" y="2242104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Análise exploratória macro e micro;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797762-7E73-ACE0-CC78-20DC972291D0}"/>
              </a:ext>
            </a:extLst>
          </p:cNvPr>
          <p:cNvSpPr txBox="1"/>
          <p:nvPr/>
        </p:nvSpPr>
        <p:spPr>
          <a:xfrm>
            <a:off x="676654" y="2627551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Insights acionáveis;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00A601A-0E65-392B-402F-BC608546E25A}"/>
              </a:ext>
            </a:extLst>
          </p:cNvPr>
          <p:cNvSpPr txBox="1"/>
          <p:nvPr/>
        </p:nvSpPr>
        <p:spPr>
          <a:xfrm>
            <a:off x="676653" y="3012998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Estimativas de impacto financeiro.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AD569A2-A504-E794-CE3D-4F47C0032EB7}"/>
              </a:ext>
            </a:extLst>
          </p:cNvPr>
          <p:cNvSpPr txBox="1"/>
          <p:nvPr/>
        </p:nvSpPr>
        <p:spPr>
          <a:xfrm>
            <a:off x="676651" y="5231667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Modelo embarcado no sistema do vendedor;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416AAFA-7E1E-69B8-589D-25F1FB87E00B}"/>
              </a:ext>
            </a:extLst>
          </p:cNvPr>
          <p:cNvSpPr txBox="1"/>
          <p:nvPr/>
        </p:nvSpPr>
        <p:spPr>
          <a:xfrm>
            <a:off x="508834" y="3896049"/>
            <a:ext cx="11174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Em breve</a:t>
            </a:r>
          </a:p>
          <a:p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55CA928-DCF3-EC38-BAB7-C04B28E39BB7}"/>
              </a:ext>
            </a:extLst>
          </p:cNvPr>
          <p:cNvSpPr txBox="1"/>
          <p:nvPr/>
        </p:nvSpPr>
        <p:spPr>
          <a:xfrm>
            <a:off x="676652" y="4755790"/>
            <a:ext cx="1117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Dashboard gerencial.</a:t>
            </a:r>
          </a:p>
        </p:txBody>
      </p:sp>
    </p:spTree>
    <p:extLst>
      <p:ext uri="{BB962C8B-B14F-4D97-AF65-F5344CB8AC3E}">
        <p14:creationId xmlns:p14="http://schemas.microsoft.com/office/powerpoint/2010/main" val="388317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C686-D548-421A-AA35-5E6F562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ED8B592-FE11-620A-A29C-F4AEBE565F9B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38C544-D096-7ADD-00AE-C0E0C2B58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4" r="28280"/>
          <a:stretch/>
        </p:blipFill>
        <p:spPr bwMode="auto">
          <a:xfrm>
            <a:off x="6096001" y="0"/>
            <a:ext cx="6095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C4A0E0B-B2AA-86A7-D8D0-455954AAB8D1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3B837F5-5956-1E7C-3555-68CA4A451FBB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51E603DA-9C28-1FF6-1450-773D4CF4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808" y="6467737"/>
            <a:ext cx="815411" cy="32006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509977B-EB0F-37C3-D91F-98E8D7276C56}"/>
              </a:ext>
            </a:extLst>
          </p:cNvPr>
          <p:cNvSpPr txBox="1"/>
          <p:nvPr/>
        </p:nvSpPr>
        <p:spPr>
          <a:xfrm>
            <a:off x="982387" y="3136612"/>
            <a:ext cx="4965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Análise exploratória macro</a:t>
            </a:r>
          </a:p>
        </p:txBody>
      </p:sp>
    </p:spTree>
    <p:extLst>
      <p:ext uri="{BB962C8B-B14F-4D97-AF65-F5344CB8AC3E}">
        <p14:creationId xmlns:p14="http://schemas.microsoft.com/office/powerpoint/2010/main" val="383984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738FB-D5F6-9071-C4FA-91B8CBFA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62A2CC-B540-405E-9A0B-592EEB0B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5E764FE-9318-A22D-22C8-E89432ABFAD6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7A1BD36-274B-3199-84EE-FD993027999A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FD57DC-E195-B3D7-352F-32622A2ABB6F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B61C92-A1F4-7005-7620-88FEB8675DCC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Clientes Ativos </a:t>
            </a:r>
            <a:r>
              <a:rPr lang="pt-BR" sz="3200" b="1" dirty="0" err="1"/>
              <a:t>vs</a:t>
            </a:r>
            <a:r>
              <a:rPr lang="pt-BR" sz="3200" b="1" dirty="0"/>
              <a:t> </a:t>
            </a:r>
            <a:r>
              <a:rPr lang="pt-BR" sz="3200" b="1" dirty="0" err="1"/>
              <a:t>Churn</a:t>
            </a:r>
            <a:r>
              <a:rPr lang="pt-BR" sz="3200" b="1" dirty="0"/>
              <a:t> (Ano)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8980489-4F5D-A36F-F287-890D070D3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1216147"/>
            <a:ext cx="8997714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3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1678A-E5E6-D484-2F4F-01D747B05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F4E0511-6081-2442-D90C-7D00C38B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1683D14-33A0-2427-17EB-6714CB822AD8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0780917-0E70-EC21-2EAC-F3484A5AC07E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782228C-6E7F-DE35-CCCB-D63CEFEE13D4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C9E3C6-D377-7135-9B45-D8167B1A063A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Variação Percentual da Base de Clientes (Ano)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240395-2AE7-4E00-ECFC-206F2C341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1216147"/>
            <a:ext cx="8997714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0BFA8-38DD-D9F9-9DC9-11C8E350E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42FDB90-11B0-5C75-39DC-EDCED647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73678D-E5F8-867D-C2B7-46351B95549B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2130DC-DD95-F829-24B1-566DB04B015E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DE3EBCC-79C4-5D2E-93DA-B5AE3D46DA82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324D58-BF82-8D66-063D-236BC3ED27D1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Faturamento Acumulado dos Clientes Ativos (Ano)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2F80F4A-E688-FAE4-3C2B-943E893CC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1216147"/>
            <a:ext cx="8997714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3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CF6F1-707B-DD0C-AD55-45A37F3D8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73B1F3-E2F9-C3F9-B0DC-F4446516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17E48D5-D3AA-F662-6942-60A1767251D5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5387E2C-0D5F-C58F-342E-6160726331F0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8073EB0-0224-6D43-A5AE-B85A5CBDEDAD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AAD0EC-0A41-A55F-A894-E26427885D71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Crescimento Percentual do Faturamento Ano a 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02D68F-4B3E-FC28-7689-436237341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43" y="1216147"/>
            <a:ext cx="8997714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7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C8C82-8ACD-9549-F99A-2765B80F9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FA29F4-A871-36C1-8BFC-376BDFCC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1542" y="6304774"/>
            <a:ext cx="815411" cy="320068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A409F8A-C386-B13F-A175-F39F2968AC9D}"/>
              </a:ext>
            </a:extLst>
          </p:cNvPr>
          <p:cNvCxnSpPr/>
          <p:nvPr/>
        </p:nvCxnSpPr>
        <p:spPr>
          <a:xfrm>
            <a:off x="1645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315990-2371-1B74-6BE3-12CD2532DA57}"/>
              </a:ext>
            </a:extLst>
          </p:cNvPr>
          <p:cNvCxnSpPr/>
          <p:nvPr/>
        </p:nvCxnSpPr>
        <p:spPr>
          <a:xfrm>
            <a:off x="79248" y="0"/>
            <a:ext cx="0" cy="68580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783FA12-56C3-5122-760A-00F9C9595E26}"/>
              </a:ext>
            </a:extLst>
          </p:cNvPr>
          <p:cNvCxnSpPr/>
          <p:nvPr/>
        </p:nvCxnSpPr>
        <p:spPr>
          <a:xfrm>
            <a:off x="243840" y="0"/>
            <a:ext cx="0" cy="6858000"/>
          </a:xfrm>
          <a:prstGeom prst="line">
            <a:avLst/>
          </a:prstGeom>
          <a:ln>
            <a:solidFill>
              <a:srgbClr val="DA2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136663-EC84-1334-F15E-2F71FFD453C4}"/>
              </a:ext>
            </a:extLst>
          </p:cNvPr>
          <p:cNvSpPr txBox="1"/>
          <p:nvPr/>
        </p:nvSpPr>
        <p:spPr>
          <a:xfrm>
            <a:off x="676654" y="192024"/>
            <a:ext cx="11174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Vendas por tipo de serviço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4C0F8A-6991-A937-D02F-178EF34C4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45" y="1216147"/>
            <a:ext cx="7168910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45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320</Words>
  <Application>Microsoft Office PowerPoint</Application>
  <PresentationFormat>Widescreen</PresentationFormat>
  <Paragraphs>59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Otávio Mendes Guedes</dc:creator>
  <cp:lastModifiedBy>Otávio Mendes Guedes</cp:lastModifiedBy>
  <cp:revision>9</cp:revision>
  <dcterms:created xsi:type="dcterms:W3CDTF">2025-05-18T11:48:21Z</dcterms:created>
  <dcterms:modified xsi:type="dcterms:W3CDTF">2025-05-18T17:22:02Z</dcterms:modified>
</cp:coreProperties>
</file>