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5303D2-03D3-4EDB-871D-43120BECDCA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FF7710-5205-425F-8613-B0E5572D4B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B5AF51-707C-44DD-B468-10476EBC15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9B3FEA-2604-44D1-A6C5-41DA2BA9C4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109C7-F48B-44EF-80F6-C86333FEBC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2B2C3B-83B7-4364-B4C3-7A468E1E6A2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B2005-3150-41C1-960C-C3C07AE770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1C014B-B904-4DAB-AD5E-902128FCAB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79727-4B4E-4E34-A123-618712534D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866F25-A1A2-478B-8AF1-96E262E2A7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CCEDE-3A3D-46E2-8791-255730F450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DC401A-1C9B-4D8C-9516-E2182B3A65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400849-58EB-4A0C-854A-9DE453E805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54E333-6D05-4DBB-8926-48FB693204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319FCC-34CD-4A0F-B6F3-B5BA396F00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4960" cy="822816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833040" y="1423800"/>
            <a:ext cx="7476120" cy="33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6562"/>
              </a:lnSpc>
              <a:tabLst>
                <a:tab algn="l" pos="0"/>
              </a:tabLst>
            </a:pPr>
            <a:r>
              <a:rPr b="1" lang="en-US" sz="4400" spc="-157" strike="noStrike">
                <a:solidFill>
                  <a:srgbClr val="000000"/>
                </a:solidFill>
                <a:latin typeface="Inter"/>
                <a:ea typeface="Inter"/>
              </a:rPr>
              <a:t>Explorando a Biblioteca Plotly em Python para Visualização de Dados em Ciência de Dados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833040" y="5089680"/>
            <a:ext cx="747612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Os gráficos são uma forma poderosa de visualizar dados, e a biblioteca Plotly é uma ótima ferramenta para fazer isso. Nesta apresentação, veremos como usá-la com o Python para criar visualizações poderosas.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4"/>
          <p:cNvSpPr/>
          <p:nvPr/>
        </p:nvSpPr>
        <p:spPr>
          <a:xfrm>
            <a:off x="833040" y="6405840"/>
            <a:ext cx="353880" cy="353880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Text 5"/>
          <p:cNvSpPr/>
          <p:nvPr/>
        </p:nvSpPr>
        <p:spPr>
          <a:xfrm>
            <a:off x="4644360" y="6447240"/>
            <a:ext cx="334692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61"/>
              </a:lnSpc>
              <a:tabLst>
                <a:tab algn="l" pos="0"/>
              </a:tabLst>
            </a:pPr>
            <a:r>
              <a:rPr b="1" lang="en-US" sz="2190" spc="-35" strike="noStrike">
                <a:solidFill>
                  <a:srgbClr val="272525"/>
                </a:solidFill>
                <a:latin typeface="Inter"/>
                <a:ea typeface="Inter"/>
              </a:rPr>
              <a:t>Discentes: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061"/>
              </a:lnSpc>
              <a:tabLst>
                <a:tab algn="l" pos="0"/>
              </a:tabLst>
            </a:pPr>
            <a:r>
              <a:rPr b="1" lang="en-US" sz="2190" spc="-35" strike="noStrike">
                <a:solidFill>
                  <a:srgbClr val="272525"/>
                </a:solidFill>
                <a:latin typeface="Inter"/>
                <a:ea typeface="Inter"/>
              </a:rPr>
              <a:t>Derik Barroso Pimentel</a:t>
            </a:r>
            <a:br>
              <a:rPr sz="2190"/>
            </a:br>
            <a:r>
              <a:rPr b="1" lang="en-US" sz="2190" spc="-35" strike="noStrike">
                <a:solidFill>
                  <a:srgbClr val="272525"/>
                </a:solidFill>
                <a:latin typeface="Inter"/>
                <a:ea typeface="Inter"/>
              </a:rPr>
              <a:t>Otávio José dos Santos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Text 2"/>
          <p:cNvSpPr/>
          <p:nvPr/>
        </p:nvSpPr>
        <p:spPr>
          <a:xfrm>
            <a:off x="2037960" y="2220840"/>
            <a:ext cx="44424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Gráfico de Pizza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3"/>
          <p:cNvSpPr/>
          <p:nvPr/>
        </p:nvSpPr>
        <p:spPr>
          <a:xfrm>
            <a:off x="2037960" y="3470760"/>
            <a:ext cx="315504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O que é um gráfico de pizza?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4"/>
          <p:cNvSpPr/>
          <p:nvPr/>
        </p:nvSpPr>
        <p:spPr>
          <a:xfrm>
            <a:off x="2037960" y="4387320"/>
            <a:ext cx="315504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pizza são usados para mostrar a distribuição de dados em partes de um todo.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5"/>
          <p:cNvSpPr/>
          <p:nvPr/>
        </p:nvSpPr>
        <p:spPr>
          <a:xfrm>
            <a:off x="5743800" y="3470760"/>
            <a:ext cx="315504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Quando usar um gráfico de pizza?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 6"/>
          <p:cNvSpPr/>
          <p:nvPr/>
        </p:nvSpPr>
        <p:spPr>
          <a:xfrm>
            <a:off x="5743800" y="4387320"/>
            <a:ext cx="315504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pizza são úteis para mostrar a proporção de diferentes categorias em um conjunto de dados.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7"/>
          <p:cNvSpPr/>
          <p:nvPr/>
        </p:nvSpPr>
        <p:spPr>
          <a:xfrm>
            <a:off x="9450000" y="3470760"/>
            <a:ext cx="315504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Exemplo de um gráfico de pizza: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8"/>
          <p:cNvSpPr/>
          <p:nvPr/>
        </p:nvSpPr>
        <p:spPr>
          <a:xfrm>
            <a:off x="9450000" y="4387320"/>
            <a:ext cx="315504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Um gráfico de pizza pode ser usado para mostrar a proporção de notas obtidas em uma prova.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Text 2"/>
          <p:cNvSpPr/>
          <p:nvPr/>
        </p:nvSpPr>
        <p:spPr>
          <a:xfrm>
            <a:off x="2037960" y="690120"/>
            <a:ext cx="10553040" cy="13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Aplicações Avançadas da Biblioteca Plotly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 0" descr="preencoded.png"/>
          <p:cNvPicPr/>
          <p:nvPr/>
        </p:nvPicPr>
        <p:blipFill>
          <a:blip r:embed="rId1"/>
          <a:stretch/>
        </p:blipFill>
        <p:spPr>
          <a:xfrm>
            <a:off x="2037960" y="2522880"/>
            <a:ext cx="3294360" cy="2035440"/>
          </a:xfrm>
          <a:prstGeom prst="rect">
            <a:avLst/>
          </a:prstGeom>
          <a:ln w="0">
            <a:noFill/>
          </a:ln>
        </p:spPr>
      </p:pic>
      <p:sp>
        <p:nvSpPr>
          <p:cNvPr id="184" name="Text 3"/>
          <p:cNvSpPr/>
          <p:nvPr/>
        </p:nvSpPr>
        <p:spPr>
          <a:xfrm>
            <a:off x="2037960" y="4837680"/>
            <a:ext cx="3294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Visualização de Dados Temporais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4"/>
          <p:cNvSpPr/>
          <p:nvPr/>
        </p:nvSpPr>
        <p:spPr>
          <a:xfrm>
            <a:off x="2037960" y="5754240"/>
            <a:ext cx="329436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permite a criação de visualizações interativas de dados temporais, como cronogramas e gráficos de evolução.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 1" descr="preencoded.png"/>
          <p:cNvPicPr/>
          <p:nvPr/>
        </p:nvPicPr>
        <p:blipFill>
          <a:blip r:embed="rId2"/>
          <a:stretch/>
        </p:blipFill>
        <p:spPr>
          <a:xfrm>
            <a:off x="5667120" y="2522880"/>
            <a:ext cx="3294720" cy="2035440"/>
          </a:xfrm>
          <a:prstGeom prst="rect">
            <a:avLst/>
          </a:prstGeom>
          <a:ln w="0">
            <a:noFill/>
          </a:ln>
        </p:spPr>
      </p:pic>
      <p:sp>
        <p:nvSpPr>
          <p:cNvPr id="187" name="Text 5"/>
          <p:cNvSpPr/>
          <p:nvPr/>
        </p:nvSpPr>
        <p:spPr>
          <a:xfrm>
            <a:off x="5667120" y="4837680"/>
            <a:ext cx="32947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Geolocalização e Mapas Interativos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6"/>
          <p:cNvSpPr/>
          <p:nvPr/>
        </p:nvSpPr>
        <p:spPr>
          <a:xfrm>
            <a:off x="5667120" y="5754240"/>
            <a:ext cx="3294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pode ser usada para criar mapas interativos com informações geográficas, como localização de usuários ou dados climáticos.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 2" descr="preencoded.png"/>
          <p:cNvPicPr/>
          <p:nvPr/>
        </p:nvPicPr>
        <p:blipFill>
          <a:blip r:embed="rId3"/>
          <a:stretch/>
        </p:blipFill>
        <p:spPr>
          <a:xfrm>
            <a:off x="9296280" y="2522880"/>
            <a:ext cx="3294720" cy="2035440"/>
          </a:xfrm>
          <a:prstGeom prst="rect">
            <a:avLst/>
          </a:prstGeom>
          <a:ln w="0">
            <a:noFill/>
          </a:ln>
        </p:spPr>
      </p:pic>
      <p:sp>
        <p:nvSpPr>
          <p:cNvPr id="190" name="Text 7"/>
          <p:cNvSpPr/>
          <p:nvPr/>
        </p:nvSpPr>
        <p:spPr>
          <a:xfrm>
            <a:off x="9296280" y="4837680"/>
            <a:ext cx="3107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Animações e Transições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 8"/>
          <p:cNvSpPr/>
          <p:nvPr/>
        </p:nvSpPr>
        <p:spPr>
          <a:xfrm>
            <a:off x="9296280" y="5407200"/>
            <a:ext cx="3294720" cy="21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permite a criação de visualizações animadas e interativas que podem ajudar a explicar os dados de forma mais clara e eficaz.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Text 2"/>
          <p:cNvSpPr/>
          <p:nvPr/>
        </p:nvSpPr>
        <p:spPr>
          <a:xfrm>
            <a:off x="2037960" y="1623600"/>
            <a:ext cx="10553040" cy="20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Comparação da Biblioteca Plotly com Outras Ferramentas de Visualização de Dados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Shape 3"/>
          <p:cNvSpPr/>
          <p:nvPr/>
        </p:nvSpPr>
        <p:spPr>
          <a:xfrm>
            <a:off x="2037960" y="4151160"/>
            <a:ext cx="5164560" cy="2453400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Text 4"/>
          <p:cNvSpPr/>
          <p:nvPr/>
        </p:nvSpPr>
        <p:spPr>
          <a:xfrm>
            <a:off x="2274120" y="4386960"/>
            <a:ext cx="4622760" cy="8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Vantagens e Desvantagens da </a:t>
            </a:r>
            <a:br>
              <a:rPr sz="2190"/>
            </a:b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Plotly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5"/>
          <p:cNvSpPr/>
          <p:nvPr/>
        </p:nvSpPr>
        <p:spPr>
          <a:xfrm>
            <a:off x="2274120" y="523512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Plotly é uma ferramenta poderosa, mas pode ser um pouco mais difícil de usar do que outras bibliotecas de visualização de dados.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Shape 6"/>
          <p:cNvSpPr/>
          <p:nvPr/>
        </p:nvSpPr>
        <p:spPr>
          <a:xfrm>
            <a:off x="7426440" y="4151160"/>
            <a:ext cx="5164560" cy="2453400"/>
          </a:xfrm>
          <a:prstGeom prst="roundRect">
            <a:avLst>
              <a:gd name="adj" fmla="val 4073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Text 7"/>
          <p:cNvSpPr/>
          <p:nvPr/>
        </p:nvSpPr>
        <p:spPr>
          <a:xfrm>
            <a:off x="7662240" y="4386960"/>
            <a:ext cx="46926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Comparação com Matplotlib e Seaborn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8"/>
          <p:cNvSpPr/>
          <p:nvPr/>
        </p:nvSpPr>
        <p:spPr>
          <a:xfrm>
            <a:off x="7662240" y="530352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Matplotlib e Seaborn são mais fáceis de aprender, mas têm menos opções de personalização e interatividade do que a Plotly.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4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Shape 25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Text 42"/>
          <p:cNvSpPr/>
          <p:nvPr/>
        </p:nvSpPr>
        <p:spPr>
          <a:xfrm>
            <a:off x="2037960" y="979560"/>
            <a:ext cx="10553040" cy="13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000" spc="-131" strike="noStrike">
                <a:solidFill>
                  <a:srgbClr val="000000"/>
                </a:solidFill>
                <a:latin typeface="Inter"/>
                <a:ea typeface="Inter"/>
              </a:rPr>
              <a:t>Integração do Plotly com outras bibliotecas e frameworks em Python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Shape 26"/>
          <p:cNvSpPr/>
          <p:nvPr/>
        </p:nvSpPr>
        <p:spPr>
          <a:xfrm>
            <a:off x="2037960" y="281268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Text 43"/>
          <p:cNvSpPr/>
          <p:nvPr/>
        </p:nvSpPr>
        <p:spPr>
          <a:xfrm>
            <a:off x="2274120" y="304884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NumPy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44"/>
          <p:cNvSpPr/>
          <p:nvPr/>
        </p:nvSpPr>
        <p:spPr>
          <a:xfrm>
            <a:off x="2274120" y="361800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Combine o poder do NumPy com o Plotly para realizar cálculos complexos e visualizações dinâmicas.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Shape 27"/>
          <p:cNvSpPr/>
          <p:nvPr/>
        </p:nvSpPr>
        <p:spPr>
          <a:xfrm>
            <a:off x="7426440" y="281268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Text 45"/>
          <p:cNvSpPr/>
          <p:nvPr/>
        </p:nvSpPr>
        <p:spPr>
          <a:xfrm>
            <a:off x="7662240" y="304884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Pandas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 46"/>
          <p:cNvSpPr/>
          <p:nvPr/>
        </p:nvSpPr>
        <p:spPr>
          <a:xfrm>
            <a:off x="7662240" y="3618000"/>
            <a:ext cx="469260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Manipule e explore seus dados com o Pandas antes de criar gráficos interativos com o Plotly.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Shape 28"/>
          <p:cNvSpPr/>
          <p:nvPr/>
        </p:nvSpPr>
        <p:spPr>
          <a:xfrm>
            <a:off x="2037960" y="514260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Text 47"/>
          <p:cNvSpPr/>
          <p:nvPr/>
        </p:nvSpPr>
        <p:spPr>
          <a:xfrm>
            <a:off x="2274120" y="537840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Flask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48"/>
          <p:cNvSpPr/>
          <p:nvPr/>
        </p:nvSpPr>
        <p:spPr>
          <a:xfrm>
            <a:off x="2274120" y="594792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Crie aplicativos da web interativos incorporando gráficos Plotly com a estrutura Flask para Python.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Shape 29"/>
          <p:cNvSpPr/>
          <p:nvPr/>
        </p:nvSpPr>
        <p:spPr>
          <a:xfrm>
            <a:off x="7426440" y="514260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Text 49"/>
          <p:cNvSpPr/>
          <p:nvPr/>
        </p:nvSpPr>
        <p:spPr>
          <a:xfrm>
            <a:off x="7662240" y="537840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Django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 50"/>
          <p:cNvSpPr/>
          <p:nvPr/>
        </p:nvSpPr>
        <p:spPr>
          <a:xfrm>
            <a:off x="7662240" y="594792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Desenvolva painéis de controle e visualizações de dados avançadas usando Django e o poder do Plotly.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3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Shape 3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8" name="Image 5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4960" cy="8228160"/>
          </a:xfrm>
          <a:prstGeom prst="rect">
            <a:avLst/>
          </a:prstGeom>
          <a:ln w="0">
            <a:noFill/>
          </a:ln>
        </p:spPr>
      </p:pic>
      <p:sp>
        <p:nvSpPr>
          <p:cNvPr id="219" name="Text 51"/>
          <p:cNvSpPr/>
          <p:nvPr/>
        </p:nvSpPr>
        <p:spPr>
          <a:xfrm>
            <a:off x="6319440" y="2720520"/>
            <a:ext cx="7476120" cy="13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Conclusão e próximos passos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52"/>
          <p:cNvSpPr/>
          <p:nvPr/>
        </p:nvSpPr>
        <p:spPr>
          <a:xfrm>
            <a:off x="6319440" y="4442760"/>
            <a:ext cx="747612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Com o Plotly, podemos criar visualizações de dados interativas e envolventes em Python, tornando a exploração e análise de dados mais acessível e eficaz.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8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Shape 13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3" name="Image 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4960" cy="8228160"/>
          </a:xfrm>
          <a:prstGeom prst="rect">
            <a:avLst/>
          </a:prstGeom>
          <a:ln w="0">
            <a:noFill/>
          </a:ln>
        </p:spPr>
      </p:pic>
      <p:sp>
        <p:nvSpPr>
          <p:cNvPr id="54" name="Text 15"/>
          <p:cNvSpPr/>
          <p:nvPr/>
        </p:nvSpPr>
        <p:spPr>
          <a:xfrm>
            <a:off x="6319440" y="3067920"/>
            <a:ext cx="5121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Introdução ao Plotly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19"/>
          <p:cNvSpPr/>
          <p:nvPr/>
        </p:nvSpPr>
        <p:spPr>
          <a:xfrm>
            <a:off x="6319440" y="4095360"/>
            <a:ext cx="747612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O Plotly é uma biblioteca poderosa que permite criar gráficos interativos em Python. Com recursos avançados, podemos explorar e analisar dados de forma dinâmica.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Text 2"/>
          <p:cNvSpPr/>
          <p:nvPr/>
        </p:nvSpPr>
        <p:spPr>
          <a:xfrm>
            <a:off x="2037960" y="1326960"/>
            <a:ext cx="690048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O que é a biblioteca Plotly?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hape 3"/>
          <p:cNvSpPr/>
          <p:nvPr/>
        </p:nvSpPr>
        <p:spPr>
          <a:xfrm>
            <a:off x="2037960" y="246564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Text 4"/>
          <p:cNvSpPr/>
          <p:nvPr/>
        </p:nvSpPr>
        <p:spPr>
          <a:xfrm>
            <a:off x="2274120" y="2701440"/>
            <a:ext cx="3470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Ferramenta de visualização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5"/>
          <p:cNvSpPr/>
          <p:nvPr/>
        </p:nvSpPr>
        <p:spPr>
          <a:xfrm>
            <a:off x="2274120" y="327096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Plotly é uma biblioteca de visualização de dados interativa que pode ser usada em várias linguagens de programação.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6"/>
          <p:cNvSpPr/>
          <p:nvPr/>
        </p:nvSpPr>
        <p:spPr>
          <a:xfrm>
            <a:off x="7426440" y="246564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Text 7"/>
          <p:cNvSpPr/>
          <p:nvPr/>
        </p:nvSpPr>
        <p:spPr>
          <a:xfrm>
            <a:off x="7662240" y="270144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Personalização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8"/>
          <p:cNvSpPr/>
          <p:nvPr/>
        </p:nvSpPr>
        <p:spPr>
          <a:xfrm>
            <a:off x="7662240" y="327096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Esta biblioteca oferece muitas opções para a personalização dos gráficos, incluindo gráficos 3D.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hape 9"/>
          <p:cNvSpPr/>
          <p:nvPr/>
        </p:nvSpPr>
        <p:spPr>
          <a:xfrm>
            <a:off x="2037960" y="479520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Text 10"/>
          <p:cNvSpPr/>
          <p:nvPr/>
        </p:nvSpPr>
        <p:spPr>
          <a:xfrm>
            <a:off x="2274120" y="503136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Integração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11"/>
          <p:cNvSpPr/>
          <p:nvPr/>
        </p:nvSpPr>
        <p:spPr>
          <a:xfrm>
            <a:off x="2274120" y="5600520"/>
            <a:ext cx="4692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integração com outras ferramentas de ciência de dados, como Pandas e NumPy, é fácil e intuitiva.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hape 12"/>
          <p:cNvSpPr/>
          <p:nvPr/>
        </p:nvSpPr>
        <p:spPr>
          <a:xfrm>
            <a:off x="7426440" y="4795200"/>
            <a:ext cx="5164560" cy="2106000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Text 13"/>
          <p:cNvSpPr/>
          <p:nvPr/>
        </p:nvSpPr>
        <p:spPr>
          <a:xfrm>
            <a:off x="7662240" y="503136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Licença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14"/>
          <p:cNvSpPr/>
          <p:nvPr/>
        </p:nvSpPr>
        <p:spPr>
          <a:xfrm>
            <a:off x="7662240" y="5600520"/>
            <a:ext cx="469260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é gratuita e de código aberto.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16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Shape 17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Text 27"/>
          <p:cNvSpPr/>
          <p:nvPr/>
        </p:nvSpPr>
        <p:spPr>
          <a:xfrm>
            <a:off x="2037960" y="846360"/>
            <a:ext cx="10553040" cy="13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Funcionalidades do Plotly para visualização de dados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Shape 18"/>
          <p:cNvSpPr/>
          <p:nvPr/>
        </p:nvSpPr>
        <p:spPr>
          <a:xfrm>
            <a:off x="2037960" y="285300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Text 28"/>
          <p:cNvSpPr/>
          <p:nvPr/>
        </p:nvSpPr>
        <p:spPr>
          <a:xfrm>
            <a:off x="2206440" y="2894760"/>
            <a:ext cx="1616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1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29"/>
          <p:cNvSpPr/>
          <p:nvPr/>
        </p:nvSpPr>
        <p:spPr>
          <a:xfrm>
            <a:off x="2760120" y="2929320"/>
            <a:ext cx="24991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Gráficos interativos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30"/>
          <p:cNvSpPr/>
          <p:nvPr/>
        </p:nvSpPr>
        <p:spPr>
          <a:xfrm>
            <a:off x="2760120" y="3498480"/>
            <a:ext cx="444240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O Plotly oferece uma ampla variedade de gráficos interativos, como gráficos de dispersão, gráficos de barras e gráficos de pizza.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hape 19"/>
          <p:cNvSpPr/>
          <p:nvPr/>
        </p:nvSpPr>
        <p:spPr>
          <a:xfrm>
            <a:off x="7426440" y="285300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Text 31"/>
          <p:cNvSpPr/>
          <p:nvPr/>
        </p:nvSpPr>
        <p:spPr>
          <a:xfrm>
            <a:off x="7575480" y="2894760"/>
            <a:ext cx="19980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2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32"/>
          <p:cNvSpPr/>
          <p:nvPr/>
        </p:nvSpPr>
        <p:spPr>
          <a:xfrm>
            <a:off x="8148240" y="2929320"/>
            <a:ext cx="30463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Animações e transições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33"/>
          <p:cNvSpPr/>
          <p:nvPr/>
        </p:nvSpPr>
        <p:spPr>
          <a:xfrm>
            <a:off x="8148240" y="3498480"/>
            <a:ext cx="44424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Podemos criar animações e transições em nossos gráficos para fornecer uma experiência visual agradável aos usuários.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20"/>
          <p:cNvSpPr/>
          <p:nvPr/>
        </p:nvSpPr>
        <p:spPr>
          <a:xfrm>
            <a:off x="2037960" y="531612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Text 34"/>
          <p:cNvSpPr/>
          <p:nvPr/>
        </p:nvSpPr>
        <p:spPr>
          <a:xfrm>
            <a:off x="2183400" y="5357520"/>
            <a:ext cx="20736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3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35"/>
          <p:cNvSpPr/>
          <p:nvPr/>
        </p:nvSpPr>
        <p:spPr>
          <a:xfrm>
            <a:off x="2760120" y="5392440"/>
            <a:ext cx="3236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Personalização avançada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36"/>
          <p:cNvSpPr/>
          <p:nvPr/>
        </p:nvSpPr>
        <p:spPr>
          <a:xfrm>
            <a:off x="2760120" y="5961600"/>
            <a:ext cx="44424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O Plotly permite personalizar cada aspecto do gráfico, desde cores e fontes até efeitos visuais e marcadores especiais.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21"/>
          <p:cNvSpPr/>
          <p:nvPr/>
        </p:nvSpPr>
        <p:spPr>
          <a:xfrm>
            <a:off x="7426440" y="531612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Text 37"/>
          <p:cNvSpPr/>
          <p:nvPr/>
        </p:nvSpPr>
        <p:spPr>
          <a:xfrm>
            <a:off x="7564320" y="5357520"/>
            <a:ext cx="2228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4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38"/>
          <p:cNvSpPr/>
          <p:nvPr/>
        </p:nvSpPr>
        <p:spPr>
          <a:xfrm>
            <a:off x="8148240" y="5392440"/>
            <a:ext cx="2220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Exportação fácil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39"/>
          <p:cNvSpPr/>
          <p:nvPr/>
        </p:nvSpPr>
        <p:spPr>
          <a:xfrm>
            <a:off x="8148240" y="5961600"/>
            <a:ext cx="444240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Podemos exportar nossos gráficos Plotly para uma variedade de formatos, como imagens estáticas e arquivos HTML interativos.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Text 2"/>
          <p:cNvSpPr/>
          <p:nvPr/>
        </p:nvSpPr>
        <p:spPr>
          <a:xfrm>
            <a:off x="2037960" y="1041480"/>
            <a:ext cx="99619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Principais recursos da Biblioteca Plotly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2037960" y="2180160"/>
            <a:ext cx="3294360" cy="2035440"/>
          </a:xfrm>
          <a:prstGeom prst="rect">
            <a:avLst/>
          </a:prstGeom>
          <a:ln w="0">
            <a:noFill/>
          </a:ln>
        </p:spPr>
      </p:pic>
      <p:sp>
        <p:nvSpPr>
          <p:cNvPr id="94" name="Text 3"/>
          <p:cNvSpPr/>
          <p:nvPr/>
        </p:nvSpPr>
        <p:spPr>
          <a:xfrm>
            <a:off x="2037960" y="4494600"/>
            <a:ext cx="3294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Tipos de gráficos suportados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4"/>
          <p:cNvSpPr/>
          <p:nvPr/>
        </p:nvSpPr>
        <p:spPr>
          <a:xfrm>
            <a:off x="2037960" y="5411160"/>
            <a:ext cx="32943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Plotly suporta vários tipos de gráficos, incluindo gráficos de dispersão, linhas, barras, pizza e histogramas.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 1" descr="preencoded.png"/>
          <p:cNvPicPr/>
          <p:nvPr/>
        </p:nvPicPr>
        <p:blipFill>
          <a:blip r:embed="rId2"/>
          <a:stretch/>
        </p:blipFill>
        <p:spPr>
          <a:xfrm>
            <a:off x="5667120" y="2180160"/>
            <a:ext cx="3294720" cy="2035440"/>
          </a:xfrm>
          <a:prstGeom prst="rect">
            <a:avLst/>
          </a:prstGeom>
          <a:ln w="0">
            <a:noFill/>
          </a:ln>
        </p:spPr>
      </p:pic>
      <p:sp>
        <p:nvSpPr>
          <p:cNvPr id="97" name="Text 5"/>
          <p:cNvSpPr/>
          <p:nvPr/>
        </p:nvSpPr>
        <p:spPr>
          <a:xfrm>
            <a:off x="5667120" y="4494600"/>
            <a:ext cx="32947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Personalização dos gráficos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6"/>
          <p:cNvSpPr/>
          <p:nvPr/>
        </p:nvSpPr>
        <p:spPr>
          <a:xfrm>
            <a:off x="5667120" y="5411160"/>
            <a:ext cx="329472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permite que você personalize praticamente tudo em seus gráficos, desde tamanhos de fontes até cores.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 2" descr="preencoded.png"/>
          <p:cNvPicPr/>
          <p:nvPr/>
        </p:nvPicPr>
        <p:blipFill>
          <a:blip r:embed="rId3"/>
          <a:stretch/>
        </p:blipFill>
        <p:spPr>
          <a:xfrm>
            <a:off x="9296280" y="2180160"/>
            <a:ext cx="3294720" cy="2035440"/>
          </a:xfrm>
          <a:prstGeom prst="rect">
            <a:avLst/>
          </a:prstGeom>
          <a:ln w="0">
            <a:noFill/>
          </a:ln>
        </p:spPr>
      </p:pic>
      <p:sp>
        <p:nvSpPr>
          <p:cNvPr id="100" name="Text 7"/>
          <p:cNvSpPr/>
          <p:nvPr/>
        </p:nvSpPr>
        <p:spPr>
          <a:xfrm>
            <a:off x="9296280" y="4494600"/>
            <a:ext cx="329472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000000"/>
                </a:solidFill>
                <a:latin typeface="Inter"/>
                <a:ea typeface="Inter"/>
              </a:rPr>
              <a:t>Exemplos de visualização de dados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8"/>
          <p:cNvSpPr/>
          <p:nvPr/>
        </p:nvSpPr>
        <p:spPr>
          <a:xfrm>
            <a:off x="9296280" y="5411160"/>
            <a:ext cx="329472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A biblioteca Plotly oferece muitos exemplos de visualização de dados no site oficial, incluindo tutoriais detalhados e notebooks Jupyter.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2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Shape 23"/>
          <p:cNvSpPr/>
          <p:nvPr/>
        </p:nvSpPr>
        <p:spPr>
          <a:xfrm>
            <a:off x="0" y="0"/>
            <a:ext cx="14628960" cy="8972640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Text 20"/>
          <p:cNvSpPr/>
          <p:nvPr/>
        </p:nvSpPr>
        <p:spPr>
          <a:xfrm>
            <a:off x="3621240" y="427680"/>
            <a:ext cx="7386480" cy="9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827"/>
              </a:lnSpc>
              <a:tabLst>
                <a:tab algn="l" pos="0"/>
              </a:tabLst>
            </a:pPr>
            <a:r>
              <a:rPr b="1" lang="en-US" sz="3060" spc="-92" strike="noStrike">
                <a:solidFill>
                  <a:srgbClr val="000000"/>
                </a:solidFill>
                <a:latin typeface="Inter"/>
                <a:ea typeface="Inter"/>
              </a:rPr>
              <a:t>Exemplos práticos de gráficos interativos com Plotly</a:t>
            </a:r>
            <a:endParaRPr b="0" lang="pt-BR" sz="30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 10" descr="preencoded.png"/>
          <p:cNvPicPr/>
          <p:nvPr/>
        </p:nvPicPr>
        <p:blipFill>
          <a:blip r:embed="rId1"/>
          <a:stretch/>
        </p:blipFill>
        <p:spPr>
          <a:xfrm>
            <a:off x="3621240" y="1710720"/>
            <a:ext cx="3218760" cy="1988640"/>
          </a:xfrm>
          <a:prstGeom prst="rect">
            <a:avLst/>
          </a:prstGeom>
          <a:ln w="0">
            <a:noFill/>
          </a:ln>
        </p:spPr>
      </p:pic>
      <p:sp>
        <p:nvSpPr>
          <p:cNvPr id="106" name="Text 21"/>
          <p:cNvSpPr/>
          <p:nvPr/>
        </p:nvSpPr>
        <p:spPr>
          <a:xfrm>
            <a:off x="3621240" y="3799080"/>
            <a:ext cx="190116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1" lang="en-US" sz="1530" spc="-46" strike="noStrike">
                <a:solidFill>
                  <a:srgbClr val="000000"/>
                </a:solidFill>
                <a:latin typeface="Inter"/>
                <a:ea typeface="Inter"/>
              </a:rPr>
              <a:t>Gráfico de Dispersão</a:t>
            </a:r>
            <a:endParaRPr b="0" lang="pt-BR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22"/>
          <p:cNvSpPr/>
          <p:nvPr/>
        </p:nvSpPr>
        <p:spPr>
          <a:xfrm>
            <a:off x="3621240" y="4197600"/>
            <a:ext cx="35758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24" strike="noStrike">
                <a:solidFill>
                  <a:srgbClr val="272525"/>
                </a:solidFill>
                <a:latin typeface="Inter"/>
                <a:ea typeface="Inter"/>
              </a:rPr>
              <a:t>Visualize a relação entre duas variáveis com um gráfico de dispersão interativo.</a:t>
            </a:r>
            <a:endParaRPr b="0" lang="pt-BR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 11" descr="preencoded.png"/>
          <p:cNvPicPr/>
          <p:nvPr/>
        </p:nvPicPr>
        <p:blipFill>
          <a:blip r:embed="rId2"/>
          <a:stretch/>
        </p:blipFill>
        <p:spPr>
          <a:xfrm>
            <a:off x="7431840" y="1710720"/>
            <a:ext cx="3188160" cy="1969920"/>
          </a:xfrm>
          <a:prstGeom prst="rect">
            <a:avLst/>
          </a:prstGeom>
          <a:ln w="0">
            <a:noFill/>
          </a:ln>
        </p:spPr>
      </p:pic>
      <p:sp>
        <p:nvSpPr>
          <p:cNvPr id="109" name="Text 23"/>
          <p:cNvSpPr/>
          <p:nvPr/>
        </p:nvSpPr>
        <p:spPr>
          <a:xfrm>
            <a:off x="7431840" y="3799080"/>
            <a:ext cx="157608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1" lang="en-US" sz="1530" spc="-46" strike="noStrike">
                <a:solidFill>
                  <a:srgbClr val="000000"/>
                </a:solidFill>
                <a:latin typeface="Inter"/>
                <a:ea typeface="Inter"/>
              </a:rPr>
              <a:t>Gráfico de Barras</a:t>
            </a:r>
            <a:endParaRPr b="0" lang="pt-BR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24"/>
          <p:cNvSpPr/>
          <p:nvPr/>
        </p:nvSpPr>
        <p:spPr>
          <a:xfrm>
            <a:off x="7431840" y="4197600"/>
            <a:ext cx="35758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24" strike="noStrike">
                <a:solidFill>
                  <a:srgbClr val="272525"/>
                </a:solidFill>
                <a:latin typeface="Inter"/>
                <a:ea typeface="Inter"/>
              </a:rPr>
              <a:t>Compare categorias de forma visualmente atraente com um gráfico de barras interativo.</a:t>
            </a:r>
            <a:endParaRPr b="0" lang="pt-BR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 12" descr="preencoded.png"/>
          <p:cNvPicPr/>
          <p:nvPr/>
        </p:nvPicPr>
        <p:blipFill>
          <a:blip r:embed="rId3"/>
          <a:stretch/>
        </p:blipFill>
        <p:spPr>
          <a:xfrm>
            <a:off x="3621240" y="4928400"/>
            <a:ext cx="3164040" cy="1954800"/>
          </a:xfrm>
          <a:prstGeom prst="rect">
            <a:avLst/>
          </a:prstGeom>
          <a:ln w="0">
            <a:noFill/>
          </a:ln>
        </p:spPr>
      </p:pic>
      <p:sp>
        <p:nvSpPr>
          <p:cNvPr id="112" name="Text 25"/>
          <p:cNvSpPr/>
          <p:nvPr/>
        </p:nvSpPr>
        <p:spPr>
          <a:xfrm>
            <a:off x="3621240" y="7025400"/>
            <a:ext cx="155376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1" lang="en-US" sz="1530" spc="-46" strike="noStrike">
                <a:solidFill>
                  <a:srgbClr val="000000"/>
                </a:solidFill>
                <a:latin typeface="Inter"/>
                <a:ea typeface="Inter"/>
              </a:rPr>
              <a:t>Gráfico de Pizza</a:t>
            </a:r>
            <a:endParaRPr b="0" lang="pt-BR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26"/>
          <p:cNvSpPr/>
          <p:nvPr/>
        </p:nvSpPr>
        <p:spPr>
          <a:xfrm>
            <a:off x="3621240" y="7423920"/>
            <a:ext cx="35758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24" strike="noStrike">
                <a:solidFill>
                  <a:srgbClr val="272525"/>
                </a:solidFill>
                <a:latin typeface="Inter"/>
                <a:ea typeface="Inter"/>
              </a:rPr>
              <a:t>Exiba proporções utilizando um gráfico de pizza interativo e colorido.</a:t>
            </a:r>
            <a:endParaRPr b="0" lang="pt-BR" sz="1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 13" descr="preencoded.png"/>
          <p:cNvPicPr/>
          <p:nvPr/>
        </p:nvPicPr>
        <p:blipFill>
          <a:blip r:embed="rId4"/>
          <a:stretch/>
        </p:blipFill>
        <p:spPr>
          <a:xfrm>
            <a:off x="7431840" y="4928400"/>
            <a:ext cx="3188160" cy="1969920"/>
          </a:xfrm>
          <a:prstGeom prst="rect">
            <a:avLst/>
          </a:prstGeom>
          <a:ln w="0">
            <a:noFill/>
          </a:ln>
        </p:spPr>
      </p:pic>
      <p:sp>
        <p:nvSpPr>
          <p:cNvPr id="115" name="Text 40"/>
          <p:cNvSpPr/>
          <p:nvPr/>
        </p:nvSpPr>
        <p:spPr>
          <a:xfrm>
            <a:off x="7431840" y="7025400"/>
            <a:ext cx="1553760" cy="2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1" lang="en-US" sz="1530" spc="-46" strike="noStrike">
                <a:solidFill>
                  <a:srgbClr val="000000"/>
                </a:solidFill>
                <a:latin typeface="Inter"/>
                <a:ea typeface="Inter"/>
              </a:rPr>
              <a:t>Mapa de Calor</a:t>
            </a:r>
            <a:endParaRPr b="0" lang="pt-BR" sz="1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41"/>
          <p:cNvSpPr/>
          <p:nvPr/>
        </p:nvSpPr>
        <p:spPr>
          <a:xfrm>
            <a:off x="7431840" y="7423920"/>
            <a:ext cx="35758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20" spc="-24" strike="noStrike">
                <a:solidFill>
                  <a:srgbClr val="272525"/>
                </a:solidFill>
                <a:latin typeface="Inter"/>
                <a:ea typeface="Inter"/>
              </a:rPr>
              <a:t>Analise dados com um mapa de calor interativo para identificar padrões e tendências.</a:t>
            </a:r>
            <a:endParaRPr b="0" lang="pt-BR" sz="1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0478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8960" cy="2113920"/>
          </a:xfrm>
          <a:prstGeom prst="rect">
            <a:avLst/>
          </a:prstGeom>
          <a:ln w="0">
            <a:noFill/>
          </a:ln>
        </p:spPr>
      </p:pic>
      <p:sp>
        <p:nvSpPr>
          <p:cNvPr id="120" name="Text 2"/>
          <p:cNvSpPr/>
          <p:nvPr/>
        </p:nvSpPr>
        <p:spPr>
          <a:xfrm>
            <a:off x="3295800" y="2581200"/>
            <a:ext cx="405756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4164"/>
              </a:lnSpc>
              <a:tabLst>
                <a:tab algn="l" pos="0"/>
              </a:tabLst>
            </a:pPr>
            <a:r>
              <a:rPr b="1" lang="en-US" sz="3330" spc="-100" strike="noStrike">
                <a:solidFill>
                  <a:srgbClr val="000000"/>
                </a:solidFill>
                <a:latin typeface="Inter"/>
                <a:ea typeface="Inter"/>
              </a:rPr>
              <a:t>Gráfico de Dispersão</a:t>
            </a:r>
            <a:endParaRPr b="0" lang="pt-BR" sz="3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3"/>
          <p:cNvSpPr/>
          <p:nvPr/>
        </p:nvSpPr>
        <p:spPr>
          <a:xfrm>
            <a:off x="3532680" y="3363840"/>
            <a:ext cx="32400" cy="439848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Shape 4"/>
          <p:cNvSpPr/>
          <p:nvPr/>
        </p:nvSpPr>
        <p:spPr>
          <a:xfrm>
            <a:off x="3740040" y="3669480"/>
            <a:ext cx="590760" cy="3240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1160" bIns="-1116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Shape 5"/>
          <p:cNvSpPr/>
          <p:nvPr/>
        </p:nvSpPr>
        <p:spPr>
          <a:xfrm>
            <a:off x="3359520" y="3495960"/>
            <a:ext cx="379440" cy="379440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Text 6"/>
          <p:cNvSpPr/>
          <p:nvPr/>
        </p:nvSpPr>
        <p:spPr>
          <a:xfrm>
            <a:off x="3490560" y="3527640"/>
            <a:ext cx="11700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1" lang="en-US" sz="2000" spc="-29" strike="noStrike">
                <a:solidFill>
                  <a:srgbClr val="272525"/>
                </a:solidFill>
                <a:latin typeface="Inter"/>
                <a:ea typeface="Inter"/>
              </a:rPr>
              <a:t>1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7"/>
          <p:cNvSpPr/>
          <p:nvPr/>
        </p:nvSpPr>
        <p:spPr>
          <a:xfrm>
            <a:off x="4480560" y="3533040"/>
            <a:ext cx="323964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081"/>
              </a:lnSpc>
              <a:tabLst>
                <a:tab algn="l" pos="0"/>
              </a:tabLst>
            </a:pPr>
            <a:r>
              <a:rPr b="1" lang="en-US" sz="1660" spc="-52" strike="noStrike">
                <a:solidFill>
                  <a:srgbClr val="272525"/>
                </a:solidFill>
                <a:latin typeface="Inter"/>
                <a:ea typeface="Inter"/>
              </a:rPr>
              <a:t>O que é um gráfico de dispersão?</a:t>
            </a:r>
            <a:endParaRPr b="0" lang="pt-BR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8"/>
          <p:cNvSpPr/>
          <p:nvPr/>
        </p:nvSpPr>
        <p:spPr>
          <a:xfrm>
            <a:off x="4480560" y="3966480"/>
            <a:ext cx="6852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132"/>
              </a:lnSpc>
              <a:tabLst>
                <a:tab algn="l" pos="0"/>
              </a:tabLst>
            </a:pPr>
            <a:r>
              <a:rPr b="0" lang="en-US" sz="1340" spc="-29" strike="noStrike">
                <a:solidFill>
                  <a:srgbClr val="272525"/>
                </a:solidFill>
                <a:latin typeface="Inter"/>
                <a:ea typeface="Inter"/>
              </a:rPr>
              <a:t>Gráficos de dispersão são usados para mostrar a relação entre duas variáveis contínuas.</a:t>
            </a:r>
            <a:endParaRPr b="0" lang="pt-BR" sz="1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9"/>
          <p:cNvSpPr/>
          <p:nvPr/>
        </p:nvSpPr>
        <p:spPr>
          <a:xfrm>
            <a:off x="3740040" y="5192280"/>
            <a:ext cx="590760" cy="3240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1160" bIns="-1116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Shape 10"/>
          <p:cNvSpPr/>
          <p:nvPr/>
        </p:nvSpPr>
        <p:spPr>
          <a:xfrm>
            <a:off x="3359520" y="5019120"/>
            <a:ext cx="379440" cy="379440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Text 11"/>
          <p:cNvSpPr/>
          <p:nvPr/>
        </p:nvSpPr>
        <p:spPr>
          <a:xfrm>
            <a:off x="3471480" y="5050800"/>
            <a:ext cx="15516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1" lang="en-US" sz="2000" spc="-29" strike="noStrike">
                <a:solidFill>
                  <a:srgbClr val="272525"/>
                </a:solidFill>
                <a:latin typeface="Inter"/>
                <a:ea typeface="Inter"/>
              </a:rPr>
              <a:t>2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12"/>
          <p:cNvSpPr/>
          <p:nvPr/>
        </p:nvSpPr>
        <p:spPr>
          <a:xfrm>
            <a:off x="4480560" y="5055840"/>
            <a:ext cx="377820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081"/>
              </a:lnSpc>
              <a:tabLst>
                <a:tab algn="l" pos="0"/>
              </a:tabLst>
            </a:pPr>
            <a:r>
              <a:rPr b="1" lang="en-US" sz="1660" spc="-52" strike="noStrike">
                <a:solidFill>
                  <a:srgbClr val="272525"/>
                </a:solidFill>
                <a:latin typeface="Inter"/>
                <a:ea typeface="Inter"/>
              </a:rPr>
              <a:t>Quando usar um gráfico de dispersão?</a:t>
            </a:r>
            <a:endParaRPr b="0" lang="pt-BR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13"/>
          <p:cNvSpPr/>
          <p:nvPr/>
        </p:nvSpPr>
        <p:spPr>
          <a:xfrm>
            <a:off x="4480560" y="5489640"/>
            <a:ext cx="68526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132"/>
              </a:lnSpc>
              <a:tabLst>
                <a:tab algn="l" pos="0"/>
              </a:tabLst>
            </a:pPr>
            <a:r>
              <a:rPr b="0" lang="en-US" sz="1340" spc="-29" strike="noStrike">
                <a:solidFill>
                  <a:srgbClr val="272525"/>
                </a:solidFill>
                <a:latin typeface="Inter"/>
                <a:ea typeface="Inter"/>
              </a:rPr>
              <a:t>Gráficos de dispersão são úteis para identificar padrões ou agrupamentos nos dados.</a:t>
            </a:r>
            <a:endParaRPr b="0" lang="pt-BR" sz="13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Shape 14"/>
          <p:cNvSpPr/>
          <p:nvPr/>
        </p:nvSpPr>
        <p:spPr>
          <a:xfrm>
            <a:off x="3740040" y="6715440"/>
            <a:ext cx="590760" cy="3240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1160" bIns="-1116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Shape 15"/>
          <p:cNvSpPr/>
          <p:nvPr/>
        </p:nvSpPr>
        <p:spPr>
          <a:xfrm>
            <a:off x="3359520" y="6541920"/>
            <a:ext cx="379440" cy="379440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0478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Text 16"/>
          <p:cNvSpPr/>
          <p:nvPr/>
        </p:nvSpPr>
        <p:spPr>
          <a:xfrm>
            <a:off x="3467520" y="6573600"/>
            <a:ext cx="1627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500"/>
              </a:lnSpc>
              <a:tabLst>
                <a:tab algn="l" pos="0"/>
              </a:tabLst>
            </a:pPr>
            <a:r>
              <a:rPr b="1" lang="en-US" sz="2000" spc="-29" strike="noStrike">
                <a:solidFill>
                  <a:srgbClr val="272525"/>
                </a:solidFill>
                <a:latin typeface="Inter"/>
                <a:ea typeface="Inter"/>
              </a:rPr>
              <a:t>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17"/>
          <p:cNvSpPr/>
          <p:nvPr/>
        </p:nvSpPr>
        <p:spPr>
          <a:xfrm>
            <a:off x="4480560" y="6579000"/>
            <a:ext cx="358668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081"/>
              </a:lnSpc>
              <a:tabLst>
                <a:tab algn="l" pos="0"/>
              </a:tabLst>
            </a:pPr>
            <a:r>
              <a:rPr b="1" lang="en-US" sz="1660" spc="-52" strike="noStrike">
                <a:solidFill>
                  <a:srgbClr val="272525"/>
                </a:solidFill>
                <a:latin typeface="Inter"/>
                <a:ea typeface="Inter"/>
              </a:rPr>
              <a:t>Exemplo de um gráfico de dispersão:</a:t>
            </a:r>
            <a:endParaRPr b="0" lang="pt-BR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18"/>
          <p:cNvSpPr/>
          <p:nvPr/>
        </p:nvSpPr>
        <p:spPr>
          <a:xfrm>
            <a:off x="4480560" y="7012800"/>
            <a:ext cx="68526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132"/>
              </a:lnSpc>
              <a:tabLst>
                <a:tab algn="l" pos="0"/>
              </a:tabLst>
            </a:pPr>
            <a:r>
              <a:rPr b="0" lang="en-US" sz="1340" spc="-29" strike="noStrike">
                <a:solidFill>
                  <a:srgbClr val="272525"/>
                </a:solidFill>
                <a:latin typeface="Inter"/>
                <a:ea typeface="Inter"/>
              </a:rPr>
              <a:t>Um gráfico de dispersão pode ser usado para mostrar a relação entre altura e peso em uma amostra de pessoas.</a:t>
            </a:r>
            <a:endParaRPr b="0" lang="pt-BR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Text 2"/>
          <p:cNvSpPr/>
          <p:nvPr/>
        </p:nvSpPr>
        <p:spPr>
          <a:xfrm>
            <a:off x="2037960" y="2073600"/>
            <a:ext cx="44550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Gráfico de Barras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Shape 3"/>
          <p:cNvSpPr/>
          <p:nvPr/>
        </p:nvSpPr>
        <p:spPr>
          <a:xfrm>
            <a:off x="2037960" y="338616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Text 4"/>
          <p:cNvSpPr/>
          <p:nvPr/>
        </p:nvSpPr>
        <p:spPr>
          <a:xfrm>
            <a:off x="2206440" y="3427560"/>
            <a:ext cx="1616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1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5"/>
          <p:cNvSpPr/>
          <p:nvPr/>
        </p:nvSpPr>
        <p:spPr>
          <a:xfrm>
            <a:off x="2760120" y="3462480"/>
            <a:ext cx="2646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O que é um gráfico de barras?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6"/>
          <p:cNvSpPr/>
          <p:nvPr/>
        </p:nvSpPr>
        <p:spPr>
          <a:xfrm>
            <a:off x="2760120" y="4379040"/>
            <a:ext cx="26463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barras são usados para mostrar a distribuição de dados em categorias.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hape 7"/>
          <p:cNvSpPr/>
          <p:nvPr/>
        </p:nvSpPr>
        <p:spPr>
          <a:xfrm>
            <a:off x="5630400" y="338616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Text 8"/>
          <p:cNvSpPr/>
          <p:nvPr/>
        </p:nvSpPr>
        <p:spPr>
          <a:xfrm>
            <a:off x="5779440" y="3427560"/>
            <a:ext cx="19980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2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9"/>
          <p:cNvSpPr/>
          <p:nvPr/>
        </p:nvSpPr>
        <p:spPr>
          <a:xfrm>
            <a:off x="6352200" y="3462480"/>
            <a:ext cx="2646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Quando usar um gráfico de barras?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10"/>
          <p:cNvSpPr/>
          <p:nvPr/>
        </p:nvSpPr>
        <p:spPr>
          <a:xfrm>
            <a:off x="6352200" y="4379040"/>
            <a:ext cx="26463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barras são úteis para comparar as frequências entre as categorias.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Shape 11"/>
          <p:cNvSpPr/>
          <p:nvPr/>
        </p:nvSpPr>
        <p:spPr>
          <a:xfrm>
            <a:off x="9222480" y="338616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Text 12"/>
          <p:cNvSpPr/>
          <p:nvPr/>
        </p:nvSpPr>
        <p:spPr>
          <a:xfrm>
            <a:off x="9367920" y="3427560"/>
            <a:ext cx="20736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3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13"/>
          <p:cNvSpPr/>
          <p:nvPr/>
        </p:nvSpPr>
        <p:spPr>
          <a:xfrm>
            <a:off x="9944640" y="3462480"/>
            <a:ext cx="26463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Exemplo de um gráfico de barras: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14"/>
          <p:cNvSpPr/>
          <p:nvPr/>
        </p:nvSpPr>
        <p:spPr>
          <a:xfrm>
            <a:off x="9944640" y="4379040"/>
            <a:ext cx="2646360" cy="17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Um gráfico de barras pode ser usado para mostrar o número de vendas de diferentes produtos em uma loja.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Text 2"/>
          <p:cNvSpPr/>
          <p:nvPr/>
        </p:nvSpPr>
        <p:spPr>
          <a:xfrm>
            <a:off x="2037960" y="1180800"/>
            <a:ext cx="447768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000000"/>
                </a:solidFill>
                <a:latin typeface="Inter"/>
                <a:ea typeface="Inter"/>
              </a:rPr>
              <a:t>Gráfico de Linhas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Shape 3"/>
          <p:cNvSpPr/>
          <p:nvPr/>
        </p:nvSpPr>
        <p:spPr>
          <a:xfrm>
            <a:off x="7292880" y="2319480"/>
            <a:ext cx="42840" cy="472788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Shape 4"/>
          <p:cNvSpPr/>
          <p:nvPr/>
        </p:nvSpPr>
        <p:spPr>
          <a:xfrm>
            <a:off x="7565040" y="2720880"/>
            <a:ext cx="776160" cy="4284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Shape 5"/>
          <p:cNvSpPr/>
          <p:nvPr/>
        </p:nvSpPr>
        <p:spPr>
          <a:xfrm>
            <a:off x="7065360" y="249300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Text 6"/>
          <p:cNvSpPr/>
          <p:nvPr/>
        </p:nvSpPr>
        <p:spPr>
          <a:xfrm>
            <a:off x="7233480" y="2534760"/>
            <a:ext cx="16164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1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7"/>
          <p:cNvSpPr/>
          <p:nvPr/>
        </p:nvSpPr>
        <p:spPr>
          <a:xfrm>
            <a:off x="8537400" y="2541600"/>
            <a:ext cx="3688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O que é um gráfico de linhas?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8"/>
          <p:cNvSpPr/>
          <p:nvPr/>
        </p:nvSpPr>
        <p:spPr>
          <a:xfrm>
            <a:off x="8537400" y="3111120"/>
            <a:ext cx="4053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linhas são usados para mostrar a mudança em uma variável ao longo do tempo.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Shape 9"/>
          <p:cNvSpPr/>
          <p:nvPr/>
        </p:nvSpPr>
        <p:spPr>
          <a:xfrm>
            <a:off x="6287760" y="3831840"/>
            <a:ext cx="776160" cy="4284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Shape 10"/>
          <p:cNvSpPr/>
          <p:nvPr/>
        </p:nvSpPr>
        <p:spPr>
          <a:xfrm>
            <a:off x="7065360" y="360396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Text 11"/>
          <p:cNvSpPr/>
          <p:nvPr/>
        </p:nvSpPr>
        <p:spPr>
          <a:xfrm>
            <a:off x="7214400" y="3645720"/>
            <a:ext cx="19980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2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12"/>
          <p:cNvSpPr/>
          <p:nvPr/>
        </p:nvSpPr>
        <p:spPr>
          <a:xfrm>
            <a:off x="2037960" y="3652560"/>
            <a:ext cx="40536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Quando usar um gráfico de linhas?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13"/>
          <p:cNvSpPr/>
          <p:nvPr/>
        </p:nvSpPr>
        <p:spPr>
          <a:xfrm>
            <a:off x="2037960" y="4569120"/>
            <a:ext cx="405360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Gráficos de linhas são úteis para mostrar tendências ao longo do tempo.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Shape 14"/>
          <p:cNvSpPr/>
          <p:nvPr/>
        </p:nvSpPr>
        <p:spPr>
          <a:xfrm>
            <a:off x="7565040" y="5023080"/>
            <a:ext cx="776160" cy="42840"/>
          </a:xfrm>
          <a:prstGeom prst="rect">
            <a:avLst/>
          </a:prstGeom>
          <a:solidFill>
            <a:srgbClr val="b5b7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720" bIns="-72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Shape 15"/>
          <p:cNvSpPr/>
          <p:nvPr/>
        </p:nvSpPr>
        <p:spPr>
          <a:xfrm>
            <a:off x="7065360" y="4795200"/>
            <a:ext cx="498600" cy="498600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Text 16"/>
          <p:cNvSpPr/>
          <p:nvPr/>
        </p:nvSpPr>
        <p:spPr>
          <a:xfrm>
            <a:off x="7210800" y="4836960"/>
            <a:ext cx="20736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1" lang="en-US" sz="2620" spc="-35" strike="noStrike">
                <a:solidFill>
                  <a:srgbClr val="272525"/>
                </a:solidFill>
                <a:latin typeface="Inter"/>
                <a:ea typeface="Inter"/>
              </a:rPr>
              <a:t>3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17"/>
          <p:cNvSpPr/>
          <p:nvPr/>
        </p:nvSpPr>
        <p:spPr>
          <a:xfrm>
            <a:off x="8537400" y="4843800"/>
            <a:ext cx="40536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272525"/>
                </a:solidFill>
                <a:latin typeface="Inter"/>
                <a:ea typeface="Inter"/>
              </a:rPr>
              <a:t>Exemplo de um gráfico de linhas: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18"/>
          <p:cNvSpPr/>
          <p:nvPr/>
        </p:nvSpPr>
        <p:spPr>
          <a:xfrm>
            <a:off x="8537400" y="5760360"/>
            <a:ext cx="4053600" cy="10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272525"/>
                </a:solidFill>
                <a:latin typeface="Inter"/>
                <a:ea typeface="Inter"/>
              </a:rPr>
              <a:t>Um gráfico de linhas pode ser usado para mostrar as mudanças diárias na temperatura ao longo de um ano.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LibreOffice/7.5.5.2$Windows_X86_64 LibreOffice_project/ca8fe7424262805f223b9a2334bc7181abbcbf5e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2023-11-13T02:11:38Z</dcterms:created>
  <dc:creator>PptxGenJS</dc:creator>
  <dc:description/>
  <dc:language>pt-BR</dc:language>
  <cp:lastModifiedBy/>
  <dcterms:modified xsi:type="dcterms:W3CDTF">2023-11-13T00:01:05Z</dcterms:modified>
  <cp:revision>7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