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uce Heavy" charset="1" panose="00000A00000000000000"/>
      <p:regular r:id="rId13"/>
    </p:embeddedFont>
    <p:embeddedFont>
      <p:font typeface="Open Sauce" charset="1" panose="00000500000000000000"/>
      <p:regular r:id="rId14"/>
    </p:embeddedFont>
    <p:embeddedFont>
      <p:font typeface="Open Sauce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9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16" Target="../media/image9.png" Type="http://schemas.openxmlformats.org/officeDocument/2006/relationships/image"/><Relationship Id="rId17" Target="../media/image10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.png" Type="http://schemas.openxmlformats.org/officeDocument/2006/relationships/image"/><Relationship Id="rId15" Target="../media/image2.svg" Type="http://schemas.openxmlformats.org/officeDocument/2006/relationships/image"/><Relationship Id="rId16" Target="../media/image3.png" Type="http://schemas.openxmlformats.org/officeDocument/2006/relationships/image"/><Relationship Id="rId17" Target="../media/image4.svg" Type="http://schemas.openxmlformats.org/officeDocument/2006/relationships/image"/><Relationship Id="rId18" Target="../media/image5.png" Type="http://schemas.openxmlformats.org/officeDocument/2006/relationships/image"/><Relationship Id="rId19" Target="../media/image6.svg" Type="http://schemas.openxmlformats.org/officeDocument/2006/relationships/image"/><Relationship Id="rId2" Target="../media/image9.png" Type="http://schemas.openxmlformats.org/officeDocument/2006/relationships/image"/><Relationship Id="rId20" Target="https://infonova.com.br/computacao-borda-importante/" TargetMode="External" Type="http://schemas.openxmlformats.org/officeDocument/2006/relationships/hyperlink"/><Relationship Id="rId21" Target="https://infonova.com.br/computacao-borda-importante/" TargetMode="External" Type="http://schemas.openxmlformats.org/officeDocument/2006/relationships/hyperlink"/><Relationship Id="rId22" Target="https://voidspace.com.br/cloudvista-panorama-da-inovacao-nas-nuvens-tecnologicas" TargetMode="External" Type="http://schemas.openxmlformats.org/officeDocument/2006/relationships/hyperlink"/><Relationship Id="rId23" Target="https://azure.microsoft.com/pt-br/resources/cloud-computing-dictionary/what-is-cloud-computing/" TargetMode="External" Type="http://schemas.openxmlformats.org/officeDocument/2006/relationships/hyperlink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.png" Type="http://schemas.openxmlformats.org/officeDocument/2006/relationships/image"/><Relationship Id="rId15" Target="../media/image2.svg" Type="http://schemas.openxmlformats.org/officeDocument/2006/relationships/image"/><Relationship Id="rId16" Target="../media/image9.png" Type="http://schemas.openxmlformats.org/officeDocument/2006/relationships/image"/><Relationship Id="rId17" Target="../media/image10.svg" Type="http://schemas.openxmlformats.org/officeDocument/2006/relationships/image"/><Relationship Id="rId18" Target="../media/image3.png" Type="http://schemas.openxmlformats.org/officeDocument/2006/relationships/image"/><Relationship Id="rId19" Target="../media/image4.svg" Type="http://schemas.openxmlformats.org/officeDocument/2006/relationships/image"/><Relationship Id="rId2" Target="../media/image7.png" Type="http://schemas.openxmlformats.org/officeDocument/2006/relationships/image"/><Relationship Id="rId20" Target="../media/image5.png" Type="http://schemas.openxmlformats.org/officeDocument/2006/relationships/image"/><Relationship Id="rId21" Target="../media/image6.svg" Type="http://schemas.openxmlformats.org/officeDocument/2006/relationships/image"/><Relationship Id="rId22" Target="../media/image24.png" Type="http://schemas.openxmlformats.org/officeDocument/2006/relationships/image"/><Relationship Id="rId3" Target="../media/image8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420761" cy="9377408"/>
            </a:xfrm>
            <a:custGeom>
              <a:avLst/>
              <a:gdLst/>
              <a:ahLst/>
              <a:cxnLst/>
              <a:rect r="r" b="b" t="t" l="l"/>
              <a:pathLst>
                <a:path h="9377408" w="18420761">
                  <a:moveTo>
                    <a:pt x="18420761" y="0"/>
                  </a:moveTo>
                  <a:lnTo>
                    <a:pt x="0" y="0"/>
                  </a:lnTo>
                  <a:lnTo>
                    <a:pt x="0" y="9377408"/>
                  </a:lnTo>
                  <a:lnTo>
                    <a:pt x="18420761" y="9377408"/>
                  </a:lnTo>
                  <a:lnTo>
                    <a:pt x="184207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</p:grpSp>
      <p:grpSp>
        <p:nvGrpSpPr>
          <p:cNvPr name="Group 7" id="7"/>
          <p:cNvGrpSpPr/>
          <p:nvPr/>
        </p:nvGrpSpPr>
        <p:grpSpPr>
          <a:xfrm rot="0">
            <a:off x="1185245" y="6876245"/>
            <a:ext cx="15749651" cy="820527"/>
            <a:chOff x="0" y="0"/>
            <a:chExt cx="7800667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800667" cy="406400"/>
            </a:xfrm>
            <a:custGeom>
              <a:avLst/>
              <a:gdLst/>
              <a:ahLst/>
              <a:cxnLst/>
              <a:rect r="r" b="b" t="t" l="l"/>
              <a:pathLst>
                <a:path h="406400" w="7800667">
                  <a:moveTo>
                    <a:pt x="7597467" y="0"/>
                  </a:moveTo>
                  <a:cubicBezTo>
                    <a:pt x="7709691" y="0"/>
                    <a:pt x="7800667" y="90976"/>
                    <a:pt x="7800667" y="203200"/>
                  </a:cubicBezTo>
                  <a:cubicBezTo>
                    <a:pt x="7800667" y="315424"/>
                    <a:pt x="7709691" y="406400"/>
                    <a:pt x="75974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7800667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44771" y="2515889"/>
            <a:ext cx="16230600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19"/>
              </a:lnSpc>
            </a:pPr>
            <a:r>
              <a:rPr lang="en-US" sz="13016">
                <a:solidFill>
                  <a:srgbClr val="000000"/>
                </a:solidFill>
                <a:latin typeface="Open Sauce Heavy"/>
              </a:rPr>
              <a:t>Nuvem em Evolução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685272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200150" y="1443766"/>
            <a:ext cx="309499" cy="319371"/>
          </a:xfrm>
          <a:custGeom>
            <a:avLst/>
            <a:gdLst/>
            <a:ahLst/>
            <a:cxnLst/>
            <a:rect r="r" b="b" t="t" l="l"/>
            <a:pathLst>
              <a:path h="319371" w="309499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600768" y="1348239"/>
            <a:ext cx="15658532" cy="510426"/>
            <a:chOff x="0" y="0"/>
            <a:chExt cx="12467294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467294" cy="406400"/>
            </a:xfrm>
            <a:custGeom>
              <a:avLst/>
              <a:gdLst/>
              <a:ahLst/>
              <a:cxnLst/>
              <a:rect r="r" b="b" t="t" l="l"/>
              <a:pathLst>
                <a:path h="406400" w="12467294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752902" y="1443766"/>
            <a:ext cx="333943" cy="319371"/>
          </a:xfrm>
          <a:custGeom>
            <a:avLst/>
            <a:gdLst/>
            <a:ahLst/>
            <a:cxnLst/>
            <a:rect r="r" b="b" t="t" l="l"/>
            <a:pathLst>
              <a:path h="319371" w="333943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340184" y="265439"/>
            <a:ext cx="604587" cy="60458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AC9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259017" y="453433"/>
            <a:ext cx="304376" cy="294415"/>
          </a:xfrm>
          <a:custGeom>
            <a:avLst/>
            <a:gdLst/>
            <a:ahLst/>
            <a:cxnLst/>
            <a:rect r="r" b="b" t="t" l="l"/>
            <a:pathLst>
              <a:path h="294415" w="304376">
                <a:moveTo>
                  <a:pt x="0" y="0"/>
                </a:moveTo>
                <a:lnTo>
                  <a:pt x="304376" y="0"/>
                </a:lnTo>
                <a:lnTo>
                  <a:pt x="304376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845319" y="453433"/>
            <a:ext cx="294415" cy="294415"/>
          </a:xfrm>
          <a:custGeom>
            <a:avLst/>
            <a:gdLst/>
            <a:ahLst/>
            <a:cxnLst/>
            <a:rect r="r" b="b" t="t" l="l"/>
            <a:pathLst>
              <a:path h="294415" w="294415">
                <a:moveTo>
                  <a:pt x="0" y="0"/>
                </a:moveTo>
                <a:lnTo>
                  <a:pt x="294415" y="0"/>
                </a:lnTo>
                <a:lnTo>
                  <a:pt x="294415" y="294415"/>
                </a:lnTo>
                <a:lnTo>
                  <a:pt x="0" y="29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554604" y="8020549"/>
            <a:ext cx="8493549" cy="1791367"/>
          </a:xfrm>
          <a:custGeom>
            <a:avLst/>
            <a:gdLst/>
            <a:ahLst/>
            <a:cxnLst/>
            <a:rect r="r" b="b" t="t" l="l"/>
            <a:pathLst>
              <a:path h="1791367" w="8493549">
                <a:moveTo>
                  <a:pt x="0" y="0"/>
                </a:moveTo>
                <a:lnTo>
                  <a:pt x="8493549" y="0"/>
                </a:lnTo>
                <a:lnTo>
                  <a:pt x="8493549" y="1791367"/>
                </a:lnTo>
                <a:lnTo>
                  <a:pt x="0" y="17913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258294" y="1368501"/>
            <a:ext cx="870774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8494E"/>
                </a:solidFill>
                <a:latin typeface="Open Sauce"/>
              </a:rPr>
              <a:t>Nuvem em evolução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17555" y="6899158"/>
            <a:ext cx="13824959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Open Sauce Heavy"/>
              </a:rPr>
              <a:t>Tendências e o Futuro da Computação em Nuvem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09649" y="405808"/>
            <a:ext cx="274936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"/>
              </a:rPr>
              <a:t>LER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310184" y="8077772"/>
            <a:ext cx="7737969" cy="203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Open Sauce Bold"/>
              </a:rPr>
              <a:t>Bruno Gazola Nº1</a:t>
            </a:r>
          </a:p>
          <a:p>
            <a:pPr algn="l"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Open Sauce Bold"/>
              </a:rPr>
              <a:t>Otávio Nº 27</a:t>
            </a:r>
          </a:p>
          <a:p>
            <a:pPr algn="l"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Open Sauce Bold"/>
              </a:rPr>
              <a:t>Rafaela Nº30</a:t>
            </a:r>
          </a:p>
          <a:p>
            <a:pPr algn="l">
              <a:lnSpc>
                <a:spcPts val="3250"/>
              </a:lnSpc>
            </a:pPr>
            <a:r>
              <a:rPr lang="en-US" sz="2500">
                <a:solidFill>
                  <a:srgbClr val="000000"/>
                </a:solidFill>
                <a:latin typeface="Open Sauce Bold"/>
              </a:rPr>
              <a:t>Tuanny Nº31</a:t>
            </a:r>
          </a:p>
          <a:p>
            <a:pPr algn="l">
              <a:lnSpc>
                <a:spcPts val="324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987952" y="421064"/>
              <a:ext cx="2164406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</a:rPr>
                <a:t>LER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true" flipV="false" rot="0">
              <a:off x="252814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36550" y="468689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902535" y="468689"/>
              <a:ext cx="387694" cy="387694"/>
            </a:xfrm>
            <a:custGeom>
              <a:avLst/>
              <a:gdLst/>
              <a:ahLst/>
              <a:cxnLst/>
              <a:rect r="r" b="b" t="t" l="l"/>
              <a:pathLst>
                <a:path h="387694" w="387694">
                  <a:moveTo>
                    <a:pt x="0" y="0"/>
                  </a:moveTo>
                  <a:lnTo>
                    <a:pt x="387695" y="0"/>
                  </a:lnTo>
                  <a:lnTo>
                    <a:pt x="387695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AutoShape 11" id="11"/>
            <p:cNvSpPr/>
            <p:nvPr/>
          </p:nvSpPr>
          <p:spPr>
            <a:xfrm rot="0">
              <a:off x="91369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2" id="12"/>
            <p:cNvSpPr/>
            <p:nvPr/>
          </p:nvSpPr>
          <p:spPr>
            <a:xfrm rot="-10800000">
              <a:off x="22462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600200" y="1795007"/>
              <a:ext cx="412665" cy="425827"/>
            </a:xfrm>
            <a:custGeom>
              <a:avLst/>
              <a:gdLst/>
              <a:ahLst/>
              <a:cxnLst/>
              <a:rect r="r" b="b" t="t" l="l"/>
              <a:pathLst>
                <a:path h="425827" w="412665">
                  <a:moveTo>
                    <a:pt x="0" y="0"/>
                  </a:moveTo>
                  <a:lnTo>
                    <a:pt x="412665" y="0"/>
                  </a:lnTo>
                  <a:lnTo>
                    <a:pt x="412665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4" id="14"/>
            <p:cNvGrpSpPr/>
            <p:nvPr/>
          </p:nvGrpSpPr>
          <p:grpSpPr>
            <a:xfrm rot="0">
              <a:off x="2134357" y="1667637"/>
              <a:ext cx="20878043" cy="680568"/>
              <a:chOff x="0" y="0"/>
              <a:chExt cx="12467294" cy="4064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246729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467294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4C5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9525"/>
                <a:ext cx="12467294" cy="415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2337202" y="1795007"/>
              <a:ext cx="445257" cy="425827"/>
            </a:xfrm>
            <a:custGeom>
              <a:avLst/>
              <a:gdLst/>
              <a:ahLst/>
              <a:cxnLst/>
              <a:rect r="r" b="b" t="t" l="l"/>
              <a:pathLst>
                <a:path h="425827" w="44525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447964" y="221133"/>
              <a:ext cx="796139" cy="796139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CB248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3011059" y="1710529"/>
              <a:ext cx="1161031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48494E"/>
                  </a:solidFill>
                  <a:latin typeface="Open Sauce"/>
                </a:rPr>
                <a:t>O que é computação em nuvem?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8700" y="2331501"/>
            <a:ext cx="12563255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19"/>
              </a:lnSpc>
            </a:pPr>
            <a:r>
              <a:rPr lang="en-US" sz="8599">
                <a:solidFill>
                  <a:srgbClr val="000000"/>
                </a:solidFill>
                <a:latin typeface="Open Sauce Heavy"/>
              </a:rPr>
              <a:t>O que é computação em nuvem?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98033" y="5371030"/>
            <a:ext cx="10435043" cy="2710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Open Sauce"/>
              </a:rPr>
              <a:t>É</a:t>
            </a:r>
            <a:r>
              <a:rPr lang="en-US" sz="3300">
                <a:solidFill>
                  <a:srgbClr val="000000"/>
                </a:solidFill>
                <a:latin typeface="Open Sauce"/>
              </a:rPr>
              <a:t> o fornecimento de serviços de computação, incluindo servidores, armazenamento, bancos de dados, rede, software, análise e inteligência, pela Internet (“a nuvem”) para oferecer inovações mais rápidas, recursos flexíveis e economias de escala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8288000" cy="10189489"/>
            <a:chOff x="0" y="0"/>
            <a:chExt cx="24384000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987952" y="421064"/>
              <a:ext cx="2164406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</a:rPr>
                <a:t>LER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true" flipV="false" rot="0">
              <a:off x="252814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AutoShape 9" id="9"/>
            <p:cNvSpPr/>
            <p:nvPr/>
          </p:nvSpPr>
          <p:spPr>
            <a:xfrm rot="0">
              <a:off x="91369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0" id="10"/>
            <p:cNvSpPr/>
            <p:nvPr/>
          </p:nvSpPr>
          <p:spPr>
            <a:xfrm rot="-10800000">
              <a:off x="22462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00200" y="1795007"/>
              <a:ext cx="412665" cy="425827"/>
            </a:xfrm>
            <a:custGeom>
              <a:avLst/>
              <a:gdLst/>
              <a:ahLst/>
              <a:cxnLst/>
              <a:rect r="r" b="b" t="t" l="l"/>
              <a:pathLst>
                <a:path h="425827" w="412665">
                  <a:moveTo>
                    <a:pt x="0" y="0"/>
                  </a:moveTo>
                  <a:lnTo>
                    <a:pt x="412665" y="0"/>
                  </a:lnTo>
                  <a:lnTo>
                    <a:pt x="412665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true" flipV="false" rot="0">
              <a:off x="5244558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0852961" y="468689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1" y="0"/>
                  </a:lnTo>
                  <a:lnTo>
                    <a:pt x="400811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1618946" y="468689"/>
              <a:ext cx="387694" cy="387694"/>
            </a:xfrm>
            <a:custGeom>
              <a:avLst/>
              <a:gdLst/>
              <a:ahLst/>
              <a:cxnLst/>
              <a:rect r="r" b="b" t="t" l="l"/>
              <a:pathLst>
                <a:path h="387694" w="387694">
                  <a:moveTo>
                    <a:pt x="0" y="0"/>
                  </a:moveTo>
                  <a:lnTo>
                    <a:pt x="387694" y="0"/>
                  </a:lnTo>
                  <a:lnTo>
                    <a:pt x="387694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2134357" y="1667637"/>
              <a:ext cx="20878043" cy="680568"/>
              <a:chOff x="0" y="0"/>
              <a:chExt cx="12467294" cy="4064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46729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467294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4C5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9525"/>
                <a:ext cx="12467294" cy="415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2337202" y="1795007"/>
              <a:ext cx="445257" cy="425827"/>
            </a:xfrm>
            <a:custGeom>
              <a:avLst/>
              <a:gdLst/>
              <a:ahLst/>
              <a:cxnLst/>
              <a:rect r="r" b="b" t="t" l="l"/>
              <a:pathLst>
                <a:path h="425827" w="44525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447964" y="221133"/>
              <a:ext cx="796139" cy="796139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6356A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3011059" y="1710529"/>
              <a:ext cx="1161031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48494E"/>
                  </a:solidFill>
                  <a:latin typeface="Open Sauce"/>
                </a:rPr>
                <a:t>Inteligência artificial e machine learning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8700" y="2150698"/>
            <a:ext cx="14236552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7800">
                <a:solidFill>
                  <a:srgbClr val="000000"/>
                </a:solidFill>
                <a:latin typeface="Open Sauce Heavy"/>
              </a:rPr>
              <a:t>Inteligência Artificial e Machine learning: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09649" y="5198698"/>
            <a:ext cx="6250149" cy="289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Open Sauce"/>
              </a:rPr>
              <a:t>A IA e o ML permitem q</a:t>
            </a:r>
            <a:r>
              <a:rPr lang="en-US" sz="3300">
                <a:solidFill>
                  <a:srgbClr val="000000"/>
                </a:solidFill>
                <a:latin typeface="Open Sauce"/>
              </a:rPr>
              <a:t>ue as máquinas aprendam a partir de enormes quantidades de dados e tomem decisões autônomas.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18397" y="5198698"/>
            <a:ext cx="7851191" cy="347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</a:rPr>
              <a:t>S</a:t>
            </a:r>
            <a:r>
              <a:rPr lang="en-US" sz="3299">
                <a:solidFill>
                  <a:srgbClr val="000000"/>
                </a:solidFill>
                <a:latin typeface="Open Sauce"/>
              </a:rPr>
              <a:t>endo usados para otimizar a eficiência dos recursos da nuvem, melhorar a segurança e fornecer insights acionáveis importantes para atualizar softwares desatualizados e possibilitar a transformação digital.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9649964" cy="10189489"/>
            <a:chOff x="0" y="0"/>
            <a:chExt cx="26199952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012865" y="421064"/>
              <a:ext cx="2164406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</a:rPr>
                <a:t>LER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true" flipV="false" rot="0">
              <a:off x="252814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false" rot="0">
              <a:off x="5244558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AutoShape 10" id="10"/>
            <p:cNvSpPr/>
            <p:nvPr/>
          </p:nvSpPr>
          <p:spPr>
            <a:xfrm rot="0">
              <a:off x="91369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1" id="11"/>
            <p:cNvSpPr/>
            <p:nvPr/>
          </p:nvSpPr>
          <p:spPr>
            <a:xfrm rot="-10800000">
              <a:off x="22462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00200" y="1795007"/>
              <a:ext cx="412665" cy="425827"/>
            </a:xfrm>
            <a:custGeom>
              <a:avLst/>
              <a:gdLst/>
              <a:ahLst/>
              <a:cxnLst/>
              <a:rect r="r" b="b" t="t" l="l"/>
              <a:pathLst>
                <a:path h="425827" w="412665">
                  <a:moveTo>
                    <a:pt x="0" y="0"/>
                  </a:moveTo>
                  <a:lnTo>
                    <a:pt x="412665" y="0"/>
                  </a:lnTo>
                  <a:lnTo>
                    <a:pt x="412665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true" flipV="false" rot="0">
              <a:off x="800718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3615590" y="468689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1" y="0"/>
                  </a:lnTo>
                  <a:lnTo>
                    <a:pt x="400811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4381575" y="468689"/>
              <a:ext cx="387694" cy="387694"/>
            </a:xfrm>
            <a:custGeom>
              <a:avLst/>
              <a:gdLst/>
              <a:ahLst/>
              <a:cxnLst/>
              <a:rect r="r" b="b" t="t" l="l"/>
              <a:pathLst>
                <a:path h="387694" w="387694">
                  <a:moveTo>
                    <a:pt x="0" y="0"/>
                  </a:moveTo>
                  <a:lnTo>
                    <a:pt x="387694" y="0"/>
                  </a:lnTo>
                  <a:lnTo>
                    <a:pt x="387694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2134357" y="1667637"/>
              <a:ext cx="20878043" cy="680568"/>
              <a:chOff x="0" y="0"/>
              <a:chExt cx="12467294" cy="4064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46729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467294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4C5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9525"/>
                <a:ext cx="12467294" cy="415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2337202" y="1795007"/>
              <a:ext cx="445257" cy="425827"/>
            </a:xfrm>
            <a:custGeom>
              <a:avLst/>
              <a:gdLst/>
              <a:ahLst/>
              <a:cxnLst/>
              <a:rect r="r" b="b" t="t" l="l"/>
              <a:pathLst>
                <a:path h="425827" w="44525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0" id="20"/>
            <p:cNvGrpSpPr/>
            <p:nvPr/>
          </p:nvGrpSpPr>
          <p:grpSpPr>
            <a:xfrm rot="0">
              <a:off x="447964" y="221133"/>
              <a:ext cx="796139" cy="796139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D84BC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3011059" y="1710529"/>
              <a:ext cx="1161031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48494E"/>
                  </a:solidFill>
                  <a:latin typeface="Open Sauce"/>
                </a:rPr>
                <a:t>Computação de borda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32888" y="1981660"/>
            <a:ext cx="8707400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0"/>
              </a:lnSpc>
            </a:pPr>
            <a:r>
              <a:rPr lang="en-US" sz="7900">
                <a:solidFill>
                  <a:srgbClr val="000000"/>
                </a:solidFill>
                <a:latin typeface="Open Sauce Heavy"/>
              </a:rPr>
              <a:t>Computação de Borda: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0513183" y="1972135"/>
            <a:ext cx="5225514" cy="7359879"/>
          </a:xfrm>
          <a:custGeom>
            <a:avLst/>
            <a:gdLst/>
            <a:ahLst/>
            <a:cxnLst/>
            <a:rect r="r" b="b" t="t" l="l"/>
            <a:pathLst>
              <a:path h="7359879" w="5225514">
                <a:moveTo>
                  <a:pt x="0" y="0"/>
                </a:moveTo>
                <a:lnTo>
                  <a:pt x="5225515" y="0"/>
                </a:lnTo>
                <a:lnTo>
                  <a:pt x="5225515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509334" y="4935153"/>
            <a:ext cx="7754508" cy="387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</a:rPr>
              <a:t> A computação de borda refere-se ao processamento de dados mais próximo da fonte de dados, ou "na borda" da rede, em vez de enviar os dados para um data center centralizado ou para a nuvem. Isso pode reduzir a latência, economizar largura de banda e melhorar a privacidade dos dados.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19649964" cy="10189489"/>
            <a:chOff x="0" y="0"/>
            <a:chExt cx="26199952" cy="1358598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012865" y="421064"/>
              <a:ext cx="2164406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</a:rPr>
                <a:t>LER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true" flipV="false" rot="0">
              <a:off x="252814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false" rot="0">
              <a:off x="5244558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AutoShape 10" id="10"/>
            <p:cNvSpPr/>
            <p:nvPr/>
          </p:nvSpPr>
          <p:spPr>
            <a:xfrm rot="0">
              <a:off x="91369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1" id="11"/>
            <p:cNvSpPr/>
            <p:nvPr/>
          </p:nvSpPr>
          <p:spPr>
            <a:xfrm rot="-10800000">
              <a:off x="22462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00200" y="1795007"/>
              <a:ext cx="412665" cy="425827"/>
            </a:xfrm>
            <a:custGeom>
              <a:avLst/>
              <a:gdLst/>
              <a:ahLst/>
              <a:cxnLst/>
              <a:rect r="r" b="b" t="t" l="l"/>
              <a:pathLst>
                <a:path h="425827" w="412665">
                  <a:moveTo>
                    <a:pt x="0" y="0"/>
                  </a:moveTo>
                  <a:lnTo>
                    <a:pt x="412665" y="0"/>
                  </a:lnTo>
                  <a:lnTo>
                    <a:pt x="412665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true" flipV="false" rot="0">
              <a:off x="800718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3615590" y="468689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1" y="0"/>
                  </a:lnTo>
                  <a:lnTo>
                    <a:pt x="400811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2134357" y="1667637"/>
              <a:ext cx="20878043" cy="680568"/>
              <a:chOff x="0" y="0"/>
              <a:chExt cx="12467294" cy="4064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46729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467294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4C5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9525"/>
                <a:ext cx="12467294" cy="415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2337202" y="1795007"/>
              <a:ext cx="445257" cy="425827"/>
            </a:xfrm>
            <a:custGeom>
              <a:avLst/>
              <a:gdLst/>
              <a:ahLst/>
              <a:cxnLst/>
              <a:rect r="r" b="b" t="t" l="l"/>
              <a:pathLst>
                <a:path h="425827" w="44525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447964" y="221133"/>
              <a:ext cx="796139" cy="796139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7AC96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3011059" y="1710529"/>
              <a:ext cx="1161031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48494E"/>
                  </a:solidFill>
                  <a:latin typeface="Open Sauce"/>
                </a:rPr>
                <a:t>Futuro da computação em Nuvem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14381575" y="468689"/>
              <a:ext cx="387694" cy="387694"/>
            </a:xfrm>
            <a:custGeom>
              <a:avLst/>
              <a:gdLst/>
              <a:ahLst/>
              <a:cxnLst/>
              <a:rect r="r" b="b" t="t" l="l"/>
              <a:pathLst>
                <a:path h="387694" w="387694">
                  <a:moveTo>
                    <a:pt x="0" y="0"/>
                  </a:moveTo>
                  <a:lnTo>
                    <a:pt x="387694" y="0"/>
                  </a:lnTo>
                  <a:lnTo>
                    <a:pt x="387694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933077" y="2477789"/>
            <a:ext cx="13752194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0"/>
              </a:lnSpc>
            </a:pPr>
            <a:r>
              <a:rPr lang="en-US" sz="7900">
                <a:solidFill>
                  <a:srgbClr val="000000"/>
                </a:solidFill>
                <a:latin typeface="Open Sauce Heavy"/>
              </a:rPr>
              <a:t>Futuro da computação em Nuvem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99976" y="5154156"/>
            <a:ext cx="7846843" cy="433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</a:rPr>
              <a:t>O futuro da computação em nuvem é promissor, com vários desdobramentos inovadores a caminho, como a computação de borda, utilização crescente de IA e aprendizado de máquina.</a:t>
            </a:r>
          </a:p>
          <a:p>
            <a:pPr algn="l">
              <a:lnSpc>
                <a:spcPts val="4289"/>
              </a:lnSpc>
              <a:spcBef>
                <a:spcPct val="0"/>
              </a:spcBef>
            </a:pPr>
          </a:p>
          <a:p>
            <a:pPr algn="l">
              <a:lnSpc>
                <a:spcPts val="4289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0230990" y="4057304"/>
            <a:ext cx="7230454" cy="5425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</a:rPr>
              <a:t>A nuvem está posicionada para desempenhar um papel central na tecnologia e, consequentemente, na forma como as empresas atuarão nos próximos anos. À medida em que o mercado de serviços em nuvem continua a crescer, continuaremos a ver inovação e evolução para a nuvem do amanhã.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511"/>
            <a:ext cx="22517282" cy="10189489"/>
            <a:chOff x="0" y="0"/>
            <a:chExt cx="30023043" cy="135859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204666" y="468689"/>
              <a:ext cx="387694" cy="387694"/>
            </a:xfrm>
            <a:custGeom>
              <a:avLst/>
              <a:gdLst/>
              <a:ahLst/>
              <a:cxnLst/>
              <a:rect r="r" b="b" t="t" l="l"/>
              <a:pathLst>
                <a:path h="387694" w="387694">
                  <a:moveTo>
                    <a:pt x="0" y="0"/>
                  </a:moveTo>
                  <a:lnTo>
                    <a:pt x="387694" y="0"/>
                  </a:lnTo>
                  <a:lnTo>
                    <a:pt x="387694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438681" y="468689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2012865" y="421064"/>
              <a:ext cx="2164406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</a:rPr>
                <a:t>LER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true" flipV="false" rot="0">
              <a:off x="252814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false" rot="0">
              <a:off x="5244558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false" rot="0">
              <a:off x="8007187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true" flipV="false" rot="0">
              <a:off x="11830278" y="0"/>
              <a:ext cx="18192765" cy="9261343"/>
            </a:xfrm>
            <a:custGeom>
              <a:avLst/>
              <a:gdLst/>
              <a:ahLst/>
              <a:cxnLst/>
              <a:rect r="r" b="b" t="t" l="l"/>
              <a:pathLst>
                <a:path h="9261343" w="18192765">
                  <a:moveTo>
                    <a:pt x="18192765" y="0"/>
                  </a:moveTo>
                  <a:lnTo>
                    <a:pt x="0" y="0"/>
                  </a:lnTo>
                  <a:lnTo>
                    <a:pt x="0" y="9261343"/>
                  </a:lnTo>
                  <a:lnTo>
                    <a:pt x="18192765" y="9261343"/>
                  </a:lnTo>
                  <a:lnTo>
                    <a:pt x="18192765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0" y="1358599"/>
              <a:ext cx="24384000" cy="12227387"/>
              <a:chOff x="0" y="0"/>
              <a:chExt cx="4862686" cy="24384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862686" cy="2438400"/>
              </a:xfrm>
              <a:custGeom>
                <a:avLst/>
                <a:gdLst/>
                <a:ahLst/>
                <a:cxnLst/>
                <a:rect r="r" b="b" t="t" l="l"/>
                <a:pathLst>
                  <a:path h="2438400" w="4862686">
                    <a:moveTo>
                      <a:pt x="0" y="0"/>
                    </a:moveTo>
                    <a:lnTo>
                      <a:pt x="4862686" y="0"/>
                    </a:lnTo>
                    <a:lnTo>
                      <a:pt x="4862686" y="2438400"/>
                    </a:lnTo>
                    <a:lnTo>
                      <a:pt x="0" y="243840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4862686" cy="2476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AutoShape 14" id="14"/>
            <p:cNvSpPr/>
            <p:nvPr/>
          </p:nvSpPr>
          <p:spPr>
            <a:xfrm rot="0">
              <a:off x="91369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5" id="15"/>
            <p:cNvSpPr/>
            <p:nvPr/>
          </p:nvSpPr>
          <p:spPr>
            <a:xfrm rot="-10800000">
              <a:off x="224626" y="2007920"/>
              <a:ext cx="457904" cy="0"/>
            </a:xfrm>
            <a:prstGeom prst="line">
              <a:avLst/>
            </a:prstGeom>
            <a:ln cap="rnd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600200" y="1795007"/>
              <a:ext cx="412665" cy="425827"/>
            </a:xfrm>
            <a:custGeom>
              <a:avLst/>
              <a:gdLst/>
              <a:ahLst/>
              <a:cxnLst/>
              <a:rect r="r" b="b" t="t" l="l"/>
              <a:pathLst>
                <a:path h="425827" w="412665">
                  <a:moveTo>
                    <a:pt x="0" y="0"/>
                  </a:moveTo>
                  <a:lnTo>
                    <a:pt x="412665" y="0"/>
                  </a:lnTo>
                  <a:lnTo>
                    <a:pt x="412665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2134357" y="1667637"/>
              <a:ext cx="20878043" cy="680568"/>
              <a:chOff x="0" y="0"/>
              <a:chExt cx="12467294" cy="4064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246729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2467294">
                    <a:moveTo>
                      <a:pt x="12264094" y="0"/>
                    </a:moveTo>
                    <a:cubicBezTo>
                      <a:pt x="12376318" y="0"/>
                      <a:pt x="12467294" y="90976"/>
                      <a:pt x="12467294" y="203200"/>
                    </a:cubicBezTo>
                    <a:cubicBezTo>
                      <a:pt x="12467294" y="315424"/>
                      <a:pt x="12376318" y="406400"/>
                      <a:pt x="1226409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4C5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9525"/>
                <a:ext cx="12467294" cy="415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2337202" y="1795007"/>
              <a:ext cx="445257" cy="425827"/>
            </a:xfrm>
            <a:custGeom>
              <a:avLst/>
              <a:gdLst/>
              <a:ahLst/>
              <a:cxnLst/>
              <a:rect r="r" b="b" t="t" l="l"/>
              <a:pathLst>
                <a:path h="425827" w="445257">
                  <a:moveTo>
                    <a:pt x="0" y="0"/>
                  </a:moveTo>
                  <a:lnTo>
                    <a:pt x="445257" y="0"/>
                  </a:lnTo>
                  <a:lnTo>
                    <a:pt x="445257" y="425827"/>
                  </a:lnTo>
                  <a:lnTo>
                    <a:pt x="0" y="4258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1" id="21"/>
            <p:cNvGrpSpPr/>
            <p:nvPr/>
          </p:nvGrpSpPr>
          <p:grpSpPr>
            <a:xfrm rot="0">
              <a:off x="447964" y="221133"/>
              <a:ext cx="796139" cy="796139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CB248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80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3011059" y="1710529"/>
              <a:ext cx="1161031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48494E"/>
                  </a:solidFill>
                  <a:latin typeface="Open Sauce"/>
                </a:rPr>
                <a:t>Fontes</a:t>
              </a:r>
            </a:p>
          </p:txBody>
        </p:sp>
        <p:sp>
          <p:nvSpPr>
            <p:cNvPr name="Freeform 25" id="25"/>
            <p:cNvSpPr/>
            <p:nvPr/>
          </p:nvSpPr>
          <p:spPr>
            <a:xfrm flipH="false" flipV="false" rot="0">
              <a:off x="17463594" y="483161"/>
              <a:ext cx="400812" cy="387694"/>
            </a:xfrm>
            <a:custGeom>
              <a:avLst/>
              <a:gdLst/>
              <a:ahLst/>
              <a:cxnLst/>
              <a:rect r="r" b="b" t="t" l="l"/>
              <a:pathLst>
                <a:path h="387694" w="400812">
                  <a:moveTo>
                    <a:pt x="0" y="0"/>
                  </a:moveTo>
                  <a:lnTo>
                    <a:pt x="400812" y="0"/>
                  </a:lnTo>
                  <a:lnTo>
                    <a:pt x="400812" y="387694"/>
                  </a:lnTo>
                  <a:lnTo>
                    <a:pt x="0" y="387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823346" y="4092280"/>
            <a:ext cx="9863971" cy="78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747474"/>
                </a:solidFill>
                <a:latin typeface="Open Sauce"/>
                <a:hlinkClick r:id="rId20" tooltip="https://infonova.com.br/computacao-borda-importante/"/>
              </a:rPr>
              <a:t>https://blog.brq.com/futuro-cloud/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23346" y="5097006"/>
            <a:ext cx="15849243" cy="78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747474"/>
                </a:solidFill>
                <a:latin typeface="Open Sauce"/>
                <a:hlinkClick r:id="rId21" tooltip="https://infonova.com.br/computacao-borda-importante/"/>
              </a:rPr>
              <a:t>https://infonova.com.br/computacao-borda-importante/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23346" y="6164842"/>
            <a:ext cx="16464654" cy="159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747474"/>
                </a:solidFill>
                <a:latin typeface="Open Sauce"/>
                <a:hlinkClick r:id="rId22" tooltip="https://voidspace.com.br/cloudvista-panorama-da-inovacao-nas-nuvens-tecnologicas"/>
              </a:rPr>
              <a:t>https://voidspace.com.br/cloudvista-panorama-da-inovacao-nas-nuvens-tecnologicas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33077" y="2477789"/>
            <a:ext cx="13752194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0"/>
              </a:lnSpc>
            </a:pPr>
            <a:r>
              <a:rPr lang="en-US" sz="7900">
                <a:solidFill>
                  <a:srgbClr val="000000"/>
                </a:solidFill>
                <a:latin typeface="Open Sauce Heavy"/>
              </a:rPr>
              <a:t>Fontes: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823346" y="7836688"/>
            <a:ext cx="16230600" cy="159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747474"/>
                </a:solidFill>
                <a:latin typeface="Open Sauce"/>
                <a:hlinkClick r:id="rId23" tooltip="https://azure.microsoft.com/pt-br/resources/cloud-computing-dictionary/what-is-cloud-computing/"/>
              </a:rPr>
              <a:t>https://azure.microsoft.com/pt-br/resources/cloud-computing-dictionary/what-is-cloud-computing/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79011" y="449028"/>
            <a:ext cx="300609" cy="290771"/>
          </a:xfrm>
          <a:custGeom>
            <a:avLst/>
            <a:gdLst/>
            <a:ahLst/>
            <a:cxnLst/>
            <a:rect r="r" b="b" t="t" l="l"/>
            <a:pathLst>
              <a:path h="290771" w="300609">
                <a:moveTo>
                  <a:pt x="0" y="0"/>
                </a:moveTo>
                <a:lnTo>
                  <a:pt x="300608" y="0"/>
                </a:lnTo>
                <a:lnTo>
                  <a:pt x="300608" y="290770"/>
                </a:lnTo>
                <a:lnTo>
                  <a:pt x="0" y="290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97511"/>
            <a:ext cx="13644574" cy="6946007"/>
          </a:xfrm>
          <a:custGeom>
            <a:avLst/>
            <a:gdLst/>
            <a:ahLst/>
            <a:cxnLst/>
            <a:rect r="r" b="b" t="t" l="l"/>
            <a:pathLst>
              <a:path h="6946007" w="13644574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9649" y="401403"/>
            <a:ext cx="162330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"/>
              </a:rPr>
              <a:t>LER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896110" y="97511"/>
            <a:ext cx="13644574" cy="6946007"/>
          </a:xfrm>
          <a:custGeom>
            <a:avLst/>
            <a:gdLst/>
            <a:ahLst/>
            <a:cxnLst/>
            <a:rect r="r" b="b" t="t" l="l"/>
            <a:pathLst>
              <a:path h="6946007" w="13644574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3933418" y="97511"/>
            <a:ext cx="13644574" cy="6946007"/>
          </a:xfrm>
          <a:custGeom>
            <a:avLst/>
            <a:gdLst/>
            <a:ahLst/>
            <a:cxnLst/>
            <a:rect r="r" b="b" t="t" l="l"/>
            <a:pathLst>
              <a:path h="6946007" w="13644574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6005390" y="97511"/>
            <a:ext cx="13644574" cy="6946007"/>
          </a:xfrm>
          <a:custGeom>
            <a:avLst/>
            <a:gdLst/>
            <a:ahLst/>
            <a:cxnLst/>
            <a:rect r="r" b="b" t="t" l="l"/>
            <a:pathLst>
              <a:path h="6946007" w="13644574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8872708" y="97511"/>
            <a:ext cx="13644574" cy="6946007"/>
          </a:xfrm>
          <a:custGeom>
            <a:avLst/>
            <a:gdLst/>
            <a:ahLst/>
            <a:cxnLst/>
            <a:rect r="r" b="b" t="t" l="l"/>
            <a:pathLst>
              <a:path h="6946007" w="13644574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1465713" y="97511"/>
            <a:ext cx="13644574" cy="6946007"/>
          </a:xfrm>
          <a:custGeom>
            <a:avLst/>
            <a:gdLst/>
            <a:ahLst/>
            <a:cxnLst/>
            <a:rect r="r" b="b" t="t" l="l"/>
            <a:pathLst>
              <a:path h="6946007" w="13644574">
                <a:moveTo>
                  <a:pt x="13644574" y="0"/>
                </a:moveTo>
                <a:lnTo>
                  <a:pt x="0" y="0"/>
                </a:lnTo>
                <a:lnTo>
                  <a:pt x="0" y="6946007"/>
                </a:lnTo>
                <a:lnTo>
                  <a:pt x="13644574" y="6946007"/>
                </a:lnTo>
                <a:lnTo>
                  <a:pt x="13644574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340677" y="449028"/>
            <a:ext cx="290771" cy="290771"/>
          </a:xfrm>
          <a:custGeom>
            <a:avLst/>
            <a:gdLst/>
            <a:ahLst/>
            <a:cxnLst/>
            <a:rect r="r" b="b" t="t" l="l"/>
            <a:pathLst>
              <a:path h="290771" w="290771">
                <a:moveTo>
                  <a:pt x="0" y="0"/>
                </a:moveTo>
                <a:lnTo>
                  <a:pt x="290771" y="0"/>
                </a:lnTo>
                <a:lnTo>
                  <a:pt x="290771" y="290770"/>
                </a:lnTo>
                <a:lnTo>
                  <a:pt x="0" y="29077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1116460"/>
            <a:ext cx="18577778" cy="9701799"/>
            <a:chOff x="0" y="0"/>
            <a:chExt cx="4939737" cy="25796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39737" cy="2579659"/>
            </a:xfrm>
            <a:custGeom>
              <a:avLst/>
              <a:gdLst/>
              <a:ahLst/>
              <a:cxnLst/>
              <a:rect r="r" b="b" t="t" l="l"/>
              <a:pathLst>
                <a:path h="2579659" w="4939737">
                  <a:moveTo>
                    <a:pt x="0" y="0"/>
                  </a:moveTo>
                  <a:lnTo>
                    <a:pt x="4939737" y="0"/>
                  </a:lnTo>
                  <a:lnTo>
                    <a:pt x="4939737" y="2579659"/>
                  </a:lnTo>
                  <a:lnTo>
                    <a:pt x="0" y="2579659"/>
                  </a:lnTo>
                  <a:close/>
                </a:path>
              </a:pathLst>
            </a:custGeom>
            <a:solidFill>
              <a:srgbClr val="EFF0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939737" cy="2617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rot="0">
            <a:off x="685272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rot="-10800000">
            <a:off x="168470" y="1603451"/>
            <a:ext cx="343428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00150" y="1443766"/>
            <a:ext cx="309499" cy="319371"/>
          </a:xfrm>
          <a:custGeom>
            <a:avLst/>
            <a:gdLst/>
            <a:ahLst/>
            <a:cxnLst/>
            <a:rect r="r" b="b" t="t" l="l"/>
            <a:pathLst>
              <a:path h="319371" w="309499">
                <a:moveTo>
                  <a:pt x="0" y="0"/>
                </a:moveTo>
                <a:lnTo>
                  <a:pt x="309499" y="0"/>
                </a:lnTo>
                <a:lnTo>
                  <a:pt x="309499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00768" y="1348239"/>
            <a:ext cx="15658532" cy="510426"/>
            <a:chOff x="0" y="0"/>
            <a:chExt cx="12467294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467294" cy="406400"/>
            </a:xfrm>
            <a:custGeom>
              <a:avLst/>
              <a:gdLst/>
              <a:ahLst/>
              <a:cxnLst/>
              <a:rect r="r" b="b" t="t" l="l"/>
              <a:pathLst>
                <a:path h="406400" w="12467294">
                  <a:moveTo>
                    <a:pt x="12264094" y="0"/>
                  </a:moveTo>
                  <a:cubicBezTo>
                    <a:pt x="12376318" y="0"/>
                    <a:pt x="12467294" y="90976"/>
                    <a:pt x="12467294" y="203200"/>
                  </a:cubicBezTo>
                  <a:cubicBezTo>
                    <a:pt x="12467294" y="315424"/>
                    <a:pt x="12376318" y="406400"/>
                    <a:pt x="1226409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4C5C6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12467294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52902" y="1443766"/>
            <a:ext cx="333943" cy="319371"/>
          </a:xfrm>
          <a:custGeom>
            <a:avLst/>
            <a:gdLst/>
            <a:ahLst/>
            <a:cxnLst/>
            <a:rect r="r" b="b" t="t" l="l"/>
            <a:pathLst>
              <a:path h="319371" w="333943">
                <a:moveTo>
                  <a:pt x="0" y="0"/>
                </a:moveTo>
                <a:lnTo>
                  <a:pt x="333942" y="0"/>
                </a:lnTo>
                <a:lnTo>
                  <a:pt x="333942" y="319371"/>
                </a:lnTo>
                <a:lnTo>
                  <a:pt x="0" y="31937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335973" y="263361"/>
            <a:ext cx="597104" cy="59710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B24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5694995" y="459882"/>
            <a:ext cx="300609" cy="290771"/>
          </a:xfrm>
          <a:custGeom>
            <a:avLst/>
            <a:gdLst/>
            <a:ahLst/>
            <a:cxnLst/>
            <a:rect r="r" b="b" t="t" l="l"/>
            <a:pathLst>
              <a:path h="290771" w="300609">
                <a:moveTo>
                  <a:pt x="0" y="0"/>
                </a:moveTo>
                <a:lnTo>
                  <a:pt x="300609" y="0"/>
                </a:lnTo>
                <a:lnTo>
                  <a:pt x="300609" y="290771"/>
                </a:lnTo>
                <a:lnTo>
                  <a:pt x="0" y="290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093994" y="5049040"/>
            <a:ext cx="2285626" cy="2589219"/>
          </a:xfrm>
          <a:custGeom>
            <a:avLst/>
            <a:gdLst/>
            <a:ahLst/>
            <a:cxnLst/>
            <a:rect r="r" b="b" t="t" l="l"/>
            <a:pathLst>
              <a:path h="2589219" w="2285626">
                <a:moveTo>
                  <a:pt x="0" y="0"/>
                </a:moveTo>
                <a:lnTo>
                  <a:pt x="2285625" y="0"/>
                </a:lnTo>
                <a:lnTo>
                  <a:pt x="2285625" y="2589220"/>
                </a:lnTo>
                <a:lnTo>
                  <a:pt x="0" y="2589220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258294" y="1368501"/>
            <a:ext cx="870774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8494E"/>
                </a:solidFill>
                <a:latin typeface="Open Sauce"/>
              </a:rPr>
              <a:t>agradecimento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86126" y="4092203"/>
            <a:ext cx="9405527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80"/>
              </a:lnSpc>
            </a:pPr>
            <a:r>
              <a:rPr lang="en-US" sz="7900">
                <a:solidFill>
                  <a:srgbClr val="000000"/>
                </a:solidFill>
                <a:latin typeface="Open Sauce Heavy"/>
              </a:rPr>
              <a:t>Obrigado (a) pela atenção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109314" y="6797459"/>
            <a:ext cx="3856720" cy="492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7"/>
              </a:lnSpc>
            </a:pPr>
            <a:r>
              <a:rPr lang="en-US" sz="3239">
                <a:solidFill>
                  <a:srgbClr val="000000"/>
                </a:solidFill>
                <a:latin typeface="Open Sauce Heavy"/>
              </a:rPr>
              <a:t>alguma dúvida?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DAGEwXYhFVA</dc:identifier>
  <dcterms:modified xsi:type="dcterms:W3CDTF">2011-08-01T06:04:30Z</dcterms:modified>
  <cp:revision>1</cp:revision>
  <dc:title>Nuvem em Evolução</dc:title>
</cp:coreProperties>
</file>