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Gatwick Bold" charset="1" panose="00000800000000000000"/>
      <p:regular r:id="rId30"/>
    </p:embeddedFont>
    <p:embeddedFont>
      <p:font typeface="Gabriel Sans" charset="1" panose="02000000000000000000"/>
      <p:regular r:id="rId31"/>
    </p:embeddedFont>
    <p:embeddedFont>
      <p:font typeface="Gabriel Sans Bold" charset="1" panose="02000000000000000000"/>
      <p:regular r:id="rId32"/>
    </p:embeddedFont>
    <p:embeddedFont>
      <p:font typeface="Open Sans" charset="1" panose="020B0606030504020204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devmedia.com.br/tecnicas-para-levantamento-de-requisitos/9151" TargetMode="External" Type="http://schemas.openxmlformats.org/officeDocument/2006/relationships/hyperlink"/><Relationship Id="rId11" Target="https://victorstati.medium.com/t%C3%A9cnicas-para-levantamento-de-requisitos-4907975498ac" TargetMode="External" Type="http://schemas.openxmlformats.org/officeDocument/2006/relationships/hyperlink"/><Relationship Id="rId12" Target="https://awari.com.br/guia-completo-para-um-eficiente-levantamento-de-requisitos-de-banco-de-dados/" TargetMode="External" Type="http://schemas.openxmlformats.org/officeDocument/2006/relationships/hyperlink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https://sebrae.com.br/sites/PortalSebrae/artigos/design-thinking-inovacao-pela-criacao-de-valor-para-o-cliente,c06e9889ce11a410VgnVCM1000003b74010aRCRD" TargetMode="External" Type="http://schemas.openxmlformats.org/officeDocument/2006/relationships/hyperlink"/><Relationship Id="rId6" Target="https://engsoftmoderna.info/cap3.html" TargetMode="External" Type="http://schemas.openxmlformats.org/officeDocument/2006/relationships/hyperlink"/><Relationship Id="rId7" Target="https://esr.rnp.br/metodos-ageis-e-inovacao/etapas-do-design-thinking/" TargetMode="External" Type="http://schemas.openxmlformats.org/officeDocument/2006/relationships/hyperlink"/><Relationship Id="rId8" Target="https://medium.com/@leandrowebster/missao-kanban-mapear-o-fluxo-de-trabalho-6ad60985ad34" TargetMode="External" Type="http://schemas.openxmlformats.org/officeDocument/2006/relationships/hyperlink"/><Relationship Id="rId9" Target="https://aws.amazon.com/pt/what-is/scrum/#:~:text=O%20Scrum%20%C3%A9%20um%20framework,uma%20entrega%20eficiente%20de%20projetos" TargetMode="External" Type="http://schemas.openxmlformats.org/officeDocument/2006/relationships/hyperlink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0034" y="0"/>
                  </a:moveTo>
                  <a:lnTo>
                    <a:pt x="4254692" y="0"/>
                  </a:lnTo>
                  <a:cubicBezTo>
                    <a:pt x="4265756" y="0"/>
                    <a:pt x="4274726" y="8969"/>
                    <a:pt x="4274726" y="20034"/>
                  </a:cubicBezTo>
                  <a:lnTo>
                    <a:pt x="4274726" y="2147433"/>
                  </a:lnTo>
                  <a:cubicBezTo>
                    <a:pt x="4274726" y="2158497"/>
                    <a:pt x="4265756" y="2167467"/>
                    <a:pt x="4254692" y="2167467"/>
                  </a:cubicBezTo>
                  <a:lnTo>
                    <a:pt x="20034" y="2167467"/>
                  </a:lnTo>
                  <a:cubicBezTo>
                    <a:pt x="14721" y="2167467"/>
                    <a:pt x="9625" y="2165356"/>
                    <a:pt x="5868" y="2161599"/>
                  </a:cubicBezTo>
                  <a:cubicBezTo>
                    <a:pt x="2111" y="2157842"/>
                    <a:pt x="0" y="2152746"/>
                    <a:pt x="0" y="2147433"/>
                  </a:cubicBezTo>
                  <a:lnTo>
                    <a:pt x="0" y="20034"/>
                  </a:lnTo>
                  <a:cubicBezTo>
                    <a:pt x="0" y="8969"/>
                    <a:pt x="8969" y="0"/>
                    <a:pt x="2003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rnd">
              <a:solidFill>
                <a:srgbClr val="416ACC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1442670"/>
            <a:ext cx="16230600" cy="786031"/>
            <a:chOff x="0" y="0"/>
            <a:chExt cx="4274726" cy="2070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07020"/>
            </a:xfrm>
            <a:custGeom>
              <a:avLst/>
              <a:gdLst/>
              <a:ahLst/>
              <a:cxnLst/>
              <a:rect r="r" b="b" t="t" l="l"/>
              <a:pathLst>
                <a:path h="207020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07020"/>
                  </a:lnTo>
                  <a:lnTo>
                    <a:pt x="0" y="207020"/>
                  </a:lnTo>
                  <a:close/>
                </a:path>
              </a:pathLst>
            </a:custGeom>
            <a:solidFill>
              <a:srgbClr val="416ACC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2451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40774" y="1695589"/>
            <a:ext cx="722610" cy="180653"/>
          </a:xfrm>
          <a:custGeom>
            <a:avLst/>
            <a:gdLst/>
            <a:ahLst/>
            <a:cxnLst/>
            <a:rect r="r" b="b" t="t" l="l"/>
            <a:pathLst>
              <a:path h="180653" w="722610">
                <a:moveTo>
                  <a:pt x="0" y="0"/>
                </a:moveTo>
                <a:lnTo>
                  <a:pt x="722611" y="0"/>
                </a:lnTo>
                <a:lnTo>
                  <a:pt x="722611" y="180652"/>
                </a:lnTo>
                <a:lnTo>
                  <a:pt x="0" y="1806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96787" y="2885293"/>
            <a:ext cx="10894427" cy="5302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81"/>
              </a:lnSpc>
            </a:pPr>
            <a:r>
              <a:rPr lang="en-US" sz="13381">
                <a:solidFill>
                  <a:srgbClr val="000747"/>
                </a:solidFill>
                <a:latin typeface="Gatwick Bold"/>
              </a:rPr>
              <a:t>Estudo Dirigido</a:t>
            </a:r>
          </a:p>
          <a:p>
            <a:pPr algn="ctr">
              <a:lnSpc>
                <a:spcPts val="13381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3582435" y="6456118"/>
            <a:ext cx="5299780" cy="2417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4"/>
              </a:lnSpc>
            </a:pPr>
            <a:r>
              <a:rPr lang="en-US" sz="2681">
                <a:solidFill>
                  <a:srgbClr val="000747"/>
                </a:solidFill>
                <a:latin typeface="Gabriel Sans"/>
              </a:rPr>
              <a:t>Bruno Gazola Nº1</a:t>
            </a:r>
          </a:p>
          <a:p>
            <a:pPr algn="l">
              <a:lnSpc>
                <a:spcPts val="3754"/>
              </a:lnSpc>
            </a:pPr>
            <a:r>
              <a:rPr lang="en-US" sz="2681">
                <a:solidFill>
                  <a:srgbClr val="000747"/>
                </a:solidFill>
                <a:latin typeface="Gabriel Sans"/>
              </a:rPr>
              <a:t>Otávio Nº 27</a:t>
            </a:r>
          </a:p>
          <a:p>
            <a:pPr algn="l">
              <a:lnSpc>
                <a:spcPts val="3754"/>
              </a:lnSpc>
            </a:pPr>
            <a:r>
              <a:rPr lang="en-US" sz="2681">
                <a:solidFill>
                  <a:srgbClr val="000747"/>
                </a:solidFill>
                <a:latin typeface="Gabriel Sans"/>
              </a:rPr>
              <a:t>Rafaela Nº30</a:t>
            </a:r>
          </a:p>
          <a:p>
            <a:pPr algn="l">
              <a:lnSpc>
                <a:spcPts val="3754"/>
              </a:lnSpc>
            </a:pPr>
            <a:r>
              <a:rPr lang="en-US" sz="2681">
                <a:solidFill>
                  <a:srgbClr val="000747"/>
                </a:solidFill>
                <a:latin typeface="Gabriel Sans"/>
              </a:rPr>
              <a:t>Tuanny Nº31</a:t>
            </a:r>
          </a:p>
          <a:p>
            <a:pPr algn="l">
              <a:lnSpc>
                <a:spcPts val="3754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6245540" y="6466583"/>
            <a:ext cx="6168463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9"/>
              </a:lnSpc>
              <a:spcBef>
                <a:spcPct val="0"/>
              </a:spcBef>
            </a:pPr>
            <a:r>
              <a:rPr lang="en-US" sz="3866">
                <a:solidFill>
                  <a:srgbClr val="133C9D"/>
                </a:solidFill>
                <a:latin typeface="Gabriel Sans Bold"/>
              </a:rPr>
              <a:t>Levantamento de requisitos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561203" y="1028700"/>
            <a:ext cx="6194459" cy="1175316"/>
            <a:chOff x="0" y="0"/>
            <a:chExt cx="1487292" cy="28219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87292" cy="282194"/>
            </a:xfrm>
            <a:custGeom>
              <a:avLst/>
              <a:gdLst/>
              <a:ahLst/>
              <a:cxnLst/>
              <a:rect r="r" b="b" t="t" l="l"/>
              <a:pathLst>
                <a:path h="282194" w="1487292">
                  <a:moveTo>
                    <a:pt x="0" y="0"/>
                  </a:moveTo>
                  <a:lnTo>
                    <a:pt x="1487292" y="0"/>
                  </a:lnTo>
                  <a:lnTo>
                    <a:pt x="1487292" y="282194"/>
                  </a:lnTo>
                  <a:lnTo>
                    <a:pt x="0" y="282194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87292" cy="3202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406486" y="923925"/>
            <a:ext cx="9092261" cy="3335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78"/>
              </a:lnSpc>
            </a:pPr>
            <a:r>
              <a:rPr lang="en-US" sz="6974">
                <a:solidFill>
                  <a:srgbClr val="000747"/>
                </a:solidFill>
                <a:latin typeface="Gatwick Bold"/>
              </a:rPr>
              <a:t>Levantamento de requisitos</a:t>
            </a:r>
          </a:p>
          <a:p>
            <a:pPr algn="l">
              <a:lnSpc>
                <a:spcPts val="857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496488" y="2239376"/>
            <a:ext cx="11730876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Brainstorming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212424" y="2267951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2.2.5.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855824"/>
            <a:ext cx="16651869" cy="6504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8"/>
              </a:lnSpc>
            </a:pPr>
            <a:r>
              <a:rPr lang="en-US" sz="3027">
                <a:solidFill>
                  <a:srgbClr val="000747"/>
                </a:solidFill>
                <a:latin typeface="Gabriel Sans"/>
              </a:rPr>
              <a:t>Consiste em uma reunião de cunho criativo com várias partes interessadas em um determinado produto ou serviço, onde cada participante irá expor diversas ideias.</a:t>
            </a:r>
          </a:p>
          <a:p>
            <a:pPr algn="l">
              <a:lnSpc>
                <a:spcPts val="4238"/>
              </a:lnSpc>
            </a:pPr>
            <a:r>
              <a:rPr lang="en-US" sz="3027">
                <a:solidFill>
                  <a:srgbClr val="000747"/>
                </a:solidFill>
                <a:latin typeface="Gabriel Sans Bold"/>
              </a:rPr>
              <a:t>Seleção dos participantes: </a:t>
            </a:r>
            <a:r>
              <a:rPr lang="en-US" sz="3027">
                <a:solidFill>
                  <a:srgbClr val="000747"/>
                </a:solidFill>
                <a:latin typeface="Gabriel Sans"/>
              </a:rPr>
              <a:t>devem ser selecionados um grupo de pessoas de diversas áreas, que possam contribuir diretamente com o produto/serviço, partindo do princípio que elas terão contato com o resultado final a ser gerado.</a:t>
            </a:r>
          </a:p>
          <a:p>
            <a:pPr algn="l">
              <a:lnSpc>
                <a:spcPts val="4238"/>
              </a:lnSpc>
            </a:pPr>
            <a:r>
              <a:rPr lang="en-US" sz="3027">
                <a:solidFill>
                  <a:srgbClr val="000747"/>
                </a:solidFill>
                <a:latin typeface="Gabriel Sans Bold"/>
              </a:rPr>
              <a:t>Produzir uma boa quantidade de ideias:</a:t>
            </a:r>
            <a:r>
              <a:rPr lang="en-US" sz="3027">
                <a:solidFill>
                  <a:srgbClr val="000747"/>
                </a:solidFill>
                <a:latin typeface="Gabriel Sans"/>
              </a:rPr>
              <a:t> os participantes irão gerar diversas ideias, o tanto quanto for necessário para atender os tópicos que estão sendo discutidos durante a sessão.</a:t>
            </a:r>
          </a:p>
          <a:p>
            <a:pPr algn="l">
              <a:lnSpc>
                <a:spcPts val="4238"/>
              </a:lnSpc>
            </a:pPr>
            <a:r>
              <a:rPr lang="en-US" sz="3027">
                <a:solidFill>
                  <a:srgbClr val="000747"/>
                </a:solidFill>
                <a:latin typeface="Gabriel Sans Bold"/>
              </a:rPr>
              <a:t>Analisar as ideias: </a:t>
            </a:r>
            <a:r>
              <a:rPr lang="en-US" sz="3027">
                <a:solidFill>
                  <a:srgbClr val="000747"/>
                </a:solidFill>
                <a:latin typeface="Gabriel Sans"/>
              </a:rPr>
              <a:t>nessa etapa, todas as ideias são analisadas uma por uma, e aquelas que forem consideradas mais relevantes são mantidas e priorizadas. </a:t>
            </a:r>
          </a:p>
          <a:p>
            <a:pPr algn="l">
              <a:lnSpc>
                <a:spcPts val="4238"/>
              </a:lnSpc>
            </a:pPr>
          </a:p>
          <a:p>
            <a:pPr algn="l">
              <a:lnSpc>
                <a:spcPts val="423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603269" y="441042"/>
            <a:ext cx="6194459" cy="1175316"/>
            <a:chOff x="0" y="0"/>
            <a:chExt cx="1487292" cy="28219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87292" cy="282194"/>
            </a:xfrm>
            <a:custGeom>
              <a:avLst/>
              <a:gdLst/>
              <a:ahLst/>
              <a:cxnLst/>
              <a:rect r="r" b="b" t="t" l="l"/>
              <a:pathLst>
                <a:path h="282194" w="1487292">
                  <a:moveTo>
                    <a:pt x="0" y="0"/>
                  </a:moveTo>
                  <a:lnTo>
                    <a:pt x="1487292" y="0"/>
                  </a:lnTo>
                  <a:lnTo>
                    <a:pt x="1487292" y="282194"/>
                  </a:lnTo>
                  <a:lnTo>
                    <a:pt x="0" y="282194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87292" cy="3202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406486" y="336267"/>
            <a:ext cx="9092261" cy="3335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78"/>
              </a:lnSpc>
            </a:pPr>
            <a:r>
              <a:rPr lang="en-US" sz="6974">
                <a:solidFill>
                  <a:srgbClr val="000747"/>
                </a:solidFill>
                <a:latin typeface="Gatwick Bold"/>
              </a:rPr>
              <a:t>Levantamento de requisitos</a:t>
            </a:r>
          </a:p>
          <a:p>
            <a:pPr algn="l">
              <a:lnSpc>
                <a:spcPts val="857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278562" y="2239376"/>
            <a:ext cx="11730876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Coleta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212424" y="2267951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2.3.1.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327275"/>
            <a:ext cx="7009346" cy="593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1"/>
              </a:lnSpc>
            </a:pPr>
            <a:r>
              <a:rPr lang="en-US" sz="2786">
                <a:solidFill>
                  <a:srgbClr val="000747"/>
                </a:solidFill>
                <a:latin typeface="Gabriel Sans"/>
              </a:rPr>
              <a:t>Coleta de Requisitos é o processo de identificar, compreender e documentar as necessidades e expectativas dos usuários em relação a um produto ou sistema. Essa etapa é fundamental no desenvolvimento de qualquer projeto, pois permite que as especificações e funcionalidades sejam definidas de forma precisa, garantindo que o produto final atenda às necessidades do cliente.</a:t>
            </a:r>
          </a:p>
          <a:p>
            <a:pPr algn="l">
              <a:lnSpc>
                <a:spcPts val="3901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-1469775" y="911508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2.3.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33256" y="873408"/>
            <a:ext cx="11730876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Fases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26455" y="2925176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2.3.2.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948331" y="2887076"/>
            <a:ext cx="11730876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Análise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784231" y="3327275"/>
            <a:ext cx="9389306" cy="4989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3"/>
              </a:lnSpc>
            </a:pPr>
            <a:r>
              <a:rPr lang="en-US" sz="2788">
                <a:solidFill>
                  <a:srgbClr val="000000"/>
                </a:solidFill>
                <a:latin typeface="Gabriel Sans"/>
              </a:rPr>
              <a:t>A análise de requisitos em si é um processo que engloba o estudo das necessidades do usuário, para que uma definição correta/completa seja aplicada, gerando melhores softwares. Assim, é um ponto determinante para o sucesso ou o fracasso do projeto. Os requisitos coletados e usados na análise precisam estar detalhados, e ser quantitativos e significativos para o sistema.</a:t>
            </a:r>
          </a:p>
          <a:p>
            <a:pPr algn="ctr">
              <a:lnSpc>
                <a:spcPts val="3903"/>
              </a:lnSpc>
            </a:pPr>
          </a:p>
          <a:p>
            <a:pPr algn="ctr">
              <a:lnSpc>
                <a:spcPts val="3903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7268521" y="7585809"/>
            <a:ext cx="6669497" cy="704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2.3.3.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948331" y="7582996"/>
            <a:ext cx="11730876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Registros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784231" y="8363917"/>
            <a:ext cx="9389306" cy="1815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6"/>
              </a:lnSpc>
            </a:pPr>
            <a:r>
              <a:rPr lang="en-US" sz="2519">
                <a:solidFill>
                  <a:srgbClr val="000000"/>
                </a:solidFill>
                <a:latin typeface="Gabriel Sans"/>
              </a:rPr>
              <a:t>Todos os requisitos que foram levantados, e todos os resultados das fases e técnicas obtidas devem ser registradas e utilizadas da maneira correta.</a:t>
            </a:r>
          </a:p>
          <a:p>
            <a:pPr algn="l">
              <a:lnSpc>
                <a:spcPts val="3526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8262">
            <a:off x="1041749" y="233565"/>
            <a:ext cx="8270516" cy="1610044"/>
            <a:chOff x="0" y="0"/>
            <a:chExt cx="2016916" cy="3926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16916" cy="392639"/>
            </a:xfrm>
            <a:custGeom>
              <a:avLst/>
              <a:gdLst/>
              <a:ahLst/>
              <a:cxnLst/>
              <a:rect r="r" b="b" t="t" l="l"/>
              <a:pathLst>
                <a:path h="392639" w="2016916">
                  <a:moveTo>
                    <a:pt x="0" y="0"/>
                  </a:moveTo>
                  <a:lnTo>
                    <a:pt x="2016916" y="0"/>
                  </a:lnTo>
                  <a:lnTo>
                    <a:pt x="2016916" y="392639"/>
                  </a:lnTo>
                  <a:lnTo>
                    <a:pt x="0" y="392639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16916" cy="4307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3802094"/>
            <a:ext cx="8464698" cy="1941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1B1B1B"/>
                </a:solidFill>
                <a:latin typeface="Gabriel Sans"/>
              </a:rPr>
              <a:t>Basicamente, o gerenciamento de requisitos é uma forma de coletar, analisar, refinar e priorizar judicialmente todos os produtos ou requisitos da fase de desenvolvimento.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790153">
            <a:off x="109934" y="-5465"/>
            <a:ext cx="1837532" cy="2088105"/>
          </a:xfrm>
          <a:custGeom>
            <a:avLst/>
            <a:gdLst/>
            <a:ahLst/>
            <a:cxnLst/>
            <a:rect r="r" b="b" t="t" l="l"/>
            <a:pathLst>
              <a:path h="2088105" w="1837532">
                <a:moveTo>
                  <a:pt x="0" y="0"/>
                </a:moveTo>
                <a:lnTo>
                  <a:pt x="1837532" y="0"/>
                </a:lnTo>
                <a:lnTo>
                  <a:pt x="1837532" y="2088104"/>
                </a:lnTo>
                <a:lnTo>
                  <a:pt x="0" y="20881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-58262">
            <a:off x="2172167" y="284683"/>
            <a:ext cx="6679819" cy="1421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60"/>
              </a:lnSpc>
              <a:spcBef>
                <a:spcPct val="0"/>
              </a:spcBef>
            </a:pPr>
            <a:r>
              <a:rPr lang="en-US" sz="4439">
                <a:solidFill>
                  <a:srgbClr val="000747"/>
                </a:solidFill>
                <a:latin typeface="Gatwick Bold"/>
              </a:rPr>
              <a:t>Gerenciamento de Requisitos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790153">
            <a:off x="15876993" y="8517683"/>
            <a:ext cx="2533621" cy="2879115"/>
          </a:xfrm>
          <a:custGeom>
            <a:avLst/>
            <a:gdLst/>
            <a:ahLst/>
            <a:cxnLst/>
            <a:rect r="r" b="b" t="t" l="l"/>
            <a:pathLst>
              <a:path h="2879115" w="2533621">
                <a:moveTo>
                  <a:pt x="0" y="0"/>
                </a:moveTo>
                <a:lnTo>
                  <a:pt x="2533621" y="0"/>
                </a:lnTo>
                <a:lnTo>
                  <a:pt x="2533621" y="2879115"/>
                </a:lnTo>
                <a:lnTo>
                  <a:pt x="0" y="28791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367124" y="2676874"/>
            <a:ext cx="8464698" cy="9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33C9D"/>
                </a:solidFill>
                <a:latin typeface="Gabriel Sans Bold"/>
              </a:rPr>
              <a:t>Definição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457021" y="600392"/>
            <a:ext cx="5686783" cy="82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 Gestão de Mudanças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675252" y="1511664"/>
            <a:ext cx="6468552" cy="7656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1B1B1B"/>
                </a:solidFill>
                <a:latin typeface="Gabriel Sans"/>
              </a:rPr>
              <a:t>A mudança dos requisitos dá-se o nome de volatilidade. Quanto mais volátil for um requisito, maior será o risco de não entregar o projeto no prazo estipulado e dentro dos custos previstos. A volatilidade dos requisitos torna praticamente impossível criar uma arquitetura que seja imune a isso, uma vez que na fase inicial do projeto os requisitos ainda não estão bem definidos e na maioria das vezes alguns detalhes da especificação só são conhecidos durante a implementação do sistema.</a:t>
            </a:r>
          </a:p>
          <a:p>
            <a:pPr algn="l">
              <a:lnSpc>
                <a:spcPts val="377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456468" y="5922439"/>
            <a:ext cx="7413189" cy="9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33C9D"/>
                </a:solidFill>
                <a:latin typeface="Gabriel Sans Bold"/>
              </a:rPr>
              <a:t>Validação de requisitos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95151" y="7052027"/>
            <a:ext cx="7872493" cy="2893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1B1B1B"/>
                </a:solidFill>
                <a:latin typeface="Gabriel Sans"/>
              </a:rPr>
              <a:t>A validação de requisitos tem como objetivo validar a consistência, completude e precisão dos requisitos a partir do documento de especificação de requisitos de software.</a:t>
            </a:r>
          </a:p>
          <a:p>
            <a:pPr algn="l">
              <a:lnSpc>
                <a:spcPts val="377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-2005377" y="2896584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3.1.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-2005377" y="6157471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3.2.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340503" y="719773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3.3.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8262">
            <a:off x="1041749" y="233565"/>
            <a:ext cx="8270516" cy="1610044"/>
            <a:chOff x="0" y="0"/>
            <a:chExt cx="2016916" cy="3926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16916" cy="392639"/>
            </a:xfrm>
            <a:custGeom>
              <a:avLst/>
              <a:gdLst/>
              <a:ahLst/>
              <a:cxnLst/>
              <a:rect r="r" b="b" t="t" l="l"/>
              <a:pathLst>
                <a:path h="392639" w="2016916">
                  <a:moveTo>
                    <a:pt x="0" y="0"/>
                  </a:moveTo>
                  <a:lnTo>
                    <a:pt x="2016916" y="0"/>
                  </a:lnTo>
                  <a:lnTo>
                    <a:pt x="2016916" y="392639"/>
                  </a:lnTo>
                  <a:lnTo>
                    <a:pt x="0" y="392639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16916" cy="4307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9597486" y="1718024"/>
            <a:ext cx="8464698" cy="7755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1B1B1B"/>
                </a:solidFill>
                <a:latin typeface="Gabriel Sans"/>
              </a:rPr>
              <a:t>Um sistema de controle de versão (como o próprio nome já diz) tem a finalidade de gerenciar diferentes versões de um documento. Com isso ele te oferece uma maneira muito mais inteligente e eficaz de organizar seu projeto, pois é possível acompanhar um histórico de desenvolvimento, desenvolver paralelamente e ainda te oferecer outras vantagens, como exemplo, customizar uma versão, incluir outros requisitos, finalidades especificas, layout e afins sem mexer no projeto principal ou resgatar o sistema em um ponto que estava estável, isso tudo sem mexer na versão principal.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790153">
            <a:off x="109934" y="-5465"/>
            <a:ext cx="1837532" cy="2088105"/>
          </a:xfrm>
          <a:custGeom>
            <a:avLst/>
            <a:gdLst/>
            <a:ahLst/>
            <a:cxnLst/>
            <a:rect r="r" b="b" t="t" l="l"/>
            <a:pathLst>
              <a:path h="2088105" w="1837532">
                <a:moveTo>
                  <a:pt x="0" y="0"/>
                </a:moveTo>
                <a:lnTo>
                  <a:pt x="1837532" y="0"/>
                </a:lnTo>
                <a:lnTo>
                  <a:pt x="1837532" y="2088104"/>
                </a:lnTo>
                <a:lnTo>
                  <a:pt x="0" y="20881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-58262">
            <a:off x="2172167" y="284683"/>
            <a:ext cx="6679819" cy="1421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60"/>
              </a:lnSpc>
              <a:spcBef>
                <a:spcPct val="0"/>
              </a:spcBef>
            </a:pPr>
            <a:r>
              <a:rPr lang="en-US" sz="4439">
                <a:solidFill>
                  <a:srgbClr val="000747"/>
                </a:solidFill>
                <a:latin typeface="Gatwick Bold"/>
              </a:rPr>
              <a:t>Documentação de Requisitos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790153">
            <a:off x="15992490" y="8847443"/>
            <a:ext cx="2533621" cy="2879115"/>
          </a:xfrm>
          <a:custGeom>
            <a:avLst/>
            <a:gdLst/>
            <a:ahLst/>
            <a:cxnLst/>
            <a:rect r="r" b="b" t="t" l="l"/>
            <a:pathLst>
              <a:path h="2879115" w="2533621">
                <a:moveTo>
                  <a:pt x="0" y="0"/>
                </a:moveTo>
                <a:lnTo>
                  <a:pt x="2533620" y="0"/>
                </a:lnTo>
                <a:lnTo>
                  <a:pt x="2533620" y="2879114"/>
                </a:lnTo>
                <a:lnTo>
                  <a:pt x="0" y="28791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79302" y="2172715"/>
            <a:ext cx="8464698" cy="9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33C9D"/>
                </a:solidFill>
                <a:latin typeface="Gabriel Sans Bold"/>
              </a:rPr>
              <a:t>Normas Técnicas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83764" y="600392"/>
            <a:ext cx="5433298" cy="82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Controle de Versões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2199052" y="2392425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4.1.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340503" y="719773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4.3.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9302" y="5939822"/>
            <a:ext cx="8464698" cy="9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33C9D"/>
                </a:solidFill>
                <a:latin typeface="Gabriel Sans Bold"/>
              </a:rPr>
              <a:t>Estrutura padrão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-1994095" y="6139847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4.2.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83181" y="3202685"/>
            <a:ext cx="8442134" cy="280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1B1B1B"/>
                </a:solidFill>
                <a:latin typeface="Gabriel Sans"/>
              </a:rPr>
              <a:t>ABNT: Essa norma estabelece requisitos para a apresentação física de documentação técnica, incluindo desenhos e escritos. Ela aborda categorias de documentos, papel, formatos, dobramento de cópias e carimbos para desenhos.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252" y="7105650"/>
            <a:ext cx="8117034" cy="215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Gabriel Sans"/>
              </a:rPr>
              <a:t>Além disso, considere as regras gerais da ABNT para estrutura e redação de documentos técnicos. Essas diretrizes se aplicam a diversos tipos de documentos, incluindo requisitos³.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8262">
            <a:off x="718375" y="716293"/>
            <a:ext cx="7641661" cy="934283"/>
            <a:chOff x="0" y="0"/>
            <a:chExt cx="1863558" cy="22784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63558" cy="227842"/>
            </a:xfrm>
            <a:custGeom>
              <a:avLst/>
              <a:gdLst/>
              <a:ahLst/>
              <a:cxnLst/>
              <a:rect r="r" b="b" t="t" l="l"/>
              <a:pathLst>
                <a:path h="227842" w="1863558">
                  <a:moveTo>
                    <a:pt x="0" y="0"/>
                  </a:moveTo>
                  <a:lnTo>
                    <a:pt x="1863558" y="0"/>
                  </a:lnTo>
                  <a:lnTo>
                    <a:pt x="1863558" y="227842"/>
                  </a:lnTo>
                  <a:lnTo>
                    <a:pt x="0" y="227842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863558" cy="265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11007" y="3732984"/>
            <a:ext cx="8730271" cy="4545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2"/>
              </a:lnSpc>
            </a:pPr>
            <a:r>
              <a:rPr lang="en-US" sz="3158">
                <a:solidFill>
                  <a:srgbClr val="1B1B1B"/>
                </a:solidFill>
                <a:latin typeface="Gabriel Sans"/>
              </a:rPr>
              <a:t>É um framework de gerenciamento que as equipes usam para se auto organizar e trabalhar em direção a um objetivo em comum. A estrutura descreve um conjunto de reuniões, ferramentas e funções para uma entrega eficiente de projetos.</a:t>
            </a:r>
          </a:p>
          <a:p>
            <a:pPr algn="l">
              <a:lnSpc>
                <a:spcPts val="4422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1044967">
            <a:off x="8100848" y="644914"/>
            <a:ext cx="1168497" cy="1327838"/>
          </a:xfrm>
          <a:custGeom>
            <a:avLst/>
            <a:gdLst/>
            <a:ahLst/>
            <a:cxnLst/>
            <a:rect r="r" b="b" t="t" l="l"/>
            <a:pathLst>
              <a:path h="1327838" w="1168497">
                <a:moveTo>
                  <a:pt x="0" y="0"/>
                </a:moveTo>
                <a:lnTo>
                  <a:pt x="1168497" y="0"/>
                </a:lnTo>
                <a:lnTo>
                  <a:pt x="1168497" y="1327838"/>
                </a:lnTo>
                <a:lnTo>
                  <a:pt x="0" y="13278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-58262">
            <a:off x="1233334" y="760064"/>
            <a:ext cx="6679819" cy="161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0"/>
              </a:lnSpc>
            </a:pPr>
            <a:r>
              <a:rPr lang="en-US" sz="5000">
                <a:solidFill>
                  <a:srgbClr val="000747"/>
                </a:solidFill>
                <a:latin typeface="Gatwick Bold"/>
              </a:rPr>
              <a:t>Metodologia </a:t>
            </a:r>
          </a:p>
          <a:p>
            <a:pPr algn="l" marL="0" indent="0" lvl="0">
              <a:lnSpc>
                <a:spcPts val="6150"/>
              </a:lnSpc>
              <a:spcBef>
                <a:spcPct val="0"/>
              </a:spcBef>
            </a:pPr>
            <a:r>
              <a:rPr lang="en-US" sz="5000">
                <a:solidFill>
                  <a:srgbClr val="000747"/>
                </a:solidFill>
                <a:latin typeface="Gatwick Bold"/>
              </a:rPr>
              <a:t>Scrum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790153">
            <a:off x="-57160" y="7948857"/>
            <a:ext cx="2304620" cy="2618887"/>
          </a:xfrm>
          <a:custGeom>
            <a:avLst/>
            <a:gdLst/>
            <a:ahLst/>
            <a:cxnLst/>
            <a:rect r="r" b="b" t="t" l="l"/>
            <a:pathLst>
              <a:path h="2618887" w="2304620">
                <a:moveTo>
                  <a:pt x="0" y="0"/>
                </a:moveTo>
                <a:lnTo>
                  <a:pt x="2304621" y="0"/>
                </a:lnTo>
                <a:lnTo>
                  <a:pt x="2304621" y="2618886"/>
                </a:lnTo>
                <a:lnTo>
                  <a:pt x="0" y="26188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535783" y="2881807"/>
            <a:ext cx="8464698" cy="82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Definição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986057" y="527149"/>
            <a:ext cx="6926104" cy="781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133C9D"/>
                </a:solidFill>
                <a:latin typeface="Gabriel Sans Bold"/>
              </a:rPr>
              <a:t>Papeis e Responsabilidades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1822712" y="2996107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000747"/>
                </a:solidFill>
                <a:latin typeface="Gatwick Bold"/>
              </a:rPr>
              <a:t>5.1.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856081" y="603983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5.2.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41278" y="1329373"/>
            <a:ext cx="8083351" cy="8567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2"/>
              </a:lnSpc>
            </a:pPr>
          </a:p>
          <a:p>
            <a:pPr algn="l" marL="558266" indent="-279133" lvl="1">
              <a:lnSpc>
                <a:spcPts val="3620"/>
              </a:lnSpc>
              <a:buFont typeface="Arial"/>
              <a:buChar char="•"/>
            </a:pPr>
            <a:r>
              <a:rPr lang="en-US" sz="2585">
                <a:solidFill>
                  <a:srgbClr val="1B1B1B"/>
                </a:solidFill>
                <a:latin typeface="Gabriel Sans Bold"/>
              </a:rPr>
              <a:t>Product Owner:</a:t>
            </a:r>
            <a:r>
              <a:rPr lang="en-US" sz="2585">
                <a:solidFill>
                  <a:srgbClr val="1B1B1B"/>
                </a:solidFill>
                <a:latin typeface="Gabriel Sans"/>
              </a:rPr>
              <a:t> Representa os interesses de todos os envolvidos, define as funcionalidades do produto e prioriza os itens de Product Backlog. É necessário se comprometer 100% com a equipe de desenvolvimento do produto, tecnologia, UX e Business. </a:t>
            </a:r>
          </a:p>
          <a:p>
            <a:pPr algn="l" marL="558266" indent="-279133" lvl="1">
              <a:lnSpc>
                <a:spcPts val="3620"/>
              </a:lnSpc>
              <a:buFont typeface="Arial"/>
              <a:buChar char="•"/>
            </a:pPr>
            <a:r>
              <a:rPr lang="en-US" sz="2585">
                <a:solidFill>
                  <a:srgbClr val="1B1B1B"/>
                </a:solidFill>
                <a:latin typeface="Gabriel Sans Bold"/>
              </a:rPr>
              <a:t>Scrum Master:</a:t>
            </a:r>
            <a:r>
              <a:rPr lang="en-US" sz="2585">
                <a:solidFill>
                  <a:srgbClr val="1B1B1B"/>
                </a:solidFill>
                <a:latin typeface="Gabriel Sans"/>
              </a:rPr>
              <a:t> É o responsável por ajudar a equipe a melhorar e otimizar os processos para atingir as metas.</a:t>
            </a:r>
          </a:p>
          <a:p>
            <a:pPr algn="l" marL="558266" indent="-279133" lvl="1">
              <a:lnSpc>
                <a:spcPts val="3620"/>
              </a:lnSpc>
              <a:buFont typeface="Arial"/>
              <a:buChar char="•"/>
            </a:pPr>
            <a:r>
              <a:rPr lang="en-US" sz="2585">
                <a:solidFill>
                  <a:srgbClr val="1B1B1B"/>
                </a:solidFill>
                <a:latin typeface="Gabriel Sans Bold"/>
              </a:rPr>
              <a:t>Equipe de Desenvolvimento: </a:t>
            </a:r>
            <a:r>
              <a:rPr lang="en-US" sz="2585">
                <a:solidFill>
                  <a:srgbClr val="1B1B1B"/>
                </a:solidFill>
                <a:latin typeface="Gabriel Sans"/>
              </a:rPr>
              <a:t>É composta por testadores, designers, especialistas em experiência do usuário, engenheiros de operações e desenvolvedores. Os membros tem diferentes conjuntos de habilidades e treinam uns aos outros, para que ninguém seja um obstáculo</a:t>
            </a:r>
            <a:r>
              <a:rPr lang="en-US" sz="2585">
                <a:solidFill>
                  <a:srgbClr val="1B1B1B"/>
                </a:solidFill>
                <a:latin typeface="Gabriel Sans"/>
              </a:rPr>
              <a:t> </a:t>
            </a:r>
            <a:r>
              <a:rPr lang="en-US" sz="2585">
                <a:solidFill>
                  <a:srgbClr val="1B1B1B"/>
                </a:solidFill>
                <a:latin typeface="Gabriel Sans"/>
              </a:rPr>
              <a:t>na realização do trabalho. </a:t>
            </a:r>
          </a:p>
          <a:p>
            <a:pPr algn="l">
              <a:lnSpc>
                <a:spcPts val="327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8262">
            <a:off x="1035662" y="237534"/>
            <a:ext cx="7808267" cy="887805"/>
            <a:chOff x="0" y="0"/>
            <a:chExt cx="1904188" cy="21650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04188" cy="216507"/>
            </a:xfrm>
            <a:custGeom>
              <a:avLst/>
              <a:gdLst/>
              <a:ahLst/>
              <a:cxnLst/>
              <a:rect r="r" b="b" t="t" l="l"/>
              <a:pathLst>
                <a:path h="216507" w="1904188">
                  <a:moveTo>
                    <a:pt x="0" y="0"/>
                  </a:moveTo>
                  <a:lnTo>
                    <a:pt x="1904188" y="0"/>
                  </a:lnTo>
                  <a:lnTo>
                    <a:pt x="1904188" y="216507"/>
                  </a:lnTo>
                  <a:lnTo>
                    <a:pt x="0" y="216507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04188" cy="254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56994" y="2974666"/>
            <a:ext cx="9007341" cy="7588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7"/>
              </a:lnSpc>
            </a:pPr>
            <a:r>
              <a:rPr lang="en-US" sz="3055">
                <a:solidFill>
                  <a:srgbClr val="1B1B1B"/>
                </a:solidFill>
                <a:latin typeface="Gabriel Sans Bold"/>
              </a:rPr>
              <a:t>Definir objetivos:  </a:t>
            </a:r>
            <a:r>
              <a:rPr lang="en-US" sz="3055">
                <a:solidFill>
                  <a:srgbClr val="1B1B1B"/>
                </a:solidFill>
                <a:latin typeface="Gabriel Sans"/>
              </a:rPr>
              <a:t>Nesta etapa, serão definidos os objetivos do sprint atual, ou que</a:t>
            </a:r>
          </a:p>
          <a:p>
            <a:pPr algn="l">
              <a:lnSpc>
                <a:spcPts val="4277"/>
              </a:lnSpc>
            </a:pPr>
            <a:r>
              <a:rPr lang="en-US" sz="3055">
                <a:solidFill>
                  <a:srgbClr val="1B1B1B"/>
                </a:solidFill>
                <a:latin typeface="Gabriel Sans"/>
              </a:rPr>
              <a:t>está se iniciando.</a:t>
            </a:r>
          </a:p>
          <a:p>
            <a:pPr algn="l">
              <a:lnSpc>
                <a:spcPts val="4277"/>
              </a:lnSpc>
            </a:pPr>
            <a:r>
              <a:rPr lang="en-US" sz="3055">
                <a:solidFill>
                  <a:srgbClr val="1B1B1B"/>
                </a:solidFill>
                <a:latin typeface="Gabriel Sans Bold"/>
              </a:rPr>
              <a:t>Backlog: </a:t>
            </a:r>
            <a:r>
              <a:rPr lang="en-US" sz="3055">
                <a:solidFill>
                  <a:srgbClr val="1B1B1B"/>
                </a:solidFill>
                <a:latin typeface="Gabriel Sans"/>
              </a:rPr>
              <a:t>É</a:t>
            </a:r>
            <a:r>
              <a:rPr lang="en-US" sz="3055">
                <a:solidFill>
                  <a:srgbClr val="1B1B1B"/>
                </a:solidFill>
                <a:latin typeface="Gabriel Sans"/>
              </a:rPr>
              <a:t> importante realizar sessões de brainstorming com o cliente e a equipe para identificar as necessidade do produto. Criar uma lista de itens do backlog que seja clara.</a:t>
            </a:r>
          </a:p>
          <a:p>
            <a:pPr algn="l">
              <a:lnSpc>
                <a:spcPts val="4277"/>
              </a:lnSpc>
            </a:pPr>
            <a:r>
              <a:rPr lang="en-US" sz="3055">
                <a:solidFill>
                  <a:srgbClr val="1B1B1B"/>
                </a:solidFill>
                <a:latin typeface="Gabriel Sans Bold"/>
              </a:rPr>
              <a:t>Realizar sprints:</a:t>
            </a:r>
            <a:r>
              <a:rPr lang="en-US" sz="3055">
                <a:solidFill>
                  <a:srgbClr val="1B1B1B"/>
                </a:solidFill>
                <a:latin typeface="Gabriel Sans"/>
              </a:rPr>
              <a:t> Planejar as metas e atividades a serem realizadas no sprint. Definir os objetivos da sprint, estimar o esforço necessário e definir o tempo de duração.</a:t>
            </a:r>
          </a:p>
          <a:p>
            <a:pPr algn="l">
              <a:lnSpc>
                <a:spcPts val="4277"/>
              </a:lnSpc>
            </a:pPr>
          </a:p>
          <a:p>
            <a:pPr algn="l">
              <a:lnSpc>
                <a:spcPts val="4277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-790153">
            <a:off x="439463" y="-195366"/>
            <a:ext cx="1311376" cy="1490200"/>
          </a:xfrm>
          <a:custGeom>
            <a:avLst/>
            <a:gdLst/>
            <a:ahLst/>
            <a:cxnLst/>
            <a:rect r="r" b="b" t="t" l="l"/>
            <a:pathLst>
              <a:path h="1490200" w="1311376">
                <a:moveTo>
                  <a:pt x="0" y="0"/>
                </a:moveTo>
                <a:lnTo>
                  <a:pt x="1311375" y="0"/>
                </a:lnTo>
                <a:lnTo>
                  <a:pt x="1311375" y="1490200"/>
                </a:lnTo>
                <a:lnTo>
                  <a:pt x="0" y="1490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-58262">
            <a:off x="2171769" y="284686"/>
            <a:ext cx="6679819" cy="1374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14"/>
              </a:lnSpc>
            </a:pPr>
            <a:r>
              <a:rPr lang="en-US" sz="4239">
                <a:solidFill>
                  <a:srgbClr val="000747"/>
                </a:solidFill>
                <a:latin typeface="Gatwick Bold"/>
              </a:rPr>
              <a:t>Metodologia</a:t>
            </a:r>
          </a:p>
          <a:p>
            <a:pPr algn="l" marL="0" indent="0" lvl="0">
              <a:lnSpc>
                <a:spcPts val="5288"/>
              </a:lnSpc>
              <a:spcBef>
                <a:spcPct val="0"/>
              </a:spcBef>
            </a:pPr>
            <a:r>
              <a:rPr lang="en-US" sz="4299">
                <a:solidFill>
                  <a:srgbClr val="000747"/>
                </a:solidFill>
                <a:latin typeface="Gatwick Bold"/>
              </a:rPr>
              <a:t> Scrum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790153">
            <a:off x="16200825" y="8847443"/>
            <a:ext cx="2533621" cy="2879115"/>
          </a:xfrm>
          <a:custGeom>
            <a:avLst/>
            <a:gdLst/>
            <a:ahLst/>
            <a:cxnLst/>
            <a:rect r="r" b="b" t="t" l="l"/>
            <a:pathLst>
              <a:path h="2879115" w="2533621">
                <a:moveTo>
                  <a:pt x="0" y="0"/>
                </a:moveTo>
                <a:lnTo>
                  <a:pt x="2533620" y="0"/>
                </a:lnTo>
                <a:lnTo>
                  <a:pt x="2533620" y="2879114"/>
                </a:lnTo>
                <a:lnTo>
                  <a:pt x="0" y="28791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160665" y="1700070"/>
            <a:ext cx="10076307" cy="975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100">
                <a:solidFill>
                  <a:srgbClr val="133C9D"/>
                </a:solidFill>
                <a:latin typeface="Gabriel Sans Bold"/>
              </a:rPr>
              <a:t>Aplicação a Gestão de Projetos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63173" y="1911525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5.3.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14795" y="3151301"/>
            <a:ext cx="7344505" cy="655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4"/>
              </a:lnSpc>
            </a:pPr>
            <a:r>
              <a:rPr lang="en-US" sz="3060">
                <a:solidFill>
                  <a:srgbClr val="1B1B1B"/>
                </a:solidFill>
                <a:latin typeface="Gabriel Sans Bold"/>
              </a:rPr>
              <a:t>Realizar reuniões diárias:</a:t>
            </a:r>
            <a:r>
              <a:rPr lang="en-US" sz="3060">
                <a:solidFill>
                  <a:srgbClr val="1B1B1B"/>
                </a:solidFill>
                <a:latin typeface="Gabriel Sans"/>
              </a:rPr>
              <a:t> Servem para identificar e remover obstáculos que possam surgir.</a:t>
            </a:r>
          </a:p>
          <a:p>
            <a:pPr algn="l">
              <a:lnSpc>
                <a:spcPts val="4284"/>
              </a:lnSpc>
            </a:pPr>
            <a:r>
              <a:rPr lang="en-US" sz="3060">
                <a:solidFill>
                  <a:srgbClr val="1B1B1B"/>
                </a:solidFill>
                <a:latin typeface="Gabriel Sans Bold"/>
              </a:rPr>
              <a:t>Realizar previsões e restrospectiva:</a:t>
            </a:r>
          </a:p>
          <a:p>
            <a:pPr algn="l">
              <a:lnSpc>
                <a:spcPts val="4284"/>
              </a:lnSpc>
            </a:pPr>
            <a:r>
              <a:rPr lang="en-US" sz="3060">
                <a:solidFill>
                  <a:srgbClr val="1B1B1B"/>
                </a:solidFill>
                <a:latin typeface="Gabriel Sans"/>
              </a:rPr>
              <a:t>Realizar uma revisão da sprint, apresentando os resultados alcançados ao cliente. Realizar uma retrospectiva da sprint, identificando pontos positivos e oportunidades de melhoria para as próximas sprints.</a:t>
            </a:r>
          </a:p>
          <a:p>
            <a:pPr algn="l">
              <a:lnSpc>
                <a:spcPts val="428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8262">
            <a:off x="1040756" y="440143"/>
            <a:ext cx="8112987" cy="1081025"/>
            <a:chOff x="0" y="0"/>
            <a:chExt cx="1978499" cy="2636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78499" cy="263627"/>
            </a:xfrm>
            <a:custGeom>
              <a:avLst/>
              <a:gdLst/>
              <a:ahLst/>
              <a:cxnLst/>
              <a:rect r="r" b="b" t="t" l="l"/>
              <a:pathLst>
                <a:path h="263627" w="1978499">
                  <a:moveTo>
                    <a:pt x="0" y="0"/>
                  </a:moveTo>
                  <a:lnTo>
                    <a:pt x="1978499" y="0"/>
                  </a:lnTo>
                  <a:lnTo>
                    <a:pt x="1978499" y="263627"/>
                  </a:lnTo>
                  <a:lnTo>
                    <a:pt x="0" y="263627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78499" cy="3017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79302" y="4408263"/>
            <a:ext cx="8464698" cy="431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1B1B1B"/>
                </a:solidFill>
                <a:latin typeface="Gabriel Sans"/>
              </a:rPr>
              <a:t>É um sistema de administração da produção que possibilita fazer somente o imprescindível para concluir a etapa de um processo de fluxo de trabalho contínuo. Em outras palavras: fazer apenas o que é necessário, quando preciso e na quantidade ideal.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-790153">
            <a:off x="109934" y="-5465"/>
            <a:ext cx="1837532" cy="2088105"/>
          </a:xfrm>
          <a:custGeom>
            <a:avLst/>
            <a:gdLst/>
            <a:ahLst/>
            <a:cxnLst/>
            <a:rect r="r" b="b" t="t" l="l"/>
            <a:pathLst>
              <a:path h="2088105" w="1837532">
                <a:moveTo>
                  <a:pt x="0" y="0"/>
                </a:moveTo>
                <a:lnTo>
                  <a:pt x="1837532" y="0"/>
                </a:lnTo>
                <a:lnTo>
                  <a:pt x="1837532" y="2088104"/>
                </a:lnTo>
                <a:lnTo>
                  <a:pt x="0" y="20881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-58262">
            <a:off x="1757340" y="678100"/>
            <a:ext cx="6679819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0"/>
              </a:lnSpc>
            </a:pPr>
            <a:r>
              <a:rPr lang="en-US" sz="5000">
                <a:solidFill>
                  <a:srgbClr val="000747"/>
                </a:solidFill>
                <a:latin typeface="Gatwick Bold"/>
              </a:rPr>
              <a:t> Metodologia Kanban</a:t>
            </a:r>
          </a:p>
          <a:p>
            <a:pPr algn="l" marL="0" indent="0" lvl="0">
              <a:lnSpc>
                <a:spcPts val="6150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-790153">
            <a:off x="7189562" y="7972904"/>
            <a:ext cx="2533621" cy="2879115"/>
          </a:xfrm>
          <a:custGeom>
            <a:avLst/>
            <a:gdLst/>
            <a:ahLst/>
            <a:cxnLst/>
            <a:rect r="r" b="b" t="t" l="l"/>
            <a:pathLst>
              <a:path h="2879115" w="2533621">
                <a:moveTo>
                  <a:pt x="0" y="0"/>
                </a:moveTo>
                <a:lnTo>
                  <a:pt x="2533621" y="0"/>
                </a:lnTo>
                <a:lnTo>
                  <a:pt x="2533621" y="2879115"/>
                </a:lnTo>
                <a:lnTo>
                  <a:pt x="0" y="28791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706541" y="3396527"/>
            <a:ext cx="8464698" cy="9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33C9D"/>
                </a:solidFill>
                <a:latin typeface="Gabriel Sans Bold"/>
              </a:rPr>
              <a:t> Definição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654148" y="95250"/>
            <a:ext cx="6378416" cy="82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Criação do Quadro Base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59984" y="970236"/>
            <a:ext cx="7872580" cy="324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1B1B1B"/>
                </a:solidFill>
                <a:latin typeface="Gabriel Sans"/>
              </a:rPr>
              <a:t>O quadro físico normalmente é criado com uma lousa branca ou papel. O gerente do projeto (ou quem estiver encarregado) desenhará as colunas e escreverá cada tarefa à mão.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-2098263" y="3633382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6.1.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080671" y="219075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6.2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26813" y="4278290"/>
            <a:ext cx="8174208" cy="781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>
                <a:solidFill>
                  <a:srgbClr val="133C9D"/>
                </a:solidFill>
                <a:latin typeface="Gabriel Sans Bold"/>
              </a:rPr>
              <a:t> Identificação do trabalho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190415" y="4340772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6.2.1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390122" y="5155226"/>
            <a:ext cx="6939579" cy="431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1B1B1B"/>
                </a:solidFill>
                <a:latin typeface="Gabriel Sans"/>
              </a:rPr>
              <a:t>A identificação de trabalho do Kanban funciona por meio de cartões que sinalizam itens de trabalho a serem realizados, tal como os pedidos de um restaurante, puxados pela equipe que vai realizá-los e entregues no final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677310" y="615203"/>
            <a:ext cx="6078352" cy="1105652"/>
            <a:chOff x="0" y="0"/>
            <a:chExt cx="1459414" cy="265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9414" cy="265467"/>
            </a:xfrm>
            <a:custGeom>
              <a:avLst/>
              <a:gdLst/>
              <a:ahLst/>
              <a:cxnLst/>
              <a:rect r="r" b="b" t="t" l="l"/>
              <a:pathLst>
                <a:path h="265467" w="1459414">
                  <a:moveTo>
                    <a:pt x="0" y="0"/>
                  </a:moveTo>
                  <a:lnTo>
                    <a:pt x="1459414" y="0"/>
                  </a:lnTo>
                  <a:lnTo>
                    <a:pt x="1459414" y="265467"/>
                  </a:lnTo>
                  <a:lnTo>
                    <a:pt x="0" y="265467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59414" cy="303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865161" y="543515"/>
            <a:ext cx="9092261" cy="224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78"/>
              </a:lnSpc>
            </a:pPr>
            <a:r>
              <a:rPr lang="en-US" sz="6974">
                <a:solidFill>
                  <a:srgbClr val="000747"/>
                </a:solidFill>
                <a:latin typeface="Gatwick Bold"/>
              </a:rPr>
              <a:t> </a:t>
            </a:r>
            <a:r>
              <a:rPr lang="en-US" sz="6974">
                <a:solidFill>
                  <a:srgbClr val="000747"/>
                </a:solidFill>
                <a:latin typeface="Gatwick Bold"/>
              </a:rPr>
              <a:t>Metodologia Kanban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929563"/>
            <a:ext cx="11730876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 Prioridades do trabalho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054542" y="2958138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6.2.2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07796" y="3729663"/>
            <a:ext cx="14672409" cy="6209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Gabriel Sans"/>
              </a:rPr>
              <a:t>A priorização de tarefas podem ser priorizadas de acordo com sua importância, garantindo mais foco à equipe e um processo mais coerente. Existe as 4 principais regras do kanban, e são elas: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Gabriel Sans"/>
              </a:rPr>
              <a:t>• </a:t>
            </a:r>
            <a:r>
              <a:rPr lang="en-US" sz="3500">
                <a:solidFill>
                  <a:srgbClr val="000000"/>
                </a:solidFill>
                <a:latin typeface="Gabriel Sans"/>
              </a:rPr>
              <a:t>Começar pelo que já é feito;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Gabriel Sans"/>
              </a:rPr>
              <a:t>• </a:t>
            </a:r>
            <a:r>
              <a:rPr lang="en-US" sz="3500">
                <a:solidFill>
                  <a:srgbClr val="000000"/>
                </a:solidFill>
                <a:latin typeface="Gabriel Sans"/>
              </a:rPr>
              <a:t>Concordar em buscar mudanças incrementais e progressivas;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Gabriel Sans"/>
              </a:rPr>
              <a:t>•</a:t>
            </a:r>
            <a:r>
              <a:rPr lang="en-US" sz="3500">
                <a:solidFill>
                  <a:srgbClr val="000000"/>
                </a:solidFill>
                <a:latin typeface="Gabriel Sans"/>
              </a:rPr>
              <a:t> Respeitar o processo, as funções e as responsabilidades atuais;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Gabriel Sans"/>
              </a:rPr>
              <a:t>•</a:t>
            </a:r>
            <a:r>
              <a:rPr lang="en-US" sz="3500">
                <a:solidFill>
                  <a:srgbClr val="000000"/>
                </a:solidFill>
                <a:latin typeface="Gabriel Sans"/>
              </a:rPr>
              <a:t> Incentivar atitudes de liderança em todos os níveis.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8262">
            <a:off x="1041749" y="233565"/>
            <a:ext cx="8270516" cy="1610044"/>
            <a:chOff x="0" y="0"/>
            <a:chExt cx="2016916" cy="3926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16916" cy="392639"/>
            </a:xfrm>
            <a:custGeom>
              <a:avLst/>
              <a:gdLst/>
              <a:ahLst/>
              <a:cxnLst/>
              <a:rect r="r" b="b" t="t" l="l"/>
              <a:pathLst>
                <a:path h="392639" w="2016916">
                  <a:moveTo>
                    <a:pt x="0" y="0"/>
                  </a:moveTo>
                  <a:lnTo>
                    <a:pt x="2016916" y="0"/>
                  </a:lnTo>
                  <a:lnTo>
                    <a:pt x="2016916" y="392639"/>
                  </a:lnTo>
                  <a:lnTo>
                    <a:pt x="0" y="392639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16916" cy="4307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944658" y="4260849"/>
            <a:ext cx="8464698" cy="4997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1B1B1B"/>
                </a:solidFill>
                <a:latin typeface="Gabriel Sans"/>
              </a:rPr>
              <a:t>O mapeamento funciona de jeito que a equipe vai “puxando” as tarefas conforme o fluxo de trabalho avança, e os cartões vão sendo movidos para etapas posteriores até a finalização da tarefa.</a:t>
            </a:r>
          </a:p>
          <a:p>
            <a:pPr algn="l">
              <a:lnSpc>
                <a:spcPts val="4899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-790153">
            <a:off x="109934" y="-5465"/>
            <a:ext cx="1837532" cy="2088105"/>
          </a:xfrm>
          <a:custGeom>
            <a:avLst/>
            <a:gdLst/>
            <a:ahLst/>
            <a:cxnLst/>
            <a:rect r="r" b="b" t="t" l="l"/>
            <a:pathLst>
              <a:path h="2088105" w="1837532">
                <a:moveTo>
                  <a:pt x="0" y="0"/>
                </a:moveTo>
                <a:lnTo>
                  <a:pt x="1837532" y="0"/>
                </a:lnTo>
                <a:lnTo>
                  <a:pt x="1837532" y="2088104"/>
                </a:lnTo>
                <a:lnTo>
                  <a:pt x="0" y="20881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-58262">
            <a:off x="2177979" y="284633"/>
            <a:ext cx="6679819" cy="210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4439">
                <a:solidFill>
                  <a:srgbClr val="000747"/>
                </a:solidFill>
                <a:latin typeface="Gatwick Bold"/>
              </a:rPr>
              <a:t> Metodologia Kanban</a:t>
            </a:r>
          </a:p>
          <a:p>
            <a:pPr algn="l" marL="0" indent="0" lvl="0">
              <a:lnSpc>
                <a:spcPts val="5460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-790153">
            <a:off x="16057083" y="8241395"/>
            <a:ext cx="2404434" cy="2732311"/>
          </a:xfrm>
          <a:custGeom>
            <a:avLst/>
            <a:gdLst/>
            <a:ahLst/>
            <a:cxnLst/>
            <a:rect r="r" b="b" t="t" l="l"/>
            <a:pathLst>
              <a:path h="2732311" w="2404434">
                <a:moveTo>
                  <a:pt x="0" y="0"/>
                </a:moveTo>
                <a:lnTo>
                  <a:pt x="2404434" y="0"/>
                </a:lnTo>
                <a:lnTo>
                  <a:pt x="2404434" y="2732310"/>
                </a:lnTo>
                <a:lnTo>
                  <a:pt x="0" y="27323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28003" y="2064478"/>
            <a:ext cx="6098187" cy="1915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133C9D"/>
                </a:solidFill>
                <a:latin typeface="Gabriel Sans Bold"/>
              </a:rPr>
              <a:t>Mapeamento do fluxo de trabalho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09833" y="885825"/>
            <a:ext cx="7704998" cy="872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1B1B1B"/>
                </a:solidFill>
                <a:latin typeface="Gabriel Sans"/>
              </a:rPr>
              <a:t>Existe uma sequência para a construção do mapeamento de fluxos, sendo elas: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1B1B1B"/>
                </a:solidFill>
                <a:latin typeface="Gabriel Sans"/>
              </a:rPr>
              <a:t>• </a:t>
            </a:r>
            <a:r>
              <a:rPr lang="en-US" sz="3500">
                <a:solidFill>
                  <a:srgbClr val="1B1B1B"/>
                </a:solidFill>
                <a:latin typeface="Gabriel Sans"/>
              </a:rPr>
              <a:t>Mapear o fluxo de trabalho atual;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1B1B1B"/>
                </a:solidFill>
                <a:latin typeface="Gabriel Sans"/>
              </a:rPr>
              <a:t>• </a:t>
            </a:r>
            <a:r>
              <a:rPr lang="en-US" sz="3500">
                <a:solidFill>
                  <a:srgbClr val="1B1B1B"/>
                </a:solidFill>
                <a:latin typeface="Gabriel Sans"/>
              </a:rPr>
              <a:t>Dividir o fluxo de trabalho em upstream e downstream e definir os pontos inicial e final de controle;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1B1B1B"/>
                </a:solidFill>
                <a:latin typeface="Gabriel Sans"/>
              </a:rPr>
              <a:t>• </a:t>
            </a:r>
            <a:r>
              <a:rPr lang="en-US" sz="3500">
                <a:solidFill>
                  <a:srgbClr val="1B1B1B"/>
                </a:solidFill>
                <a:latin typeface="Gabriel Sans"/>
              </a:rPr>
              <a:t>Identificar os itens de trabalho;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1B1B1B"/>
                </a:solidFill>
                <a:latin typeface="Gabriel Sans"/>
              </a:rPr>
              <a:t>• </a:t>
            </a:r>
            <a:r>
              <a:rPr lang="en-US" sz="3500">
                <a:solidFill>
                  <a:srgbClr val="1B1B1B"/>
                </a:solidFill>
                <a:latin typeface="Gabriel Sans"/>
              </a:rPr>
              <a:t>Aprendizados adquiridos no encontro; 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1B1B1B"/>
                </a:solidFill>
                <a:latin typeface="Gabriel Sans"/>
              </a:rPr>
              <a:t>• </a:t>
            </a:r>
            <a:r>
              <a:rPr lang="en-US" sz="3500">
                <a:solidFill>
                  <a:srgbClr val="1B1B1B"/>
                </a:solidFill>
                <a:latin typeface="Gabriel Sans"/>
              </a:rPr>
              <a:t>Agenda de postagens.</a:t>
            </a:r>
          </a:p>
          <a:p>
            <a:pPr algn="l">
              <a:lnSpc>
                <a:spcPts val="490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-2005377" y="2216878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6.2.3.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677310" y="1028700"/>
            <a:ext cx="6078352" cy="1105652"/>
            <a:chOff x="0" y="0"/>
            <a:chExt cx="1459414" cy="265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9414" cy="265467"/>
            </a:xfrm>
            <a:custGeom>
              <a:avLst/>
              <a:gdLst/>
              <a:ahLst/>
              <a:cxnLst/>
              <a:rect r="r" b="b" t="t" l="l"/>
              <a:pathLst>
                <a:path h="265467" w="1459414">
                  <a:moveTo>
                    <a:pt x="0" y="0"/>
                  </a:moveTo>
                  <a:lnTo>
                    <a:pt x="1459414" y="0"/>
                  </a:lnTo>
                  <a:lnTo>
                    <a:pt x="1459414" y="265467"/>
                  </a:lnTo>
                  <a:lnTo>
                    <a:pt x="0" y="265467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59414" cy="303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865161" y="1063253"/>
            <a:ext cx="9092261" cy="224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78"/>
              </a:lnSpc>
            </a:pPr>
            <a:r>
              <a:rPr lang="en-US" sz="6974">
                <a:solidFill>
                  <a:srgbClr val="000747"/>
                </a:solidFill>
                <a:latin typeface="Gatwick Bold"/>
              </a:rPr>
              <a:t> </a:t>
            </a:r>
            <a:r>
              <a:rPr lang="en-US" sz="6974">
                <a:solidFill>
                  <a:srgbClr val="000747"/>
                </a:solidFill>
                <a:latin typeface="Gatwick Bold"/>
              </a:rPr>
              <a:t>Metodologia Kanban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76673" y="3350255"/>
            <a:ext cx="11730876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Gerenciamento do progresso e desempenho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251495" y="3378830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6.3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83254" y="4324534"/>
            <a:ext cx="14121493" cy="437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Gabriel Sans"/>
              </a:rPr>
              <a:t>No Kanban, o controle do trabalho é baseado nos limites de trabalho em progresso estabelecidos para cada coluna do quadro. A equipe se concentra em concluir as tarefas antes de iniciar novas, evitando sobrecargas e mantendo um fluxo constante. O foco está em otimizar o fluxo de trabalho e evitar gargalos.</a:t>
            </a:r>
          </a:p>
          <a:p>
            <a:pPr algn="l">
              <a:lnSpc>
                <a:spcPts val="48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69219" y="497551"/>
            <a:ext cx="6078352" cy="1105652"/>
            <a:chOff x="0" y="0"/>
            <a:chExt cx="1459414" cy="265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9414" cy="265467"/>
            </a:xfrm>
            <a:custGeom>
              <a:avLst/>
              <a:gdLst/>
              <a:ahLst/>
              <a:cxnLst/>
              <a:rect r="r" b="b" t="t" l="l"/>
              <a:pathLst>
                <a:path h="265467" w="1459414">
                  <a:moveTo>
                    <a:pt x="0" y="0"/>
                  </a:moveTo>
                  <a:lnTo>
                    <a:pt x="1459414" y="0"/>
                  </a:lnTo>
                  <a:lnTo>
                    <a:pt x="1459414" y="265467"/>
                  </a:lnTo>
                  <a:lnTo>
                    <a:pt x="0" y="265467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59414" cy="303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078105">
            <a:off x="228257" y="190885"/>
            <a:ext cx="1512705" cy="1718983"/>
          </a:xfrm>
          <a:custGeom>
            <a:avLst/>
            <a:gdLst/>
            <a:ahLst/>
            <a:cxnLst/>
            <a:rect r="r" b="b" t="t" l="l"/>
            <a:pathLst>
              <a:path h="1718983" w="1512705">
                <a:moveTo>
                  <a:pt x="0" y="0"/>
                </a:moveTo>
                <a:lnTo>
                  <a:pt x="1512705" y="0"/>
                </a:lnTo>
                <a:lnTo>
                  <a:pt x="1512705" y="1718983"/>
                </a:lnTo>
                <a:lnTo>
                  <a:pt x="0" y="17189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461128" y="810458"/>
            <a:ext cx="7338473" cy="2579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40"/>
              </a:lnSpc>
            </a:pPr>
            <a:r>
              <a:rPr lang="en-US" sz="8000">
                <a:solidFill>
                  <a:srgbClr val="000747"/>
                </a:solidFill>
                <a:latin typeface="Gatwick Bold"/>
              </a:rPr>
              <a:t>Requisitos</a:t>
            </a:r>
          </a:p>
          <a:p>
            <a:pPr algn="l">
              <a:lnSpc>
                <a:spcPts val="984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702997" y="2646878"/>
            <a:ext cx="6168463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Definição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1661102" y="2684978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1.1.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0512" y="3578673"/>
            <a:ext cx="8195766" cy="538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747"/>
                </a:solidFill>
                <a:latin typeface="Gabriel Sans"/>
              </a:rPr>
              <a:t>Consiste em</a:t>
            </a:r>
            <a:r>
              <a:rPr lang="en-US" sz="3000">
                <a:solidFill>
                  <a:srgbClr val="000747"/>
                </a:solidFill>
                <a:latin typeface="Gabriel Sans"/>
              </a:rPr>
              <a:t> o que um sistema deve fazer e quais restrições.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747"/>
                </a:solidFill>
                <a:latin typeface="Gabriel Sans"/>
              </a:rPr>
              <a:t>Requisitos relacionados com a primeira parte dessa definição o que um sistema deve fazer, ou seja, suas funcionalidades que são chamados de Requisitos Funcionais. Já os requisitos relacionados com a segunda parte sob que restrições, são chamados de Requisitos Não-Funcionais.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27987" y="2684978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1.2.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461020" y="2321373"/>
            <a:ext cx="6395018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Modelos de documentação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799601" y="3578673"/>
            <a:ext cx="8195766" cy="591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747"/>
                </a:solidFill>
                <a:latin typeface="Gabriel Sans"/>
              </a:rPr>
              <a:t>Trata-se de um esquema predefinido do processo de documentação de projeto, que estabelece como criar e onde salvar os documentos de um projeto. O modelo pode ser adaptado para relacionar todos os documentos que precisam ser criados e localizados antes de iniciar cada projeto. Assim, todas as informações ficam organizadas em um único local, facilitando o acesso das partes interessadas.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475874"/>
            <a:ext cx="6078352" cy="1105652"/>
            <a:chOff x="0" y="0"/>
            <a:chExt cx="1459414" cy="265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9414" cy="265467"/>
            </a:xfrm>
            <a:custGeom>
              <a:avLst/>
              <a:gdLst/>
              <a:ahLst/>
              <a:cxnLst/>
              <a:rect r="r" b="b" t="t" l="l"/>
              <a:pathLst>
                <a:path h="265467" w="1459414">
                  <a:moveTo>
                    <a:pt x="0" y="0"/>
                  </a:moveTo>
                  <a:lnTo>
                    <a:pt x="1459414" y="0"/>
                  </a:lnTo>
                  <a:lnTo>
                    <a:pt x="1459414" y="265467"/>
                  </a:lnTo>
                  <a:lnTo>
                    <a:pt x="0" y="265467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59414" cy="303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65633" y="404187"/>
            <a:ext cx="9092261" cy="224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78"/>
              </a:lnSpc>
            </a:pPr>
            <a:r>
              <a:rPr lang="en-US" sz="6974">
                <a:solidFill>
                  <a:srgbClr val="000747"/>
                </a:solidFill>
                <a:latin typeface="Gatwick Bold"/>
              </a:rPr>
              <a:t>Design </a:t>
            </a:r>
          </a:p>
          <a:p>
            <a:pPr algn="l">
              <a:lnSpc>
                <a:spcPts val="8578"/>
              </a:lnSpc>
            </a:pPr>
            <a:r>
              <a:rPr lang="en-US" sz="6974">
                <a:solidFill>
                  <a:srgbClr val="000747"/>
                </a:solidFill>
                <a:latin typeface="Gatwick Bold"/>
              </a:rPr>
              <a:t>Thinking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2363" y="3263353"/>
            <a:ext cx="7504584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Definição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5633" y="4408064"/>
            <a:ext cx="6676716" cy="366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9"/>
              </a:lnSpc>
              <a:spcBef>
                <a:spcPct val="0"/>
              </a:spcBef>
            </a:pPr>
            <a:r>
              <a:rPr lang="en-US" sz="3424">
                <a:solidFill>
                  <a:srgbClr val="000747"/>
                </a:solidFill>
                <a:latin typeface="Gabriel Sans"/>
              </a:rPr>
              <a:t>É um método para estimular ideação e perspicácia ao abordar problemas, relacionados a futuras aquisições de informações, análise de conhecimento e propostas de soluções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050654" y="3263353"/>
            <a:ext cx="7504584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Etapas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27305" y="4398539"/>
            <a:ext cx="6351282" cy="344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2"/>
              </a:lnSpc>
              <a:spcBef>
                <a:spcPct val="0"/>
              </a:spcBef>
            </a:pPr>
            <a:r>
              <a:rPr lang="en-US" sz="3718">
                <a:solidFill>
                  <a:srgbClr val="000747"/>
                </a:solidFill>
                <a:latin typeface="Gabriel Sans"/>
              </a:rPr>
              <a:t>Imersão ou etapa da empatia, etapa da análise e da objetividade, etapa da ideação, etapa do protótipo, etapa da implementação.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1482525" y="3301453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7.1.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475942" y="3301453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7.2.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50880" y="475874"/>
            <a:ext cx="6078352" cy="1105652"/>
            <a:chOff x="0" y="0"/>
            <a:chExt cx="1459414" cy="265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9414" cy="265467"/>
            </a:xfrm>
            <a:custGeom>
              <a:avLst/>
              <a:gdLst/>
              <a:ahLst/>
              <a:cxnLst/>
              <a:rect r="r" b="b" t="t" l="l"/>
              <a:pathLst>
                <a:path h="265467" w="1459414">
                  <a:moveTo>
                    <a:pt x="0" y="0"/>
                  </a:moveTo>
                  <a:lnTo>
                    <a:pt x="1459414" y="0"/>
                  </a:lnTo>
                  <a:lnTo>
                    <a:pt x="1459414" y="265467"/>
                  </a:lnTo>
                  <a:lnTo>
                    <a:pt x="0" y="265467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59414" cy="303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195664" y="429041"/>
            <a:ext cx="9092261" cy="224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78"/>
              </a:lnSpc>
            </a:pPr>
            <a:r>
              <a:rPr lang="en-US" sz="6974">
                <a:solidFill>
                  <a:srgbClr val="000747"/>
                </a:solidFill>
                <a:latin typeface="Gatwick Bold"/>
              </a:rPr>
              <a:t>Design</a:t>
            </a:r>
          </a:p>
          <a:p>
            <a:pPr algn="l">
              <a:lnSpc>
                <a:spcPts val="8578"/>
              </a:lnSpc>
            </a:pPr>
            <a:r>
              <a:rPr lang="en-US" sz="6974">
                <a:solidFill>
                  <a:srgbClr val="000747"/>
                </a:solidFill>
                <a:latin typeface="Gatwick Bold"/>
              </a:rPr>
              <a:t> Thinking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45588" y="4326860"/>
            <a:ext cx="6831689" cy="434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>
                <a:solidFill>
                  <a:srgbClr val="000747"/>
                </a:solidFill>
                <a:latin typeface="Gabriel Sans"/>
              </a:rPr>
              <a:t>Significa se colocar no lugar do outro para entender melhor seus sentimentos, seu comportamento e seus desejos. Com isso, é possível traduzir observações em insights que podem melhorar a vida das pessoas.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67654" y="3136235"/>
            <a:ext cx="7504584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Empatia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29233" y="3164810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7.2.1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50880" y="4326860"/>
            <a:ext cx="7993120" cy="487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>
                <a:solidFill>
                  <a:srgbClr val="000747"/>
                </a:solidFill>
                <a:latin typeface="Gabriel Sans"/>
              </a:rPr>
              <a:t>A ideação compreende a geração de ideias alinhadas com os desafios priorizados na etapa anterior e a apresentação das mesmas, sem julgamento. Portanto, indica-se que os colaboradores pensem fora da caixa e ousem em suas explanações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2321" y="3126710"/>
            <a:ext cx="7504584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Ideação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1226831" y="3164810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7.2.2.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309812"/>
            <a:ext cx="6078352" cy="1105652"/>
            <a:chOff x="0" y="0"/>
            <a:chExt cx="1459414" cy="265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9414" cy="265467"/>
            </a:xfrm>
            <a:custGeom>
              <a:avLst/>
              <a:gdLst/>
              <a:ahLst/>
              <a:cxnLst/>
              <a:rect r="r" b="b" t="t" l="l"/>
              <a:pathLst>
                <a:path h="265467" w="1459414">
                  <a:moveTo>
                    <a:pt x="0" y="0"/>
                  </a:moveTo>
                  <a:lnTo>
                    <a:pt x="1459414" y="0"/>
                  </a:lnTo>
                  <a:lnTo>
                    <a:pt x="1459414" y="265467"/>
                  </a:lnTo>
                  <a:lnTo>
                    <a:pt x="0" y="265467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59414" cy="303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105563" y="242094"/>
            <a:ext cx="9092261" cy="224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78"/>
              </a:lnSpc>
            </a:pPr>
            <a:r>
              <a:rPr lang="en-US" sz="6974">
                <a:solidFill>
                  <a:srgbClr val="000747"/>
                </a:solidFill>
                <a:latin typeface="Gatwick Bold"/>
              </a:rPr>
              <a:t>Design </a:t>
            </a:r>
          </a:p>
          <a:p>
            <a:pPr algn="l">
              <a:lnSpc>
                <a:spcPts val="8578"/>
              </a:lnSpc>
            </a:pPr>
            <a:r>
              <a:rPr lang="en-US" sz="6974">
                <a:solidFill>
                  <a:srgbClr val="000747"/>
                </a:solidFill>
                <a:latin typeface="Gatwick Bold"/>
              </a:rPr>
              <a:t>Thinking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096246" y="4400550"/>
            <a:ext cx="7504584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Implementação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2601" y="3234843"/>
            <a:ext cx="7504584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Prototipação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26015" y="448300"/>
            <a:ext cx="7504584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Teste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2601" y="4114313"/>
            <a:ext cx="5590551" cy="453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0"/>
              </a:lnSpc>
              <a:spcBef>
                <a:spcPct val="0"/>
              </a:spcBef>
            </a:pPr>
            <a:r>
              <a:rPr lang="en-US" sz="3275">
                <a:solidFill>
                  <a:srgbClr val="000747"/>
                </a:solidFill>
                <a:latin typeface="Gabriel Sans"/>
              </a:rPr>
              <a:t> Significa criar modelos do que será o serviço ou o produto, para avaliar se é viável, desejável e praticável. Trata-se de concretizar as ideias, para que outras pessoas tenham condições de ver, criticar e contribuir.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70053" y="1233550"/>
            <a:ext cx="8354147" cy="2744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1"/>
              </a:lnSpc>
              <a:spcBef>
                <a:spcPct val="0"/>
              </a:spcBef>
            </a:pPr>
            <a:r>
              <a:rPr lang="en-US" sz="3501">
                <a:solidFill>
                  <a:srgbClr val="000747"/>
                </a:solidFill>
                <a:latin typeface="Gabriel Sans"/>
              </a:rPr>
              <a:t>O objetivo é se aproximar de uma versão com informações suficientes sobre a tela para testar com usuários reais e assim obter feedbacks e sugestões de melhoria.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70053" y="5410200"/>
            <a:ext cx="9279829" cy="487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>
                <a:solidFill>
                  <a:srgbClr val="000747"/>
                </a:solidFill>
                <a:latin typeface="Gabriel Sans"/>
              </a:rPr>
              <a:t>A última etapa do design thinking é a mais aguardada entre gestores e colaboradores de uma organização. Por que  é nessa etapa que a ideia ou solução de problema, desenvolvido por todas as demais fases anteriores, é apresentada ao público.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-1434780" y="3272943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7.2.3.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179042" y="486400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7.2.4.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179042" y="4438650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7.2.5.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8262">
            <a:off x="3861971" y="738877"/>
            <a:ext cx="10164638" cy="2023114"/>
            <a:chOff x="0" y="0"/>
            <a:chExt cx="1313006" cy="2613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13006" cy="261334"/>
            </a:xfrm>
            <a:custGeom>
              <a:avLst/>
              <a:gdLst/>
              <a:ahLst/>
              <a:cxnLst/>
              <a:rect r="r" b="b" t="t" l="l"/>
              <a:pathLst>
                <a:path h="261334" w="1313006">
                  <a:moveTo>
                    <a:pt x="0" y="0"/>
                  </a:moveTo>
                  <a:lnTo>
                    <a:pt x="1313006" y="0"/>
                  </a:lnTo>
                  <a:lnTo>
                    <a:pt x="1313006" y="261334"/>
                  </a:lnTo>
                  <a:lnTo>
                    <a:pt x="0" y="261334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13006" cy="2994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-58262">
            <a:off x="4671775" y="941558"/>
            <a:ext cx="6591281" cy="1799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378"/>
              </a:lnSpc>
              <a:spcBef>
                <a:spcPct val="0"/>
              </a:spcBef>
            </a:pPr>
            <a:r>
              <a:rPr lang="en-US" sz="10876">
                <a:solidFill>
                  <a:srgbClr val="000747"/>
                </a:solidFill>
                <a:latin typeface="Gatwick Bold"/>
              </a:rPr>
              <a:t>Fontes: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790153">
            <a:off x="350020" y="-27638"/>
            <a:ext cx="3009670" cy="3420079"/>
          </a:xfrm>
          <a:custGeom>
            <a:avLst/>
            <a:gdLst/>
            <a:ahLst/>
            <a:cxnLst/>
            <a:rect r="r" b="b" t="t" l="l"/>
            <a:pathLst>
              <a:path h="3420079" w="3009670">
                <a:moveTo>
                  <a:pt x="0" y="0"/>
                </a:moveTo>
                <a:lnTo>
                  <a:pt x="3009670" y="0"/>
                </a:lnTo>
                <a:lnTo>
                  <a:pt x="3009670" y="3420079"/>
                </a:lnTo>
                <a:lnTo>
                  <a:pt x="0" y="3420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13511">
            <a:off x="232218" y="2743952"/>
            <a:ext cx="1592964" cy="1810186"/>
          </a:xfrm>
          <a:custGeom>
            <a:avLst/>
            <a:gdLst/>
            <a:ahLst/>
            <a:cxnLst/>
            <a:rect r="r" b="b" t="t" l="l"/>
            <a:pathLst>
              <a:path h="1810186" w="1592964">
                <a:moveTo>
                  <a:pt x="0" y="0"/>
                </a:moveTo>
                <a:lnTo>
                  <a:pt x="1592964" y="0"/>
                </a:lnTo>
                <a:lnTo>
                  <a:pt x="1592964" y="1810186"/>
                </a:lnTo>
                <a:lnTo>
                  <a:pt x="0" y="18101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88297" y="3492658"/>
            <a:ext cx="13511407" cy="5765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5"/>
              </a:lnSpc>
            </a:pPr>
            <a:r>
              <a:rPr lang="en-US" sz="2804" u="sng">
                <a:solidFill>
                  <a:srgbClr val="000747"/>
                </a:solidFill>
                <a:latin typeface="Open Sans"/>
                <a:hlinkClick r:id="rId5" tooltip="https://sebrae.com.br/sites/PortalSebrae/artigos/design-thinking-inovacao-pela-criacao-de-valor-para-o-cliente,c06e9889ce11a410VgnVCM1000003b74010aRCRD"/>
              </a:rPr>
              <a:t>https://sebrae.com.br/sites/PortalSebrae/artigos/design-thinking-inovacao-pela-criacao-de-valor-para-o-cliente</a:t>
            </a:r>
          </a:p>
          <a:p>
            <a:pPr algn="l">
              <a:lnSpc>
                <a:spcPts val="3925"/>
              </a:lnSpc>
            </a:pPr>
            <a:r>
              <a:rPr lang="en-US" sz="2804" u="sng">
                <a:solidFill>
                  <a:srgbClr val="000747"/>
                </a:solidFill>
                <a:latin typeface="Open Sans"/>
                <a:hlinkClick r:id="rId6" tooltip="https://engsoftmoderna.info/cap3.html"/>
              </a:rPr>
              <a:t>https://engsoftmoderna.info/cap3.html</a:t>
            </a:r>
          </a:p>
          <a:p>
            <a:pPr algn="l">
              <a:lnSpc>
                <a:spcPts val="3925"/>
              </a:lnSpc>
            </a:pPr>
            <a:r>
              <a:rPr lang="en-US" sz="2804" u="sng">
                <a:solidFill>
                  <a:srgbClr val="000747"/>
                </a:solidFill>
                <a:latin typeface="Open Sans"/>
                <a:hlinkClick r:id="rId7" tooltip="https://esr.rnp.br/metodos-ageis-e-inovacao/etapas-do-design-thinking/"/>
              </a:rPr>
              <a:t>https://esr.rnp.br/metodos-ageis-e-inovacao/etapas-do-design-thinking/</a:t>
            </a:r>
          </a:p>
          <a:p>
            <a:pPr algn="l">
              <a:lnSpc>
                <a:spcPts val="3925"/>
              </a:lnSpc>
            </a:pPr>
            <a:r>
              <a:rPr lang="en-US" sz="2804" u="sng">
                <a:solidFill>
                  <a:srgbClr val="000747"/>
                </a:solidFill>
                <a:latin typeface="Open Sans"/>
                <a:hlinkClick r:id="rId8" tooltip="https://medium.com/@leandrowebster/missao-kanban-mapear-o-fluxo-de-trabalho-6ad60985ad34"/>
              </a:rPr>
              <a:t>https://medium.com/@leandrowebster/missao-kanban-mapear-o-fluxo-de-trabalho</a:t>
            </a:r>
          </a:p>
          <a:p>
            <a:pPr algn="l">
              <a:lnSpc>
                <a:spcPts val="3925"/>
              </a:lnSpc>
            </a:pPr>
            <a:r>
              <a:rPr lang="en-US" sz="2804" u="sng">
                <a:solidFill>
                  <a:srgbClr val="000747"/>
                </a:solidFill>
                <a:latin typeface="Open Sans"/>
                <a:hlinkClick r:id="rId9" tooltip="https://aws.amazon.com/pt/what-is/scrum/#:~:text=O%20Scrum%20%C3%A9%20um%20framework,uma%20entrega%20eficiente%20de%20projetos"/>
              </a:rPr>
              <a:t>https://aws.amazon.com/pt/what-is/scrum</a:t>
            </a:r>
          </a:p>
          <a:p>
            <a:pPr algn="l">
              <a:lnSpc>
                <a:spcPts val="3925"/>
              </a:lnSpc>
            </a:pPr>
            <a:r>
              <a:rPr lang="en-US" sz="2804" u="sng">
                <a:solidFill>
                  <a:srgbClr val="000747"/>
                </a:solidFill>
                <a:latin typeface="Open Sans"/>
                <a:hlinkClick r:id="rId10" tooltip="https://www.devmedia.com.br/tecnicas-para-levantamento-de-requisitos/9151"/>
              </a:rPr>
              <a:t>https://www.devmedia.com.br/tecnicas-para-levantamento-de-requisitos</a:t>
            </a:r>
          </a:p>
          <a:p>
            <a:pPr algn="l">
              <a:lnSpc>
                <a:spcPts val="3925"/>
              </a:lnSpc>
            </a:pPr>
            <a:r>
              <a:rPr lang="en-US" sz="2804" u="sng">
                <a:solidFill>
                  <a:srgbClr val="000747"/>
                </a:solidFill>
                <a:latin typeface="Open Sans"/>
                <a:hlinkClick r:id="rId11" tooltip="https://victorstati.medium.com/t%C3%A9cnicas-para-levantamento-de-requisitos-4907975498ac"/>
              </a:rPr>
              <a:t>https://victorstati.medium.com</a:t>
            </a:r>
          </a:p>
          <a:p>
            <a:pPr algn="l">
              <a:lnSpc>
                <a:spcPts val="3925"/>
              </a:lnSpc>
            </a:pPr>
            <a:r>
              <a:rPr lang="en-US" sz="2804" u="sng">
                <a:solidFill>
                  <a:srgbClr val="000747"/>
                </a:solidFill>
                <a:latin typeface="Open Sans"/>
                <a:hlinkClick r:id="rId12" tooltip="https://awari.com.br/guia-completo-para-um-eficiente-levantamento-de-requisitos-de-banco-de-dados/"/>
              </a:rPr>
              <a:t>https://awari.com.br/guia-completo-para-um-eficiente-levantamento-de-requisitos-de-banco-de-dados/</a:t>
            </a:r>
          </a:p>
          <a:p>
            <a:pPr algn="l">
              <a:lnSpc>
                <a:spcPts val="2944"/>
              </a:lnSpc>
            </a:p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8262">
            <a:off x="4268261" y="3399051"/>
            <a:ext cx="9751478" cy="3488898"/>
            <a:chOff x="0" y="0"/>
            <a:chExt cx="1627683" cy="5823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27683" cy="582355"/>
            </a:xfrm>
            <a:custGeom>
              <a:avLst/>
              <a:gdLst/>
              <a:ahLst/>
              <a:cxnLst/>
              <a:rect r="r" b="b" t="t" l="l"/>
              <a:pathLst>
                <a:path h="582355" w="1627683">
                  <a:moveTo>
                    <a:pt x="0" y="0"/>
                  </a:moveTo>
                  <a:lnTo>
                    <a:pt x="1627683" y="0"/>
                  </a:lnTo>
                  <a:lnTo>
                    <a:pt x="1627683" y="582355"/>
                  </a:lnTo>
                  <a:lnTo>
                    <a:pt x="0" y="5823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627683" cy="6204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1515597">
            <a:off x="12916055" y="2379311"/>
            <a:ext cx="1874721" cy="1874721"/>
          </a:xfrm>
          <a:custGeom>
            <a:avLst/>
            <a:gdLst/>
            <a:ahLst/>
            <a:cxnLst/>
            <a:rect r="r" b="b" t="t" l="l"/>
            <a:pathLst>
              <a:path h="1874721" w="1874721">
                <a:moveTo>
                  <a:pt x="0" y="0"/>
                </a:moveTo>
                <a:lnTo>
                  <a:pt x="1874721" y="0"/>
                </a:lnTo>
                <a:lnTo>
                  <a:pt x="1874721" y="1874721"/>
                </a:lnTo>
                <a:lnTo>
                  <a:pt x="0" y="18747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-58262">
            <a:off x="4730094" y="3907963"/>
            <a:ext cx="9102746" cy="2610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32"/>
              </a:lnSpc>
              <a:spcBef>
                <a:spcPct val="0"/>
              </a:spcBef>
            </a:pPr>
            <a:r>
              <a:rPr lang="en-US" sz="8156">
                <a:solidFill>
                  <a:srgbClr val="1B1B1B"/>
                </a:solidFill>
                <a:latin typeface="Gatwick Bold"/>
              </a:rPr>
              <a:t> obrigado pela atenção!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69219" y="497551"/>
            <a:ext cx="6078352" cy="1105652"/>
            <a:chOff x="0" y="0"/>
            <a:chExt cx="1459414" cy="265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9414" cy="265467"/>
            </a:xfrm>
            <a:custGeom>
              <a:avLst/>
              <a:gdLst/>
              <a:ahLst/>
              <a:cxnLst/>
              <a:rect r="r" b="b" t="t" l="l"/>
              <a:pathLst>
                <a:path h="265467" w="1459414">
                  <a:moveTo>
                    <a:pt x="0" y="0"/>
                  </a:moveTo>
                  <a:lnTo>
                    <a:pt x="1459414" y="0"/>
                  </a:lnTo>
                  <a:lnTo>
                    <a:pt x="1459414" y="265467"/>
                  </a:lnTo>
                  <a:lnTo>
                    <a:pt x="0" y="265467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59414" cy="303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461128" y="810458"/>
            <a:ext cx="7338473" cy="2579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40"/>
              </a:lnSpc>
            </a:pPr>
            <a:r>
              <a:rPr lang="en-US" sz="8000">
                <a:solidFill>
                  <a:srgbClr val="000747"/>
                </a:solidFill>
                <a:latin typeface="Gatwick Bold"/>
              </a:rPr>
              <a:t>Requisitos</a:t>
            </a:r>
          </a:p>
          <a:p>
            <a:pPr algn="l">
              <a:lnSpc>
                <a:spcPts val="984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969219" y="2646878"/>
            <a:ext cx="6168463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Regras de Negócio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661102" y="2684978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1.3.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0512" y="3559623"/>
            <a:ext cx="8195766" cy="438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747"/>
                </a:solidFill>
                <a:latin typeface="Gabriel Sans"/>
              </a:rPr>
              <a:t>Uma Regra de Negócio tem a responsabilidade de restringir algo, baseado na condição que é considerada em seu escopo e são necessárias para o negócio “acontecer”.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7227987" y="2684978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1.4.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600348" y="2713553"/>
            <a:ext cx="6187164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133C9D"/>
                </a:solidFill>
                <a:latin typeface="Gabriel Sans Bold"/>
              </a:rPr>
              <a:t>Restrições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799601" y="3422650"/>
            <a:ext cx="8195766" cy="686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747"/>
                </a:solidFill>
                <a:latin typeface="Gabriel Sans"/>
              </a:rPr>
              <a:t>As restrições de um projeto, chamadas de constraints, em inglês, são todos os fatores que limitam a execução de uma iniciativa. Elas também podem ser definidas como as condições impostas à realização do projeto, que devem ser obrigatoriamente cumpridas pelo gerente do projeto e sua equipe.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2471735">
            <a:off x="1184556" y="164027"/>
            <a:ext cx="1078005" cy="1237309"/>
          </a:xfrm>
          <a:custGeom>
            <a:avLst/>
            <a:gdLst/>
            <a:ahLst/>
            <a:cxnLst/>
            <a:rect r="r" b="b" t="t" l="l"/>
            <a:pathLst>
              <a:path h="1237309" w="1078005">
                <a:moveTo>
                  <a:pt x="0" y="0"/>
                </a:moveTo>
                <a:lnTo>
                  <a:pt x="1078005" y="0"/>
                </a:lnTo>
                <a:lnTo>
                  <a:pt x="1078005" y="1237309"/>
                </a:lnTo>
                <a:lnTo>
                  <a:pt x="0" y="12373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69219" y="497551"/>
            <a:ext cx="6078352" cy="1105652"/>
            <a:chOff x="0" y="0"/>
            <a:chExt cx="1459414" cy="265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9414" cy="265467"/>
            </a:xfrm>
            <a:custGeom>
              <a:avLst/>
              <a:gdLst/>
              <a:ahLst/>
              <a:cxnLst/>
              <a:rect r="r" b="b" t="t" l="l"/>
              <a:pathLst>
                <a:path h="265467" w="1459414">
                  <a:moveTo>
                    <a:pt x="0" y="0"/>
                  </a:moveTo>
                  <a:lnTo>
                    <a:pt x="1459414" y="0"/>
                  </a:lnTo>
                  <a:lnTo>
                    <a:pt x="1459414" y="265467"/>
                  </a:lnTo>
                  <a:lnTo>
                    <a:pt x="0" y="265467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59414" cy="303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461128" y="810458"/>
            <a:ext cx="7338473" cy="2579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40"/>
              </a:lnSpc>
            </a:pPr>
            <a:r>
              <a:rPr lang="en-US" sz="8000">
                <a:solidFill>
                  <a:srgbClr val="000747"/>
                </a:solidFill>
                <a:latin typeface="Gatwick Bold"/>
              </a:rPr>
              <a:t>Requisitos</a:t>
            </a:r>
          </a:p>
          <a:p>
            <a:pPr algn="l">
              <a:lnSpc>
                <a:spcPts val="984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969219" y="2646878"/>
            <a:ext cx="6168463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Tipos de Requisitos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661102" y="2684978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1.5.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53148" y="3613377"/>
            <a:ext cx="12092905" cy="500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747"/>
                </a:solidFill>
                <a:latin typeface="Gabriel Sans"/>
              </a:rPr>
              <a:t>São classificados em requisitos de usuário e requisitos de sistema. Requisitos de usuários são requisitos de mais alto nível, escritos por usuários, normalmente em linguagem natural e sem entrar em detalhes técnicos. Já os requisitos de sistema são técnicos, precisos e escritos pelos próprios desenvolvedores.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-1444039">
            <a:off x="1207679" y="196760"/>
            <a:ext cx="1342859" cy="1772752"/>
          </a:xfrm>
          <a:custGeom>
            <a:avLst/>
            <a:gdLst/>
            <a:ahLst/>
            <a:cxnLst/>
            <a:rect r="r" b="b" t="t" l="l"/>
            <a:pathLst>
              <a:path h="1772752" w="1342859">
                <a:moveTo>
                  <a:pt x="0" y="0"/>
                </a:moveTo>
                <a:lnTo>
                  <a:pt x="1342859" y="0"/>
                </a:lnTo>
                <a:lnTo>
                  <a:pt x="1342859" y="1772752"/>
                </a:lnTo>
                <a:lnTo>
                  <a:pt x="0" y="17727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677310" y="1028700"/>
            <a:ext cx="6078352" cy="1105652"/>
            <a:chOff x="0" y="0"/>
            <a:chExt cx="1459414" cy="265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9414" cy="265467"/>
            </a:xfrm>
            <a:custGeom>
              <a:avLst/>
              <a:gdLst/>
              <a:ahLst/>
              <a:cxnLst/>
              <a:rect r="r" b="b" t="t" l="l"/>
              <a:pathLst>
                <a:path h="265467" w="1459414">
                  <a:moveTo>
                    <a:pt x="0" y="0"/>
                  </a:moveTo>
                  <a:lnTo>
                    <a:pt x="1459414" y="0"/>
                  </a:lnTo>
                  <a:lnTo>
                    <a:pt x="1459414" y="265467"/>
                  </a:lnTo>
                  <a:lnTo>
                    <a:pt x="0" y="265467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59414" cy="303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352810" y="923925"/>
            <a:ext cx="9092261" cy="3335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78"/>
              </a:lnSpc>
            </a:pPr>
            <a:r>
              <a:rPr lang="en-US" sz="6974">
                <a:solidFill>
                  <a:srgbClr val="000747"/>
                </a:solidFill>
                <a:latin typeface="Gatwick Bold"/>
              </a:rPr>
              <a:t>Levantamento de requisitos</a:t>
            </a:r>
          </a:p>
          <a:p>
            <a:pPr algn="l">
              <a:lnSpc>
                <a:spcPts val="857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-1661102" y="3258176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2.1.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8053" y="3229601"/>
            <a:ext cx="6168463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Definição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13007" y="4116802"/>
            <a:ext cx="10345912" cy="438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Gabriel Sans"/>
              </a:rPr>
              <a:t>Levantar requisitos significa identificar condições ou capacidades que devem ser atendidas ou possuídas por um sistema para satisfazer um contrato, padrões, especificações e outras documentações formais.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677310" y="1028700"/>
            <a:ext cx="6078352" cy="1105652"/>
            <a:chOff x="0" y="0"/>
            <a:chExt cx="1459414" cy="265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9414" cy="265467"/>
            </a:xfrm>
            <a:custGeom>
              <a:avLst/>
              <a:gdLst/>
              <a:ahLst/>
              <a:cxnLst/>
              <a:rect r="r" b="b" t="t" l="l"/>
              <a:pathLst>
                <a:path h="265467" w="1459414">
                  <a:moveTo>
                    <a:pt x="0" y="0"/>
                  </a:moveTo>
                  <a:lnTo>
                    <a:pt x="1459414" y="0"/>
                  </a:lnTo>
                  <a:lnTo>
                    <a:pt x="1459414" y="265467"/>
                  </a:lnTo>
                  <a:lnTo>
                    <a:pt x="0" y="265467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59414" cy="303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167039" y="923925"/>
            <a:ext cx="9092261" cy="3335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78"/>
              </a:lnSpc>
            </a:pPr>
            <a:r>
              <a:rPr lang="en-US" sz="6974">
                <a:solidFill>
                  <a:srgbClr val="000747"/>
                </a:solidFill>
                <a:latin typeface="Gatwick Bold"/>
              </a:rPr>
              <a:t>Levantamento de requisitos</a:t>
            </a:r>
          </a:p>
          <a:p>
            <a:pPr algn="l">
              <a:lnSpc>
                <a:spcPts val="857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-1302471" y="4429125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2.2.1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4261" y="4391025"/>
            <a:ext cx="6168463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9"/>
              </a:lnSpc>
              <a:spcBef>
                <a:spcPct val="0"/>
              </a:spcBef>
            </a:pPr>
            <a:r>
              <a:rPr lang="en-US" sz="4399">
                <a:solidFill>
                  <a:srgbClr val="133C9D"/>
                </a:solidFill>
                <a:latin typeface="Gabriel Sans Bold"/>
              </a:rPr>
              <a:t>Briefing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32277" y="5294431"/>
            <a:ext cx="10680892" cy="438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747"/>
                </a:solidFill>
                <a:latin typeface="Gabriel Sans"/>
              </a:rPr>
              <a:t>O Briefing se trata de um resumo, um conjunto de ações e estratégias que são passadas para um grupo de pessoas para que certo problema possa ser resolvido.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747"/>
                </a:solidFill>
                <a:latin typeface="Gabriel Sans"/>
              </a:rPr>
              <a:t>No briefing você mapeia o problema e faz sugestões de solução.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204261" y="3448050"/>
            <a:ext cx="6168463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Técnicas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1460655" y="3476625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2.2.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677310" y="1028700"/>
            <a:ext cx="6078352" cy="1105652"/>
            <a:chOff x="0" y="0"/>
            <a:chExt cx="1459414" cy="265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9414" cy="265467"/>
            </a:xfrm>
            <a:custGeom>
              <a:avLst/>
              <a:gdLst/>
              <a:ahLst/>
              <a:cxnLst/>
              <a:rect r="r" b="b" t="t" l="l"/>
              <a:pathLst>
                <a:path h="265467" w="1459414">
                  <a:moveTo>
                    <a:pt x="0" y="0"/>
                  </a:moveTo>
                  <a:lnTo>
                    <a:pt x="1459414" y="0"/>
                  </a:lnTo>
                  <a:lnTo>
                    <a:pt x="1459414" y="265467"/>
                  </a:lnTo>
                  <a:lnTo>
                    <a:pt x="0" y="265467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59414" cy="303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840105" y="923925"/>
            <a:ext cx="9092261" cy="3335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78"/>
              </a:lnSpc>
            </a:pPr>
            <a:r>
              <a:rPr lang="en-US" sz="6974">
                <a:solidFill>
                  <a:srgbClr val="000747"/>
                </a:solidFill>
                <a:latin typeface="Gatwick Bold"/>
              </a:rPr>
              <a:t>Levantamento de requisitos</a:t>
            </a:r>
          </a:p>
          <a:p>
            <a:pPr algn="l">
              <a:lnSpc>
                <a:spcPts val="857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242559" y="3577263"/>
            <a:ext cx="11730876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Levantamento orientado a pontos de vista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025102" y="3610601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2.2.2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47250" y="4560570"/>
            <a:ext cx="14121493" cy="469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747"/>
                </a:solidFill>
                <a:latin typeface="Gabriel Sans"/>
              </a:rPr>
              <a:t>Uma importante capacidade da análise orientada a pontos de vista é que ela reconhece a existência de várias perspectivas e oferece um framework para descobrir conflitos nos requisitos propostos por diferentes stakeholders, organizando as informações e pontos de vista desses, organizando em brainstorming todas as informações, em uma das etapas dessa técnica consiste em documentar a descrição de todos os pontos de vista e conclusões.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561203" y="1028700"/>
            <a:ext cx="6194459" cy="1175316"/>
            <a:chOff x="0" y="0"/>
            <a:chExt cx="1487292" cy="28219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87292" cy="282194"/>
            </a:xfrm>
            <a:custGeom>
              <a:avLst/>
              <a:gdLst/>
              <a:ahLst/>
              <a:cxnLst/>
              <a:rect r="r" b="b" t="t" l="l"/>
              <a:pathLst>
                <a:path h="282194" w="1487292">
                  <a:moveTo>
                    <a:pt x="0" y="0"/>
                  </a:moveTo>
                  <a:lnTo>
                    <a:pt x="1487292" y="0"/>
                  </a:lnTo>
                  <a:lnTo>
                    <a:pt x="1487292" y="282194"/>
                  </a:lnTo>
                  <a:lnTo>
                    <a:pt x="0" y="282194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87292" cy="3202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406486" y="923925"/>
            <a:ext cx="9092261" cy="3335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78"/>
              </a:lnSpc>
            </a:pPr>
            <a:r>
              <a:rPr lang="en-US" sz="6974">
                <a:solidFill>
                  <a:srgbClr val="000747"/>
                </a:solidFill>
                <a:latin typeface="Gatwick Bold"/>
              </a:rPr>
              <a:t>Levantamento de requisitos</a:t>
            </a:r>
          </a:p>
          <a:p>
            <a:pPr algn="l">
              <a:lnSpc>
                <a:spcPts val="857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010345" y="3591551"/>
            <a:ext cx="11730876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Etnografia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326980" y="3620126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2.2.3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45740" y="4660419"/>
            <a:ext cx="14121493" cy="411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747"/>
                </a:solidFill>
                <a:latin typeface="Gabriel Sans"/>
              </a:rPr>
              <a:t> A etnografia é uma técnica de observação que pode ser utilizada para compreender os requisitos sociais e organizacionais. O principal objetivo da etnografia é que ela ajuda a descobrir requisitos de sistema implícitos, que refletem os processos reais, em vez de os processos formais, onde as pessoas estão envolvidas.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561203" y="1028700"/>
            <a:ext cx="6194459" cy="1175316"/>
            <a:chOff x="0" y="0"/>
            <a:chExt cx="1487292" cy="28219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87292" cy="282194"/>
            </a:xfrm>
            <a:custGeom>
              <a:avLst/>
              <a:gdLst/>
              <a:ahLst/>
              <a:cxnLst/>
              <a:rect r="r" b="b" t="t" l="l"/>
              <a:pathLst>
                <a:path h="282194" w="1487292">
                  <a:moveTo>
                    <a:pt x="0" y="0"/>
                  </a:moveTo>
                  <a:lnTo>
                    <a:pt x="1487292" y="0"/>
                  </a:lnTo>
                  <a:lnTo>
                    <a:pt x="1487292" y="282194"/>
                  </a:lnTo>
                  <a:lnTo>
                    <a:pt x="0" y="282194"/>
                  </a:lnTo>
                  <a:close/>
                </a:path>
              </a:pathLst>
            </a:custGeom>
            <a:solidFill>
              <a:srgbClr val="416A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87292" cy="3202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406486" y="923925"/>
            <a:ext cx="9092261" cy="3335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78"/>
              </a:lnSpc>
            </a:pPr>
            <a:r>
              <a:rPr lang="en-US" sz="6974">
                <a:solidFill>
                  <a:srgbClr val="000747"/>
                </a:solidFill>
                <a:latin typeface="Gatwick Bold"/>
              </a:rPr>
              <a:t>Levantamento de requisitos</a:t>
            </a:r>
          </a:p>
          <a:p>
            <a:pPr algn="l">
              <a:lnSpc>
                <a:spcPts val="857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033256" y="2239376"/>
            <a:ext cx="11730876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9"/>
              </a:lnSpc>
              <a:spcBef>
                <a:spcPct val="0"/>
              </a:spcBef>
            </a:pPr>
            <a:r>
              <a:rPr lang="en-US" sz="4299">
                <a:solidFill>
                  <a:srgbClr val="133C9D"/>
                </a:solidFill>
                <a:latin typeface="Gabriel Sans Bold"/>
              </a:rPr>
              <a:t> Entrevistas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212424" y="2267951"/>
            <a:ext cx="66694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  <a:spcBef>
                <a:spcPct val="0"/>
              </a:spcBef>
            </a:pPr>
            <a:r>
              <a:rPr lang="en-US" sz="4324">
                <a:solidFill>
                  <a:srgbClr val="000747"/>
                </a:solidFill>
                <a:latin typeface="Gatwick Bold"/>
              </a:rPr>
              <a:t>2.2.4.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32337" y="3286998"/>
            <a:ext cx="15726963" cy="670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9"/>
              </a:lnSpc>
            </a:pPr>
            <a:r>
              <a:rPr lang="en-US" sz="2685">
                <a:solidFill>
                  <a:srgbClr val="000747"/>
                </a:solidFill>
                <a:latin typeface="Gabriel Sans"/>
              </a:rPr>
              <a:t>Importante verificar a cultura da empresa, os termos utilizados pelas equipes para estabelecer um vocabulário em comum na hora de elaborar as perguntas a serem usadas na entrevista.</a:t>
            </a:r>
          </a:p>
          <a:p>
            <a:pPr algn="l">
              <a:lnSpc>
                <a:spcPts val="3759"/>
              </a:lnSpc>
            </a:pPr>
            <a:r>
              <a:rPr lang="en-US" sz="2685">
                <a:solidFill>
                  <a:srgbClr val="000747"/>
                </a:solidFill>
                <a:latin typeface="Gabriel Sans Bold"/>
              </a:rPr>
              <a:t>Estabelecer objetivos: </a:t>
            </a:r>
            <a:r>
              <a:rPr lang="en-US" sz="2685">
                <a:solidFill>
                  <a:srgbClr val="000747"/>
                </a:solidFill>
                <a:latin typeface="Gabriel Sans"/>
              </a:rPr>
              <a:t>fazer perguntas relacionadas aos processos de informações(fonte da informação, formato das informações) e comportamentos nas tomadas de decisões(frequência de tomadas de decisões, estilo da tomada de decisão).</a:t>
            </a:r>
          </a:p>
          <a:p>
            <a:pPr algn="l">
              <a:lnSpc>
                <a:spcPts val="3759"/>
              </a:lnSpc>
            </a:pPr>
            <a:r>
              <a:rPr lang="en-US" sz="2685">
                <a:solidFill>
                  <a:srgbClr val="000747"/>
                </a:solidFill>
                <a:latin typeface="Gabriel Sans Bold"/>
              </a:rPr>
              <a:t>Decidir tipos de questões e estrutura da entrevista: </a:t>
            </a:r>
            <a:r>
              <a:rPr lang="en-US" sz="2685">
                <a:solidFill>
                  <a:srgbClr val="000747"/>
                </a:solidFill>
                <a:latin typeface="Gabriel Sans"/>
              </a:rPr>
              <a:t>o principal ponto é saber elaborar os tipos de questões (abertas ou fechadas) e a estrutura de como vai ocorrer a entrevista (veremos alguns métodos mais adiante).</a:t>
            </a:r>
          </a:p>
          <a:p>
            <a:pPr algn="l">
              <a:lnSpc>
                <a:spcPts val="3759"/>
              </a:lnSpc>
            </a:pPr>
            <a:r>
              <a:rPr lang="en-US" sz="2685">
                <a:solidFill>
                  <a:srgbClr val="000747"/>
                </a:solidFill>
                <a:latin typeface="Gabriel Sans Bold"/>
              </a:rPr>
              <a:t>Decidir como registrar a entrevista:</a:t>
            </a:r>
            <a:r>
              <a:rPr lang="en-US" sz="2685">
                <a:solidFill>
                  <a:srgbClr val="000747"/>
                </a:solidFill>
                <a:latin typeface="Gabriel Sans"/>
              </a:rPr>
              <a:t> Registrar os resultados obtidos pela entrevista, alguns métodos comuns são por meios de anotações, onde se pode obter os principais pontos da entrevista, porém se perde muita informação; e gravações, que são meios mais eficazes</a:t>
            </a:r>
          </a:p>
          <a:p>
            <a:pPr algn="l">
              <a:lnSpc>
                <a:spcPts val="37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DAGHXx_rGrE</dc:identifier>
  <dcterms:modified xsi:type="dcterms:W3CDTF">2011-08-01T06:04:30Z</dcterms:modified>
  <cp:revision>1</cp:revision>
  <dc:title>Estudo Dirigido - LER</dc:title>
</cp:coreProperties>
</file>