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1" r:id="rId2"/>
    <p:sldId id="265" r:id="rId3"/>
    <p:sldId id="266" r:id="rId4"/>
    <p:sldId id="267" r:id="rId5"/>
    <p:sldId id="268" r:id="rId6"/>
    <p:sldId id="279" r:id="rId7"/>
    <p:sldId id="272" r:id="rId8"/>
    <p:sldId id="273" r:id="rId9"/>
    <p:sldId id="274" r:id="rId10"/>
    <p:sldId id="270" r:id="rId11"/>
    <p:sldId id="275" r:id="rId12"/>
    <p:sldId id="276" r:id="rId13"/>
    <p:sldId id="277" r:id="rId14"/>
    <p:sldId id="278" r:id="rId15"/>
    <p:sldId id="280" r:id="rId16"/>
    <p:sldId id="281" r:id="rId17"/>
    <p:sldId id="282" r:id="rId18"/>
    <p:sldId id="291" r:id="rId19"/>
    <p:sldId id="284" r:id="rId20"/>
    <p:sldId id="285" r:id="rId21"/>
    <p:sldId id="286" r:id="rId22"/>
    <p:sldId id="295" r:id="rId23"/>
    <p:sldId id="288" r:id="rId24"/>
    <p:sldId id="294" r:id="rId25"/>
    <p:sldId id="287" r:id="rId26"/>
    <p:sldId id="293" r:id="rId27"/>
    <p:sldId id="305" r:id="rId28"/>
    <p:sldId id="307" r:id="rId29"/>
    <p:sldId id="306" r:id="rId30"/>
    <p:sldId id="308" r:id="rId31"/>
    <p:sldId id="289" r:id="rId32"/>
    <p:sldId id="290" r:id="rId33"/>
    <p:sldId id="297" r:id="rId34"/>
    <p:sldId id="300" r:id="rId35"/>
    <p:sldId id="299" r:id="rId36"/>
    <p:sldId id="298" r:id="rId37"/>
    <p:sldId id="301" r:id="rId38"/>
    <p:sldId id="302" r:id="rId39"/>
    <p:sldId id="303" r:id="rId40"/>
    <p:sldId id="304" r:id="rId41"/>
    <p:sldId id="309" r:id="rId42"/>
    <p:sldId id="262" r:id="rId4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8564" autoAdjust="0"/>
  </p:normalViewPr>
  <p:slideViewPr>
    <p:cSldViewPr snapToGrid="0">
      <p:cViewPr varScale="1">
        <p:scale>
          <a:sx n="74" d="100"/>
          <a:sy n="74" d="100"/>
        </p:scale>
        <p:origin x="-38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2018年12月17日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2018年12月17日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EB714D5-A1DE-4462-983C-1F4A3C2ACA97}" type="datetime2">
              <a:rPr lang="zh-CN" altLang="en-US" smtClean="0"/>
              <a:t>2018年12月17日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3527EE1-BD03-448D-8A9E-14A61811C9E4}" type="datetime2">
              <a:rPr lang="zh-CN" altLang="en-US" smtClean="0"/>
              <a:t>2018年12月17日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30FEE115-527E-43F4-A066-993200FB7FAB}" type="datetime2">
              <a:rPr lang="zh-CN" altLang="en-US" smtClean="0"/>
              <a:t>2018年12月17日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BF058C2E-993B-4CBC-894F-B88E87EF4F8C}" type="datetime2">
              <a:rPr lang="zh-CN" altLang="en-US" smtClean="0"/>
              <a:t>2018年12月17日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5415E523-DACC-4A78-A78C-152240DD89D6}" type="datetime2">
              <a:rPr lang="zh-CN" altLang="en-US" smtClean="0"/>
              <a:t>2018年12月17日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874C8457-719F-4DD2-88A6-806ECF97DDD0}" type="datetime2">
              <a:rPr lang="zh-CN" altLang="en-US" smtClean="0"/>
              <a:t>2018年12月17日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20E56A4C-825E-4681-B3E3-F39339C57855}" type="datetime2">
              <a:rPr lang="zh-CN" altLang="en-US" smtClean="0"/>
              <a:t>2018年12月17日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08CA1398-11DE-4568-881E-EA7A256DA19A}" type="datetime2">
              <a:rPr lang="zh-CN" altLang="en-US" smtClean="0"/>
              <a:t>2018年12月17日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FA4696BD-9512-4156-A27B-268189652944}" type="datetime2">
              <a:rPr lang="zh-CN" altLang="en-US" smtClean="0"/>
              <a:t>2018年12月17日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2416" y="308598"/>
            <a:ext cx="9837981" cy="2643580"/>
          </a:xfrm>
        </p:spPr>
        <p:txBody>
          <a:bodyPr rtlCol="0">
            <a:normAutofit/>
          </a:bodyPr>
          <a:lstStyle/>
          <a:p>
            <a:r>
              <a:rPr lang="en-US" altLang="zh-CN" sz="5400" dirty="0">
                <a:latin typeface="Arial" panose="020B0604020202020204" pitchFamily="34" charset="0"/>
                <a:sym typeface="Arial" panose="020B0604020202020204" pitchFamily="34" charset="0"/>
              </a:rPr>
              <a:t>Pay to Go Shower System</a:t>
            </a:r>
            <a:endParaRPr lang="zh-CN" altLang="en-US" sz="5400" dirty="0">
              <a:latin typeface="Arial" panose="020B0604020202020204" pitchFamily="34" charset="0"/>
              <a:sym typeface="Arial" panose="020B0604020202020204" pitchFamily="34" charset="0"/>
            </a:endParaRPr>
          </a:p>
        </p:txBody>
      </p:sp>
      <p:sp>
        <p:nvSpPr>
          <p:cNvPr id="3" name="副标题 2"/>
          <p:cNvSpPr>
            <a:spLocks noGrp="1"/>
          </p:cNvSpPr>
          <p:nvPr>
            <p:ph type="subTitle" idx="1"/>
          </p:nvPr>
        </p:nvSpPr>
        <p:spPr>
          <a:xfrm>
            <a:off x="947461" y="2952178"/>
            <a:ext cx="9604310" cy="1139088"/>
          </a:xfrm>
        </p:spPr>
        <p:txBody>
          <a:bodyPr rtlCol="0">
            <a:noAutofit/>
          </a:bodyPr>
          <a:lstStyle/>
          <a:p>
            <a:pPr algn="r" rtl="0"/>
            <a:r>
              <a:rPr lang="en-US" altLang="zh-CN" sz="3600" dirty="0">
                <a:latin typeface="Arial" panose="020B0604020202020204" pitchFamily="34" charset="0"/>
                <a:sym typeface="Arial" panose="020B0604020202020204" pitchFamily="34" charset="0"/>
              </a:rPr>
              <a:t>K.O.D Inc</a:t>
            </a:r>
            <a:br>
              <a:rPr lang="en-US" altLang="zh-CN" sz="3600" dirty="0">
                <a:latin typeface="Arial" panose="020B0604020202020204" pitchFamily="34" charset="0"/>
                <a:sym typeface="Arial" panose="020B0604020202020204" pitchFamily="34" charset="0"/>
              </a:rPr>
            </a:br>
            <a:endParaRPr lang="zh-CN" altLang="en-US" sz="3600" dirty="0">
              <a:latin typeface="Arial" panose="020B0604020202020204" pitchFamily="34" charset="0"/>
              <a:sym typeface="Arial" panose="020B0604020202020204" pitchFamily="34" charset="0"/>
            </a:endParaRPr>
          </a:p>
        </p:txBody>
      </p:sp>
      <p:sp>
        <p:nvSpPr>
          <p:cNvPr id="4" name="TextBox 3">
            <a:extLst>
              <a:ext uri="{FF2B5EF4-FFF2-40B4-BE49-F238E27FC236}">
                <a16:creationId xmlns:a16="http://schemas.microsoft.com/office/drawing/2014/main" xmlns="" id="{092C66C0-BE01-4B92-A58B-F477D65DAC37}"/>
              </a:ext>
            </a:extLst>
          </p:cNvPr>
          <p:cNvSpPr txBox="1"/>
          <p:nvPr/>
        </p:nvSpPr>
        <p:spPr>
          <a:xfrm>
            <a:off x="1431235" y="4731026"/>
            <a:ext cx="1736437" cy="646331"/>
          </a:xfrm>
          <a:prstGeom prst="rect">
            <a:avLst/>
          </a:prstGeom>
          <a:noFill/>
        </p:spPr>
        <p:txBody>
          <a:bodyPr wrap="none" rtlCol="0">
            <a:spAutoFit/>
          </a:bodyPr>
          <a:lstStyle/>
          <a:p>
            <a:r>
              <a:rPr lang="en-US" dirty="0"/>
              <a:t>Nicoy Smith</a:t>
            </a:r>
          </a:p>
          <a:p>
            <a:r>
              <a:rPr lang="en-US" dirty="0"/>
              <a:t>Kenneth Anglin</a:t>
            </a:r>
          </a:p>
        </p:txBody>
      </p:sp>
      <p:sp>
        <p:nvSpPr>
          <p:cNvPr id="5" name="TextBox 4">
            <a:extLst>
              <a:ext uri="{FF2B5EF4-FFF2-40B4-BE49-F238E27FC236}">
                <a16:creationId xmlns:a16="http://schemas.microsoft.com/office/drawing/2014/main" xmlns="" id="{B19EAAC2-6CE8-4C1D-A945-683BAA6A3E4F}"/>
              </a:ext>
            </a:extLst>
          </p:cNvPr>
          <p:cNvSpPr txBox="1"/>
          <p:nvPr/>
        </p:nvSpPr>
        <p:spPr>
          <a:xfrm>
            <a:off x="4013179" y="4631635"/>
            <a:ext cx="1668085" cy="646331"/>
          </a:xfrm>
          <a:prstGeom prst="rect">
            <a:avLst/>
          </a:prstGeom>
          <a:noFill/>
        </p:spPr>
        <p:txBody>
          <a:bodyPr wrap="none" rtlCol="0">
            <a:spAutoFit/>
          </a:bodyPr>
          <a:lstStyle/>
          <a:p>
            <a:r>
              <a:rPr lang="en-US" dirty="0" err="1"/>
              <a:t>Ottor</a:t>
            </a:r>
            <a:r>
              <a:rPr lang="en-US" dirty="0"/>
              <a:t> Mills</a:t>
            </a:r>
          </a:p>
          <a:p>
            <a:r>
              <a:rPr lang="en-US" dirty="0"/>
              <a:t>David Thomas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pic>
        <p:nvPicPr>
          <p:cNvPr id="7" name="Content Placeholder 6" descr="A close up of text on a black background  Description generated with very high confidence">
            <a:extLst>
              <a:ext uri="{FF2B5EF4-FFF2-40B4-BE49-F238E27FC236}">
                <a16:creationId xmlns:a16="http://schemas.microsoft.com/office/drawing/2014/main" xmlns="" id="{D36C2C18-C827-4021-8A03-1DD516103630}"/>
              </a:ext>
            </a:extLst>
          </p:cNvPr>
          <p:cNvPicPr>
            <a:picLocks noGrp="1" noChangeAspect="1"/>
          </p:cNvPicPr>
          <p:nvPr>
            <p:ph idx="1"/>
          </p:nvPr>
        </p:nvPicPr>
        <p:blipFill rotWithShape="1">
          <a:blip r:embed="rId2"/>
          <a:srcRect b="81822"/>
          <a:stretch/>
        </p:blipFill>
        <p:spPr>
          <a:xfrm>
            <a:off x="1193905" y="1709530"/>
            <a:ext cx="10102112" cy="3949148"/>
          </a:xfrm>
        </p:spPr>
      </p:pic>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10</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Use Case Diagrams</a:t>
            </a:r>
          </a:p>
        </p:txBody>
      </p:sp>
    </p:spTree>
    <p:extLst>
      <p:ext uri="{BB962C8B-B14F-4D97-AF65-F5344CB8AC3E}">
        <p14:creationId xmlns:p14="http://schemas.microsoft.com/office/powerpoint/2010/main" val="37517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11</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Use Case Textual Descriptions</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lnSpcReduction="10000"/>
          </a:bodyPr>
          <a:lstStyle/>
          <a:p>
            <a:r>
              <a:rPr lang="en-US" b="1" dirty="0"/>
              <a:t>Use case name:</a:t>
            </a:r>
            <a:r>
              <a:rPr lang="en-US" dirty="0"/>
              <a:t> Pay Fee</a:t>
            </a:r>
          </a:p>
          <a:p>
            <a:r>
              <a:rPr lang="en-US" b="1" dirty="0"/>
              <a:t>Summary: </a:t>
            </a:r>
            <a:r>
              <a:rPr lang="en-US" dirty="0"/>
              <a:t>The shower transaction is paid for  </a:t>
            </a:r>
          </a:p>
          <a:p>
            <a:r>
              <a:rPr lang="en-US" b="1" dirty="0"/>
              <a:t>Actor:</a:t>
            </a:r>
            <a:r>
              <a:rPr lang="en-US" dirty="0"/>
              <a:t> </a:t>
            </a:r>
            <a:r>
              <a:rPr lang="en-US" dirty="0" err="1"/>
              <a:t>Showerer</a:t>
            </a:r>
            <a:endParaRPr lang="en-US" dirty="0"/>
          </a:p>
          <a:p>
            <a:r>
              <a:rPr lang="en-US" b="1" dirty="0"/>
              <a:t>Precondition: </a:t>
            </a:r>
            <a:r>
              <a:rPr lang="en-US" dirty="0"/>
              <a:t>User has enough money</a:t>
            </a:r>
          </a:p>
          <a:p>
            <a:r>
              <a:rPr lang="en-US" b="1" dirty="0"/>
              <a:t>Main Flow:</a:t>
            </a:r>
            <a:r>
              <a:rPr lang="en-US" dirty="0"/>
              <a:t> </a:t>
            </a:r>
          </a:p>
          <a:p>
            <a:r>
              <a:rPr lang="en-US" dirty="0"/>
              <a:t>1. User uses smartphone to scan QR Code</a:t>
            </a:r>
          </a:p>
          <a:p>
            <a:r>
              <a:rPr lang="en-US" dirty="0"/>
              <a:t>2. User completes payment process</a:t>
            </a:r>
          </a:p>
          <a:p>
            <a:pPr marL="0" indent="0">
              <a:buNone/>
            </a:pPr>
            <a:endParaRPr lang="en-US" dirty="0"/>
          </a:p>
        </p:txBody>
      </p:sp>
    </p:spTree>
    <p:extLst>
      <p:ext uri="{BB962C8B-B14F-4D97-AF65-F5344CB8AC3E}">
        <p14:creationId xmlns:p14="http://schemas.microsoft.com/office/powerpoint/2010/main" val="12762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12</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Use Case Textual Descriptions</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fontScale="77500" lnSpcReduction="20000"/>
          </a:bodyPr>
          <a:lstStyle/>
          <a:p>
            <a:r>
              <a:rPr lang="en-US" b="1" dirty="0"/>
              <a:t>Use case name:</a:t>
            </a:r>
            <a:r>
              <a:rPr lang="en-US" dirty="0"/>
              <a:t> Start Shower</a:t>
            </a:r>
          </a:p>
          <a:p>
            <a:r>
              <a:rPr lang="en-US" b="1" dirty="0"/>
              <a:t>Summary: </a:t>
            </a:r>
            <a:r>
              <a:rPr lang="en-US" dirty="0"/>
              <a:t>The User starts the Shower Process</a:t>
            </a:r>
          </a:p>
          <a:p>
            <a:r>
              <a:rPr lang="en-US" b="1" dirty="0"/>
              <a:t>Actor:</a:t>
            </a:r>
            <a:r>
              <a:rPr lang="en-US" dirty="0"/>
              <a:t> </a:t>
            </a:r>
            <a:r>
              <a:rPr lang="en-US" dirty="0" err="1"/>
              <a:t>Showerer</a:t>
            </a:r>
            <a:endParaRPr lang="en-US" dirty="0"/>
          </a:p>
          <a:p>
            <a:r>
              <a:rPr lang="en-US" b="1" dirty="0"/>
              <a:t>Precondition: </a:t>
            </a:r>
            <a:r>
              <a:rPr lang="en-US" dirty="0"/>
              <a:t>User has paid their showering fee</a:t>
            </a:r>
          </a:p>
          <a:p>
            <a:r>
              <a:rPr lang="en-US" b="1" dirty="0" err="1"/>
              <a:t>Mian</a:t>
            </a:r>
            <a:r>
              <a:rPr lang="en-US" b="1" dirty="0"/>
              <a:t> Flow:</a:t>
            </a:r>
            <a:r>
              <a:rPr lang="en-US" dirty="0"/>
              <a:t> </a:t>
            </a:r>
          </a:p>
          <a:p>
            <a:r>
              <a:rPr lang="en-US" dirty="0"/>
              <a:t>1.User steps into the shower.</a:t>
            </a:r>
          </a:p>
          <a:p>
            <a:r>
              <a:rPr lang="en-US" dirty="0"/>
              <a:t>2.The weight sensor is activated</a:t>
            </a:r>
          </a:p>
          <a:p>
            <a:r>
              <a:rPr lang="en-US" dirty="0"/>
              <a:t>3.The users weight is the determined </a:t>
            </a:r>
          </a:p>
          <a:p>
            <a:r>
              <a:rPr lang="en-US" dirty="0"/>
              <a:t>4.The users weight data is sent to the system </a:t>
            </a:r>
          </a:p>
          <a:p>
            <a:endParaRPr lang="en-US" dirty="0"/>
          </a:p>
        </p:txBody>
      </p:sp>
    </p:spTree>
    <p:extLst>
      <p:ext uri="{BB962C8B-B14F-4D97-AF65-F5344CB8AC3E}">
        <p14:creationId xmlns:p14="http://schemas.microsoft.com/office/powerpoint/2010/main" val="381010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13</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Use Case Textual Descriptions</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lnSpcReduction="10000"/>
          </a:bodyPr>
          <a:lstStyle/>
          <a:p>
            <a:r>
              <a:rPr lang="en-US" b="1" dirty="0"/>
              <a:t>Use case name:</a:t>
            </a:r>
            <a:r>
              <a:rPr lang="en-US" dirty="0"/>
              <a:t> Stop Shower</a:t>
            </a:r>
          </a:p>
          <a:p>
            <a:r>
              <a:rPr lang="en-US" b="1" dirty="0"/>
              <a:t>Summary: </a:t>
            </a:r>
            <a:r>
              <a:rPr lang="en-US" dirty="0"/>
              <a:t>The User stops the Shower Process </a:t>
            </a:r>
          </a:p>
          <a:p>
            <a:r>
              <a:rPr lang="en-US" b="1" dirty="0"/>
              <a:t>Actor: </a:t>
            </a:r>
            <a:r>
              <a:rPr lang="en-US" dirty="0" err="1"/>
              <a:t>Showerer</a:t>
            </a:r>
            <a:endParaRPr lang="en-US" dirty="0"/>
          </a:p>
          <a:p>
            <a:r>
              <a:rPr lang="en-US" b="1" dirty="0"/>
              <a:t>Precondition: </a:t>
            </a:r>
            <a:r>
              <a:rPr lang="en-US" dirty="0"/>
              <a:t>The User has started the shower</a:t>
            </a:r>
          </a:p>
          <a:p>
            <a:r>
              <a:rPr lang="en-US" b="1" dirty="0" err="1"/>
              <a:t>Mian</a:t>
            </a:r>
            <a:r>
              <a:rPr lang="en-US" b="1" dirty="0"/>
              <a:t> Flow:</a:t>
            </a:r>
            <a:r>
              <a:rPr lang="en-US" dirty="0"/>
              <a:t> </a:t>
            </a:r>
          </a:p>
          <a:p>
            <a:r>
              <a:rPr lang="en-US" dirty="0"/>
              <a:t>1. User starts the shower process</a:t>
            </a:r>
          </a:p>
          <a:p>
            <a:r>
              <a:rPr lang="en-US" dirty="0"/>
              <a:t>2. User stops the shower process</a:t>
            </a:r>
          </a:p>
        </p:txBody>
      </p:sp>
    </p:spTree>
    <p:extLst>
      <p:ext uri="{BB962C8B-B14F-4D97-AF65-F5344CB8AC3E}">
        <p14:creationId xmlns:p14="http://schemas.microsoft.com/office/powerpoint/2010/main" val="278733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14</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Use Case Textual Descriptions</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fontScale="92500" lnSpcReduction="20000"/>
          </a:bodyPr>
          <a:lstStyle/>
          <a:p>
            <a:r>
              <a:rPr lang="en-US" b="1" dirty="0"/>
              <a:t>Use case name:</a:t>
            </a:r>
            <a:r>
              <a:rPr lang="en-US" dirty="0"/>
              <a:t> Adjust Temperature </a:t>
            </a:r>
          </a:p>
          <a:p>
            <a:r>
              <a:rPr lang="en-US" b="1" dirty="0"/>
              <a:t>Summary: </a:t>
            </a:r>
            <a:r>
              <a:rPr lang="en-US" dirty="0"/>
              <a:t>The user changes the temperature of the water.   </a:t>
            </a:r>
          </a:p>
          <a:p>
            <a:r>
              <a:rPr lang="en-US" b="1" dirty="0"/>
              <a:t>Actor:</a:t>
            </a:r>
            <a:r>
              <a:rPr lang="en-US" dirty="0"/>
              <a:t> </a:t>
            </a:r>
            <a:r>
              <a:rPr lang="en-US" dirty="0" err="1"/>
              <a:t>Showerer</a:t>
            </a:r>
            <a:r>
              <a:rPr lang="en-US" dirty="0"/>
              <a:t> </a:t>
            </a:r>
          </a:p>
          <a:p>
            <a:r>
              <a:rPr lang="en-US" b="1" dirty="0"/>
              <a:t>Precondition: </a:t>
            </a:r>
            <a:r>
              <a:rPr lang="en-US" dirty="0"/>
              <a:t>Fee has been paid.</a:t>
            </a:r>
          </a:p>
          <a:p>
            <a:r>
              <a:rPr lang="en-US" b="1" dirty="0" err="1"/>
              <a:t>Mian</a:t>
            </a:r>
            <a:r>
              <a:rPr lang="en-US" b="1" dirty="0"/>
              <a:t> Flow:</a:t>
            </a:r>
            <a:r>
              <a:rPr lang="en-US" dirty="0"/>
              <a:t> </a:t>
            </a:r>
          </a:p>
          <a:p>
            <a:r>
              <a:rPr lang="en-US" dirty="0"/>
              <a:t>1. User pays fee</a:t>
            </a:r>
          </a:p>
          <a:p>
            <a:r>
              <a:rPr lang="en-US" dirty="0"/>
              <a:t>2. User enters Shower</a:t>
            </a:r>
          </a:p>
          <a:p>
            <a:r>
              <a:rPr lang="en-US" dirty="0"/>
              <a:t>3. User sets desired temperature of water</a:t>
            </a:r>
          </a:p>
        </p:txBody>
      </p:sp>
    </p:spTree>
    <p:extLst>
      <p:ext uri="{BB962C8B-B14F-4D97-AF65-F5344CB8AC3E}">
        <p14:creationId xmlns:p14="http://schemas.microsoft.com/office/powerpoint/2010/main" val="33177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Static Modelling </a:t>
            </a:r>
          </a:p>
        </p:txBody>
      </p:sp>
    </p:spTree>
    <p:extLst>
      <p:ext uri="{BB962C8B-B14F-4D97-AF65-F5344CB8AC3E}">
        <p14:creationId xmlns:p14="http://schemas.microsoft.com/office/powerpoint/2010/main" val="95743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E595-A525-40DD-BC2A-DA0FDAF1CE36}"/>
              </a:ext>
            </a:extLst>
          </p:cNvPr>
          <p:cNvSpPr>
            <a:spLocks noGrp="1"/>
          </p:cNvSpPr>
          <p:nvPr>
            <p:ph type="title"/>
          </p:nvPr>
        </p:nvSpPr>
        <p:spPr/>
        <p:txBody>
          <a:bodyPr/>
          <a:lstStyle/>
          <a:p>
            <a:r>
              <a:rPr lang="en-US" dirty="0"/>
              <a:t>What is Static Modelling ?</a:t>
            </a:r>
          </a:p>
        </p:txBody>
      </p:sp>
      <p:sp>
        <p:nvSpPr>
          <p:cNvPr id="3" name="Content Placeholder 2">
            <a:extLst>
              <a:ext uri="{FF2B5EF4-FFF2-40B4-BE49-F238E27FC236}">
                <a16:creationId xmlns:a16="http://schemas.microsoft.com/office/drawing/2014/main" xmlns="" id="{8BF4BA0A-3A36-4CC4-92AB-D249012868B0}"/>
              </a:ext>
            </a:extLst>
          </p:cNvPr>
          <p:cNvSpPr>
            <a:spLocks noGrp="1"/>
          </p:cNvSpPr>
          <p:nvPr>
            <p:ph idx="1"/>
          </p:nvPr>
        </p:nvSpPr>
        <p:spPr/>
        <p:txBody>
          <a:bodyPr>
            <a:normAutofit/>
          </a:bodyPr>
          <a:lstStyle/>
          <a:p>
            <a:r>
              <a:rPr lang="en-US" sz="4000" dirty="0"/>
              <a:t>Static Modelling represents a system in the form where it does change or vary with time. In other words it defines the classes of a system, the relationship between these classes and the functionalities of each class.</a:t>
            </a:r>
          </a:p>
        </p:txBody>
      </p:sp>
      <p:sp>
        <p:nvSpPr>
          <p:cNvPr id="4" name="Slide Number Placeholder 3">
            <a:extLst>
              <a:ext uri="{FF2B5EF4-FFF2-40B4-BE49-F238E27FC236}">
                <a16:creationId xmlns:a16="http://schemas.microsoft.com/office/drawing/2014/main" xmlns="" id="{207703C7-3924-4AE2-92AA-D451B1914AF3}"/>
              </a:ext>
            </a:extLst>
          </p:cNvPr>
          <p:cNvSpPr>
            <a:spLocks noGrp="1"/>
          </p:cNvSpPr>
          <p:nvPr>
            <p:ph type="sldNum" sz="quarter" idx="12"/>
          </p:nvPr>
        </p:nvSpPr>
        <p:spPr/>
        <p:txBody>
          <a:bodyPr/>
          <a:lstStyle/>
          <a:p>
            <a:pPr rtl="0"/>
            <a:fld id="{E31375A4-56A4-47D6-9801-1991572033F7}" type="slidenum">
              <a:rPr lang="en-US" altLang="zh-CN" smtClean="0"/>
              <a:t>16</a:t>
            </a:fld>
            <a:endParaRPr lang="zh-CN" altLang="en-US" dirty="0"/>
          </a:p>
        </p:txBody>
      </p:sp>
    </p:spTree>
    <p:extLst>
      <p:ext uri="{BB962C8B-B14F-4D97-AF65-F5344CB8AC3E}">
        <p14:creationId xmlns:p14="http://schemas.microsoft.com/office/powerpoint/2010/main" val="60118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Static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17</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Class Diagram</a:t>
            </a:r>
          </a:p>
        </p:txBody>
      </p:sp>
      <p:pic>
        <p:nvPicPr>
          <p:cNvPr id="8" name="Content Placeholder 7" descr="A screenshot of a social media post  Description generated with very high confidence">
            <a:extLst>
              <a:ext uri="{FF2B5EF4-FFF2-40B4-BE49-F238E27FC236}">
                <a16:creationId xmlns:a16="http://schemas.microsoft.com/office/drawing/2014/main" xmlns="" id="{9FFD7A2F-D447-45AF-AE55-8ECE529768E7}"/>
              </a:ext>
            </a:extLst>
          </p:cNvPr>
          <p:cNvPicPr>
            <a:picLocks noGrp="1" noChangeAspect="1"/>
          </p:cNvPicPr>
          <p:nvPr>
            <p:ph idx="1"/>
          </p:nvPr>
        </p:nvPicPr>
        <p:blipFill>
          <a:blip r:embed="rId2"/>
          <a:stretch>
            <a:fillRect/>
          </a:stretch>
        </p:blipFill>
        <p:spPr>
          <a:xfrm>
            <a:off x="1820226" y="1436132"/>
            <a:ext cx="8551548" cy="5195418"/>
          </a:xfrm>
        </p:spPr>
      </p:pic>
    </p:spTree>
    <p:extLst>
      <p:ext uri="{BB962C8B-B14F-4D97-AF65-F5344CB8AC3E}">
        <p14:creationId xmlns:p14="http://schemas.microsoft.com/office/powerpoint/2010/main" val="42024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Static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18</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Class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fontScale="85000" lnSpcReduction="20000"/>
          </a:bodyPr>
          <a:lstStyle/>
          <a:p>
            <a:r>
              <a:rPr lang="en-US" dirty="0"/>
              <a:t>The class diagram shows an overview of the system. A transaction consists of a flat fee however the allocated soap and water to a user determined by the values returned by the height and weight sensors. By default an optimal amount for the average person is allocated to the dispensers upon payment as this prevents unnecessary wastage, however if the client’s weight is too high or body mass index (BMI) calculated from the values returned by the height and weight sensors is above normal levels (overweight or obese) then more soap and water will be allocated to the dispensers to cover the larger surface area of the client. What is not used by the current client remains in the dispenser for the next client which promotes the reservation of resources.</a:t>
            </a:r>
          </a:p>
        </p:txBody>
      </p:sp>
    </p:spTree>
    <p:extLst>
      <p:ext uri="{BB962C8B-B14F-4D97-AF65-F5344CB8AC3E}">
        <p14:creationId xmlns:p14="http://schemas.microsoft.com/office/powerpoint/2010/main" val="196097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Dynamic Modelling</a:t>
            </a:r>
          </a:p>
        </p:txBody>
      </p:sp>
    </p:spTree>
    <p:extLst>
      <p:ext uri="{BB962C8B-B14F-4D97-AF65-F5344CB8AC3E}">
        <p14:creationId xmlns:p14="http://schemas.microsoft.com/office/powerpoint/2010/main" val="142221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Introduction </a:t>
            </a:r>
          </a:p>
        </p:txBody>
      </p:sp>
    </p:spTree>
    <p:extLst>
      <p:ext uri="{BB962C8B-B14F-4D97-AF65-F5344CB8AC3E}">
        <p14:creationId xmlns:p14="http://schemas.microsoft.com/office/powerpoint/2010/main" val="226894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E595-A525-40DD-BC2A-DA0FDAF1CE36}"/>
              </a:ext>
            </a:extLst>
          </p:cNvPr>
          <p:cNvSpPr>
            <a:spLocks noGrp="1"/>
          </p:cNvSpPr>
          <p:nvPr>
            <p:ph type="title"/>
          </p:nvPr>
        </p:nvSpPr>
        <p:spPr/>
        <p:txBody>
          <a:bodyPr/>
          <a:lstStyle/>
          <a:p>
            <a:r>
              <a:rPr lang="en-US" dirty="0"/>
              <a:t>What is Dynamic Modelling ?</a:t>
            </a:r>
          </a:p>
        </p:txBody>
      </p:sp>
      <p:sp>
        <p:nvSpPr>
          <p:cNvPr id="3" name="Content Placeholder 2">
            <a:extLst>
              <a:ext uri="{FF2B5EF4-FFF2-40B4-BE49-F238E27FC236}">
                <a16:creationId xmlns:a16="http://schemas.microsoft.com/office/drawing/2014/main" xmlns="" id="{8BF4BA0A-3A36-4CC4-92AB-D249012868B0}"/>
              </a:ext>
            </a:extLst>
          </p:cNvPr>
          <p:cNvSpPr>
            <a:spLocks noGrp="1"/>
          </p:cNvSpPr>
          <p:nvPr>
            <p:ph idx="1"/>
          </p:nvPr>
        </p:nvSpPr>
        <p:spPr/>
        <p:txBody>
          <a:bodyPr>
            <a:normAutofit/>
          </a:bodyPr>
          <a:lstStyle/>
          <a:p>
            <a:r>
              <a:rPr lang="en-US" sz="4000" dirty="0"/>
              <a:t>Dynamic Modelling Represents a System at runtime through the instantiation of each class and their interactions that conform to the use cases of the system.</a:t>
            </a:r>
          </a:p>
        </p:txBody>
      </p:sp>
      <p:sp>
        <p:nvSpPr>
          <p:cNvPr id="4" name="Slide Number Placeholder 3">
            <a:extLst>
              <a:ext uri="{FF2B5EF4-FFF2-40B4-BE49-F238E27FC236}">
                <a16:creationId xmlns:a16="http://schemas.microsoft.com/office/drawing/2014/main" xmlns="" id="{207703C7-3924-4AE2-92AA-D451B1914AF3}"/>
              </a:ext>
            </a:extLst>
          </p:cNvPr>
          <p:cNvSpPr>
            <a:spLocks noGrp="1"/>
          </p:cNvSpPr>
          <p:nvPr>
            <p:ph type="sldNum" sz="quarter" idx="12"/>
          </p:nvPr>
        </p:nvSpPr>
        <p:spPr/>
        <p:txBody>
          <a:bodyPr/>
          <a:lstStyle/>
          <a:p>
            <a:pPr rtl="0"/>
            <a:fld id="{E31375A4-56A4-47D6-9801-1991572033F7}" type="slidenum">
              <a:rPr lang="en-US" altLang="zh-CN" smtClean="0"/>
              <a:t>20</a:t>
            </a:fld>
            <a:endParaRPr lang="zh-CN" altLang="en-US" dirty="0"/>
          </a:p>
        </p:txBody>
      </p:sp>
    </p:spTree>
    <p:extLst>
      <p:ext uri="{BB962C8B-B14F-4D97-AF65-F5344CB8AC3E}">
        <p14:creationId xmlns:p14="http://schemas.microsoft.com/office/powerpoint/2010/main" val="293484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21</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Sequence Diagram</a:t>
            </a:r>
          </a:p>
        </p:txBody>
      </p:sp>
      <p:pic>
        <p:nvPicPr>
          <p:cNvPr id="14" name="Content Placeholder 13" descr="A screenshot of a social media post  Description generated with very high confidence">
            <a:extLst>
              <a:ext uri="{FF2B5EF4-FFF2-40B4-BE49-F238E27FC236}">
                <a16:creationId xmlns:a16="http://schemas.microsoft.com/office/drawing/2014/main" xmlns="" id="{532E4E02-99E4-4494-BE6C-F8D42FC398E7}"/>
              </a:ext>
            </a:extLst>
          </p:cNvPr>
          <p:cNvPicPr>
            <a:picLocks noGrp="1" noChangeAspect="1"/>
          </p:cNvPicPr>
          <p:nvPr>
            <p:ph idx="1"/>
          </p:nvPr>
        </p:nvPicPr>
        <p:blipFill>
          <a:blip r:embed="rId2"/>
          <a:stretch>
            <a:fillRect/>
          </a:stretch>
        </p:blipFill>
        <p:spPr bwMode="auto">
          <a:xfrm>
            <a:off x="294068" y="1546473"/>
            <a:ext cx="11603863" cy="446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3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22</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Sequence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sequence diagram above the sequence of events involved in the payment process. Using the </a:t>
            </a:r>
            <a:r>
              <a:rPr lang="en-US" dirty="0" err="1"/>
              <a:t>AliPay</a:t>
            </a:r>
            <a:r>
              <a:rPr lang="en-US" dirty="0"/>
              <a:t> API the Pay to Go Shower System is able to process payment without any physical components. Once the payment has successfully been verified the shower will await the user’s initiation.</a:t>
            </a:r>
            <a:endParaRPr lang="en-US" dirty="0">
              <a:effectLst/>
            </a:endParaRPr>
          </a:p>
        </p:txBody>
      </p:sp>
    </p:spTree>
    <p:extLst>
      <p:ext uri="{BB962C8B-B14F-4D97-AF65-F5344CB8AC3E}">
        <p14:creationId xmlns:p14="http://schemas.microsoft.com/office/powerpoint/2010/main" val="186246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23</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Sequence Diagram</a:t>
            </a:r>
          </a:p>
        </p:txBody>
      </p:sp>
      <p:pic>
        <p:nvPicPr>
          <p:cNvPr id="8" name="Content Placeholder 7" descr="A screenshot of a cell phone  Description generated with very high confidence">
            <a:extLst>
              <a:ext uri="{FF2B5EF4-FFF2-40B4-BE49-F238E27FC236}">
                <a16:creationId xmlns:a16="http://schemas.microsoft.com/office/drawing/2014/main" xmlns="" id="{D0E5D359-F00A-4403-B154-37A6F0AEB396}"/>
              </a:ext>
            </a:extLst>
          </p:cNvPr>
          <p:cNvPicPr>
            <a:picLocks noGrp="1" noChangeAspect="1"/>
          </p:cNvPicPr>
          <p:nvPr>
            <p:ph idx="1"/>
          </p:nvPr>
        </p:nvPicPr>
        <p:blipFill rotWithShape="1">
          <a:blip r:embed="rId2"/>
          <a:srcRect t="68355"/>
          <a:stretch/>
        </p:blipFill>
        <p:spPr>
          <a:xfrm>
            <a:off x="684724" y="1436132"/>
            <a:ext cx="10822551" cy="4853547"/>
          </a:xfrm>
        </p:spPr>
      </p:pic>
    </p:spTree>
    <p:extLst>
      <p:ext uri="{BB962C8B-B14F-4D97-AF65-F5344CB8AC3E}">
        <p14:creationId xmlns:p14="http://schemas.microsoft.com/office/powerpoint/2010/main" val="39711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24</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Sequence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Sequence Diagram on the previous slide shows the start shower process. Once the user has scanned the QR Code and payed the flat fee, the API associated with the QR Code will return a true </a:t>
            </a:r>
            <a:r>
              <a:rPr lang="en-US" dirty="0" err="1"/>
              <a:t>boolean</a:t>
            </a:r>
            <a:r>
              <a:rPr lang="en-US" dirty="0"/>
              <a:t> value to the control unit of the shower system which will trigger the Shower Ready event where the dispensers are filled based on the user’s dimensions. The user can then start the shower process when ready.</a:t>
            </a:r>
            <a:endParaRPr lang="en-US" dirty="0">
              <a:effectLst/>
            </a:endParaRPr>
          </a:p>
        </p:txBody>
      </p:sp>
    </p:spTree>
    <p:extLst>
      <p:ext uri="{BB962C8B-B14F-4D97-AF65-F5344CB8AC3E}">
        <p14:creationId xmlns:p14="http://schemas.microsoft.com/office/powerpoint/2010/main" val="221168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25</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Sequence Diagram</a:t>
            </a:r>
          </a:p>
        </p:txBody>
      </p:sp>
      <p:pic>
        <p:nvPicPr>
          <p:cNvPr id="8" name="Content Placeholder 7" descr="A screenshot of a cell phone  Description generated with very high confidence">
            <a:extLst>
              <a:ext uri="{FF2B5EF4-FFF2-40B4-BE49-F238E27FC236}">
                <a16:creationId xmlns:a16="http://schemas.microsoft.com/office/drawing/2014/main" xmlns="" id="{586F3C1C-C151-4AE6-A834-C2E7DD3E2E90}"/>
              </a:ext>
            </a:extLst>
          </p:cNvPr>
          <p:cNvPicPr>
            <a:picLocks noGrp="1" noChangeAspect="1"/>
          </p:cNvPicPr>
          <p:nvPr>
            <p:ph idx="1"/>
          </p:nvPr>
        </p:nvPicPr>
        <p:blipFill rotWithShape="1">
          <a:blip r:embed="rId2"/>
          <a:srcRect t="21393" r="8100" b="36174"/>
          <a:stretch/>
        </p:blipFill>
        <p:spPr>
          <a:xfrm>
            <a:off x="2166221" y="1461613"/>
            <a:ext cx="8143970" cy="5329307"/>
          </a:xfrm>
        </p:spPr>
      </p:pic>
    </p:spTree>
    <p:extLst>
      <p:ext uri="{BB962C8B-B14F-4D97-AF65-F5344CB8AC3E}">
        <p14:creationId xmlns:p14="http://schemas.microsoft.com/office/powerpoint/2010/main" val="8877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26</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Sequence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Sequence Diagram above shows the processes involved in the actual shower. The shower process will continue as long as the water dispenser contains water and if the user has not stopped the process. However the user may turn on and off the water during the process.</a:t>
            </a:r>
          </a:p>
        </p:txBody>
      </p:sp>
    </p:spTree>
    <p:extLst>
      <p:ext uri="{BB962C8B-B14F-4D97-AF65-F5344CB8AC3E}">
        <p14:creationId xmlns:p14="http://schemas.microsoft.com/office/powerpoint/2010/main" val="14878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27</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State Chart Diagram</a:t>
            </a:r>
          </a:p>
        </p:txBody>
      </p:sp>
      <p:pic>
        <p:nvPicPr>
          <p:cNvPr id="9" name="Content Placeholder 8">
            <a:extLst>
              <a:ext uri="{FF2B5EF4-FFF2-40B4-BE49-F238E27FC236}">
                <a16:creationId xmlns:a16="http://schemas.microsoft.com/office/drawing/2014/main" xmlns="" id="{4BC42E22-4E6D-4CAB-B3F6-471C8ABF0F7B}"/>
              </a:ext>
            </a:extLst>
          </p:cNvPr>
          <p:cNvPicPr>
            <a:picLocks noGrp="1" noChangeAspect="1"/>
          </p:cNvPicPr>
          <p:nvPr>
            <p:ph idx="1"/>
          </p:nvPr>
        </p:nvPicPr>
        <p:blipFill rotWithShape="1">
          <a:blip r:embed="rId2"/>
          <a:srcRect b="57391"/>
          <a:stretch/>
        </p:blipFill>
        <p:spPr>
          <a:xfrm>
            <a:off x="607807" y="1436132"/>
            <a:ext cx="10588545" cy="4872159"/>
          </a:xfrm>
        </p:spPr>
      </p:pic>
    </p:spTree>
    <p:extLst>
      <p:ext uri="{BB962C8B-B14F-4D97-AF65-F5344CB8AC3E}">
        <p14:creationId xmlns:p14="http://schemas.microsoft.com/office/powerpoint/2010/main" val="400091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28</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State Chart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State Chart Diagram in the previous slide indicates the states of the entire Pay to Go Shower system. As shown during any stage of the shower the user is allowed to cancel the shower.</a:t>
            </a:r>
          </a:p>
        </p:txBody>
      </p:sp>
    </p:spTree>
    <p:extLst>
      <p:ext uri="{BB962C8B-B14F-4D97-AF65-F5344CB8AC3E}">
        <p14:creationId xmlns:p14="http://schemas.microsoft.com/office/powerpoint/2010/main" val="24896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 </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29</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State Chart Diagram</a:t>
            </a:r>
          </a:p>
        </p:txBody>
      </p:sp>
      <p:pic>
        <p:nvPicPr>
          <p:cNvPr id="7" name="Content Placeholder 6">
            <a:extLst>
              <a:ext uri="{FF2B5EF4-FFF2-40B4-BE49-F238E27FC236}">
                <a16:creationId xmlns:a16="http://schemas.microsoft.com/office/drawing/2014/main" xmlns="" id="{372470BF-B924-4084-9417-E578D950971D}"/>
              </a:ext>
            </a:extLst>
          </p:cNvPr>
          <p:cNvPicPr>
            <a:picLocks noGrp="1" noChangeAspect="1"/>
          </p:cNvPicPr>
          <p:nvPr>
            <p:ph idx="1"/>
          </p:nvPr>
        </p:nvPicPr>
        <p:blipFill rotWithShape="1">
          <a:blip r:embed="rId2"/>
          <a:srcRect t="56521"/>
          <a:stretch/>
        </p:blipFill>
        <p:spPr>
          <a:xfrm>
            <a:off x="920573" y="1429692"/>
            <a:ext cx="10350853" cy="4859987"/>
          </a:xfrm>
        </p:spPr>
      </p:pic>
    </p:spTree>
    <p:extLst>
      <p:ext uri="{BB962C8B-B14F-4D97-AF65-F5344CB8AC3E}">
        <p14:creationId xmlns:p14="http://schemas.microsoft.com/office/powerpoint/2010/main" val="57949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p:txBody>
          <a:bodyPr>
            <a:normAutofit/>
          </a:bodyPr>
          <a:lstStyle/>
          <a:p>
            <a:pPr algn="ctr"/>
            <a:r>
              <a:rPr lang="en-US" sz="4400" dirty="0"/>
              <a:t>Introduction to Software Modelling</a:t>
            </a:r>
          </a:p>
        </p:txBody>
      </p:sp>
      <p:sp>
        <p:nvSpPr>
          <p:cNvPr id="3" name="Content Placeholder 2">
            <a:extLst>
              <a:ext uri="{FF2B5EF4-FFF2-40B4-BE49-F238E27FC236}">
                <a16:creationId xmlns:a16="http://schemas.microsoft.com/office/drawing/2014/main" xmlns="" id="{0AF0BEC5-FFD6-4423-83A5-C003A6744C06}"/>
              </a:ext>
            </a:extLst>
          </p:cNvPr>
          <p:cNvSpPr>
            <a:spLocks noGrp="1"/>
          </p:cNvSpPr>
          <p:nvPr>
            <p:ph idx="1"/>
          </p:nvPr>
        </p:nvSpPr>
        <p:spPr/>
        <p:txBody>
          <a:bodyPr/>
          <a:lstStyle/>
          <a:p>
            <a:r>
              <a:rPr lang="en-US"/>
              <a:t>Software Modelling </a:t>
            </a:r>
            <a:r>
              <a:rPr lang="en-US" dirty="0"/>
              <a:t>is the abstraction of a Software Application before coding.</a:t>
            </a:r>
          </a:p>
          <a:p>
            <a:r>
              <a:rPr lang="en-US" dirty="0"/>
              <a:t>A better understanding of any system can be obtained by considering it from different perspectives such as </a:t>
            </a:r>
            <a:r>
              <a:rPr lang="en-US" b="1" dirty="0"/>
              <a:t>Requirements Models, Static Models, and Dynamic Models </a:t>
            </a:r>
            <a:r>
              <a:rPr lang="en-US" dirty="0"/>
              <a:t>of the Software System.</a:t>
            </a:r>
            <a:endParaRPr lang="en-US" b="1"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a:t>
            </a:fld>
            <a:endParaRPr lang="zh-CN" altLang="en-US" dirty="0"/>
          </a:p>
        </p:txBody>
      </p:sp>
    </p:spTree>
    <p:extLst>
      <p:ext uri="{BB962C8B-B14F-4D97-AF65-F5344CB8AC3E}">
        <p14:creationId xmlns:p14="http://schemas.microsoft.com/office/powerpoint/2010/main" val="294606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Dynamic Modelling</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30</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State Chart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State Chart Diagram in the previous slide indicates the states of the water dispenser for the Pay to Go Shower system.</a:t>
            </a:r>
          </a:p>
        </p:txBody>
      </p:sp>
    </p:spTree>
    <p:extLst>
      <p:ext uri="{BB962C8B-B14F-4D97-AF65-F5344CB8AC3E}">
        <p14:creationId xmlns:p14="http://schemas.microsoft.com/office/powerpoint/2010/main" val="53423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System Architecture</a:t>
            </a:r>
          </a:p>
        </p:txBody>
      </p:sp>
    </p:spTree>
    <p:extLst>
      <p:ext uri="{BB962C8B-B14F-4D97-AF65-F5344CB8AC3E}">
        <p14:creationId xmlns:p14="http://schemas.microsoft.com/office/powerpoint/2010/main" val="42244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E595-A525-40DD-BC2A-DA0FDAF1CE36}"/>
              </a:ext>
            </a:extLst>
          </p:cNvPr>
          <p:cNvSpPr>
            <a:spLocks noGrp="1"/>
          </p:cNvSpPr>
          <p:nvPr>
            <p:ph type="title"/>
          </p:nvPr>
        </p:nvSpPr>
        <p:spPr/>
        <p:txBody>
          <a:bodyPr/>
          <a:lstStyle/>
          <a:p>
            <a:r>
              <a:rPr lang="en-US" dirty="0"/>
              <a:t>What is System Architecture ?</a:t>
            </a:r>
          </a:p>
        </p:txBody>
      </p:sp>
      <p:sp>
        <p:nvSpPr>
          <p:cNvPr id="3" name="Content Placeholder 2">
            <a:extLst>
              <a:ext uri="{FF2B5EF4-FFF2-40B4-BE49-F238E27FC236}">
                <a16:creationId xmlns:a16="http://schemas.microsoft.com/office/drawing/2014/main" xmlns="" id="{8BF4BA0A-3A36-4CC4-92AB-D249012868B0}"/>
              </a:ext>
            </a:extLst>
          </p:cNvPr>
          <p:cNvSpPr>
            <a:spLocks noGrp="1"/>
          </p:cNvSpPr>
          <p:nvPr>
            <p:ph idx="1"/>
          </p:nvPr>
        </p:nvSpPr>
        <p:spPr/>
        <p:txBody>
          <a:bodyPr>
            <a:normAutofit/>
          </a:bodyPr>
          <a:lstStyle/>
          <a:p>
            <a:r>
              <a:rPr lang="en-US" sz="4000" dirty="0"/>
              <a:t>Software Architecture partitions a system structure into various subsystems and their related interfaces, where each subsystem is independent of other subsystems.</a:t>
            </a:r>
          </a:p>
        </p:txBody>
      </p:sp>
      <p:sp>
        <p:nvSpPr>
          <p:cNvPr id="4" name="Slide Number Placeholder 3">
            <a:extLst>
              <a:ext uri="{FF2B5EF4-FFF2-40B4-BE49-F238E27FC236}">
                <a16:creationId xmlns:a16="http://schemas.microsoft.com/office/drawing/2014/main" xmlns="" id="{207703C7-3924-4AE2-92AA-D451B1914AF3}"/>
              </a:ext>
            </a:extLst>
          </p:cNvPr>
          <p:cNvSpPr>
            <a:spLocks noGrp="1"/>
          </p:cNvSpPr>
          <p:nvPr>
            <p:ph type="sldNum" sz="quarter" idx="12"/>
          </p:nvPr>
        </p:nvSpPr>
        <p:spPr/>
        <p:txBody>
          <a:bodyPr/>
          <a:lstStyle/>
          <a:p>
            <a:pPr rtl="0"/>
            <a:fld id="{E31375A4-56A4-47D6-9801-1991572033F7}" type="slidenum">
              <a:rPr lang="en-US" altLang="zh-CN" smtClean="0"/>
              <a:t>32</a:t>
            </a:fld>
            <a:endParaRPr lang="zh-CN" altLang="en-US" dirty="0"/>
          </a:p>
        </p:txBody>
      </p:sp>
    </p:spTree>
    <p:extLst>
      <p:ext uri="{BB962C8B-B14F-4D97-AF65-F5344CB8AC3E}">
        <p14:creationId xmlns:p14="http://schemas.microsoft.com/office/powerpoint/2010/main" val="307356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Software Architecture</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33</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8" y="1066800"/>
            <a:ext cx="3419062" cy="369332"/>
          </a:xfrm>
          <a:prstGeom prst="rect">
            <a:avLst/>
          </a:prstGeom>
          <a:noFill/>
        </p:spPr>
        <p:txBody>
          <a:bodyPr wrap="square" rtlCol="0">
            <a:spAutoFit/>
          </a:bodyPr>
          <a:lstStyle/>
          <a:p>
            <a:pPr algn="ctr"/>
            <a:r>
              <a:rPr lang="en-US" b="1" dirty="0"/>
              <a:t>Component Diagram</a:t>
            </a:r>
          </a:p>
        </p:txBody>
      </p:sp>
      <p:pic>
        <p:nvPicPr>
          <p:cNvPr id="9" name="Content Placeholder 8" descr="A screenshot of a cell phone  Description generated with high confidence">
            <a:extLst>
              <a:ext uri="{FF2B5EF4-FFF2-40B4-BE49-F238E27FC236}">
                <a16:creationId xmlns:a16="http://schemas.microsoft.com/office/drawing/2014/main" xmlns="" id="{76C9253E-C3FA-42BB-9221-6E43D574ED5A}"/>
              </a:ext>
            </a:extLst>
          </p:cNvPr>
          <p:cNvPicPr>
            <a:picLocks noGrp="1" noChangeAspect="1"/>
          </p:cNvPicPr>
          <p:nvPr>
            <p:ph idx="1"/>
          </p:nvPr>
        </p:nvPicPr>
        <p:blipFill>
          <a:blip r:embed="rId2"/>
          <a:stretch>
            <a:fillRect/>
          </a:stretch>
        </p:blipFill>
        <p:spPr>
          <a:xfrm>
            <a:off x="1398104" y="1436131"/>
            <a:ext cx="8603815" cy="5263511"/>
          </a:xfrm>
        </p:spPr>
      </p:pic>
    </p:spTree>
    <p:extLst>
      <p:ext uri="{BB962C8B-B14F-4D97-AF65-F5344CB8AC3E}">
        <p14:creationId xmlns:p14="http://schemas.microsoft.com/office/powerpoint/2010/main" val="370857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Software Architecture</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34</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8" y="1066800"/>
            <a:ext cx="3419062" cy="369332"/>
          </a:xfrm>
          <a:prstGeom prst="rect">
            <a:avLst/>
          </a:prstGeom>
          <a:noFill/>
        </p:spPr>
        <p:txBody>
          <a:bodyPr wrap="square" rtlCol="0">
            <a:spAutoFit/>
          </a:bodyPr>
          <a:lstStyle/>
          <a:p>
            <a:pPr algn="ctr"/>
            <a:r>
              <a:rPr lang="en-US" b="1" dirty="0"/>
              <a:t>Component Diagram</a:t>
            </a:r>
          </a:p>
        </p:txBody>
      </p:sp>
      <p:pic>
        <p:nvPicPr>
          <p:cNvPr id="7" name="Content Placeholder 6">
            <a:extLst>
              <a:ext uri="{FF2B5EF4-FFF2-40B4-BE49-F238E27FC236}">
                <a16:creationId xmlns:a16="http://schemas.microsoft.com/office/drawing/2014/main" xmlns="" id="{F9A9E9EA-23E6-462F-9096-B920B9FADF4D}"/>
              </a:ext>
            </a:extLst>
          </p:cNvPr>
          <p:cNvPicPr>
            <a:picLocks noGrp="1" noChangeAspect="1"/>
          </p:cNvPicPr>
          <p:nvPr>
            <p:ph idx="1"/>
          </p:nvPr>
        </p:nvPicPr>
        <p:blipFill>
          <a:blip r:embed="rId2"/>
          <a:stretch>
            <a:fillRect/>
          </a:stretch>
        </p:blipFill>
        <p:spPr>
          <a:xfrm>
            <a:off x="2867375" y="1569160"/>
            <a:ext cx="6354545" cy="4720519"/>
          </a:xfrm>
        </p:spPr>
      </p:pic>
    </p:spTree>
    <p:extLst>
      <p:ext uri="{BB962C8B-B14F-4D97-AF65-F5344CB8AC3E}">
        <p14:creationId xmlns:p14="http://schemas.microsoft.com/office/powerpoint/2010/main" val="35869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Software Architecture</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35</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646331"/>
          </a:xfrm>
          <a:prstGeom prst="rect">
            <a:avLst/>
          </a:prstGeom>
          <a:noFill/>
        </p:spPr>
        <p:txBody>
          <a:bodyPr wrap="square" rtlCol="0">
            <a:spAutoFit/>
          </a:bodyPr>
          <a:lstStyle/>
          <a:p>
            <a:pPr algn="ctr"/>
            <a:r>
              <a:rPr lang="en-US" b="1" dirty="0"/>
              <a:t>Component Diagram Textual Description</a:t>
            </a:r>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p:txBody>
          <a:bodyPr>
            <a:normAutofit/>
          </a:bodyPr>
          <a:lstStyle/>
          <a:p>
            <a:r>
              <a:rPr lang="en-US" dirty="0"/>
              <a:t>The component diagrams on the previous slides show all the components that is included in the shower system along with the required and provided interface for each component. The first component diagram shows the components involved in the showering process of the system whilst the second diagram shows the components involved in payment process of the system. </a:t>
            </a:r>
          </a:p>
        </p:txBody>
      </p:sp>
    </p:spTree>
    <p:extLst>
      <p:ext uri="{BB962C8B-B14F-4D97-AF65-F5344CB8AC3E}">
        <p14:creationId xmlns:p14="http://schemas.microsoft.com/office/powerpoint/2010/main" val="11317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Software Architecture</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36</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8" y="1066800"/>
            <a:ext cx="3419062" cy="369332"/>
          </a:xfrm>
          <a:prstGeom prst="rect">
            <a:avLst/>
          </a:prstGeom>
          <a:noFill/>
        </p:spPr>
        <p:txBody>
          <a:bodyPr wrap="square" rtlCol="0">
            <a:spAutoFit/>
          </a:bodyPr>
          <a:lstStyle/>
          <a:p>
            <a:pPr algn="ctr"/>
            <a:r>
              <a:rPr lang="en-US" b="1" dirty="0"/>
              <a:t>Deployment Diagram</a:t>
            </a:r>
          </a:p>
        </p:txBody>
      </p:sp>
      <p:pic>
        <p:nvPicPr>
          <p:cNvPr id="8" name="image5.png"/>
          <p:cNvPicPr/>
          <p:nvPr/>
        </p:nvPicPr>
        <p:blipFill>
          <a:blip r:embed="rId2" cstate="print">
            <a:extLst>
              <a:ext uri="{28A0092B-C50C-407E-A947-70E740481C1C}">
                <a14:useLocalDpi xmlns:a14="http://schemas.microsoft.com/office/drawing/2010/main" val="0"/>
              </a:ext>
            </a:extLst>
          </a:blip>
          <a:srcRect/>
          <a:stretch>
            <a:fillRect/>
          </a:stretch>
        </p:blipFill>
        <p:spPr>
          <a:xfrm>
            <a:off x="3124200" y="1436132"/>
            <a:ext cx="5943600" cy="4953000"/>
          </a:xfrm>
          <a:prstGeom prst="rect">
            <a:avLst/>
          </a:prstGeom>
          <a:ln/>
        </p:spPr>
      </p:pic>
    </p:spTree>
    <p:extLst>
      <p:ext uri="{BB962C8B-B14F-4D97-AF65-F5344CB8AC3E}">
        <p14:creationId xmlns:p14="http://schemas.microsoft.com/office/powerpoint/2010/main" val="42131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Conclusion</a:t>
            </a:r>
          </a:p>
        </p:txBody>
      </p:sp>
    </p:spTree>
    <p:extLst>
      <p:ext uri="{BB962C8B-B14F-4D97-AF65-F5344CB8AC3E}">
        <p14:creationId xmlns:p14="http://schemas.microsoft.com/office/powerpoint/2010/main" val="13056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146043"/>
          </a:xfrm>
        </p:spPr>
        <p:txBody>
          <a:bodyPr>
            <a:normAutofit fontScale="90000"/>
          </a:bodyPr>
          <a:lstStyle/>
          <a:p>
            <a:pPr algn="ctr"/>
            <a:r>
              <a:rPr lang="en-US" sz="4400" dirty="0"/>
              <a:t>Conclusion</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38</a:t>
            </a:fld>
            <a:endParaRPr lang="zh-CN" altLang="en-US" dirty="0"/>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a:xfrm>
            <a:off x="1244048" y="1398105"/>
            <a:ext cx="9601200" cy="3809999"/>
          </a:xfrm>
        </p:spPr>
        <p:txBody>
          <a:bodyPr>
            <a:normAutofit/>
          </a:bodyPr>
          <a:lstStyle/>
          <a:p>
            <a:r>
              <a:rPr lang="en-US" dirty="0"/>
              <a:t>Sometimes individuals do not have immediate access to showers in public. The Pay To Go Shower System enables users to freshen up regardless of their location. Users simply scan the QR Code and pay for the service. The </a:t>
            </a:r>
            <a:r>
              <a:rPr lang="en-US" dirty="0" err="1"/>
              <a:t>AliPay</a:t>
            </a:r>
            <a:r>
              <a:rPr lang="en-US" dirty="0"/>
              <a:t> API will then send a confirmation signal to the shower system which will cause it to start a new transaction. This is what makes the system unique as another system is currently not well known.</a:t>
            </a:r>
          </a:p>
        </p:txBody>
      </p:sp>
    </p:spTree>
    <p:extLst>
      <p:ext uri="{BB962C8B-B14F-4D97-AF65-F5344CB8AC3E}">
        <p14:creationId xmlns:p14="http://schemas.microsoft.com/office/powerpoint/2010/main" val="165987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114436"/>
            <a:ext cx="9498496" cy="1146043"/>
          </a:xfrm>
        </p:spPr>
        <p:txBody>
          <a:bodyPr>
            <a:normAutofit fontScale="90000"/>
          </a:bodyPr>
          <a:lstStyle/>
          <a:p>
            <a:pPr algn="ctr"/>
            <a:r>
              <a:rPr lang="en-US" sz="4400" dirty="0"/>
              <a:t>Conclusion</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39</a:t>
            </a:fld>
            <a:endParaRPr lang="zh-CN" altLang="en-US" dirty="0"/>
          </a:p>
        </p:txBody>
      </p:sp>
      <p:sp>
        <p:nvSpPr>
          <p:cNvPr id="6" name="Content Placeholder 5">
            <a:extLst>
              <a:ext uri="{FF2B5EF4-FFF2-40B4-BE49-F238E27FC236}">
                <a16:creationId xmlns:a16="http://schemas.microsoft.com/office/drawing/2014/main" xmlns="" id="{DDE77442-EC51-409E-9AC7-AA6A23846367}"/>
              </a:ext>
            </a:extLst>
          </p:cNvPr>
          <p:cNvSpPr>
            <a:spLocks noGrp="1"/>
          </p:cNvSpPr>
          <p:nvPr>
            <p:ph idx="1"/>
          </p:nvPr>
        </p:nvSpPr>
        <p:spPr>
          <a:xfrm>
            <a:off x="1244048" y="501522"/>
            <a:ext cx="9601200" cy="3809999"/>
          </a:xfrm>
        </p:spPr>
        <p:txBody>
          <a:bodyPr>
            <a:normAutofit/>
          </a:bodyPr>
          <a:lstStyle/>
          <a:p>
            <a:pPr marL="0" indent="0">
              <a:buNone/>
            </a:pPr>
            <a:r>
              <a:rPr lang="en-US" dirty="0"/>
              <a:t>Contributions</a:t>
            </a:r>
          </a:p>
          <a:p>
            <a:pPr marL="0" indent="0">
              <a:buNone/>
            </a:pPr>
            <a:endParaRPr lang="en-US" dirty="0"/>
          </a:p>
        </p:txBody>
      </p:sp>
      <p:graphicFrame>
        <p:nvGraphicFramePr>
          <p:cNvPr id="3" name="Table 2">
            <a:extLst>
              <a:ext uri="{FF2B5EF4-FFF2-40B4-BE49-F238E27FC236}">
                <a16:creationId xmlns:a16="http://schemas.microsoft.com/office/drawing/2014/main" xmlns="" id="{8BF7141A-A58E-40A7-8573-5B8EE6C12864}"/>
              </a:ext>
            </a:extLst>
          </p:cNvPr>
          <p:cNvGraphicFramePr>
            <a:graphicFrameLocks noGrp="1"/>
          </p:cNvGraphicFramePr>
          <p:nvPr>
            <p:extLst>
              <p:ext uri="{D42A27DB-BD31-4B8C-83A1-F6EECF244321}">
                <p14:modId xmlns:p14="http://schemas.microsoft.com/office/powerpoint/2010/main" val="877188520"/>
              </p:ext>
            </p:extLst>
          </p:nvPr>
        </p:nvGraphicFramePr>
        <p:xfrm>
          <a:off x="1244048" y="986158"/>
          <a:ext cx="8128000" cy="530352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xmlns="" val="3560440316"/>
                    </a:ext>
                  </a:extLst>
                </a:gridCol>
                <a:gridCol w="4064000">
                  <a:extLst>
                    <a:ext uri="{9D8B030D-6E8A-4147-A177-3AD203B41FA5}">
                      <a16:colId xmlns:a16="http://schemas.microsoft.com/office/drawing/2014/main" xmlns="" val="3347168563"/>
                    </a:ext>
                  </a:extLst>
                </a:gridCol>
              </a:tblGrid>
              <a:tr h="14278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Ottor</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Sequence Diagrams (revision), Use Case Diagrams (revision), Use Case Narratives, Class Diagram (revision), State Chart Diagram (revision),</a:t>
                      </a:r>
                    </a:p>
                    <a:p>
                      <a:endParaRPr lang="en-US" b="0" dirty="0"/>
                    </a:p>
                  </a:txBody>
                  <a:tcPr/>
                </a:tc>
                <a:extLst>
                  <a:ext uri="{0D108BD9-81ED-4DB2-BD59-A6C34878D82A}">
                    <a16:rowId xmlns:a16="http://schemas.microsoft.com/office/drawing/2014/main" xmlns="" val="1987878470"/>
                  </a:ext>
                </a:extLst>
              </a:tr>
              <a:tr h="1160161">
                <a:tc>
                  <a:txBody>
                    <a:bodyPr/>
                    <a:lstStyle/>
                    <a:p>
                      <a:r>
                        <a:rPr lang="en-US" dirty="0"/>
                        <a:t>Nicoy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Case Diagrams, Class Diagram, </a:t>
                      </a:r>
                      <a:r>
                        <a:rPr lang="en-US" dirty="0"/>
                        <a:t>State Chart Diagram, Component Diagram (revision), Sequence Diagrams (draft)</a:t>
                      </a:r>
                    </a:p>
                  </a:txBody>
                  <a:tcPr/>
                </a:tc>
                <a:extLst>
                  <a:ext uri="{0D108BD9-81ED-4DB2-BD59-A6C34878D82A}">
                    <a16:rowId xmlns:a16="http://schemas.microsoft.com/office/drawing/2014/main" xmlns="" val="974105937"/>
                  </a:ext>
                </a:extLst>
              </a:tr>
              <a:tr h="1160161">
                <a:tc>
                  <a:txBody>
                    <a:bodyPr/>
                    <a:lstStyle/>
                    <a:p>
                      <a:r>
                        <a:rPr lang="en-US" dirty="0"/>
                        <a:t>Kenneth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Deployment Diagram, </a:t>
                      </a:r>
                      <a:r>
                        <a:rPr lang="en-US" b="0" dirty="0"/>
                        <a:t>Use Case Diagrams, Class Diagram, </a:t>
                      </a:r>
                      <a:r>
                        <a:rPr lang="en-US" dirty="0"/>
                        <a:t>State Chart Diagram, Component Diagram (revision)</a:t>
                      </a:r>
                    </a:p>
                  </a:txBody>
                  <a:tcPr/>
                </a:tc>
                <a:extLst>
                  <a:ext uri="{0D108BD9-81ED-4DB2-BD59-A6C34878D82A}">
                    <a16:rowId xmlns:a16="http://schemas.microsoft.com/office/drawing/2014/main" xmlns="" val="1549887067"/>
                  </a:ext>
                </a:extLst>
              </a:tr>
              <a:tr h="1427891">
                <a:tc>
                  <a:txBody>
                    <a:bodyPr/>
                    <a:lstStyle/>
                    <a:p>
                      <a:r>
                        <a:rPr lang="en-US" dirty="0"/>
                        <a:t>David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Component Diagram,</a:t>
                      </a:r>
                      <a:r>
                        <a:rPr lang="en-US" b="0" dirty="0"/>
                        <a:t> Use Case Diagrams, Class Diagram, </a:t>
                      </a:r>
                      <a:r>
                        <a:rPr lang="en-US" dirty="0"/>
                        <a:t>State Chart Diagram, Component Diagram (revision)</a:t>
                      </a:r>
                    </a:p>
                    <a:p>
                      <a:endParaRPr lang="en-US" dirty="0"/>
                    </a:p>
                  </a:txBody>
                  <a:tcPr/>
                </a:tc>
                <a:extLst>
                  <a:ext uri="{0D108BD9-81ED-4DB2-BD59-A6C34878D82A}">
                    <a16:rowId xmlns:a16="http://schemas.microsoft.com/office/drawing/2014/main" xmlns="" val="787753161"/>
                  </a:ext>
                </a:extLst>
              </a:tr>
            </a:tbl>
          </a:graphicData>
        </a:graphic>
      </p:graphicFrame>
    </p:spTree>
    <p:extLst>
      <p:ext uri="{BB962C8B-B14F-4D97-AF65-F5344CB8AC3E}">
        <p14:creationId xmlns:p14="http://schemas.microsoft.com/office/powerpoint/2010/main" val="350342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p:txBody>
          <a:bodyPr>
            <a:normAutofit fontScale="90000"/>
          </a:bodyPr>
          <a:lstStyle/>
          <a:p>
            <a:pPr algn="ctr"/>
            <a:r>
              <a:rPr lang="en-US" sz="4400" dirty="0"/>
              <a:t>Introduction to Pay to Go Shower System</a:t>
            </a:r>
          </a:p>
        </p:txBody>
      </p:sp>
      <p:sp>
        <p:nvSpPr>
          <p:cNvPr id="3" name="Content Placeholder 2">
            <a:extLst>
              <a:ext uri="{FF2B5EF4-FFF2-40B4-BE49-F238E27FC236}">
                <a16:creationId xmlns:a16="http://schemas.microsoft.com/office/drawing/2014/main" xmlns="" id="{0AF0BEC5-FFD6-4423-83A5-C003A6744C06}"/>
              </a:ext>
            </a:extLst>
          </p:cNvPr>
          <p:cNvSpPr>
            <a:spLocks noGrp="1"/>
          </p:cNvSpPr>
          <p:nvPr>
            <p:ph idx="1"/>
          </p:nvPr>
        </p:nvSpPr>
        <p:spPr/>
        <p:txBody>
          <a:bodyPr>
            <a:normAutofit/>
          </a:bodyPr>
          <a:lstStyle/>
          <a:p>
            <a:r>
              <a:rPr lang="en-US" dirty="0"/>
              <a:t>The idea of Pay to Go Shower System was first conceptualized after the realization that it is really difficult to use a public bathroom in comfort. </a:t>
            </a:r>
          </a:p>
          <a:p>
            <a:r>
              <a:rPr lang="en-US" dirty="0"/>
              <a:t>It allows individuals to be cleansed quickly and thoroughly through the payment of a small fee.</a:t>
            </a:r>
          </a:p>
          <a:p>
            <a:r>
              <a:rPr lang="en-US" dirty="0"/>
              <a:t>It allocates the optimal amount of soap and water based on the </a:t>
            </a:r>
            <a:r>
              <a:rPr lang="en-US" dirty="0" err="1"/>
              <a:t>showerers</a:t>
            </a:r>
            <a:r>
              <a:rPr lang="en-US" dirty="0"/>
              <a:t> dimensions.</a:t>
            </a:r>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4</a:t>
            </a:fld>
            <a:endParaRPr lang="zh-CN" altLang="en-US" dirty="0"/>
          </a:p>
        </p:txBody>
      </p:sp>
    </p:spTree>
    <p:extLst>
      <p:ext uri="{BB962C8B-B14F-4D97-AF65-F5344CB8AC3E}">
        <p14:creationId xmlns:p14="http://schemas.microsoft.com/office/powerpoint/2010/main" val="255613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Deployment</a:t>
            </a:r>
          </a:p>
        </p:txBody>
      </p:sp>
      <p:sp>
        <p:nvSpPr>
          <p:cNvPr id="3" name="Content Placeholder 2"/>
          <p:cNvSpPr>
            <a:spLocks noGrp="1"/>
          </p:cNvSpPr>
          <p:nvPr>
            <p:ph idx="1"/>
          </p:nvPr>
        </p:nvSpPr>
        <p:spPr/>
        <p:txBody>
          <a:bodyPr>
            <a:normAutofit/>
          </a:bodyPr>
          <a:lstStyle/>
          <a:p>
            <a:pPr marL="0" indent="0">
              <a:buNone/>
            </a:pPr>
            <a:r>
              <a:rPr lang="en-US" dirty="0"/>
              <a:t>The Pay to Go shower systems would be positioned in public places where individuals are more likely to want to take showers. Examples include the beach, or near a gym or courts (Individuals who take public transportation would want to freshen up before departing).</a:t>
            </a:r>
          </a:p>
        </p:txBody>
      </p:sp>
      <p:sp>
        <p:nvSpPr>
          <p:cNvPr id="4" name="Slide Number Placeholder 3"/>
          <p:cNvSpPr>
            <a:spLocks noGrp="1"/>
          </p:cNvSpPr>
          <p:nvPr>
            <p:ph type="sldNum" sz="quarter" idx="12"/>
          </p:nvPr>
        </p:nvSpPr>
        <p:spPr/>
        <p:txBody>
          <a:bodyPr/>
          <a:lstStyle/>
          <a:p>
            <a:pPr rtl="0"/>
            <a:fld id="{E31375A4-56A4-47D6-9801-1991572033F7}" type="slidenum">
              <a:rPr lang="en-US" altLang="zh-CN" smtClean="0"/>
              <a:t>40</a:t>
            </a:fld>
            <a:endParaRPr lang="zh-CN" altLang="en-US" dirty="0"/>
          </a:p>
        </p:txBody>
      </p:sp>
    </p:spTree>
    <p:extLst>
      <p:ext uri="{BB962C8B-B14F-4D97-AF65-F5344CB8AC3E}">
        <p14:creationId xmlns:p14="http://schemas.microsoft.com/office/powerpoint/2010/main" val="277552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Thank You.</a:t>
            </a:r>
          </a:p>
        </p:txBody>
      </p:sp>
    </p:spTree>
    <p:extLst>
      <p:ext uri="{BB962C8B-B14F-4D97-AF65-F5344CB8AC3E}">
        <p14:creationId xmlns:p14="http://schemas.microsoft.com/office/powerpoint/2010/main" val="306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Requirement Analysis</a:t>
            </a:r>
          </a:p>
          <a:p>
            <a:r>
              <a:rPr lang="en-US" dirty="0"/>
              <a:t>Class Design</a:t>
            </a:r>
          </a:p>
          <a:p>
            <a:r>
              <a:rPr lang="en-US" dirty="0"/>
              <a:t>Dynamic Model Design</a:t>
            </a:r>
          </a:p>
          <a:p>
            <a:r>
              <a:rPr lang="en-US" dirty="0"/>
              <a:t>Layout of the System</a:t>
            </a:r>
          </a:p>
          <a:p>
            <a:r>
              <a:rPr lang="en-US" dirty="0"/>
              <a:t>Design of the Tables(If you use DB)</a:t>
            </a:r>
          </a:p>
          <a:p>
            <a:r>
              <a:rPr lang="en-US" dirty="0"/>
              <a:t>Conclusion</a:t>
            </a:r>
          </a:p>
          <a:p>
            <a:r>
              <a:rPr lang="en-US" dirty="0"/>
              <a:t>Q&amp;A</a:t>
            </a:r>
          </a:p>
        </p:txBody>
      </p:sp>
      <p:sp>
        <p:nvSpPr>
          <p:cNvPr id="4" name="Slide Number Placeholder 3"/>
          <p:cNvSpPr>
            <a:spLocks noGrp="1"/>
          </p:cNvSpPr>
          <p:nvPr>
            <p:ph type="sldNum" sz="quarter" idx="12"/>
          </p:nvPr>
        </p:nvSpPr>
        <p:spPr/>
        <p:txBody>
          <a:bodyPr/>
          <a:lstStyle/>
          <a:p>
            <a:pPr rtl="0"/>
            <a:fld id="{E31375A4-56A4-47D6-9801-1991572033F7}" type="slidenum">
              <a:rPr lang="en-US" altLang="zh-CN" smtClean="0"/>
              <a:t>42</a:t>
            </a:fld>
            <a:endParaRPr lang="zh-CN" altLang="en-US" dirty="0"/>
          </a:p>
        </p:txBody>
      </p:sp>
    </p:spTree>
    <p:extLst>
      <p:ext uri="{BB962C8B-B14F-4D97-AF65-F5344CB8AC3E}">
        <p14:creationId xmlns:p14="http://schemas.microsoft.com/office/powerpoint/2010/main" val="293014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0D095-01EC-41BC-891F-FB08CF3A3733}"/>
              </a:ext>
            </a:extLst>
          </p:cNvPr>
          <p:cNvSpPr>
            <a:spLocks noGrp="1"/>
          </p:cNvSpPr>
          <p:nvPr>
            <p:ph type="title"/>
          </p:nvPr>
        </p:nvSpPr>
        <p:spPr/>
        <p:txBody>
          <a:bodyPr>
            <a:normAutofit/>
          </a:bodyPr>
          <a:lstStyle/>
          <a:p>
            <a:r>
              <a:rPr lang="en-US" sz="8800" dirty="0"/>
              <a:t>Requirements </a:t>
            </a:r>
            <a:br>
              <a:rPr lang="en-US" sz="8800" dirty="0"/>
            </a:br>
            <a:r>
              <a:rPr lang="en-US" sz="8800" dirty="0"/>
              <a:t>Analysis</a:t>
            </a:r>
          </a:p>
        </p:txBody>
      </p:sp>
    </p:spTree>
    <p:extLst>
      <p:ext uri="{BB962C8B-B14F-4D97-AF65-F5344CB8AC3E}">
        <p14:creationId xmlns:p14="http://schemas.microsoft.com/office/powerpoint/2010/main" val="270124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FE595-A525-40DD-BC2A-DA0FDAF1CE36}"/>
              </a:ext>
            </a:extLst>
          </p:cNvPr>
          <p:cNvSpPr>
            <a:spLocks noGrp="1"/>
          </p:cNvSpPr>
          <p:nvPr>
            <p:ph type="title"/>
          </p:nvPr>
        </p:nvSpPr>
        <p:spPr/>
        <p:txBody>
          <a:bodyPr/>
          <a:lstStyle/>
          <a:p>
            <a:r>
              <a:rPr lang="en-US" dirty="0"/>
              <a:t>What is Requirements Analysis ?</a:t>
            </a:r>
          </a:p>
        </p:txBody>
      </p:sp>
      <p:sp>
        <p:nvSpPr>
          <p:cNvPr id="3" name="Content Placeholder 2">
            <a:extLst>
              <a:ext uri="{FF2B5EF4-FFF2-40B4-BE49-F238E27FC236}">
                <a16:creationId xmlns:a16="http://schemas.microsoft.com/office/drawing/2014/main" xmlns="" id="{8BF4BA0A-3A36-4CC4-92AB-D249012868B0}"/>
              </a:ext>
            </a:extLst>
          </p:cNvPr>
          <p:cNvSpPr>
            <a:spLocks noGrp="1"/>
          </p:cNvSpPr>
          <p:nvPr>
            <p:ph idx="1"/>
          </p:nvPr>
        </p:nvSpPr>
        <p:spPr/>
        <p:txBody>
          <a:bodyPr>
            <a:normAutofit/>
          </a:bodyPr>
          <a:lstStyle/>
          <a:p>
            <a:r>
              <a:rPr lang="en-US" sz="4000" dirty="0"/>
              <a:t>Requirements analysis, also called requirements engineering, is the process of determining user expectations for a new product.</a:t>
            </a:r>
          </a:p>
        </p:txBody>
      </p:sp>
      <p:sp>
        <p:nvSpPr>
          <p:cNvPr id="4" name="Slide Number Placeholder 3">
            <a:extLst>
              <a:ext uri="{FF2B5EF4-FFF2-40B4-BE49-F238E27FC236}">
                <a16:creationId xmlns:a16="http://schemas.microsoft.com/office/drawing/2014/main" xmlns="" id="{207703C7-3924-4AE2-92AA-D451B1914AF3}"/>
              </a:ext>
            </a:extLst>
          </p:cNvPr>
          <p:cNvSpPr>
            <a:spLocks noGrp="1"/>
          </p:cNvSpPr>
          <p:nvPr>
            <p:ph type="sldNum" sz="quarter" idx="12"/>
          </p:nvPr>
        </p:nvSpPr>
        <p:spPr/>
        <p:txBody>
          <a:bodyPr/>
          <a:lstStyle/>
          <a:p>
            <a:pPr rtl="0"/>
            <a:fld id="{E31375A4-56A4-47D6-9801-1991572033F7}" type="slidenum">
              <a:rPr lang="en-US" altLang="zh-CN" smtClean="0"/>
              <a:t>6</a:t>
            </a:fld>
            <a:endParaRPr lang="zh-CN" altLang="en-US" dirty="0"/>
          </a:p>
        </p:txBody>
      </p:sp>
    </p:spTree>
    <p:extLst>
      <p:ext uri="{BB962C8B-B14F-4D97-AF65-F5344CB8AC3E}">
        <p14:creationId xmlns:p14="http://schemas.microsoft.com/office/powerpoint/2010/main" val="116915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7</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Use Case Diagrams</a:t>
            </a:r>
          </a:p>
        </p:txBody>
      </p:sp>
      <p:pic>
        <p:nvPicPr>
          <p:cNvPr id="9" name="Content Placeholder 8" descr="A close up of text on a black background  Description generated with very high confidence">
            <a:extLst>
              <a:ext uri="{FF2B5EF4-FFF2-40B4-BE49-F238E27FC236}">
                <a16:creationId xmlns:a16="http://schemas.microsoft.com/office/drawing/2014/main" xmlns="" id="{54C1F00C-1480-4005-90BD-874189EADDB4}"/>
              </a:ext>
            </a:extLst>
          </p:cNvPr>
          <p:cNvPicPr>
            <a:picLocks noGrp="1" noChangeAspect="1"/>
          </p:cNvPicPr>
          <p:nvPr>
            <p:ph idx="1"/>
          </p:nvPr>
        </p:nvPicPr>
        <p:blipFill rotWithShape="1">
          <a:blip r:embed="rId2"/>
          <a:srcRect t="18262" b="52869"/>
          <a:stretch/>
        </p:blipFill>
        <p:spPr>
          <a:xfrm>
            <a:off x="2187273" y="1436132"/>
            <a:ext cx="7817453" cy="4853547"/>
          </a:xfrm>
        </p:spPr>
      </p:pic>
    </p:spTree>
    <p:extLst>
      <p:ext uri="{BB962C8B-B14F-4D97-AF65-F5344CB8AC3E}">
        <p14:creationId xmlns:p14="http://schemas.microsoft.com/office/powerpoint/2010/main" val="18519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8</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Use Case Diagrams</a:t>
            </a:r>
          </a:p>
        </p:txBody>
      </p:sp>
      <p:pic>
        <p:nvPicPr>
          <p:cNvPr id="8" name="Content Placeholder 7" descr="A close up of text on a black background  Description generated with very high confidence">
            <a:extLst>
              <a:ext uri="{FF2B5EF4-FFF2-40B4-BE49-F238E27FC236}">
                <a16:creationId xmlns:a16="http://schemas.microsoft.com/office/drawing/2014/main" xmlns="" id="{149E415B-B278-4764-8906-10F4A426C955}"/>
              </a:ext>
            </a:extLst>
          </p:cNvPr>
          <p:cNvPicPr>
            <a:picLocks noGrp="1" noChangeAspect="1"/>
          </p:cNvPicPr>
          <p:nvPr>
            <p:ph idx="1"/>
          </p:nvPr>
        </p:nvPicPr>
        <p:blipFill rotWithShape="1">
          <a:blip r:embed="rId2"/>
          <a:srcRect t="48174" b="35131"/>
          <a:stretch/>
        </p:blipFill>
        <p:spPr>
          <a:xfrm>
            <a:off x="135507" y="1709530"/>
            <a:ext cx="11920986" cy="4280246"/>
          </a:xfrm>
        </p:spPr>
      </p:pic>
    </p:spTree>
    <p:extLst>
      <p:ext uri="{BB962C8B-B14F-4D97-AF65-F5344CB8AC3E}">
        <p14:creationId xmlns:p14="http://schemas.microsoft.com/office/powerpoint/2010/main" val="39538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620D0-DC1F-448B-9F25-04603D449C6E}"/>
              </a:ext>
            </a:extLst>
          </p:cNvPr>
          <p:cNvSpPr>
            <a:spLocks noGrp="1"/>
          </p:cNvSpPr>
          <p:nvPr>
            <p:ph type="title"/>
          </p:nvPr>
        </p:nvSpPr>
        <p:spPr>
          <a:xfrm>
            <a:off x="1295400" y="503853"/>
            <a:ext cx="9498496" cy="1205677"/>
          </a:xfrm>
        </p:spPr>
        <p:txBody>
          <a:bodyPr>
            <a:normAutofit fontScale="90000"/>
          </a:bodyPr>
          <a:lstStyle/>
          <a:p>
            <a:pPr algn="ctr"/>
            <a:r>
              <a:rPr lang="en-US" sz="4400" dirty="0"/>
              <a:t>Requirements Analysis</a:t>
            </a:r>
            <a:br>
              <a:rPr lang="en-US" sz="4400" dirty="0"/>
            </a:br>
            <a:endParaRPr lang="en-US" sz="4400" dirty="0"/>
          </a:p>
        </p:txBody>
      </p:sp>
      <p:sp>
        <p:nvSpPr>
          <p:cNvPr id="4" name="Slide Number Placeholder 3">
            <a:extLst>
              <a:ext uri="{FF2B5EF4-FFF2-40B4-BE49-F238E27FC236}">
                <a16:creationId xmlns:a16="http://schemas.microsoft.com/office/drawing/2014/main" xmlns="" id="{33C65E2F-5B69-4EEE-9756-A408CB051088}"/>
              </a:ext>
            </a:extLst>
          </p:cNvPr>
          <p:cNvSpPr>
            <a:spLocks noGrp="1"/>
          </p:cNvSpPr>
          <p:nvPr>
            <p:ph type="sldNum" sz="quarter" idx="12"/>
          </p:nvPr>
        </p:nvSpPr>
        <p:spPr/>
        <p:txBody>
          <a:bodyPr/>
          <a:lstStyle/>
          <a:p>
            <a:pPr rtl="0"/>
            <a:fld id="{E31375A4-56A4-47D6-9801-1991572033F7}" type="slidenum">
              <a:rPr lang="en-US" altLang="zh-CN" smtClean="0"/>
              <a:t>9</a:t>
            </a:fld>
            <a:endParaRPr lang="zh-CN" altLang="en-US" dirty="0"/>
          </a:p>
        </p:txBody>
      </p:sp>
      <p:sp>
        <p:nvSpPr>
          <p:cNvPr id="5" name="TextBox 4">
            <a:extLst>
              <a:ext uri="{FF2B5EF4-FFF2-40B4-BE49-F238E27FC236}">
                <a16:creationId xmlns:a16="http://schemas.microsoft.com/office/drawing/2014/main" xmlns="" id="{C9228023-7D63-497E-9292-D8412E8FBE51}"/>
              </a:ext>
            </a:extLst>
          </p:cNvPr>
          <p:cNvSpPr txBox="1"/>
          <p:nvPr/>
        </p:nvSpPr>
        <p:spPr>
          <a:xfrm>
            <a:off x="4386469" y="1066800"/>
            <a:ext cx="3419062" cy="369332"/>
          </a:xfrm>
          <a:prstGeom prst="rect">
            <a:avLst/>
          </a:prstGeom>
          <a:noFill/>
        </p:spPr>
        <p:txBody>
          <a:bodyPr wrap="square" rtlCol="0">
            <a:spAutoFit/>
          </a:bodyPr>
          <a:lstStyle/>
          <a:p>
            <a:pPr algn="ctr"/>
            <a:r>
              <a:rPr lang="en-US" b="1" dirty="0"/>
              <a:t>Use Case Diagrams</a:t>
            </a:r>
          </a:p>
        </p:txBody>
      </p:sp>
      <p:pic>
        <p:nvPicPr>
          <p:cNvPr id="9" name="Content Placeholder 8" descr="A close up of text on a black background  Description generated with very high confidence">
            <a:extLst>
              <a:ext uri="{FF2B5EF4-FFF2-40B4-BE49-F238E27FC236}">
                <a16:creationId xmlns:a16="http://schemas.microsoft.com/office/drawing/2014/main" xmlns="" id="{D27DF236-9EE1-46BD-B338-730529AFDB83}"/>
              </a:ext>
            </a:extLst>
          </p:cNvPr>
          <p:cNvPicPr>
            <a:picLocks noGrp="1" noChangeAspect="1"/>
          </p:cNvPicPr>
          <p:nvPr>
            <p:ph idx="1"/>
          </p:nvPr>
        </p:nvPicPr>
        <p:blipFill rotWithShape="1">
          <a:blip r:embed="rId2"/>
          <a:srcRect t="68355" b="3826"/>
          <a:stretch/>
        </p:blipFill>
        <p:spPr>
          <a:xfrm>
            <a:off x="2109853" y="1436132"/>
            <a:ext cx="7972293" cy="4769559"/>
          </a:xfrm>
        </p:spPr>
      </p:pic>
    </p:spTree>
    <p:extLst>
      <p:ext uri="{BB962C8B-B14F-4D97-AF65-F5344CB8AC3E}">
        <p14:creationId xmlns:p14="http://schemas.microsoft.com/office/powerpoint/2010/main" val="96566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2313</TotalTime>
  <Words>1235</Words>
  <Application>Microsoft Office PowerPoint</Application>
  <PresentationFormat>Custom</PresentationFormat>
  <Paragraphs>172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菱形网格 16x9</vt:lpstr>
      <vt:lpstr>Pay to Go Shower System</vt:lpstr>
      <vt:lpstr>Introduction </vt:lpstr>
      <vt:lpstr>Introduction to Software Modelling</vt:lpstr>
      <vt:lpstr>Introduction to Pay to Go Shower System</vt:lpstr>
      <vt:lpstr>Requirements  Analysis</vt:lpstr>
      <vt:lpstr>What is Requirements Analysis ?</vt:lpstr>
      <vt:lpstr>Requirements Analysis </vt:lpstr>
      <vt:lpstr>Requirements Analysis </vt:lpstr>
      <vt:lpstr>Requirements Analysis </vt:lpstr>
      <vt:lpstr>Requirements Analysis </vt:lpstr>
      <vt:lpstr>Requirements Analysis </vt:lpstr>
      <vt:lpstr>Requirements Analysis </vt:lpstr>
      <vt:lpstr>Requirements Analysis </vt:lpstr>
      <vt:lpstr>Requirements Analysis </vt:lpstr>
      <vt:lpstr>Static Modelling </vt:lpstr>
      <vt:lpstr>What is Static Modelling ?</vt:lpstr>
      <vt:lpstr>Static Modelling  </vt:lpstr>
      <vt:lpstr>Static Modelling </vt:lpstr>
      <vt:lpstr>Dynamic Modelling</vt:lpstr>
      <vt:lpstr>What is Dynamic Modelling ?</vt:lpstr>
      <vt:lpstr>Dynamic Modelling  </vt:lpstr>
      <vt:lpstr>Dynamic Modelling </vt:lpstr>
      <vt:lpstr>Dynamic Modelling  </vt:lpstr>
      <vt:lpstr>Dynamic Modelling </vt:lpstr>
      <vt:lpstr>Dynamic Modelling  </vt:lpstr>
      <vt:lpstr>Dynamic Modelling </vt:lpstr>
      <vt:lpstr>Dynamic Modelling  </vt:lpstr>
      <vt:lpstr>Dynamic Modelling </vt:lpstr>
      <vt:lpstr>Dynamic Modelling  </vt:lpstr>
      <vt:lpstr>Dynamic Modelling </vt:lpstr>
      <vt:lpstr>System Architecture</vt:lpstr>
      <vt:lpstr>What is System Architecture ?</vt:lpstr>
      <vt:lpstr>Software Architecture </vt:lpstr>
      <vt:lpstr>Software Architecture </vt:lpstr>
      <vt:lpstr>Software Architecture </vt:lpstr>
      <vt:lpstr>Software Architecture </vt:lpstr>
      <vt:lpstr>Conclusion</vt:lpstr>
      <vt:lpstr>Conclusion </vt:lpstr>
      <vt:lpstr>Conclusion </vt:lpstr>
      <vt:lpstr>System Deployment</vt:lpstr>
      <vt:lpstr>Thank You.</vt:lpstr>
      <vt:lpstr>Content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Tony</dc:creator>
  <cp:lastModifiedBy>otto</cp:lastModifiedBy>
  <cp:revision>393</cp:revision>
  <dcterms:created xsi:type="dcterms:W3CDTF">2018-09-12T08:58:13Z</dcterms:created>
  <dcterms:modified xsi:type="dcterms:W3CDTF">2018-12-17T10:44:26Z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