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3" r:id="rId6"/>
    <p:sldId id="260" r:id="rId7"/>
    <p:sldId id="261" r:id="rId8"/>
    <p:sldId id="259" r:id="rId9"/>
    <p:sldId id="269" r:id="rId10"/>
    <p:sldId id="268" r:id="rId11"/>
    <p:sldId id="262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B8C5-FDE9-40E7-A1FE-02759727A40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1200"/>
            <a:ext cx="9144000" cy="18288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 Secure, Decentralized Chat Application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00600"/>
            <a:ext cx="91440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Group: K.O.D </a:t>
            </a:r>
            <a:r>
              <a:rPr lang="en-US" dirty="0" err="1" smtClean="0">
                <a:solidFill>
                  <a:schemeClr val="bg1"/>
                </a:solidFill>
              </a:rPr>
              <a:t>Inc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Members: </a:t>
            </a:r>
            <a:r>
              <a:rPr lang="en-US" dirty="0" err="1" smtClean="0">
                <a:solidFill>
                  <a:schemeClr val="bg1"/>
                </a:solidFill>
              </a:rPr>
              <a:t>Ottor</a:t>
            </a:r>
            <a:r>
              <a:rPr lang="en-US" dirty="0" smtClean="0">
                <a:solidFill>
                  <a:schemeClr val="bg1"/>
                </a:solidFill>
              </a:rPr>
              <a:t> Mills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Kenneth </a:t>
            </a:r>
            <a:r>
              <a:rPr lang="en-US" dirty="0" err="1" smtClean="0">
                <a:solidFill>
                  <a:schemeClr val="bg1"/>
                </a:solidFill>
              </a:rPr>
              <a:t>Anglin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Nicoy</a:t>
            </a:r>
            <a:r>
              <a:rPr lang="en-US" dirty="0" smtClean="0">
                <a:solidFill>
                  <a:schemeClr val="bg1"/>
                </a:solidFill>
              </a:rPr>
              <a:t> Smith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David Thomas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1139190" cy="106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8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Load Balanced Servers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48200"/>
            <a:ext cx="9144000" cy="1828800"/>
          </a:xfrm>
        </p:spPr>
        <p:txBody>
          <a:bodyPr>
            <a:normAutofit lnSpcReduction="10000"/>
          </a:bodyPr>
          <a:lstStyle/>
          <a:p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Servers are designed to be scalable. Multiple instances can be ran simultaneously on separate threads with each instance handling tasks asynchronously, maximizing efficiency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1" y="1600200"/>
            <a:ext cx="7863799" cy="98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2934861"/>
            <a:ext cx="7863840" cy="10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8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Open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Food for Thought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Why should anyone trust applications if they cannot prove for themselves that it is secure?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Applications </a:t>
            </a:r>
            <a:r>
              <a:rPr lang="en-US" sz="3100" dirty="0">
                <a:solidFill>
                  <a:schemeClr val="bg1"/>
                </a:solidFill>
              </a:rPr>
              <a:t>should </a:t>
            </a:r>
            <a:r>
              <a:rPr lang="en-US" sz="3100" dirty="0" smtClean="0">
                <a:solidFill>
                  <a:schemeClr val="bg1"/>
                </a:solidFill>
              </a:rPr>
              <a:t>be secure by design and not by policy!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is </a:t>
            </a:r>
            <a:r>
              <a:rPr lang="en-US" sz="3100" dirty="0" smtClean="0">
                <a:solidFill>
                  <a:schemeClr val="bg1"/>
                </a:solidFill>
              </a:rPr>
              <a:t>Open </a:t>
            </a:r>
            <a:r>
              <a:rPr lang="en-US" sz="3100" dirty="0" smtClean="0">
                <a:solidFill>
                  <a:schemeClr val="bg1"/>
                </a:solidFill>
              </a:rPr>
              <a:t>Source. </a:t>
            </a:r>
            <a:r>
              <a:rPr lang="en-US" sz="3100" dirty="0" smtClean="0">
                <a:solidFill>
                  <a:schemeClr val="bg1"/>
                </a:solidFill>
              </a:rPr>
              <a:t>By design, </a:t>
            </a:r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is trustless if a known server is used for each conversation (else MITM vulnerability) and will evolve to be trustless regardless of which server is used.</a:t>
            </a:r>
            <a:br>
              <a:rPr lang="en-US" sz="3100" dirty="0" smtClean="0">
                <a:solidFill>
                  <a:schemeClr val="bg1"/>
                </a:solidFill>
              </a:rPr>
            </a:b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3100" dirty="0">
                <a:solidFill>
                  <a:schemeClr val="bg1"/>
                </a:solidFill>
              </a:rPr>
              <a:t>https://github.com/CipherChat/CipherChat/</a:t>
            </a:r>
          </a:p>
        </p:txBody>
      </p:sp>
    </p:spTree>
    <p:extLst>
      <p:ext uri="{BB962C8B-B14F-4D97-AF65-F5344CB8AC3E}">
        <p14:creationId xmlns:p14="http://schemas.microsoft.com/office/powerpoint/2010/main" val="16167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Live Demonstration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Future Improvements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839200" cy="5410200"/>
          </a:xfrm>
        </p:spPr>
        <p:txBody>
          <a:bodyPr>
            <a:normAutofit fontScale="85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Use of </a:t>
            </a:r>
            <a:r>
              <a:rPr lang="en-US" sz="3100" dirty="0" err="1">
                <a:solidFill>
                  <a:schemeClr val="bg1"/>
                </a:solidFill>
              </a:rPr>
              <a:t>w</a:t>
            </a:r>
            <a:r>
              <a:rPr lang="en-US" sz="3100" dirty="0" err="1" smtClean="0">
                <a:solidFill>
                  <a:schemeClr val="bg1"/>
                </a:solidFill>
              </a:rPr>
              <a:t>ebsockets</a:t>
            </a:r>
            <a:r>
              <a:rPr lang="en-US" sz="3100" dirty="0" smtClean="0">
                <a:solidFill>
                  <a:schemeClr val="bg1"/>
                </a:solidFill>
              </a:rPr>
              <a:t> instead of polling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Restrict Public Key Exchange to face-to-face interaction only</a:t>
            </a:r>
            <a:endParaRPr lang="en-US" sz="3100" dirty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Create </a:t>
            </a:r>
            <a:r>
              <a:rPr lang="en-US" sz="3100" dirty="0">
                <a:solidFill>
                  <a:schemeClr val="bg1"/>
                </a:solidFill>
              </a:rPr>
              <a:t>more incentives for person to host their own </a:t>
            </a:r>
            <a:r>
              <a:rPr lang="en-US" sz="3100" dirty="0" err="1">
                <a:solidFill>
                  <a:schemeClr val="bg1"/>
                </a:solidFill>
              </a:rPr>
              <a:t>CipherChat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smtClean="0">
                <a:solidFill>
                  <a:schemeClr val="bg1"/>
                </a:solidFill>
              </a:rPr>
              <a:t>servers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Notifications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Make app multilingual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Allow </a:t>
            </a:r>
            <a:r>
              <a:rPr lang="en-US" sz="3100" dirty="0">
                <a:solidFill>
                  <a:schemeClr val="bg1"/>
                </a:solidFill>
              </a:rPr>
              <a:t>for the parsing of more complex data such as images and </a:t>
            </a:r>
            <a:r>
              <a:rPr lang="en-US" sz="3100" dirty="0" smtClean="0">
                <a:solidFill>
                  <a:schemeClr val="bg1"/>
                </a:solidFill>
              </a:rPr>
              <a:t>videos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Distant Future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Facilitate the </a:t>
            </a:r>
            <a:r>
              <a:rPr lang="en-US" sz="3100" dirty="0">
                <a:solidFill>
                  <a:schemeClr val="bg1"/>
                </a:solidFill>
              </a:rPr>
              <a:t>sending of </a:t>
            </a:r>
            <a:r>
              <a:rPr lang="en-US" sz="3100" dirty="0" smtClean="0">
                <a:solidFill>
                  <a:schemeClr val="bg1"/>
                </a:solidFill>
              </a:rPr>
              <a:t>any currency (using crypto)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err="1" smtClean="0">
                <a:solidFill>
                  <a:schemeClr val="bg1"/>
                </a:solidFill>
              </a:rPr>
              <a:t>Blockchain</a:t>
            </a:r>
            <a:endParaRPr lang="en-US" sz="3100" dirty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Free Decentralized Applets (Cab Hailing, Package Delivery etc.)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 you for </a:t>
            </a:r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our kind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ttention!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3124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In today’s world the internet has become a hotbed of hacking plots at data harvesting. </a:t>
            </a:r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> was created based on the premise that everyone should be entitled to their privacy regardless of how ignorant that individual may be.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Tools Used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The following languages contributed to completion of this project</a:t>
            </a:r>
          </a:p>
          <a:p>
            <a:pPr algn="l"/>
            <a:endParaRPr lang="en-US" sz="18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en-US" sz="2000" dirty="0" smtClean="0">
                <a:solidFill>
                  <a:schemeClr val="bg1"/>
                </a:solidFill>
              </a:rPr>
              <a:t>(Server &amp; Client)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Dart </a:t>
            </a:r>
            <a:r>
              <a:rPr lang="en-US" sz="2000" dirty="0" smtClean="0">
                <a:solidFill>
                  <a:schemeClr val="bg1"/>
                </a:solidFill>
              </a:rPr>
              <a:t>(Client)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SQL </a:t>
            </a:r>
            <a:r>
              <a:rPr lang="en-US" sz="2000" dirty="0">
                <a:solidFill>
                  <a:schemeClr val="bg1"/>
                </a:solidFill>
              </a:rPr>
              <a:t>(Server &amp; Client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Bash </a:t>
            </a:r>
            <a:r>
              <a:rPr lang="en-US" dirty="0">
                <a:solidFill>
                  <a:schemeClr val="bg1"/>
                </a:solidFill>
              </a:rPr>
              <a:t>Scripting Language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Server)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Cryptography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915400" cy="4572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> is Made Secure through the implementation of the following cryptographic technologies: </a:t>
            </a:r>
          </a:p>
          <a:p>
            <a:pPr algn="l"/>
            <a:endParaRPr lang="en-US" sz="16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Hypertext Transfer Protocol Secure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Elliptic Curve </a:t>
            </a:r>
            <a:r>
              <a:rPr lang="en-US" sz="3100" dirty="0" err="1" smtClean="0">
                <a:solidFill>
                  <a:schemeClr val="bg1"/>
                </a:solidFill>
              </a:rPr>
              <a:t>Diffie</a:t>
            </a:r>
            <a:r>
              <a:rPr lang="en-US" sz="3100" dirty="0" smtClean="0">
                <a:solidFill>
                  <a:schemeClr val="bg1"/>
                </a:solidFill>
              </a:rPr>
              <a:t> Hellman Key Exchange Protocol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Elliptic Curve Digital Signature Algorithm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Advanced Encryption Standard (256 bit)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Chosen Elliptic Curve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362200"/>
            <a:ext cx="7924800" cy="34290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SECP256k1</a:t>
            </a: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Used by government agencies and many </a:t>
            </a:r>
            <a:r>
              <a:rPr lang="en-US" sz="3100" dirty="0" err="1" smtClean="0">
                <a:solidFill>
                  <a:schemeClr val="bg1"/>
                </a:solidFill>
              </a:rPr>
              <a:t>cryptocurrencies</a:t>
            </a:r>
            <a:r>
              <a:rPr lang="en-US" sz="3100" dirty="0" smtClean="0">
                <a:solidFill>
                  <a:schemeClr val="bg1"/>
                </a:solidFill>
              </a:rPr>
              <a:t> due to special properties</a:t>
            </a: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3" y="1447800"/>
            <a:ext cx="1975092" cy="198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6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Why Decentralization?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029200"/>
            <a:ext cx="8839200" cy="1828800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chemeClr val="bg1"/>
                </a:solidFill>
              </a:rPr>
              <a:t>Decentralization creates a system which naturally more reliable and allows average individuals to benefit, rather than a single entity.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6934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Elliptic Curve </a:t>
            </a:r>
            <a:r>
              <a:rPr lang="en-US" dirty="0" err="1" smtClean="0">
                <a:solidFill>
                  <a:schemeClr val="bg1"/>
                </a:solidFill>
              </a:rPr>
              <a:t>Diffie</a:t>
            </a:r>
            <a:r>
              <a:rPr lang="en-US" dirty="0" smtClean="0">
                <a:solidFill>
                  <a:schemeClr val="bg1"/>
                </a:solidFill>
              </a:rPr>
              <a:t> Hellman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8" y="3124200"/>
            <a:ext cx="8915400" cy="2819400"/>
          </a:xfrm>
        </p:spPr>
        <p:txBody>
          <a:bodyPr>
            <a:normAutofit/>
          </a:bodyPr>
          <a:lstStyle/>
          <a:p>
            <a:pPr algn="l"/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75983" cy="435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7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8" y="1219200"/>
            <a:ext cx="8660642" cy="548640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Multiple clients connect to a </a:t>
            </a:r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server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Clients exchange public keys using ECDH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Messages are encrypted using the generated symmetric key and AES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Messages are signed using ECDSA Signing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encrypted message is sent to the server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server verifies the authenticity of the message using the signature (ECDSA Verification)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Server saves the authenticated message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other peer(s) sends requests to the server and receive the latest messages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received messages are decrypted using the symmetric key and AES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Diffie</a:t>
            </a:r>
            <a:r>
              <a:rPr lang="en-US" dirty="0" smtClean="0">
                <a:solidFill>
                  <a:schemeClr val="bg1"/>
                </a:solidFill>
              </a:rPr>
              <a:t> Hellman </a:t>
            </a:r>
            <a:r>
              <a:rPr lang="en-US" dirty="0" err="1" smtClean="0">
                <a:solidFill>
                  <a:schemeClr val="bg1"/>
                </a:solidFill>
              </a:rPr>
              <a:t>Vulnurability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915400" cy="4953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Although </a:t>
            </a:r>
            <a:r>
              <a:rPr lang="en-US" sz="3100" dirty="0" err="1" smtClean="0">
                <a:solidFill>
                  <a:schemeClr val="bg1"/>
                </a:solidFill>
              </a:rPr>
              <a:t>Diffie</a:t>
            </a:r>
            <a:r>
              <a:rPr lang="en-US" sz="3100" dirty="0" smtClean="0">
                <a:solidFill>
                  <a:schemeClr val="bg1"/>
                </a:solidFill>
              </a:rPr>
              <a:t> Hellman can defend against passive attackers it is vulnerable to </a:t>
            </a:r>
            <a:r>
              <a:rPr lang="en-US" sz="3100" u="sng" dirty="0" smtClean="0">
                <a:solidFill>
                  <a:schemeClr val="bg1"/>
                </a:solidFill>
              </a:rPr>
              <a:t>Man in the Middle Attack</a:t>
            </a:r>
            <a:r>
              <a:rPr lang="en-US" sz="3100" dirty="0" smtClean="0">
                <a:solidFill>
                  <a:schemeClr val="bg1"/>
                </a:solidFill>
              </a:rPr>
              <a:t>. In this case the server may function as two or more separate peers, decrypting and re-encrypting message before sending them to the intended recipient.</a:t>
            </a:r>
          </a:p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Current Solution</a:t>
            </a:r>
            <a:endParaRPr lang="en-US" sz="3100" dirty="0" smtClean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Host and use your own server</a:t>
            </a: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This vulnerability will addressed later in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610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491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CipherChat A Secure, Decentralized Chat Application</vt:lpstr>
      <vt:lpstr>Motivation</vt:lpstr>
      <vt:lpstr>Tools Used</vt:lpstr>
      <vt:lpstr>Cryptography</vt:lpstr>
      <vt:lpstr>Chosen Elliptic Curve</vt:lpstr>
      <vt:lpstr>Why Decentralization?</vt:lpstr>
      <vt:lpstr>Elliptic Curve Diffie Hellman</vt:lpstr>
      <vt:lpstr>Method</vt:lpstr>
      <vt:lpstr>Diffie Hellman Vulnurability</vt:lpstr>
      <vt:lpstr>Load Balanced Servers</vt:lpstr>
      <vt:lpstr>Open Source</vt:lpstr>
      <vt:lpstr>Live Demonstration</vt:lpstr>
      <vt:lpstr>Future Improvements</vt:lpstr>
      <vt:lpstr>Thank you for your kind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otto</dc:creator>
  <cp:lastModifiedBy>otto</cp:lastModifiedBy>
  <cp:revision>141</cp:revision>
  <dcterms:created xsi:type="dcterms:W3CDTF">2019-05-01T12:59:23Z</dcterms:created>
  <dcterms:modified xsi:type="dcterms:W3CDTF">2019-05-05T03:40:22Z</dcterms:modified>
</cp:coreProperties>
</file>