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0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103C3-69BB-4457-B7DD-224208623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7" y="3428998"/>
            <a:ext cx="6128155" cy="2268559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他什么时候回来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5206A4-4472-4FFC-B120-A4D0A13AD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第二课</a:t>
            </a:r>
          </a:p>
        </p:txBody>
      </p:sp>
    </p:spTree>
    <p:extLst>
      <p:ext uri="{BB962C8B-B14F-4D97-AF65-F5344CB8AC3E}">
        <p14:creationId xmlns:p14="http://schemas.microsoft.com/office/powerpoint/2010/main" val="302749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B970AC-E3A3-4473-9273-081B6A07CB01}"/>
              </a:ext>
            </a:extLst>
          </p:cNvPr>
          <p:cNvSpPr txBox="1"/>
          <p:nvPr/>
        </p:nvSpPr>
        <p:spPr>
          <a:xfrm>
            <a:off x="1722474" y="1063256"/>
            <a:ext cx="4136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</a:rPr>
              <a:t>秘书   </a:t>
            </a:r>
            <a:r>
              <a:rPr lang="en-US" altLang="zh-CN" sz="4400" b="1" dirty="0" err="1">
                <a:solidFill>
                  <a:schemeClr val="accent2">
                    <a:lumMod val="75000"/>
                  </a:schemeClr>
                </a:solidFill>
              </a:rPr>
              <a:t>mì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400" b="1" dirty="0" err="1">
                <a:solidFill>
                  <a:schemeClr val="accent2">
                    <a:lumMod val="75000"/>
                  </a:schemeClr>
                </a:solidFill>
              </a:rPr>
              <a:t>shū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01B5E5-D7DE-43A3-8D3A-645FA737DF39}"/>
              </a:ext>
            </a:extLst>
          </p:cNvPr>
          <p:cNvSpPr txBox="1"/>
          <p:nvPr/>
        </p:nvSpPr>
        <p:spPr>
          <a:xfrm>
            <a:off x="1510438" y="2445951"/>
            <a:ext cx="7783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如果你有问题，请咨询秘书办公室。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AA19B-1CAB-450D-A132-CD0070BC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75" y="3429000"/>
            <a:ext cx="4027582" cy="29643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92162B-9F84-40C2-A4C7-BA7944F5D63A}"/>
              </a:ext>
            </a:extLst>
          </p:cNvPr>
          <p:cNvSpPr txBox="1"/>
          <p:nvPr/>
        </p:nvSpPr>
        <p:spPr>
          <a:xfrm>
            <a:off x="4827181" y="2158409"/>
            <a:ext cx="103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zī</a:t>
            </a:r>
            <a:r>
              <a:rPr lang="en-US" altLang="zh-CN" dirty="0"/>
              <a:t> </a:t>
            </a:r>
            <a:r>
              <a:rPr lang="en-US" altLang="zh-CN" dirty="0" err="1"/>
              <a:t>xún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7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0A8388-E69C-4B97-B780-450227A5B835}"/>
              </a:ext>
            </a:extLst>
          </p:cNvPr>
          <p:cNvSpPr txBox="1"/>
          <p:nvPr/>
        </p:nvSpPr>
        <p:spPr>
          <a:xfrm>
            <a:off x="1687956" y="1169273"/>
            <a:ext cx="418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</a:rPr>
              <a:t>经理  </a:t>
            </a:r>
            <a:r>
              <a:rPr lang="en-US" altLang="zh-CN" sz="4800" b="1" dirty="0" err="1">
                <a:solidFill>
                  <a:schemeClr val="accent2">
                    <a:lumMod val="75000"/>
                  </a:schemeClr>
                </a:solidFill>
              </a:rPr>
              <a:t>jīng</a:t>
            </a:r>
            <a:r>
              <a:rPr lang="en-US" altLang="zh-CN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800" b="1" dirty="0" err="1">
                <a:solidFill>
                  <a:schemeClr val="accent2">
                    <a:lumMod val="75000"/>
                  </a:schemeClr>
                </a:solidFill>
              </a:rPr>
              <a:t>lǐ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466B5-10FB-4D9F-9E1C-3D7FFCFF608A}"/>
              </a:ext>
            </a:extLst>
          </p:cNvPr>
          <p:cNvSpPr txBox="1"/>
          <p:nvPr/>
        </p:nvSpPr>
        <p:spPr>
          <a:xfrm>
            <a:off x="1263424" y="3044279"/>
            <a:ext cx="5038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这是我们的经理。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F330FF-1D0D-4DB7-843C-0536F526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84" y="2615609"/>
            <a:ext cx="4863194" cy="32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1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56B83D-76E1-46B7-85CE-AB12B8524B31}"/>
              </a:ext>
            </a:extLst>
          </p:cNvPr>
          <p:cNvSpPr txBox="1"/>
          <p:nvPr/>
        </p:nvSpPr>
        <p:spPr>
          <a:xfrm>
            <a:off x="1818167" y="1201479"/>
            <a:ext cx="560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</a:rPr>
              <a:t>办公室  </a:t>
            </a:r>
            <a:r>
              <a:rPr lang="en-US" altLang="zh-CN" sz="4000" b="1" dirty="0" err="1">
                <a:solidFill>
                  <a:schemeClr val="accent2">
                    <a:lumMod val="75000"/>
                  </a:schemeClr>
                </a:solidFill>
              </a:rPr>
              <a:t>bàn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err="1">
                <a:solidFill>
                  <a:schemeClr val="accent2">
                    <a:lumMod val="75000"/>
                  </a:schemeClr>
                </a:solidFill>
              </a:rPr>
              <a:t>gōng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err="1">
                <a:solidFill>
                  <a:schemeClr val="accent2">
                    <a:lumMod val="75000"/>
                  </a:schemeClr>
                </a:solidFill>
              </a:rPr>
              <a:t>shì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A6FD7C-3635-42D2-BA3D-052D913823B5}"/>
              </a:ext>
            </a:extLst>
          </p:cNvPr>
          <p:cNvSpPr txBox="1"/>
          <p:nvPr/>
        </p:nvSpPr>
        <p:spPr>
          <a:xfrm>
            <a:off x="1301332" y="2992525"/>
            <a:ext cx="4890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我要去办公室找经理。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请问周明在办公室里吗？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F7C6F-7CA8-42CA-83CC-8DBFA307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806995"/>
            <a:ext cx="4762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BB60C-2E98-420B-AD22-DF20A7043B4A}"/>
              </a:ext>
            </a:extLst>
          </p:cNvPr>
          <p:cNvSpPr txBox="1"/>
          <p:nvPr/>
        </p:nvSpPr>
        <p:spPr>
          <a:xfrm>
            <a:off x="1977656" y="1339702"/>
            <a:ext cx="2700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</a:rPr>
              <a:t>辆  </a:t>
            </a:r>
            <a:r>
              <a:rPr lang="en-US" altLang="zh-CN" sz="4400" b="1" dirty="0" err="1">
                <a:solidFill>
                  <a:schemeClr val="accent2">
                    <a:lumMod val="75000"/>
                  </a:schemeClr>
                </a:solidFill>
              </a:rPr>
              <a:t>liàng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67C39A-5537-4599-91DC-9B882C6375E9}"/>
              </a:ext>
            </a:extLst>
          </p:cNvPr>
          <p:cNvSpPr txBox="1"/>
          <p:nvPr/>
        </p:nvSpPr>
        <p:spPr>
          <a:xfrm>
            <a:off x="1797290" y="3097002"/>
            <a:ext cx="33279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一辆车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两辆出租车</a:t>
            </a:r>
          </a:p>
          <a:p>
            <a:endParaRPr lang="en-US" altLang="zh-CN" sz="2800" dirty="0"/>
          </a:p>
          <a:p>
            <a:r>
              <a:rPr lang="zh-CN" altLang="en-US" sz="2800" dirty="0"/>
              <a:t>三辆公交车</a:t>
            </a:r>
            <a:endParaRPr lang="en-US" altLang="zh-CN" sz="2800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69680B-0E08-416E-9CE0-D51C2402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21" y="295823"/>
            <a:ext cx="3959087" cy="3959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B6385A-D290-47F6-B580-18F493FE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67" y="3937032"/>
            <a:ext cx="4521476" cy="26251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272767-1072-44EB-A317-7FCD9C6727A6}"/>
              </a:ext>
            </a:extLst>
          </p:cNvPr>
          <p:cNvSpPr txBox="1"/>
          <p:nvPr/>
        </p:nvSpPr>
        <p:spPr>
          <a:xfrm>
            <a:off x="4578896" y="2512227"/>
            <a:ext cx="25872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三辆玩具车</a:t>
            </a:r>
            <a:endParaRPr lang="en-US" altLang="zh-CN" sz="3200" dirty="0"/>
          </a:p>
          <a:p>
            <a:r>
              <a:rPr lang="en-US" altLang="zh-CN" sz="2000" dirty="0"/>
              <a:t>            </a:t>
            </a:r>
            <a:r>
              <a:rPr lang="en-US" altLang="zh-CN" sz="2000" dirty="0" err="1"/>
              <a:t>wán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jǜ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23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449092-A11B-4B80-BBE9-6DD96D1D5AE0}"/>
              </a:ext>
            </a:extLst>
          </p:cNvPr>
          <p:cNvSpPr txBox="1"/>
          <p:nvPr/>
        </p:nvSpPr>
        <p:spPr>
          <a:xfrm>
            <a:off x="2052084" y="912705"/>
            <a:ext cx="2232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</a:rPr>
              <a:t>楼  </a:t>
            </a:r>
            <a:r>
              <a:rPr lang="en-US" altLang="zh-CN" sz="4400" b="1" dirty="0" err="1">
                <a:solidFill>
                  <a:schemeClr val="accent2">
                    <a:lumMod val="75000"/>
                  </a:schemeClr>
                </a:solidFill>
              </a:rPr>
              <a:t>lóu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D51854-4FE9-4822-A687-D51309A1B734}"/>
              </a:ext>
            </a:extLst>
          </p:cNvPr>
          <p:cNvSpPr txBox="1"/>
          <p:nvPr/>
        </p:nvSpPr>
        <p:spPr>
          <a:xfrm>
            <a:off x="2052084" y="2179674"/>
            <a:ext cx="5740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上楼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下楼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楼梯 </a:t>
            </a:r>
            <a:r>
              <a:rPr lang="en-US" altLang="zh-CN" sz="3600" dirty="0" err="1"/>
              <a:t>lóu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tī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办公楼 </a:t>
            </a:r>
            <a:r>
              <a:rPr lang="en-US" altLang="zh-CN" sz="3600" dirty="0" err="1"/>
              <a:t>bàn</a:t>
            </a:r>
            <a:r>
              <a:rPr lang="en-US" altLang="zh-CN" sz="3600" dirty="0"/>
              <a:t> </a:t>
            </a:r>
            <a:r>
              <a:rPr lang="en-US" altLang="zh-CN" sz="3600" dirty="0" err="1"/>
              <a:t>gōng</a:t>
            </a:r>
            <a:r>
              <a:rPr lang="en-US" altLang="zh-CN" sz="3600" dirty="0"/>
              <a:t> </a:t>
            </a:r>
            <a:r>
              <a:rPr lang="en-US" altLang="zh-CN" sz="3600" dirty="0" err="1"/>
              <a:t>lóu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016FD3-44AC-4025-9973-25C8757C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09" y="708008"/>
            <a:ext cx="3936929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0DFDF0-D390-4F07-BA63-8CA86A43C013}"/>
              </a:ext>
            </a:extLst>
          </p:cNvPr>
          <p:cNvSpPr txBox="1"/>
          <p:nvPr/>
        </p:nvSpPr>
        <p:spPr>
          <a:xfrm>
            <a:off x="2030819" y="1095153"/>
            <a:ext cx="2381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</a:rPr>
              <a:t>拿</a:t>
            </a:r>
            <a:r>
              <a:rPr lang="en-US" altLang="zh-CN" sz="4400" b="1" dirty="0" err="1">
                <a:solidFill>
                  <a:schemeClr val="accent2">
                    <a:lumMod val="75000"/>
                  </a:schemeClr>
                </a:solidFill>
              </a:rPr>
              <a:t>ná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9DC17-C54D-4A5F-9777-F31EB8A37F5D}"/>
              </a:ext>
            </a:extLst>
          </p:cNvPr>
          <p:cNvSpPr txBox="1"/>
          <p:nvPr/>
        </p:nvSpPr>
        <p:spPr>
          <a:xfrm>
            <a:off x="1489125" y="2223417"/>
            <a:ext cx="5218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我去给你拿把伞。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请你把笔记本拿给我。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他拿着一束花和一个礼物。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我们拿到了奖杯。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B1A1C-3C01-4510-892B-6142EC24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506" y="336067"/>
            <a:ext cx="3452256" cy="4688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3CDFA3-5080-4D44-8902-3620EE85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452" y="2498034"/>
            <a:ext cx="2650435" cy="42406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3B6DE8-C510-426F-BEE7-2D1218ABA863}"/>
              </a:ext>
            </a:extLst>
          </p:cNvPr>
          <p:cNvSpPr txBox="1"/>
          <p:nvPr/>
        </p:nvSpPr>
        <p:spPr>
          <a:xfrm>
            <a:off x="3264195" y="4938009"/>
            <a:ext cx="114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jiǎng</a:t>
            </a:r>
            <a:r>
              <a:rPr lang="en-US" altLang="zh-CN" dirty="0"/>
              <a:t> </a:t>
            </a:r>
            <a:r>
              <a:rPr lang="en-US" altLang="zh-CN" dirty="0" err="1"/>
              <a:t>bēi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0287F9-0960-4BE6-8F10-88EF06FF2570}"/>
              </a:ext>
            </a:extLst>
          </p:cNvPr>
          <p:cNvSpPr txBox="1"/>
          <p:nvPr/>
        </p:nvSpPr>
        <p:spPr>
          <a:xfrm>
            <a:off x="2680830" y="3631722"/>
            <a:ext cx="114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yíshùhuā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CE2F60-C5C4-435A-B3E9-5AF33F2C4120}"/>
              </a:ext>
            </a:extLst>
          </p:cNvPr>
          <p:cNvSpPr txBox="1"/>
          <p:nvPr/>
        </p:nvSpPr>
        <p:spPr>
          <a:xfrm>
            <a:off x="4828342" y="3623800"/>
            <a:ext cx="77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lǐ</a:t>
            </a:r>
            <a:r>
              <a:rPr lang="en-US" altLang="zh-CN" dirty="0"/>
              <a:t> </a:t>
            </a:r>
            <a:r>
              <a:rPr lang="en-US" altLang="zh-CN" dirty="0" err="1"/>
              <a:t>wù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83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CC5245-E480-4229-9EDA-F8639F1DFD26}"/>
              </a:ext>
            </a:extLst>
          </p:cNvPr>
          <p:cNvSpPr txBox="1"/>
          <p:nvPr/>
        </p:nvSpPr>
        <p:spPr>
          <a:xfrm>
            <a:off x="1438246" y="1222744"/>
            <a:ext cx="53053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</a:rPr>
              <a:t>把  </a:t>
            </a:r>
            <a:r>
              <a:rPr lang="en-US" altLang="zh-CN" sz="4800" b="1" dirty="0" err="1">
                <a:solidFill>
                  <a:schemeClr val="accent2">
                    <a:lumMod val="75000"/>
                  </a:schemeClr>
                </a:solidFill>
              </a:rPr>
              <a:t>bǎ</a:t>
            </a:r>
            <a:r>
              <a:rPr lang="en-US" altLang="zh-CN" sz="48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</a:p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measure word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69FD69-5E52-4671-A8B8-E57EDAAA10D0}"/>
              </a:ext>
            </a:extLst>
          </p:cNvPr>
          <p:cNvSpPr txBox="1"/>
          <p:nvPr/>
        </p:nvSpPr>
        <p:spPr>
          <a:xfrm>
            <a:off x="2240850" y="3505200"/>
            <a:ext cx="3700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一把伞</a:t>
            </a:r>
            <a:endParaRPr lang="en-US" altLang="zh-CN" sz="5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C1C6EA-B7F7-4E2A-8E27-8A3B46D352F6}"/>
              </a:ext>
            </a:extLst>
          </p:cNvPr>
          <p:cNvSpPr txBox="1"/>
          <p:nvPr/>
        </p:nvSpPr>
        <p:spPr>
          <a:xfrm>
            <a:off x="6480313" y="1222744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2">
                    <a:lumMod val="75000"/>
                  </a:schemeClr>
                </a:solidFill>
              </a:rPr>
              <a:t>伞   </a:t>
            </a:r>
            <a:r>
              <a:rPr lang="en-US" altLang="zh-CN" sz="5400" b="1" dirty="0" err="1">
                <a:solidFill>
                  <a:schemeClr val="accent2">
                    <a:lumMod val="75000"/>
                  </a:schemeClr>
                </a:solidFill>
              </a:rPr>
              <a:t>sǎn</a:t>
            </a:r>
            <a:endParaRPr lang="zh-CN" alt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419409-7A19-473B-8B3B-8020B70E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51" y="3259927"/>
            <a:ext cx="2903999" cy="29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4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32EB9B-72F8-4783-8A1C-C03CBD460397}"/>
              </a:ext>
            </a:extLst>
          </p:cNvPr>
          <p:cNvSpPr txBox="1"/>
          <p:nvPr/>
        </p:nvSpPr>
        <p:spPr>
          <a:xfrm>
            <a:off x="8388627" y="2459504"/>
            <a:ext cx="2676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2">
                    <a:lumMod val="75000"/>
                  </a:schemeClr>
                </a:solidFill>
              </a:rPr>
              <a:t>胖 </a:t>
            </a:r>
            <a:r>
              <a:rPr lang="en-US" altLang="zh-CN" sz="6600" b="1" dirty="0" err="1">
                <a:solidFill>
                  <a:schemeClr val="accent2">
                    <a:lumMod val="75000"/>
                  </a:schemeClr>
                </a:solidFill>
              </a:rPr>
              <a:t>pàng</a:t>
            </a:r>
            <a:endParaRPr lang="zh-CN" altLang="en-US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4FC154-F4F9-44EC-8ACB-05C2DE6AFDBB}"/>
              </a:ext>
            </a:extLst>
          </p:cNvPr>
          <p:cNvSpPr txBox="1"/>
          <p:nvPr/>
        </p:nvSpPr>
        <p:spPr>
          <a:xfrm>
            <a:off x="1232453" y="2459504"/>
            <a:ext cx="2902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2">
                    <a:lumMod val="75000"/>
                  </a:schemeClr>
                </a:solidFill>
              </a:rPr>
              <a:t>瘦 </a:t>
            </a:r>
            <a:r>
              <a:rPr lang="en-US" altLang="zh-CN" sz="6000" b="1" dirty="0" err="1">
                <a:solidFill>
                  <a:schemeClr val="accent2">
                    <a:lumMod val="75000"/>
                  </a:schemeClr>
                </a:solidFill>
              </a:rPr>
              <a:t>shòu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248FA-D4ED-4689-B486-BEE4C25A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7" y="495472"/>
            <a:ext cx="4174435" cy="58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76D771-1E47-4EF9-8218-6D300B0F4750}"/>
              </a:ext>
            </a:extLst>
          </p:cNvPr>
          <p:cNvSpPr txBox="1"/>
          <p:nvPr/>
        </p:nvSpPr>
        <p:spPr>
          <a:xfrm>
            <a:off x="2776330" y="1325218"/>
            <a:ext cx="4386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</a:rPr>
              <a:t>其实  </a:t>
            </a:r>
            <a:r>
              <a:rPr lang="en-US" altLang="zh-CN" sz="4800" b="1" dirty="0" err="1">
                <a:solidFill>
                  <a:schemeClr val="accent2">
                    <a:lumMod val="75000"/>
                  </a:schemeClr>
                </a:solidFill>
              </a:rPr>
              <a:t>qí</a:t>
            </a:r>
            <a:r>
              <a:rPr lang="en-US" altLang="zh-CN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800" b="1" dirty="0" err="1">
                <a:solidFill>
                  <a:schemeClr val="accent2">
                    <a:lumMod val="75000"/>
                  </a:schemeClr>
                </a:solidFill>
              </a:rPr>
              <a:t>shí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D97E7A-74A9-41AB-B667-4CFFA09B0243}"/>
              </a:ext>
            </a:extLst>
          </p:cNvPr>
          <p:cNvSpPr txBox="1"/>
          <p:nvPr/>
        </p:nvSpPr>
        <p:spPr>
          <a:xfrm>
            <a:off x="1577008" y="3180521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这家饭店中午和晚上经常有很多人，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但是我觉得</a:t>
            </a:r>
            <a:r>
              <a:rPr lang="zh-CN" altLang="en-US" sz="3600" dirty="0">
                <a:solidFill>
                  <a:srgbClr val="FFC000"/>
                </a:solidFill>
              </a:rPr>
              <a:t>其实</a:t>
            </a:r>
            <a:r>
              <a:rPr lang="zh-CN" altLang="en-US" sz="3600" dirty="0"/>
              <a:t>菜一点儿也不好吃。</a:t>
            </a:r>
          </a:p>
        </p:txBody>
      </p:sp>
    </p:spTree>
    <p:extLst>
      <p:ext uri="{BB962C8B-B14F-4D97-AF65-F5344CB8AC3E}">
        <p14:creationId xmlns:p14="http://schemas.microsoft.com/office/powerpoint/2010/main" val="258517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957546-5655-4549-823F-FD8211688C7F}"/>
              </a:ext>
            </a:extLst>
          </p:cNvPr>
          <p:cNvSpPr txBox="1"/>
          <p:nvPr/>
        </p:nvSpPr>
        <p:spPr>
          <a:xfrm>
            <a:off x="4810542" y="1020418"/>
            <a:ext cx="3392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/>
              <a:t>v. +</a:t>
            </a:r>
            <a:r>
              <a:rPr lang="zh-CN" altLang="en-US" sz="4400" b="1" u="sng" dirty="0"/>
              <a:t>来</a:t>
            </a:r>
            <a:r>
              <a:rPr lang="en-US" altLang="zh-CN" sz="4400" b="1" u="sng" dirty="0"/>
              <a:t>/</a:t>
            </a:r>
            <a:r>
              <a:rPr lang="zh-CN" altLang="en-US" sz="4400" b="1" u="sng" dirty="0"/>
              <a:t>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D2AB27-EEBF-4261-87A4-8AE3851DA87B}"/>
              </a:ext>
            </a:extLst>
          </p:cNvPr>
          <p:cNvSpPr txBox="1"/>
          <p:nvPr/>
        </p:nvSpPr>
        <p:spPr>
          <a:xfrm>
            <a:off x="1815548" y="2544417"/>
            <a:ext cx="7686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rgbClr val="FFC000"/>
                </a:solidFill>
              </a:rPr>
              <a:t>我们在楼上等你呢，你</a:t>
            </a:r>
            <a:r>
              <a:rPr lang="zh-CN" altLang="en-US" sz="3200" u="sng" dirty="0">
                <a:solidFill>
                  <a:schemeClr val="accent5">
                    <a:lumMod val="75000"/>
                  </a:schemeClr>
                </a:solidFill>
              </a:rPr>
              <a:t>上来</a:t>
            </a:r>
            <a:r>
              <a:rPr lang="zh-CN" altLang="en-US" sz="3200" dirty="0">
                <a:solidFill>
                  <a:srgbClr val="FFC000"/>
                </a:solidFill>
              </a:rPr>
              <a:t>吧。</a:t>
            </a:r>
            <a:endParaRPr lang="en-US" altLang="zh-CN" sz="3200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endParaRPr lang="en-US" altLang="zh-CN" sz="3200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rgbClr val="FFC000"/>
                </a:solidFill>
              </a:rPr>
              <a:t>谁在外边？你</a:t>
            </a:r>
            <a:r>
              <a:rPr lang="zh-CN" altLang="en-US" sz="3200" u="sng" dirty="0">
                <a:solidFill>
                  <a:schemeClr val="accent5">
                    <a:lumMod val="75000"/>
                  </a:schemeClr>
                </a:solidFill>
              </a:rPr>
              <a:t>出去</a:t>
            </a:r>
            <a:r>
              <a:rPr lang="zh-CN" altLang="en-US" sz="3200" dirty="0">
                <a:solidFill>
                  <a:srgbClr val="FFC000"/>
                </a:solidFill>
              </a:rPr>
              <a:t>看看吧。</a:t>
            </a:r>
            <a:endParaRPr lang="en-US" altLang="zh-CN" sz="3200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endParaRPr lang="en-US" altLang="zh-CN" sz="3200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rgbClr val="FFC000"/>
                </a:solidFill>
              </a:rPr>
              <a:t>汉语书你</a:t>
            </a:r>
            <a:r>
              <a:rPr lang="zh-CN" altLang="en-US" sz="3200" u="sng" dirty="0">
                <a:solidFill>
                  <a:schemeClr val="accent5">
                    <a:lumMod val="75000"/>
                  </a:schemeClr>
                </a:solidFill>
              </a:rPr>
              <a:t>带来</a:t>
            </a:r>
            <a:r>
              <a:rPr lang="zh-CN" altLang="en-US" sz="3200" dirty="0">
                <a:solidFill>
                  <a:srgbClr val="FFC000"/>
                </a:solidFill>
              </a:rPr>
              <a:t>了吗？</a:t>
            </a:r>
            <a:endParaRPr lang="en-US" altLang="zh-CN" sz="3200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endParaRPr lang="en-US" altLang="zh-CN" sz="3200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rgbClr val="FFC000"/>
                </a:solidFill>
              </a:rPr>
              <a:t>那边树多，我们</a:t>
            </a:r>
            <a:r>
              <a:rPr lang="zh-CN" altLang="en-US" sz="3200" u="sng" dirty="0">
                <a:solidFill>
                  <a:schemeClr val="accent5">
                    <a:lumMod val="75000"/>
                  </a:schemeClr>
                </a:solidFill>
              </a:rPr>
              <a:t>过去</a:t>
            </a:r>
            <a:r>
              <a:rPr lang="zh-CN" altLang="en-US" sz="3200" dirty="0">
                <a:solidFill>
                  <a:srgbClr val="FFC000"/>
                </a:solidFill>
              </a:rPr>
              <a:t>坐一下吧。</a:t>
            </a:r>
          </a:p>
        </p:txBody>
      </p:sp>
    </p:spTree>
    <p:extLst>
      <p:ext uri="{BB962C8B-B14F-4D97-AF65-F5344CB8AC3E}">
        <p14:creationId xmlns:p14="http://schemas.microsoft.com/office/powerpoint/2010/main" val="165477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94A954-E2B8-49CC-853A-A27101BD086C}"/>
              </a:ext>
            </a:extLst>
          </p:cNvPr>
          <p:cNvSpPr txBox="1"/>
          <p:nvPr/>
        </p:nvSpPr>
        <p:spPr>
          <a:xfrm>
            <a:off x="1913860" y="1084521"/>
            <a:ext cx="2094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</a:rPr>
              <a:t>腿 </a:t>
            </a:r>
            <a:r>
              <a:rPr lang="en-US" altLang="zh-CN" sz="4400" b="1" dirty="0" err="1">
                <a:solidFill>
                  <a:schemeClr val="accent2">
                    <a:lumMod val="75000"/>
                  </a:schemeClr>
                </a:solidFill>
              </a:rPr>
              <a:t>tuǐ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79F600-C488-4BB2-9573-94C330847DC6}"/>
              </a:ext>
            </a:extLst>
          </p:cNvPr>
          <p:cNvSpPr txBox="1"/>
          <p:nvPr/>
        </p:nvSpPr>
        <p:spPr>
          <a:xfrm>
            <a:off x="1913860" y="2539425"/>
            <a:ext cx="4969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两条腿 </a:t>
            </a:r>
            <a:r>
              <a:rPr lang="en-US" altLang="zh-CN" sz="3200" dirty="0" err="1"/>
              <a:t>liǎng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tiáo</a:t>
            </a:r>
            <a:r>
              <a:rPr lang="en-US" altLang="zh-CN" sz="3200" dirty="0"/>
              <a:t> </a:t>
            </a:r>
            <a:r>
              <a:rPr lang="en-US" altLang="zh-CN" sz="3200" dirty="0" err="1"/>
              <a:t>tuǐ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BB733-1217-4EB6-AFEA-BF15921FA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65" y="1232453"/>
            <a:ext cx="3031021" cy="45128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8C46F7-A822-40B9-900D-02EB824ADF8D}"/>
              </a:ext>
            </a:extLst>
          </p:cNvPr>
          <p:cNvSpPr txBox="1"/>
          <p:nvPr/>
        </p:nvSpPr>
        <p:spPr>
          <a:xfrm>
            <a:off x="1603512" y="4081670"/>
            <a:ext cx="496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一只青蛙一张嘴，两只眼睛四条腿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两只青蛙两张嘴，四只眼睛八条腿</a:t>
            </a:r>
          </a:p>
        </p:txBody>
      </p:sp>
    </p:spTree>
    <p:extLst>
      <p:ext uri="{BB962C8B-B14F-4D97-AF65-F5344CB8AC3E}">
        <p14:creationId xmlns:p14="http://schemas.microsoft.com/office/powerpoint/2010/main" val="3456289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B007A9-605D-4F13-970D-DB695150E08A}"/>
              </a:ext>
            </a:extLst>
          </p:cNvPr>
          <p:cNvSpPr txBox="1"/>
          <p:nvPr/>
        </p:nvSpPr>
        <p:spPr>
          <a:xfrm>
            <a:off x="2451653" y="1007165"/>
            <a:ext cx="3763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3">
                    <a:lumMod val="75000"/>
                  </a:schemeClr>
                </a:solidFill>
              </a:rPr>
              <a:t>常用动词：</a:t>
            </a:r>
            <a:endParaRPr lang="en-US" altLang="zh-CN" sz="4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sz="4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</a:rPr>
              <a:t>上、下、</a:t>
            </a:r>
            <a:endParaRPr lang="en-US" altLang="zh-CN" sz="4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</a:rPr>
              <a:t>进、出、</a:t>
            </a:r>
            <a:endParaRPr lang="en-US" altLang="zh-CN" sz="4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</a:rPr>
              <a:t>回、过、起</a:t>
            </a:r>
            <a:endParaRPr lang="en-US" altLang="zh-C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4E8B2B-AFB5-4E3C-9DDC-EA3FE557730C}"/>
              </a:ext>
            </a:extLst>
          </p:cNvPr>
          <p:cNvSpPr txBox="1"/>
          <p:nvPr/>
        </p:nvSpPr>
        <p:spPr>
          <a:xfrm>
            <a:off x="7381462" y="3162947"/>
            <a:ext cx="416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来</a:t>
            </a:r>
            <a:r>
              <a:rPr lang="en-US" altLang="zh-CN" sz="5400" dirty="0"/>
              <a:t>/</a:t>
            </a:r>
            <a:r>
              <a:rPr lang="zh-CN" altLang="en-US" sz="5400" dirty="0"/>
              <a:t>去</a:t>
            </a:r>
          </a:p>
        </p:txBody>
      </p:sp>
    </p:spTree>
    <p:extLst>
      <p:ext uri="{BB962C8B-B14F-4D97-AF65-F5344CB8AC3E}">
        <p14:creationId xmlns:p14="http://schemas.microsoft.com/office/powerpoint/2010/main" val="291108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017FFD-C113-49E4-843A-FAFDED2D449B}"/>
              </a:ext>
            </a:extLst>
          </p:cNvPr>
          <p:cNvSpPr txBox="1"/>
          <p:nvPr/>
        </p:nvSpPr>
        <p:spPr>
          <a:xfrm>
            <a:off x="3154017" y="1243891"/>
            <a:ext cx="375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solidFill>
                  <a:srgbClr val="FFC000"/>
                </a:solidFill>
              </a:rPr>
              <a:t>地点 </a:t>
            </a:r>
            <a:r>
              <a:rPr lang="en-US" altLang="zh-CN" sz="4000" b="1" u="sng" dirty="0">
                <a:solidFill>
                  <a:srgbClr val="FFC000"/>
                </a:solidFill>
              </a:rPr>
              <a:t>+ </a:t>
            </a:r>
            <a:r>
              <a:rPr lang="zh-CN" altLang="en-US" sz="4000" b="1" u="sng" dirty="0">
                <a:solidFill>
                  <a:srgbClr val="FFC000"/>
                </a:solidFill>
              </a:rPr>
              <a:t>来</a:t>
            </a:r>
            <a:r>
              <a:rPr lang="en-US" altLang="zh-CN" sz="4000" b="1" u="sng" dirty="0">
                <a:solidFill>
                  <a:srgbClr val="FFC000"/>
                </a:solidFill>
              </a:rPr>
              <a:t>/</a:t>
            </a:r>
            <a:r>
              <a:rPr lang="zh-CN" altLang="en-US" sz="4000" b="1" u="sng" dirty="0">
                <a:solidFill>
                  <a:srgbClr val="FFC000"/>
                </a:solidFill>
              </a:rPr>
              <a:t>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8397CC-DE8F-490A-8F84-522B6D81C321}"/>
              </a:ext>
            </a:extLst>
          </p:cNvPr>
          <p:cNvSpPr txBox="1"/>
          <p:nvPr/>
        </p:nvSpPr>
        <p:spPr>
          <a:xfrm>
            <a:off x="3154017" y="2544416"/>
            <a:ext cx="58839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小狗下楼来了。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老师进教室来了。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朋友回家去了。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我上楼去。</a:t>
            </a:r>
          </a:p>
        </p:txBody>
      </p:sp>
    </p:spTree>
    <p:extLst>
      <p:ext uri="{BB962C8B-B14F-4D97-AF65-F5344CB8AC3E}">
        <p14:creationId xmlns:p14="http://schemas.microsoft.com/office/powerpoint/2010/main" val="265665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3E24536-7DE7-4682-BBB3-A790668FB158}"/>
              </a:ext>
            </a:extLst>
          </p:cNvPr>
          <p:cNvSpPr/>
          <p:nvPr/>
        </p:nvSpPr>
        <p:spPr>
          <a:xfrm>
            <a:off x="4837043" y="4678017"/>
            <a:ext cx="2425148" cy="81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7E14DF-D6AA-462C-8B65-AC64EAA79B16}"/>
              </a:ext>
            </a:extLst>
          </p:cNvPr>
          <p:cNvSpPr/>
          <p:nvPr/>
        </p:nvSpPr>
        <p:spPr>
          <a:xfrm>
            <a:off x="4399722" y="1365839"/>
            <a:ext cx="2464904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271972-7296-4C63-94ED-0C30B126EFBC}"/>
              </a:ext>
            </a:extLst>
          </p:cNvPr>
          <p:cNvSpPr txBox="1"/>
          <p:nvPr/>
        </p:nvSpPr>
        <p:spPr>
          <a:xfrm>
            <a:off x="3445565" y="3087756"/>
            <a:ext cx="447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动词 </a:t>
            </a:r>
            <a:r>
              <a:rPr lang="en-US" altLang="zh-CN" sz="5400" dirty="0"/>
              <a:t>+ </a:t>
            </a:r>
            <a:r>
              <a:rPr lang="zh-CN" altLang="en-US" sz="5400" dirty="0"/>
              <a:t>来 </a:t>
            </a:r>
            <a:r>
              <a:rPr lang="en-US" altLang="zh-CN" sz="5400" dirty="0"/>
              <a:t>/ </a:t>
            </a:r>
            <a:r>
              <a:rPr lang="zh-CN" altLang="en-US" sz="5400" dirty="0"/>
              <a:t>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3CE705-CDAB-4D62-AEDF-FEFF72616CDE}"/>
              </a:ext>
            </a:extLst>
          </p:cNvPr>
          <p:cNvSpPr txBox="1"/>
          <p:nvPr/>
        </p:nvSpPr>
        <p:spPr>
          <a:xfrm>
            <a:off x="4399722" y="1365839"/>
            <a:ext cx="2597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>
                    <a:lumMod val="10000"/>
                  </a:schemeClr>
                </a:solidFill>
              </a:rPr>
              <a:t>地点名词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6C72BF-CFEB-4252-A103-2DEB34F6FE01}"/>
              </a:ext>
            </a:extLst>
          </p:cNvPr>
          <p:cNvCxnSpPr>
            <a:stCxn id="3" idx="2"/>
          </p:cNvCxnSpPr>
          <p:nvPr/>
        </p:nvCxnSpPr>
        <p:spPr>
          <a:xfrm flipH="1">
            <a:off x="5579165" y="2135280"/>
            <a:ext cx="119270" cy="1293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12D12D5-513C-465D-801F-0CF684F89645}"/>
              </a:ext>
            </a:extLst>
          </p:cNvPr>
          <p:cNvSpPr txBox="1"/>
          <p:nvPr/>
        </p:nvSpPr>
        <p:spPr>
          <a:xfrm>
            <a:off x="4890052" y="4705531"/>
            <a:ext cx="2398644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2060"/>
                </a:solidFill>
              </a:rPr>
              <a:t>事物名词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42C084-AA7F-4D53-A78E-AB8B26A7F285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H="1" flipV="1">
            <a:off x="5685183" y="4011086"/>
            <a:ext cx="404191" cy="69444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3EE65C-B106-4A85-B021-5D91BE407367}"/>
              </a:ext>
            </a:extLst>
          </p:cNvPr>
          <p:cNvCxnSpPr/>
          <p:nvPr/>
        </p:nvCxnSpPr>
        <p:spPr>
          <a:xfrm flipV="1">
            <a:off x="7103165" y="3710609"/>
            <a:ext cx="914400" cy="967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5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E2EC9A-4C1B-401F-81B1-A8DB3DB34FE5}"/>
              </a:ext>
            </a:extLst>
          </p:cNvPr>
          <p:cNvSpPr txBox="1"/>
          <p:nvPr/>
        </p:nvSpPr>
        <p:spPr>
          <a:xfrm>
            <a:off x="2040835" y="1245704"/>
            <a:ext cx="7606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 dirty="0"/>
              <a:t>你怎么还没</a:t>
            </a:r>
            <a:r>
              <a:rPr lang="en-US" altLang="zh-CN" sz="3600" dirty="0"/>
              <a:t>________? </a:t>
            </a:r>
            <a:r>
              <a:rPr lang="zh-CN" altLang="en-US" sz="3600" dirty="0"/>
              <a:t>我都在楼下等你半小时了。</a:t>
            </a:r>
            <a:endParaRPr lang="en-US" altLang="zh-CN" sz="3600" dirty="0"/>
          </a:p>
          <a:p>
            <a:pPr marL="342900" indent="-342900">
              <a:buAutoNum type="arabicPeriod"/>
            </a:pPr>
            <a:endParaRPr lang="en-US" altLang="zh-CN" sz="3600" dirty="0"/>
          </a:p>
          <a:p>
            <a:pPr marL="342900" indent="-342900">
              <a:buAutoNum type="arabicPeriod"/>
            </a:pPr>
            <a:r>
              <a:rPr lang="zh-CN" altLang="en-US" sz="3600" dirty="0"/>
              <a:t>已经</a:t>
            </a:r>
            <a:r>
              <a:rPr lang="en-US" altLang="zh-CN" sz="3600" dirty="0"/>
              <a:t>10</a:t>
            </a:r>
            <a:r>
              <a:rPr lang="zh-CN" altLang="en-US" sz="3600" dirty="0"/>
              <a:t>点半了，快点儿</a:t>
            </a:r>
            <a:r>
              <a:rPr lang="en-US" altLang="zh-CN" sz="3600" dirty="0"/>
              <a:t>_______</a:t>
            </a:r>
            <a:r>
              <a:rPr lang="zh-CN" altLang="en-US" sz="3600" dirty="0"/>
              <a:t>，别睡了。</a:t>
            </a:r>
            <a:endParaRPr lang="en-US" altLang="zh-CN" sz="3600" dirty="0"/>
          </a:p>
          <a:p>
            <a:pPr marL="342900" indent="-342900">
              <a:buAutoNum type="arabicPeriod"/>
            </a:pPr>
            <a:endParaRPr lang="en-US" altLang="zh-CN" sz="3600" dirty="0"/>
          </a:p>
          <a:p>
            <a:pPr marL="342900" indent="-342900">
              <a:buAutoNum type="arabicPeriod"/>
            </a:pPr>
            <a:r>
              <a:rPr lang="zh-CN" altLang="en-US" sz="3600" dirty="0"/>
              <a:t>明天去朋友家，我想</a:t>
            </a:r>
            <a:r>
              <a:rPr lang="en-US" altLang="zh-CN" sz="3600" dirty="0"/>
              <a:t>_______</a:t>
            </a:r>
            <a:r>
              <a:rPr lang="zh-CN" altLang="en-US" sz="3600" dirty="0"/>
              <a:t>一些水果。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8C7408-0618-4069-A68D-559A81BA866A}"/>
              </a:ext>
            </a:extLst>
          </p:cNvPr>
          <p:cNvSpPr txBox="1"/>
          <p:nvPr/>
        </p:nvSpPr>
        <p:spPr>
          <a:xfrm>
            <a:off x="5155096" y="1140990"/>
            <a:ext cx="1881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</a:rPr>
              <a:t>下来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146E23-FD8D-4854-BA5B-0A51EA856A15}"/>
              </a:ext>
            </a:extLst>
          </p:cNvPr>
          <p:cNvSpPr txBox="1"/>
          <p:nvPr/>
        </p:nvSpPr>
        <p:spPr>
          <a:xfrm>
            <a:off x="7315200" y="2796209"/>
            <a:ext cx="1577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</a:rPr>
              <a:t>起来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D18749-0322-4290-8491-DE58B08A3A7B}"/>
              </a:ext>
            </a:extLst>
          </p:cNvPr>
          <p:cNvSpPr txBox="1"/>
          <p:nvPr/>
        </p:nvSpPr>
        <p:spPr>
          <a:xfrm>
            <a:off x="6785113" y="4371914"/>
            <a:ext cx="1577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</a:rPr>
              <a:t>带去</a:t>
            </a:r>
          </a:p>
        </p:txBody>
      </p:sp>
    </p:spTree>
    <p:extLst>
      <p:ext uri="{BB962C8B-B14F-4D97-AF65-F5344CB8AC3E}">
        <p14:creationId xmlns:p14="http://schemas.microsoft.com/office/powerpoint/2010/main" val="120100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CD0F49-0EAF-4674-B96C-7C8F04BBCFB6}"/>
              </a:ext>
            </a:extLst>
          </p:cNvPr>
          <p:cNvSpPr txBox="1"/>
          <p:nvPr/>
        </p:nvSpPr>
        <p:spPr>
          <a:xfrm>
            <a:off x="2358887" y="1325217"/>
            <a:ext cx="7474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表示动作连续发生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sz="3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3600" b="1" u="sng" dirty="0">
                <a:solidFill>
                  <a:schemeClr val="accent3">
                    <a:lumMod val="75000"/>
                  </a:schemeClr>
                </a:solidFill>
              </a:rPr>
              <a:t>动词</a:t>
            </a:r>
            <a:r>
              <a:rPr lang="en-US" altLang="zh-CN" sz="3600" b="1" u="sng" dirty="0">
                <a:solidFill>
                  <a:schemeClr val="accent3">
                    <a:lumMod val="75000"/>
                  </a:schemeClr>
                </a:solidFill>
              </a:rPr>
              <a:t>1 +</a:t>
            </a:r>
            <a:r>
              <a:rPr lang="zh-CN" altLang="en-US" sz="3600" b="1" u="sng" dirty="0">
                <a:solidFill>
                  <a:schemeClr val="accent3">
                    <a:lumMod val="75000"/>
                  </a:schemeClr>
                </a:solidFill>
              </a:rPr>
              <a:t> 了</a:t>
            </a:r>
            <a:r>
              <a:rPr lang="en-US" altLang="zh-CN" sz="3600" b="1" u="sng" dirty="0">
                <a:solidFill>
                  <a:schemeClr val="accent3">
                    <a:lumMod val="75000"/>
                  </a:schemeClr>
                </a:solidFill>
              </a:rPr>
              <a:t>……</a:t>
            </a:r>
            <a:r>
              <a:rPr lang="zh-CN" altLang="en-US" sz="3600" b="1" u="sng" dirty="0">
                <a:solidFill>
                  <a:schemeClr val="accent3">
                    <a:lumMod val="75000"/>
                  </a:schemeClr>
                </a:solidFill>
              </a:rPr>
              <a:t>就 </a:t>
            </a:r>
            <a:r>
              <a:rPr lang="en-US" altLang="zh-CN" sz="3600" b="1" u="sng" dirty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zh-CN" altLang="en-US" sz="3600" b="1" u="sng" dirty="0">
                <a:solidFill>
                  <a:schemeClr val="accent3">
                    <a:lumMod val="75000"/>
                  </a:schemeClr>
                </a:solidFill>
              </a:rPr>
              <a:t> 动词</a:t>
            </a:r>
            <a:r>
              <a:rPr lang="en-US" altLang="zh-CN" sz="3600" b="1" u="sng" dirty="0">
                <a:solidFill>
                  <a:schemeClr val="accent3">
                    <a:lumMod val="75000"/>
                  </a:schemeClr>
                </a:solidFill>
              </a:rPr>
              <a:t>2……</a:t>
            </a:r>
            <a:endParaRPr lang="zh-CN" altLang="en-US" sz="36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91D244-CB18-4DDE-96D2-2466B91674FA}"/>
              </a:ext>
            </a:extLst>
          </p:cNvPr>
          <p:cNvSpPr txBox="1"/>
          <p:nvPr/>
        </p:nvSpPr>
        <p:spPr>
          <a:xfrm>
            <a:off x="2358887" y="3882887"/>
            <a:ext cx="7474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我下了课就吃饭。</a:t>
            </a:r>
            <a:endParaRPr lang="en-US" altLang="zh-CN" sz="3200" dirty="0"/>
          </a:p>
          <a:p>
            <a:r>
              <a:rPr lang="zh-CN" altLang="en-US" sz="3200" dirty="0"/>
              <a:t>妈妈起了床就做早饭。</a:t>
            </a:r>
            <a:endParaRPr lang="en-US" altLang="zh-CN" sz="3200" dirty="0"/>
          </a:p>
          <a:p>
            <a:r>
              <a:rPr lang="zh-CN" altLang="en-US" sz="3200" dirty="0"/>
              <a:t>小刚拿了伞就下来。</a:t>
            </a:r>
            <a:endParaRPr lang="en-US" altLang="zh-CN" sz="3200" dirty="0"/>
          </a:p>
          <a:p>
            <a:r>
              <a:rPr lang="zh-CN" altLang="en-US" sz="3200" dirty="0"/>
              <a:t>你每天晚上吃了饭就睡觉。</a:t>
            </a:r>
          </a:p>
        </p:txBody>
      </p:sp>
    </p:spTree>
    <p:extLst>
      <p:ext uri="{BB962C8B-B14F-4D97-AF65-F5344CB8AC3E}">
        <p14:creationId xmlns:p14="http://schemas.microsoft.com/office/powerpoint/2010/main" val="1012485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EDA16D-4C70-4E15-9583-1D01EC3EB4C3}"/>
              </a:ext>
            </a:extLst>
          </p:cNvPr>
          <p:cNvSpPr txBox="1"/>
          <p:nvPr/>
        </p:nvSpPr>
        <p:spPr>
          <a:xfrm>
            <a:off x="2133600" y="1272209"/>
            <a:ext cx="708991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如果有两个主语，第二个主语在“就”的前面</a:t>
            </a:r>
            <a:endParaRPr lang="en-US" altLang="zh-CN" sz="40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</a:rPr>
              <a:t>你</a:t>
            </a:r>
            <a:r>
              <a:rPr lang="zh-CN" altLang="en-US" sz="4000" dirty="0"/>
              <a:t>下了课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>我们</a:t>
            </a:r>
            <a:r>
              <a:rPr lang="zh-CN" altLang="en-US" sz="4000" dirty="0"/>
              <a:t>就去书店。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</a:rPr>
              <a:t>老师</a:t>
            </a:r>
            <a:r>
              <a:rPr lang="zh-CN" altLang="en-US" sz="4000" dirty="0"/>
              <a:t>进了教室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>我们</a:t>
            </a:r>
            <a:r>
              <a:rPr lang="zh-CN" altLang="en-US" sz="4000" dirty="0"/>
              <a:t>就对他说“生日快乐”。</a:t>
            </a:r>
          </a:p>
        </p:txBody>
      </p:sp>
    </p:spTree>
    <p:extLst>
      <p:ext uri="{BB962C8B-B14F-4D97-AF65-F5344CB8AC3E}">
        <p14:creationId xmlns:p14="http://schemas.microsoft.com/office/powerpoint/2010/main" val="218096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2B36DB-CB72-4BFE-8E10-2EC5B354A344}"/>
              </a:ext>
            </a:extLst>
          </p:cNvPr>
          <p:cNvSpPr txBox="1"/>
          <p:nvPr/>
        </p:nvSpPr>
        <p:spPr>
          <a:xfrm>
            <a:off x="2080591" y="1086678"/>
            <a:ext cx="6983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/>
              <a:t>A</a:t>
            </a:r>
            <a:r>
              <a:rPr lang="zh-CN" altLang="en-US" sz="3200" dirty="0"/>
              <a:t>：你打算什么时候给妈妈打电话？</a:t>
            </a:r>
            <a:endParaRPr lang="en-US" altLang="zh-CN" sz="3200" dirty="0"/>
          </a:p>
          <a:p>
            <a:r>
              <a:rPr lang="en-US" altLang="zh-CN" sz="3200" dirty="0"/>
              <a:t>B</a:t>
            </a:r>
            <a:r>
              <a:rPr lang="zh-CN" altLang="en-US" sz="3200" dirty="0"/>
              <a:t>：我打算</a:t>
            </a:r>
            <a:r>
              <a:rPr lang="en-US" altLang="zh-CN" sz="3200" dirty="0"/>
              <a:t>____________________</a:t>
            </a:r>
            <a:r>
              <a:rPr lang="zh-CN" altLang="en-US" sz="3200" dirty="0"/>
              <a:t>。（吃晚饭）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2.A</a:t>
            </a:r>
            <a:r>
              <a:rPr lang="zh-CN" altLang="en-US" sz="3200" dirty="0"/>
              <a:t>：你怎么</a:t>
            </a:r>
            <a:r>
              <a:rPr lang="en-US" altLang="zh-CN" sz="3200" dirty="0"/>
              <a:t>__________________</a:t>
            </a:r>
            <a:r>
              <a:rPr lang="zh-CN" altLang="en-US" sz="3200" dirty="0"/>
              <a:t>？（吃饭、睡觉）</a:t>
            </a:r>
            <a:endParaRPr lang="en-US" altLang="zh-CN" sz="3200" dirty="0"/>
          </a:p>
          <a:p>
            <a:r>
              <a:rPr lang="en-US" altLang="zh-CN" sz="3200" dirty="0"/>
              <a:t>B</a:t>
            </a:r>
            <a:r>
              <a:rPr lang="zh-CN" altLang="en-US" sz="3200" dirty="0"/>
              <a:t>：我太累了。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3.A</a:t>
            </a:r>
            <a:r>
              <a:rPr lang="zh-CN" altLang="en-US" sz="3200" dirty="0"/>
              <a:t>：你什么时候走？</a:t>
            </a:r>
            <a:endParaRPr lang="en-US" altLang="zh-CN" sz="3200" dirty="0"/>
          </a:p>
          <a:p>
            <a:r>
              <a:rPr lang="en-US" altLang="zh-CN" sz="3200" dirty="0"/>
              <a:t>B</a:t>
            </a:r>
            <a:r>
              <a:rPr lang="zh-CN" altLang="en-US" sz="3200" dirty="0"/>
              <a:t>：他来了</a:t>
            </a:r>
            <a:r>
              <a:rPr lang="en-US" altLang="zh-CN" sz="3200" dirty="0"/>
              <a:t>_______________</a:t>
            </a:r>
            <a:r>
              <a:rPr lang="zh-CN" altLang="en-US" sz="3200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9B23F6-D761-4180-B31E-6232F6E3E41E}"/>
              </a:ext>
            </a:extLst>
          </p:cNvPr>
          <p:cNvSpPr txBox="1"/>
          <p:nvPr/>
        </p:nvSpPr>
        <p:spPr>
          <a:xfrm>
            <a:off x="4274289" y="1637414"/>
            <a:ext cx="451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吃了晚饭就给妈妈打电话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C1747-D190-461E-B81E-FDA08FDA323D}"/>
              </a:ext>
            </a:extLst>
          </p:cNvPr>
          <p:cNvSpPr txBox="1"/>
          <p:nvPr/>
        </p:nvSpPr>
        <p:spPr>
          <a:xfrm>
            <a:off x="4912241" y="3061204"/>
            <a:ext cx="3402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吃了饭就睡觉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E944A3-B70E-4B0F-86E7-57727CB911D4}"/>
              </a:ext>
            </a:extLst>
          </p:cNvPr>
          <p:cNvSpPr txBox="1"/>
          <p:nvPr/>
        </p:nvSpPr>
        <p:spPr>
          <a:xfrm>
            <a:off x="4816549" y="5478934"/>
            <a:ext cx="220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我就走</a:t>
            </a:r>
          </a:p>
        </p:txBody>
      </p:sp>
    </p:spTree>
    <p:extLst>
      <p:ext uri="{BB962C8B-B14F-4D97-AF65-F5344CB8AC3E}">
        <p14:creationId xmlns:p14="http://schemas.microsoft.com/office/powerpoint/2010/main" val="30550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59736E-75F1-42E7-B374-A99F9DF4642E}"/>
              </a:ext>
            </a:extLst>
          </p:cNvPr>
          <p:cNvSpPr txBox="1"/>
          <p:nvPr/>
        </p:nvSpPr>
        <p:spPr>
          <a:xfrm>
            <a:off x="2358887" y="1152939"/>
            <a:ext cx="625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</a:rPr>
              <a:t>反问： 能</a:t>
            </a:r>
            <a:r>
              <a:rPr lang="en-US" altLang="zh-CN" sz="4000" b="1" dirty="0">
                <a:solidFill>
                  <a:schemeClr val="accent3">
                    <a:lumMod val="75000"/>
                  </a:schemeClr>
                </a:solidFill>
              </a:rPr>
              <a:t>……</a:t>
            </a:r>
            <a:r>
              <a:rPr lang="zh-CN" altLang="en-US" sz="4000" b="1" dirty="0">
                <a:solidFill>
                  <a:schemeClr val="accent3">
                    <a:lumMod val="75000"/>
                  </a:schemeClr>
                </a:solidFill>
              </a:rPr>
              <a:t>吗？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FA9DD7-CF39-4E1B-A250-6C66FF092262}"/>
              </a:ext>
            </a:extLst>
          </p:cNvPr>
          <p:cNvSpPr txBox="1"/>
          <p:nvPr/>
        </p:nvSpPr>
        <p:spPr>
          <a:xfrm>
            <a:off x="1563757" y="2688852"/>
            <a:ext cx="939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：为什么我的汉语学得不好？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：你不做作业，也不练习，能学好吗？（不能学好）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：你看我这么胖，怎么办呢？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：你每天晚上吃了饭就睡觉，也不出去走走，能不胖吗？（会胖）</a:t>
            </a:r>
          </a:p>
        </p:txBody>
      </p:sp>
    </p:spTree>
    <p:extLst>
      <p:ext uri="{BB962C8B-B14F-4D97-AF65-F5344CB8AC3E}">
        <p14:creationId xmlns:p14="http://schemas.microsoft.com/office/powerpoint/2010/main" val="3177474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1DC096-116F-4B0B-9782-05881D17153E}"/>
              </a:ext>
            </a:extLst>
          </p:cNvPr>
          <p:cNvSpPr txBox="1"/>
          <p:nvPr/>
        </p:nvSpPr>
        <p:spPr>
          <a:xfrm>
            <a:off x="1815548" y="1232452"/>
            <a:ext cx="8110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A</a:t>
            </a:r>
            <a:r>
              <a:rPr lang="zh-CN" altLang="en-US" sz="2800" dirty="0"/>
              <a:t>：我怎么这么累啊？</a:t>
            </a:r>
            <a:endParaRPr lang="en-US" altLang="zh-CN" sz="2800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：你今天爬山爬得那么快，</a:t>
            </a:r>
            <a:r>
              <a:rPr lang="en-US" altLang="zh-CN" sz="2800" dirty="0"/>
              <a:t>______________?</a:t>
            </a:r>
          </a:p>
          <a:p>
            <a:endParaRPr lang="en-US" altLang="zh-CN" sz="2800" dirty="0"/>
          </a:p>
          <a:p>
            <a:r>
              <a:rPr lang="en-US" altLang="zh-CN" sz="2800" dirty="0"/>
              <a:t>2. A</a:t>
            </a:r>
            <a:r>
              <a:rPr lang="zh-CN" altLang="en-US" sz="2800" dirty="0"/>
              <a:t>：我病了，头疼。</a:t>
            </a:r>
            <a:endParaRPr lang="en-US" altLang="zh-CN" sz="2800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：天气这么冷，你穿的这么少，</a:t>
            </a:r>
            <a:r>
              <a:rPr lang="en-US" altLang="zh-CN" sz="2800" dirty="0"/>
              <a:t>_______________?</a:t>
            </a:r>
          </a:p>
          <a:p>
            <a:endParaRPr lang="en-US" altLang="zh-CN" sz="2800" dirty="0"/>
          </a:p>
          <a:p>
            <a:r>
              <a:rPr lang="en-US" altLang="zh-CN" sz="2800" dirty="0"/>
              <a:t>3.A</a:t>
            </a:r>
            <a:r>
              <a:rPr lang="zh-CN" altLang="en-US" sz="2800" dirty="0"/>
              <a:t>：你怎么打篮球打得这么好？</a:t>
            </a:r>
            <a:endParaRPr lang="en-US" altLang="zh-CN" sz="2800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：我每天都练习，</a:t>
            </a:r>
            <a:r>
              <a:rPr lang="en-US" altLang="zh-CN" sz="2800" dirty="0"/>
              <a:t>________________?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46D419-7F7A-4196-8BEC-111E3000D8E9}"/>
              </a:ext>
            </a:extLst>
          </p:cNvPr>
          <p:cNvSpPr txBox="1"/>
          <p:nvPr/>
        </p:nvSpPr>
        <p:spPr>
          <a:xfrm>
            <a:off x="6794205" y="1552353"/>
            <a:ext cx="2307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能不累吗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F81EAD-C9F6-4F5E-9D1E-0237C163D107}"/>
              </a:ext>
            </a:extLst>
          </p:cNvPr>
          <p:cNvSpPr txBox="1"/>
          <p:nvPr/>
        </p:nvSpPr>
        <p:spPr>
          <a:xfrm>
            <a:off x="2349795" y="3429000"/>
            <a:ext cx="208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能不冷吗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89C57-F17B-4228-9110-ACB367C9C238}"/>
              </a:ext>
            </a:extLst>
          </p:cNvPr>
          <p:cNvSpPr txBox="1"/>
          <p:nvPr/>
        </p:nvSpPr>
        <p:spPr>
          <a:xfrm>
            <a:off x="5454502" y="4646428"/>
            <a:ext cx="221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能不好吗</a:t>
            </a:r>
          </a:p>
        </p:txBody>
      </p:sp>
    </p:spTree>
    <p:extLst>
      <p:ext uri="{BB962C8B-B14F-4D97-AF65-F5344CB8AC3E}">
        <p14:creationId xmlns:p14="http://schemas.microsoft.com/office/powerpoint/2010/main" val="9873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AB102B-7611-436A-9087-4879383466D3}"/>
              </a:ext>
            </a:extLst>
          </p:cNvPr>
          <p:cNvSpPr txBox="1"/>
          <p:nvPr/>
        </p:nvSpPr>
        <p:spPr>
          <a:xfrm>
            <a:off x="2009553" y="999460"/>
            <a:ext cx="33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</a:rPr>
              <a:t>疼 </a:t>
            </a:r>
            <a:r>
              <a:rPr lang="en-US" altLang="zh-CN" sz="4800" b="1" dirty="0" err="1">
                <a:solidFill>
                  <a:schemeClr val="accent2">
                    <a:lumMod val="75000"/>
                  </a:schemeClr>
                </a:solidFill>
              </a:rPr>
              <a:t>téng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AF7A2-3D43-4E68-9F5D-E340FB279006}"/>
              </a:ext>
            </a:extLst>
          </p:cNvPr>
          <p:cNvSpPr txBox="1"/>
          <p:nvPr/>
        </p:nvSpPr>
        <p:spPr>
          <a:xfrm>
            <a:off x="1770289" y="2653645"/>
            <a:ext cx="36735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头疼 </a:t>
            </a:r>
            <a:r>
              <a:rPr lang="en-US" altLang="zh-CN" sz="3200" dirty="0" err="1"/>
              <a:t>tóu</a:t>
            </a:r>
            <a:r>
              <a:rPr lang="en-US" altLang="zh-CN" sz="3200" dirty="0"/>
              <a:t> </a:t>
            </a:r>
            <a:r>
              <a:rPr lang="en-US" altLang="zh-CN" sz="3200" dirty="0" err="1"/>
              <a:t>téng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牙疼 </a:t>
            </a:r>
            <a:r>
              <a:rPr lang="en-US" altLang="zh-CN" sz="3200" dirty="0" err="1"/>
              <a:t>yá</a:t>
            </a:r>
            <a:r>
              <a:rPr lang="en-US" altLang="zh-CN" sz="3200" dirty="0"/>
              <a:t> </a:t>
            </a:r>
            <a:r>
              <a:rPr lang="en-US" altLang="zh-CN" sz="3200" dirty="0" err="1"/>
              <a:t>téng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肚子疼 </a:t>
            </a:r>
            <a:r>
              <a:rPr lang="en-US" altLang="zh-CN" sz="3200" dirty="0" err="1"/>
              <a:t>dù</a:t>
            </a:r>
            <a:r>
              <a:rPr lang="en-US" altLang="zh-CN" sz="3200" dirty="0"/>
              <a:t> </a:t>
            </a:r>
            <a:r>
              <a:rPr lang="en-US" altLang="zh-CN" sz="3200" dirty="0" err="1"/>
              <a:t>zǐ</a:t>
            </a:r>
            <a:r>
              <a:rPr lang="en-US" altLang="zh-CN" sz="3200" dirty="0"/>
              <a:t> </a:t>
            </a:r>
            <a:r>
              <a:rPr lang="en-US" altLang="zh-CN" sz="3200" dirty="0" err="1"/>
              <a:t>téng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D0C6A2-1EF1-4545-99C8-642CA8C58882}"/>
              </a:ext>
            </a:extLst>
          </p:cNvPr>
          <p:cNvSpPr txBox="1"/>
          <p:nvPr/>
        </p:nvSpPr>
        <p:spPr>
          <a:xfrm>
            <a:off x="5353878" y="1985220"/>
            <a:ext cx="5698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</a:rPr>
              <a:t>你牙疼就应该去看医生</a:t>
            </a:r>
            <a:r>
              <a:rPr lang="zh-CN" altLang="en-US" sz="4000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A6331D-9344-419F-8508-E7398224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02" y="3198616"/>
            <a:ext cx="4458804" cy="31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BFEA4B-BAC0-4E0F-AA67-3DDF675C5EAD}"/>
              </a:ext>
            </a:extLst>
          </p:cNvPr>
          <p:cNvSpPr txBox="1"/>
          <p:nvPr/>
        </p:nvSpPr>
        <p:spPr>
          <a:xfrm>
            <a:off x="1860698" y="1137684"/>
            <a:ext cx="2647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</a:rPr>
              <a:t>脚  </a:t>
            </a:r>
            <a:r>
              <a:rPr lang="en-US" altLang="zh-CN" sz="4800" b="1" dirty="0" err="1">
                <a:solidFill>
                  <a:schemeClr val="accent2">
                    <a:lumMod val="75000"/>
                  </a:schemeClr>
                </a:solidFill>
              </a:rPr>
              <a:t>jiǎo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467D04-1061-44E8-A951-31073F871220}"/>
              </a:ext>
            </a:extLst>
          </p:cNvPr>
          <p:cNvSpPr txBox="1"/>
          <p:nvPr/>
        </p:nvSpPr>
        <p:spPr>
          <a:xfrm>
            <a:off x="1675095" y="2857994"/>
            <a:ext cx="4550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我的脚很疼。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莉娜是个舞蹈演员，她的脚很漂亮。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36BCE7-EB25-4F64-8806-17B75A85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7684"/>
            <a:ext cx="4550735" cy="30300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62E20F-8214-424C-AA06-3E23B1D392BD}"/>
              </a:ext>
            </a:extLst>
          </p:cNvPr>
          <p:cNvSpPr txBox="1"/>
          <p:nvPr/>
        </p:nvSpPr>
        <p:spPr>
          <a:xfrm>
            <a:off x="5755758" y="4720855"/>
            <a:ext cx="231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Wú</a:t>
            </a:r>
            <a:r>
              <a:rPr lang="en-US" altLang="zh-CN" dirty="0"/>
              <a:t> </a:t>
            </a:r>
            <a:r>
              <a:rPr lang="en-US" altLang="zh-CN" dirty="0" err="1"/>
              <a:t>dǎo</a:t>
            </a:r>
            <a:r>
              <a:rPr lang="en-US" altLang="zh-CN" dirty="0"/>
              <a:t> </a:t>
            </a:r>
            <a:r>
              <a:rPr lang="en-US" altLang="zh-CN" dirty="0" err="1"/>
              <a:t>yǎn</a:t>
            </a:r>
            <a:r>
              <a:rPr lang="en-US" altLang="zh-CN" dirty="0"/>
              <a:t> </a:t>
            </a:r>
            <a:r>
              <a:rPr lang="en-US" altLang="zh-CN" dirty="0" err="1"/>
              <a:t>yuán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4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1E39EA-A351-4401-B6FB-368C24B53356}"/>
              </a:ext>
            </a:extLst>
          </p:cNvPr>
          <p:cNvSpPr txBox="1"/>
          <p:nvPr/>
        </p:nvSpPr>
        <p:spPr>
          <a:xfrm>
            <a:off x="1690577" y="988828"/>
            <a:ext cx="28388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</a:rPr>
              <a:t>树 </a:t>
            </a:r>
            <a:r>
              <a:rPr lang="en-US" altLang="zh-CN" sz="4400" b="1" dirty="0" err="1">
                <a:solidFill>
                  <a:schemeClr val="accent2">
                    <a:lumMod val="75000"/>
                  </a:schemeClr>
                </a:solidFill>
              </a:rPr>
              <a:t>shù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B3B1B8-EA6B-4FFD-B824-C4BE792406AE}"/>
              </a:ext>
            </a:extLst>
          </p:cNvPr>
          <p:cNvSpPr txBox="1"/>
          <p:nvPr/>
        </p:nvSpPr>
        <p:spPr>
          <a:xfrm>
            <a:off x="1515833" y="2268186"/>
            <a:ext cx="60272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学校里有很多树。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</a:rPr>
              <a:t>树叶 </a:t>
            </a: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(n.)</a:t>
            </a:r>
          </a:p>
          <a:p>
            <a:endParaRPr lang="en-US" altLang="zh-CN" sz="4000" dirty="0"/>
          </a:p>
          <a:p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有些树叶是绿色的，有些是红色的。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1D14B-33F4-4F4B-9631-AA7A20D0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87" y="3522460"/>
            <a:ext cx="2162175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DF3C3F-5565-4A64-BE65-CE78EDCD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96" y="551859"/>
            <a:ext cx="4082903" cy="32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6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0077EE-7172-4971-A721-15E6F1D14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1" b="6477"/>
          <a:stretch/>
        </p:blipFill>
        <p:spPr>
          <a:xfrm>
            <a:off x="1325217" y="151375"/>
            <a:ext cx="9210261" cy="65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8AF01D-0EF4-41E6-8694-5D13F20E3758}"/>
              </a:ext>
            </a:extLst>
          </p:cNvPr>
          <p:cNvSpPr txBox="1"/>
          <p:nvPr/>
        </p:nvSpPr>
        <p:spPr>
          <a:xfrm>
            <a:off x="1871329" y="999460"/>
            <a:ext cx="389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</a:rPr>
              <a:t>容易 </a:t>
            </a:r>
            <a:r>
              <a:rPr lang="en-US" altLang="zh-CN" sz="4400" b="1" dirty="0" err="1">
                <a:solidFill>
                  <a:schemeClr val="accent2">
                    <a:lumMod val="75000"/>
                  </a:schemeClr>
                </a:solidFill>
              </a:rPr>
              <a:t>róngyì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3398DF-1BE7-4877-BABD-534886DD8A77}"/>
              </a:ext>
            </a:extLst>
          </p:cNvPr>
          <p:cNvSpPr txBox="1"/>
          <p:nvPr/>
        </p:nvSpPr>
        <p:spPr>
          <a:xfrm>
            <a:off x="1161569" y="2644170"/>
            <a:ext cx="4423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学中文对我来说不容易。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说英语对他来说很容易。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23FC5A-4366-4A66-A7D2-96B03B6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46" y="1564562"/>
            <a:ext cx="5357967" cy="35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3E18EC-3823-46D4-BFAC-EE34768AF093}"/>
              </a:ext>
            </a:extLst>
          </p:cNvPr>
          <p:cNvSpPr txBox="1"/>
          <p:nvPr/>
        </p:nvSpPr>
        <p:spPr>
          <a:xfrm>
            <a:off x="1828799" y="1137684"/>
            <a:ext cx="3264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2">
                    <a:lumMod val="75000"/>
                  </a:schemeClr>
                </a:solidFill>
              </a:rPr>
              <a:t>难   </a:t>
            </a:r>
            <a:r>
              <a:rPr lang="en-US" altLang="zh-CN" sz="4800" b="1" dirty="0" err="1">
                <a:solidFill>
                  <a:schemeClr val="accent2">
                    <a:lumMod val="75000"/>
                  </a:schemeClr>
                </a:solidFill>
              </a:rPr>
              <a:t>nán</a:t>
            </a:r>
            <a:endParaRPr lang="zh-CN" alt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E662FA-D016-49D0-B19E-1B66BEFDECB5}"/>
              </a:ext>
            </a:extLst>
          </p:cNvPr>
          <p:cNvSpPr txBox="1"/>
          <p:nvPr/>
        </p:nvSpPr>
        <p:spPr>
          <a:xfrm>
            <a:off x="1828800" y="2658139"/>
            <a:ext cx="4699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我觉得学中文不容易。</a:t>
            </a:r>
            <a:r>
              <a:rPr lang="en-US" altLang="zh-CN" sz="3600" dirty="0"/>
              <a:t> = </a:t>
            </a:r>
            <a:r>
              <a:rPr lang="zh-CN" altLang="en-US" sz="3600" dirty="0"/>
              <a:t>我觉得学中文很难。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上山容易下山难。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51273B-86E8-42E7-A03F-8EF13D68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98" y="927657"/>
            <a:ext cx="4522639" cy="34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900FDA-0DCE-49AD-8349-E0BA997667AC}"/>
              </a:ext>
            </a:extLst>
          </p:cNvPr>
          <p:cNvSpPr txBox="1"/>
          <p:nvPr/>
        </p:nvSpPr>
        <p:spPr>
          <a:xfrm>
            <a:off x="1998920" y="1105786"/>
            <a:ext cx="409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</a:rPr>
              <a:t>太太  </a:t>
            </a:r>
            <a:r>
              <a:rPr lang="en-US" altLang="zh-CN" sz="4000" b="1" dirty="0" err="1">
                <a:solidFill>
                  <a:schemeClr val="accent2">
                    <a:lumMod val="75000"/>
                  </a:schemeClr>
                </a:solidFill>
              </a:rPr>
              <a:t>tài</a:t>
            </a: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</a:rPr>
              <a:t> tai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FDBC8B-50B3-4CB5-9704-B877A3058808}"/>
              </a:ext>
            </a:extLst>
          </p:cNvPr>
          <p:cNvSpPr txBox="1"/>
          <p:nvPr/>
        </p:nvSpPr>
        <p:spPr>
          <a:xfrm>
            <a:off x="1648045" y="2594344"/>
            <a:ext cx="727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周太太，您好，请问周明在吗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8788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2135</TotalTime>
  <Words>743</Words>
  <Application>Microsoft Office PowerPoint</Application>
  <PresentationFormat>宽屏</PresentationFormat>
  <Paragraphs>160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MS Shell Dlg 2</vt:lpstr>
      <vt:lpstr>Wingdings</vt:lpstr>
      <vt:lpstr>Wingdings 3</vt:lpstr>
      <vt:lpstr>麦迪逊</vt:lpstr>
      <vt:lpstr>他什么时候回来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gist</dc:creator>
  <cp:lastModifiedBy>BIANCA</cp:lastModifiedBy>
  <cp:revision>51</cp:revision>
  <dcterms:created xsi:type="dcterms:W3CDTF">2019-09-18T03:13:14Z</dcterms:created>
  <dcterms:modified xsi:type="dcterms:W3CDTF">2019-09-29T07:35:58Z</dcterms:modified>
</cp:coreProperties>
</file>