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79" r:id="rId17"/>
    <p:sldId id="278" r:id="rId18"/>
    <p:sldId id="257" r:id="rId19"/>
    <p:sldId id="283" r:id="rId20"/>
    <p:sldId id="263" r:id="rId21"/>
    <p:sldId id="280" r:id="rId22"/>
    <p:sldId id="258" r:id="rId23"/>
    <p:sldId id="259" r:id="rId24"/>
    <p:sldId id="260" r:id="rId25"/>
    <p:sldId id="281" r:id="rId26"/>
    <p:sldId id="261" r:id="rId27"/>
    <p:sldId id="262" r:id="rId28"/>
    <p:sldId id="282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2C616-9863-46E7-82DE-39F069AE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第一课</a:t>
            </a:r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b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周末你有什么打算？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3F4DD-AC98-43F8-8195-F80540C16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13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12DBF9-1AEB-4A82-92EA-68332F20B120}"/>
              </a:ext>
            </a:extLst>
          </p:cNvPr>
          <p:cNvSpPr txBox="1"/>
          <p:nvPr/>
        </p:nvSpPr>
        <p:spPr>
          <a:xfrm>
            <a:off x="1435395" y="1275907"/>
            <a:ext cx="26475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作业   </a:t>
            </a:r>
            <a:r>
              <a:rPr lang="en-US" altLang="zh-CN" sz="4800" b="1" dirty="0" err="1">
                <a:solidFill>
                  <a:srgbClr val="FFC000"/>
                </a:solidFill>
                <a:latin typeface="GB Pinyinok-D" pitchFamily="2" charset="-122"/>
                <a:ea typeface="GB Pinyinok-D" pitchFamily="2" charset="-122"/>
                <a:cs typeface="华文细黑"/>
                <a:sym typeface="华文细黑"/>
              </a:rPr>
              <a:t>zuòyè</a:t>
            </a:r>
            <a:r>
              <a:rPr lang="en-US" altLang="zh-CN" sz="48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zh-CN" altLang="en-US" dirty="0"/>
          </a:p>
        </p:txBody>
      </p:sp>
      <p:pic>
        <p:nvPicPr>
          <p:cNvPr id="3" name="106 作业.jpg">
            <a:extLst>
              <a:ext uri="{FF2B5EF4-FFF2-40B4-BE49-F238E27FC236}">
                <a16:creationId xmlns:a16="http://schemas.microsoft.com/office/drawing/2014/main" id="{6618EE1E-D22E-432E-81E1-6ACBDE958D3B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8045" y="1278982"/>
            <a:ext cx="3638560" cy="43151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1CC8B4-5851-498A-ADD9-055B881D1899}"/>
              </a:ext>
            </a:extLst>
          </p:cNvPr>
          <p:cNvSpPr txBox="1"/>
          <p:nvPr/>
        </p:nvSpPr>
        <p:spPr>
          <a:xfrm>
            <a:off x="1416355" y="3657600"/>
            <a:ext cx="446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小刚在写作业。</a:t>
            </a:r>
          </a:p>
        </p:txBody>
      </p:sp>
    </p:spTree>
    <p:extLst>
      <p:ext uri="{BB962C8B-B14F-4D97-AF65-F5344CB8AC3E}">
        <p14:creationId xmlns:p14="http://schemas.microsoft.com/office/powerpoint/2010/main" val="112217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5B7744-8176-406C-9047-3959C571A00B}"/>
              </a:ext>
            </a:extLst>
          </p:cNvPr>
          <p:cNvSpPr txBox="1"/>
          <p:nvPr/>
        </p:nvSpPr>
        <p:spPr>
          <a:xfrm>
            <a:off x="1424763" y="1105786"/>
            <a:ext cx="3115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</a:rPr>
              <a:t>着急 </a:t>
            </a:r>
            <a:r>
              <a:rPr lang="en-US" altLang="zh-CN" sz="5400" b="1" dirty="0" err="1">
                <a:solidFill>
                  <a:srgbClr val="FFC000"/>
                </a:solidFill>
                <a:latin typeface="GB Pinyinok-D" pitchFamily="2" charset="-122"/>
                <a:ea typeface="GB Pinyinok-D" pitchFamily="2" charset="-122"/>
                <a:cs typeface="华文细黑"/>
                <a:sym typeface="华文细黑"/>
              </a:rPr>
              <a:t>zháojí</a:t>
            </a:r>
            <a:endParaRPr lang="zh-CN" altLang="en-US" sz="5400" b="1" dirty="0">
              <a:solidFill>
                <a:srgbClr val="FFC000"/>
              </a:solidFill>
            </a:endParaRPr>
          </a:p>
        </p:txBody>
      </p:sp>
      <p:pic>
        <p:nvPicPr>
          <p:cNvPr id="3" name="109 qiantuku bigstock-Real-estate-market--Young-Ind-46029412 (1).jpg">
            <a:extLst>
              <a:ext uri="{FF2B5EF4-FFF2-40B4-BE49-F238E27FC236}">
                <a16:creationId xmlns:a16="http://schemas.microsoft.com/office/drawing/2014/main" id="{94F02DFF-D508-460D-B79A-BD067703E4B0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096000" y="882503"/>
            <a:ext cx="4594815" cy="322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3D81DE-5F96-4DBA-AD08-D70B36594231}"/>
              </a:ext>
            </a:extLst>
          </p:cNvPr>
          <p:cNvSpPr txBox="1"/>
          <p:nvPr/>
        </p:nvSpPr>
        <p:spPr>
          <a:xfrm>
            <a:off x="1121734" y="4582632"/>
            <a:ext cx="6836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公交车要开了，我很着急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572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196C4-FAE9-4F0E-8C81-4610A26A2944}"/>
              </a:ext>
            </a:extLst>
          </p:cNvPr>
          <p:cNvSpPr txBox="1"/>
          <p:nvPr/>
        </p:nvSpPr>
        <p:spPr>
          <a:xfrm>
            <a:off x="1265274" y="946298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</a:rPr>
              <a:t>复习  </a:t>
            </a:r>
            <a:r>
              <a:rPr lang="en-US" altLang="zh-CN" sz="6000" b="1" dirty="0" err="1">
                <a:solidFill>
                  <a:srgbClr val="FFC000"/>
                </a:solidFill>
                <a:latin typeface="GB Pinyinok-D" pitchFamily="2" charset="-122"/>
                <a:ea typeface="GB Pinyinok-D" pitchFamily="2" charset="-122"/>
                <a:cs typeface="华文细黑"/>
                <a:sym typeface="华文细黑"/>
              </a:rPr>
              <a:t>fùxí</a:t>
            </a:r>
            <a:r>
              <a:rPr lang="en-US" altLang="zh-CN" sz="60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108 qiantuku -Asian-College-Student-Preparin-3383775.jpg">
            <a:extLst>
              <a:ext uri="{FF2B5EF4-FFF2-40B4-BE49-F238E27FC236}">
                <a16:creationId xmlns:a16="http://schemas.microsoft.com/office/drawing/2014/main" id="{B7D8285A-F0E5-4AF8-9432-64275814DC9F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80299" y="1504295"/>
            <a:ext cx="2743200" cy="360486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6AACF-D2F7-4F47-90C3-A66D83D22560}"/>
              </a:ext>
            </a:extLst>
          </p:cNvPr>
          <p:cNvSpPr txBox="1"/>
          <p:nvPr/>
        </p:nvSpPr>
        <p:spPr>
          <a:xfrm>
            <a:off x="1265274" y="3838353"/>
            <a:ext cx="5369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她正在复习。</a:t>
            </a:r>
          </a:p>
        </p:txBody>
      </p:sp>
    </p:spTree>
    <p:extLst>
      <p:ext uri="{BB962C8B-B14F-4D97-AF65-F5344CB8AC3E}">
        <p14:creationId xmlns:p14="http://schemas.microsoft.com/office/powerpoint/2010/main" val="150529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8bc5aafa40f4bfbc0b8e624024f78f0f6361897.jpg">
            <a:extLst>
              <a:ext uri="{FF2B5EF4-FFF2-40B4-BE49-F238E27FC236}">
                <a16:creationId xmlns:a16="http://schemas.microsoft.com/office/drawing/2014/main" id="{69C25E37-2078-4DED-B94B-8B2B99D2681B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867" y="1794594"/>
            <a:ext cx="4184983" cy="382170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9385FA-9183-4BE5-890B-6A186EAC322C}"/>
              </a:ext>
            </a:extLst>
          </p:cNvPr>
          <p:cNvCxnSpPr/>
          <p:nvPr/>
        </p:nvCxnSpPr>
        <p:spPr>
          <a:xfrm>
            <a:off x="4263656" y="3094074"/>
            <a:ext cx="269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2ECAE3-C252-4005-82E2-E30DB9505201}"/>
              </a:ext>
            </a:extLst>
          </p:cNvPr>
          <p:cNvCxnSpPr/>
          <p:nvPr/>
        </p:nvCxnSpPr>
        <p:spPr>
          <a:xfrm>
            <a:off x="4029740" y="4699591"/>
            <a:ext cx="2923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1143A5-21B6-42DE-8FA5-5DD224599BA4}"/>
              </a:ext>
            </a:extLst>
          </p:cNvPr>
          <p:cNvSpPr txBox="1"/>
          <p:nvPr/>
        </p:nvSpPr>
        <p:spPr>
          <a:xfrm>
            <a:off x="4476306" y="656919"/>
            <a:ext cx="4184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</a:rPr>
              <a:t>南方还是北方？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F55A96-E7AA-47DF-B05A-2BED58604C22}"/>
              </a:ext>
            </a:extLst>
          </p:cNvPr>
          <p:cNvSpPr txBox="1"/>
          <p:nvPr/>
        </p:nvSpPr>
        <p:spPr>
          <a:xfrm>
            <a:off x="7019630" y="2740131"/>
            <a:ext cx="166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北方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C8FC1D-CEC1-4E77-BAED-5D624B9C3EFA}"/>
              </a:ext>
            </a:extLst>
          </p:cNvPr>
          <p:cNvSpPr txBox="1"/>
          <p:nvPr/>
        </p:nvSpPr>
        <p:spPr>
          <a:xfrm>
            <a:off x="7019630" y="4465674"/>
            <a:ext cx="1669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南方</a:t>
            </a:r>
          </a:p>
        </p:txBody>
      </p:sp>
    </p:spTree>
    <p:extLst>
      <p:ext uri="{BB962C8B-B14F-4D97-AF65-F5344CB8AC3E}">
        <p14:creationId xmlns:p14="http://schemas.microsoft.com/office/powerpoint/2010/main" val="9007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F281C-4BD1-4C47-AFA0-8429A859583F}"/>
              </a:ext>
            </a:extLst>
          </p:cNvPr>
          <p:cNvSpPr txBox="1"/>
          <p:nvPr/>
        </p:nvSpPr>
        <p:spPr>
          <a:xfrm>
            <a:off x="1892596" y="1359057"/>
            <a:ext cx="2679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面包</a:t>
            </a:r>
            <a:endParaRPr lang="en-US" altLang="zh-CN" sz="4800" b="1" dirty="0">
              <a:solidFill>
                <a:srgbClr val="FFC000"/>
              </a:solidFill>
            </a:endParaRPr>
          </a:p>
          <a:p>
            <a:r>
              <a:rPr lang="en-US" altLang="zh-CN" sz="4800" b="1" dirty="0" err="1">
                <a:solidFill>
                  <a:srgbClr val="FFC000"/>
                </a:solidFill>
              </a:rPr>
              <a:t>miànbāo</a:t>
            </a:r>
            <a:endParaRPr lang="en-US" altLang="zh-CN" sz="4800" b="1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EAE0DC-F619-4D26-BF03-85BFFD25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99" y="1590328"/>
            <a:ext cx="4217138" cy="36773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ABED4B-26B7-4901-879E-76F25EDE4BAB}"/>
              </a:ext>
            </a:extLst>
          </p:cNvPr>
          <p:cNvSpPr txBox="1"/>
          <p:nvPr/>
        </p:nvSpPr>
        <p:spPr>
          <a:xfrm>
            <a:off x="1818167" y="3811772"/>
            <a:ext cx="2753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一片面包</a:t>
            </a:r>
          </a:p>
        </p:txBody>
      </p:sp>
    </p:spTree>
    <p:extLst>
      <p:ext uri="{BB962C8B-B14F-4D97-AF65-F5344CB8AC3E}">
        <p14:creationId xmlns:p14="http://schemas.microsoft.com/office/powerpoint/2010/main" val="13736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D15F0B-5A6A-41A6-8D09-A99E9D788AB4}"/>
              </a:ext>
            </a:extLst>
          </p:cNvPr>
          <p:cNvSpPr txBox="1"/>
          <p:nvPr/>
        </p:nvSpPr>
        <p:spPr>
          <a:xfrm>
            <a:off x="1626781" y="1350335"/>
            <a:ext cx="1850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</a:rPr>
              <a:t>带     </a:t>
            </a:r>
            <a:r>
              <a:rPr lang="en-US" altLang="zh-CN" sz="5400" b="1" dirty="0" err="1">
                <a:solidFill>
                  <a:srgbClr val="FFC000"/>
                </a:solidFill>
              </a:rPr>
              <a:t>dài</a:t>
            </a:r>
            <a:endParaRPr lang="en-US" altLang="zh-CN" sz="5400" b="1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8835E0-B11A-454D-AD3C-8C4C0CC8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6175"/>
            <a:ext cx="4994349" cy="28396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07C8F1-5E48-42BB-ABB1-97E12AB4B863}"/>
              </a:ext>
            </a:extLst>
          </p:cNvPr>
          <p:cNvSpPr txBox="1"/>
          <p:nvPr/>
        </p:nvSpPr>
        <p:spPr>
          <a:xfrm>
            <a:off x="1127051" y="3732028"/>
            <a:ext cx="3880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我带你去博物馆。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你们带书了吗？</a:t>
            </a:r>
          </a:p>
        </p:txBody>
      </p:sp>
    </p:spTree>
    <p:extLst>
      <p:ext uri="{BB962C8B-B14F-4D97-AF65-F5344CB8AC3E}">
        <p14:creationId xmlns:p14="http://schemas.microsoft.com/office/powerpoint/2010/main" val="425939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A112BB-32B2-472C-BB1E-437CE320D071}"/>
              </a:ext>
            </a:extLst>
          </p:cNvPr>
          <p:cNvSpPr txBox="1"/>
          <p:nvPr/>
        </p:nvSpPr>
        <p:spPr>
          <a:xfrm>
            <a:off x="1541721" y="1456660"/>
            <a:ext cx="2509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</a:rPr>
              <a:t>地图 </a:t>
            </a:r>
            <a:r>
              <a:rPr lang="en-US" altLang="zh-CN" sz="6000" b="1" dirty="0" err="1">
                <a:solidFill>
                  <a:srgbClr val="FFC000"/>
                </a:solidFill>
              </a:rPr>
              <a:t>dìtú</a:t>
            </a:r>
            <a:endParaRPr lang="en-US" altLang="zh-CN" sz="6000" b="1" dirty="0">
              <a:solidFill>
                <a:srgbClr val="FFC000"/>
              </a:solidFill>
            </a:endParaRPr>
          </a:p>
        </p:txBody>
      </p:sp>
      <p:pic>
        <p:nvPicPr>
          <p:cNvPr id="3" name="2011101412382623388_meitu_1.jpg">
            <a:extLst>
              <a:ext uri="{FF2B5EF4-FFF2-40B4-BE49-F238E27FC236}">
                <a16:creationId xmlns:a16="http://schemas.microsoft.com/office/drawing/2014/main" id="{663300EA-A3DF-4CF7-81A3-1AF24D8A3076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894291" y="733648"/>
            <a:ext cx="3876490" cy="322520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13168A-6DBA-492F-AACC-F72684B98349}"/>
              </a:ext>
            </a:extLst>
          </p:cNvPr>
          <p:cNvSpPr txBox="1"/>
          <p:nvPr/>
        </p:nvSpPr>
        <p:spPr>
          <a:xfrm>
            <a:off x="1236921" y="4033284"/>
            <a:ext cx="4880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这是一张中国地图。</a:t>
            </a:r>
          </a:p>
        </p:txBody>
      </p:sp>
    </p:spTree>
    <p:extLst>
      <p:ext uri="{BB962C8B-B14F-4D97-AF65-F5344CB8AC3E}">
        <p14:creationId xmlns:p14="http://schemas.microsoft.com/office/powerpoint/2010/main" val="65414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7A1F2E-7DDD-4A50-8437-B72C623FC2B5}"/>
              </a:ext>
            </a:extLst>
          </p:cNvPr>
          <p:cNvSpPr txBox="1"/>
          <p:nvPr/>
        </p:nvSpPr>
        <p:spPr>
          <a:xfrm>
            <a:off x="1850065" y="1184407"/>
            <a:ext cx="2020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</a:rPr>
              <a:t>搬   </a:t>
            </a:r>
            <a:r>
              <a:rPr lang="en-US" altLang="zh-CN" sz="5400" b="1" dirty="0" err="1">
                <a:solidFill>
                  <a:srgbClr val="FFC000"/>
                </a:solidFill>
              </a:rPr>
              <a:t>bān</a:t>
            </a:r>
            <a:endParaRPr lang="en-US" altLang="zh-CN" sz="5400" b="1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3" name="107 qiantuku bigstock-Real-estate-market--Young-Ind-46029412.jpg">
            <a:extLst>
              <a:ext uri="{FF2B5EF4-FFF2-40B4-BE49-F238E27FC236}">
                <a16:creationId xmlns:a16="http://schemas.microsoft.com/office/drawing/2014/main" id="{09EC3BFD-BEAD-4DEA-A2CA-1B942C666F99}"/>
              </a:ext>
            </a:extLst>
          </p:cNvPr>
          <p:cNvPicPr/>
          <p:nvPr/>
        </p:nvPicPr>
        <p:blipFill>
          <a:blip r:embed="rId2" cstate="print">
            <a:extLst/>
          </a:blip>
          <a:srcRect r="1500"/>
          <a:stretch>
            <a:fillRect/>
          </a:stretch>
        </p:blipFill>
        <p:spPr>
          <a:xfrm>
            <a:off x="6804837" y="967564"/>
            <a:ext cx="4625163" cy="37095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9B05BB-53EF-441E-9CB3-217D40268ECD}"/>
              </a:ext>
            </a:extLst>
          </p:cNvPr>
          <p:cNvSpPr txBox="1"/>
          <p:nvPr/>
        </p:nvSpPr>
        <p:spPr>
          <a:xfrm>
            <a:off x="762000" y="3429000"/>
            <a:ext cx="59754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我帮你搬家。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请你把桌子搬到教室去，谢谢。</a:t>
            </a:r>
          </a:p>
        </p:txBody>
      </p:sp>
    </p:spTree>
    <p:extLst>
      <p:ext uri="{BB962C8B-B14F-4D97-AF65-F5344CB8AC3E}">
        <p14:creationId xmlns:p14="http://schemas.microsoft.com/office/powerpoint/2010/main" val="144015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37930E-E1DF-482A-BB69-07A605AA393C}"/>
              </a:ext>
            </a:extLst>
          </p:cNvPr>
          <p:cNvSpPr txBox="1"/>
          <p:nvPr/>
        </p:nvSpPr>
        <p:spPr>
          <a:xfrm>
            <a:off x="1307804" y="776177"/>
            <a:ext cx="4667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ngsanaUPC" panose="02020603050405020304" pitchFamily="18" charset="-34"/>
              </a:rPr>
              <a:t>复习   </a:t>
            </a:r>
            <a:r>
              <a:rPr lang="en-US" altLang="zh-CN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ngsanaUPC" panose="02020603050405020304" pitchFamily="18" charset="-34"/>
              </a:rPr>
              <a:t>Review</a:t>
            </a:r>
            <a:endParaRPr lang="zh-CN" altLang="en-US" sz="4800" b="1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ngsanaUPC" panose="02020603050405020304" pitchFamily="18" charset="-3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8DCD5E-C706-4EB8-86F8-4F91D1E115B8}"/>
              </a:ext>
            </a:extLst>
          </p:cNvPr>
          <p:cNvSpPr txBox="1"/>
          <p:nvPr/>
        </p:nvSpPr>
        <p:spPr>
          <a:xfrm>
            <a:off x="1488559" y="2328529"/>
            <a:ext cx="13397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打算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周末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地图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14ADD4-D586-4E40-9EEF-2F7325551082}"/>
              </a:ext>
            </a:extLst>
          </p:cNvPr>
          <p:cNvSpPr txBox="1"/>
          <p:nvPr/>
        </p:nvSpPr>
        <p:spPr>
          <a:xfrm>
            <a:off x="6485860" y="2328529"/>
            <a:ext cx="2328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搬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跟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一直</a:t>
            </a:r>
          </a:p>
        </p:txBody>
      </p:sp>
    </p:spTree>
    <p:extLst>
      <p:ext uri="{BB962C8B-B14F-4D97-AF65-F5344CB8AC3E}">
        <p14:creationId xmlns:p14="http://schemas.microsoft.com/office/powerpoint/2010/main" val="178241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4D3DA2-F0AD-4AF6-AD8F-4BBF32121919}"/>
              </a:ext>
            </a:extLst>
          </p:cNvPr>
          <p:cNvSpPr txBox="1"/>
          <p:nvPr/>
        </p:nvSpPr>
        <p:spPr>
          <a:xfrm>
            <a:off x="4614530" y="2690037"/>
            <a:ext cx="280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读课文</a:t>
            </a:r>
          </a:p>
        </p:txBody>
      </p:sp>
    </p:spTree>
    <p:extLst>
      <p:ext uri="{BB962C8B-B14F-4D97-AF65-F5344CB8AC3E}">
        <p14:creationId xmlns:p14="http://schemas.microsoft.com/office/powerpoint/2010/main" val="5459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AEFB7B-7B9B-4873-9276-4ECBEBC40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45" r="1" b="9467"/>
          <a:stretch/>
        </p:blipFill>
        <p:spPr>
          <a:xfrm>
            <a:off x="516466" y="10"/>
            <a:ext cx="11159068" cy="6857990"/>
          </a:xfrm>
          <a:custGeom>
            <a:avLst/>
            <a:gdLst>
              <a:gd name="connsiteX0" fmla="*/ 1192024 w 11159068"/>
              <a:gd name="connsiteY0" fmla="*/ 0 h 6858000"/>
              <a:gd name="connsiteX1" fmla="*/ 9967044 w 11159068"/>
              <a:gd name="connsiteY1" fmla="*/ 0 h 6858000"/>
              <a:gd name="connsiteX2" fmla="*/ 11159068 w 11159068"/>
              <a:gd name="connsiteY2" fmla="*/ 3433763 h 6858000"/>
              <a:gd name="connsiteX3" fmla="*/ 9971831 w 11159068"/>
              <a:gd name="connsiteY3" fmla="*/ 6858000 h 6858000"/>
              <a:gd name="connsiteX4" fmla="*/ 1187237 w 11159068"/>
              <a:gd name="connsiteY4" fmla="*/ 6858000 h 6858000"/>
              <a:gd name="connsiteX5" fmla="*/ 0 w 11159068"/>
              <a:gd name="connsiteY5" fmla="*/ 3433763 h 6858000"/>
              <a:gd name="connsiteX6" fmla="*/ 1192024 w 1115906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DFBB5E-637E-4C54-A782-78F083DC408B}"/>
              </a:ext>
            </a:extLst>
          </p:cNvPr>
          <p:cNvSpPr txBox="1"/>
          <p:nvPr/>
        </p:nvSpPr>
        <p:spPr>
          <a:xfrm>
            <a:off x="4990214" y="74429"/>
            <a:ext cx="2211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中国地图</a:t>
            </a:r>
          </a:p>
        </p:txBody>
      </p:sp>
    </p:spTree>
    <p:extLst>
      <p:ext uri="{BB962C8B-B14F-4D97-AF65-F5344CB8AC3E}">
        <p14:creationId xmlns:p14="http://schemas.microsoft.com/office/powerpoint/2010/main" val="388886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9F743D-E9FF-4BDE-8138-100A7E006D52}"/>
              </a:ext>
            </a:extLst>
          </p:cNvPr>
          <p:cNvSpPr txBox="1"/>
          <p:nvPr/>
        </p:nvSpPr>
        <p:spPr>
          <a:xfrm>
            <a:off x="1212112" y="786809"/>
            <a:ext cx="558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The Complement of Result </a:t>
            </a:r>
            <a:r>
              <a:rPr lang="zh-CN" altLang="en-US" sz="3600" b="1" dirty="0"/>
              <a:t>“好”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4EE9AF-8A30-4DDA-9F0B-E96BF159E98F}"/>
              </a:ext>
            </a:extLst>
          </p:cNvPr>
          <p:cNvSpPr txBox="1"/>
          <p:nvPr/>
        </p:nvSpPr>
        <p:spPr>
          <a:xfrm>
            <a:off x="1446028" y="2040301"/>
            <a:ext cx="265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+ </a:t>
            </a:r>
            <a:r>
              <a:rPr lang="zh-CN" alt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4AA7B-4F68-4BD2-BE32-079224A6C075}"/>
              </a:ext>
            </a:extLst>
          </p:cNvPr>
          <p:cNvSpPr txBox="1"/>
          <p:nvPr/>
        </p:nvSpPr>
        <p:spPr>
          <a:xfrm>
            <a:off x="4451497" y="1987138"/>
            <a:ext cx="32890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洗好衣服</a:t>
            </a:r>
            <a:endParaRPr lang="en-US" altLang="zh-C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zh-C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买好票</a:t>
            </a:r>
            <a:endParaRPr lang="en-US" altLang="zh-C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zh-C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做好作业</a:t>
            </a:r>
            <a:endParaRPr lang="en-US" altLang="zh-C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zh-CN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准备好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DABBF6-2E17-460E-950F-6FB4B2D38805}"/>
              </a:ext>
            </a:extLst>
          </p:cNvPr>
          <p:cNvSpPr txBox="1"/>
          <p:nvPr/>
        </p:nvSpPr>
        <p:spPr>
          <a:xfrm>
            <a:off x="7598734" y="2551837"/>
            <a:ext cx="3381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mic Sans MS" panose="030F0702030302020204" pitchFamily="66" charset="0"/>
              </a:rPr>
              <a:t> perfectly</a:t>
            </a:r>
          </a:p>
          <a:p>
            <a:endParaRPr lang="en-US" altLang="zh-CN" sz="3600" dirty="0">
              <a:latin typeface="Comic Sans MS" panose="030F0702030302020204" pitchFamily="66" charset="0"/>
            </a:endParaRPr>
          </a:p>
          <a:p>
            <a:r>
              <a:rPr lang="en-US" altLang="zh-CN" sz="3600" dirty="0">
                <a:latin typeface="Comic Sans MS" panose="030F0702030302020204" pitchFamily="66" charset="0"/>
              </a:rPr>
              <a:t> finished </a:t>
            </a:r>
            <a:endParaRPr lang="zh-CN" alt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2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B20F91-0E71-47FF-AE73-55DB8888E910}"/>
              </a:ext>
            </a:extLst>
          </p:cNvPr>
          <p:cNvSpPr txBox="1"/>
          <p:nvPr/>
        </p:nvSpPr>
        <p:spPr>
          <a:xfrm>
            <a:off x="1180214" y="2224483"/>
            <a:ext cx="10356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/>
              <a:t>我不能跟你出去玩儿，明天的汉语课我还</a:t>
            </a:r>
            <a:endParaRPr lang="en-US" altLang="zh-CN" sz="3200" dirty="0"/>
          </a:p>
          <a:p>
            <a:r>
              <a:rPr lang="en-US" altLang="zh-CN" sz="3200" dirty="0"/>
              <a:t>    </a:t>
            </a:r>
            <a:r>
              <a:rPr lang="zh-CN" altLang="en-US" sz="3200" dirty="0"/>
              <a:t>没</a:t>
            </a:r>
            <a:r>
              <a:rPr lang="en-US" altLang="zh-CN" sz="3200" dirty="0"/>
              <a:t>___________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sz="3200" dirty="0"/>
              <a:t>我们打算去旅行，我已经</a:t>
            </a:r>
            <a:r>
              <a:rPr lang="en-US" altLang="zh-CN" sz="3200" dirty="0"/>
              <a:t>_________</a:t>
            </a:r>
            <a:r>
              <a:rPr lang="zh-CN" altLang="en-US" sz="3200" dirty="0"/>
              <a:t>火车票了。</a:t>
            </a:r>
            <a:endParaRPr lang="en-US" altLang="zh-CN" sz="3200" dirty="0"/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sz="3200" dirty="0"/>
              <a:t>快</a:t>
            </a:r>
            <a:r>
              <a:rPr lang="en-US" altLang="zh-CN" sz="3200" dirty="0"/>
              <a:t>________</a:t>
            </a:r>
            <a:r>
              <a:rPr lang="zh-CN" altLang="en-US" sz="3200" dirty="0"/>
              <a:t>衣服，我们准备出门了。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93E811-BB9D-4A30-B8F8-50FA8B3E3406}"/>
              </a:ext>
            </a:extLst>
          </p:cNvPr>
          <p:cNvSpPr txBox="1"/>
          <p:nvPr/>
        </p:nvSpPr>
        <p:spPr>
          <a:xfrm>
            <a:off x="3200401" y="1201808"/>
            <a:ext cx="7145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穿好     准备好    买好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1B21A4-8A88-416F-B5C0-B6F8EAC9893A}"/>
              </a:ext>
            </a:extLst>
          </p:cNvPr>
          <p:cNvSpPr txBox="1"/>
          <p:nvPr/>
        </p:nvSpPr>
        <p:spPr>
          <a:xfrm>
            <a:off x="786809" y="574158"/>
            <a:ext cx="1796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练习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8F1EA-CC1E-42B6-8D96-0D51C3259C3A}"/>
              </a:ext>
            </a:extLst>
          </p:cNvPr>
          <p:cNvSpPr txBox="1"/>
          <p:nvPr/>
        </p:nvSpPr>
        <p:spPr>
          <a:xfrm>
            <a:off x="2397642" y="2721934"/>
            <a:ext cx="16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准备好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CEB0E-011D-4E08-A4A4-B58AA5708934}"/>
              </a:ext>
            </a:extLst>
          </p:cNvPr>
          <p:cNvSpPr txBox="1"/>
          <p:nvPr/>
        </p:nvSpPr>
        <p:spPr>
          <a:xfrm>
            <a:off x="6358270" y="3583172"/>
            <a:ext cx="11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买好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DBAA12-155E-48FF-ACAF-2BCBD1C27395}"/>
              </a:ext>
            </a:extLst>
          </p:cNvPr>
          <p:cNvSpPr txBox="1"/>
          <p:nvPr/>
        </p:nvSpPr>
        <p:spPr>
          <a:xfrm>
            <a:off x="2307265" y="4648691"/>
            <a:ext cx="106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穿好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2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D6A405-76D3-4F3E-9AC5-8DE117D0AA3B}"/>
              </a:ext>
            </a:extLst>
          </p:cNvPr>
          <p:cNvSpPr txBox="1"/>
          <p:nvPr/>
        </p:nvSpPr>
        <p:spPr>
          <a:xfrm>
            <a:off x="1041991" y="1648047"/>
            <a:ext cx="62094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一</a:t>
            </a:r>
            <a:r>
              <a:rPr lang="en-US" altLang="zh-CN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+ measure word + n. + </a:t>
            </a:r>
            <a:r>
              <a:rPr lang="zh-CN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也不</a:t>
            </a:r>
            <a:endParaRPr lang="en-US" altLang="zh-C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altLang="zh-C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一</a:t>
            </a:r>
            <a:r>
              <a:rPr lang="en-US" altLang="zh-CN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+ measure word + n. + </a:t>
            </a:r>
            <a:r>
              <a:rPr lang="zh-CN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也没</a:t>
            </a:r>
            <a:endParaRPr lang="en-US" altLang="zh-C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altLang="zh-CN" sz="3600" dirty="0"/>
          </a:p>
          <a:p>
            <a:r>
              <a:rPr lang="zh-CN" altLang="en-US" sz="3600" dirty="0"/>
              <a:t>一</a:t>
            </a:r>
            <a:r>
              <a:rPr lang="en-US" altLang="zh-CN" sz="3600" dirty="0"/>
              <a:t> + measure word + n. + </a:t>
            </a:r>
            <a:r>
              <a:rPr lang="zh-CN" altLang="en-US" sz="3600" dirty="0"/>
              <a:t>都不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一</a:t>
            </a:r>
            <a:r>
              <a:rPr lang="en-US" altLang="zh-CN" sz="3600" dirty="0"/>
              <a:t> + measure word + n. + </a:t>
            </a:r>
            <a:r>
              <a:rPr lang="zh-CN" altLang="en-US" sz="3600" dirty="0"/>
              <a:t>都没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02C3A-919E-4BC1-99D5-536A81B9C241}"/>
              </a:ext>
            </a:extLst>
          </p:cNvPr>
          <p:cNvSpPr txBox="1"/>
          <p:nvPr/>
        </p:nvSpPr>
        <p:spPr>
          <a:xfrm>
            <a:off x="7708605" y="2963422"/>
            <a:ext cx="390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92D050"/>
                </a:solidFill>
              </a:rPr>
              <a:t>我一件衣服也没洗。</a:t>
            </a:r>
            <a:endParaRPr lang="en-US" altLang="zh-CN" sz="3600" b="1" dirty="0">
              <a:solidFill>
                <a:srgbClr val="92D050"/>
              </a:solidFill>
            </a:endParaRPr>
          </a:p>
          <a:p>
            <a:r>
              <a:rPr lang="zh-CN" altLang="en-US" sz="3600" b="1" dirty="0">
                <a:solidFill>
                  <a:srgbClr val="92D050"/>
                </a:solidFill>
              </a:rPr>
              <a:t>她一张票也没买。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37FE3278-A10B-4227-8F0B-FDA33EE9E87B}"/>
              </a:ext>
            </a:extLst>
          </p:cNvPr>
          <p:cNvSpPr/>
          <p:nvPr/>
        </p:nvSpPr>
        <p:spPr>
          <a:xfrm>
            <a:off x="7123814" y="1796902"/>
            <a:ext cx="340242" cy="36257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1563D7-30E1-44E0-B32C-79DF5B9227A6}"/>
              </a:ext>
            </a:extLst>
          </p:cNvPr>
          <p:cNvSpPr txBox="1"/>
          <p:nvPr/>
        </p:nvSpPr>
        <p:spPr>
          <a:xfrm>
            <a:off x="3289004" y="912175"/>
            <a:ext cx="561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完全否定 </a:t>
            </a:r>
            <a:r>
              <a: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Complete Negation</a:t>
            </a:r>
          </a:p>
        </p:txBody>
      </p:sp>
    </p:spTree>
    <p:extLst>
      <p:ext uri="{BB962C8B-B14F-4D97-AF65-F5344CB8AC3E}">
        <p14:creationId xmlns:p14="http://schemas.microsoft.com/office/powerpoint/2010/main" val="34713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589788C-786C-43A9-9DEF-9D7D6C4D6AA0}"/>
              </a:ext>
            </a:extLst>
          </p:cNvPr>
          <p:cNvSpPr/>
          <p:nvPr/>
        </p:nvSpPr>
        <p:spPr>
          <a:xfrm>
            <a:off x="1244011" y="1132313"/>
            <a:ext cx="3710763" cy="38277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2B10C9-BC87-4FF8-AC34-0F4C48F918C3}"/>
              </a:ext>
            </a:extLst>
          </p:cNvPr>
          <p:cNvSpPr txBox="1"/>
          <p:nvPr/>
        </p:nvSpPr>
        <p:spPr>
          <a:xfrm>
            <a:off x="1360969" y="1204440"/>
            <a:ext cx="35938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一</a:t>
            </a:r>
            <a:r>
              <a:rPr lang="en-US" altLang="zh-CN" sz="3200" b="1" dirty="0">
                <a:solidFill>
                  <a:schemeClr val="bg1"/>
                </a:solidFill>
              </a:rPr>
              <a:t> + measure word</a:t>
            </a:r>
          </a:p>
          <a:p>
            <a:endParaRPr lang="en-US" altLang="zh-CN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一</a:t>
            </a:r>
            <a:r>
              <a:rPr lang="en-US" altLang="zh-CN" sz="3200" b="1" dirty="0">
                <a:solidFill>
                  <a:schemeClr val="bg1"/>
                </a:solidFill>
              </a:rPr>
              <a:t> + measure word</a:t>
            </a:r>
          </a:p>
          <a:p>
            <a:endParaRPr lang="en-US" altLang="zh-CN" sz="3200" b="1" dirty="0"/>
          </a:p>
          <a:p>
            <a:r>
              <a:rPr lang="zh-CN" altLang="en-US" sz="3200" b="1" dirty="0">
                <a:solidFill>
                  <a:schemeClr val="bg1"/>
                </a:solidFill>
              </a:rPr>
              <a:t>一</a:t>
            </a:r>
            <a:r>
              <a:rPr lang="en-US" altLang="zh-CN" sz="3200" b="1" dirty="0">
                <a:solidFill>
                  <a:schemeClr val="bg1"/>
                </a:solidFill>
              </a:rPr>
              <a:t> + measure word</a:t>
            </a:r>
          </a:p>
          <a:p>
            <a:endParaRPr lang="en-US" altLang="zh-CN" sz="3200" b="1" dirty="0"/>
          </a:p>
          <a:p>
            <a:r>
              <a:rPr lang="zh-CN" altLang="en-US" sz="3200" b="1" dirty="0">
                <a:solidFill>
                  <a:schemeClr val="bg1"/>
                </a:solidFill>
              </a:rPr>
              <a:t>一</a:t>
            </a:r>
            <a:r>
              <a:rPr lang="en-US" altLang="zh-CN" sz="3200" b="1" dirty="0">
                <a:solidFill>
                  <a:schemeClr val="bg1"/>
                </a:solidFill>
              </a:rPr>
              <a:t> + measure word 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38D4C1-05D5-40DB-8D1E-2C886B4BCFDC}"/>
              </a:ext>
            </a:extLst>
          </p:cNvPr>
          <p:cNvSpPr txBox="1"/>
          <p:nvPr/>
        </p:nvSpPr>
        <p:spPr>
          <a:xfrm>
            <a:off x="2275370" y="2528600"/>
            <a:ext cx="31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一点儿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73A8B5-8076-43F0-BE18-50C7783A91C6}"/>
              </a:ext>
            </a:extLst>
          </p:cNvPr>
          <p:cNvSpPr txBox="1"/>
          <p:nvPr/>
        </p:nvSpPr>
        <p:spPr>
          <a:xfrm>
            <a:off x="5071732" y="1265274"/>
            <a:ext cx="32429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n. + 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也不</a:t>
            </a:r>
            <a:endParaRPr lang="en-US" altLang="zh-CN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altLang="zh-CN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n. + 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也没</a:t>
            </a:r>
            <a:endParaRPr lang="en-US" altLang="zh-CN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altLang="zh-CN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n. + 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都不</a:t>
            </a:r>
            <a:endParaRPr lang="en-US" altLang="zh-CN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altLang="zh-CN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n. + 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都没</a:t>
            </a:r>
            <a:endParaRPr lang="en-US" altLang="zh-C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7C6B5EE1-41D5-4A80-8955-A54D7DB7AD24}"/>
              </a:ext>
            </a:extLst>
          </p:cNvPr>
          <p:cNvSpPr/>
          <p:nvPr/>
        </p:nvSpPr>
        <p:spPr>
          <a:xfrm>
            <a:off x="7421526" y="1326108"/>
            <a:ext cx="733646" cy="3417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9D9C-9AC2-4629-8C70-7811BF352EC6}"/>
              </a:ext>
            </a:extLst>
          </p:cNvPr>
          <p:cNvSpPr txBox="1"/>
          <p:nvPr/>
        </p:nvSpPr>
        <p:spPr>
          <a:xfrm>
            <a:off x="8155172" y="2343934"/>
            <a:ext cx="3795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  <a:p>
            <a:r>
              <a:rPr lang="zh-CN" altLang="en-US" sz="2800" b="1" dirty="0"/>
              <a:t>老师一点儿水也没喝。</a:t>
            </a:r>
          </a:p>
        </p:txBody>
      </p:sp>
    </p:spTree>
    <p:extLst>
      <p:ext uri="{BB962C8B-B14F-4D97-AF65-F5344CB8AC3E}">
        <p14:creationId xmlns:p14="http://schemas.microsoft.com/office/powerpoint/2010/main" val="15213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56C94-EA45-48F9-9CF3-F12E08103D98}"/>
              </a:ext>
            </a:extLst>
          </p:cNvPr>
          <p:cNvSpPr txBox="1"/>
          <p:nvPr/>
        </p:nvSpPr>
        <p:spPr>
          <a:xfrm>
            <a:off x="5525388" y="1012951"/>
            <a:ext cx="22328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累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冷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着急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远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F310E-B094-4093-9156-31E01F3D8C6D}"/>
              </a:ext>
            </a:extLst>
          </p:cNvPr>
          <p:cNvSpPr txBox="1"/>
          <p:nvPr/>
        </p:nvSpPr>
        <p:spPr>
          <a:xfrm>
            <a:off x="3600896" y="3167388"/>
            <a:ext cx="765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不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B7CB191-7B3E-4FE8-8482-6F18F5C1F9E7}"/>
              </a:ext>
            </a:extLst>
          </p:cNvPr>
          <p:cNvSpPr/>
          <p:nvPr/>
        </p:nvSpPr>
        <p:spPr>
          <a:xfrm>
            <a:off x="4467213" y="1230015"/>
            <a:ext cx="765544" cy="4582632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48EEFD-86BA-4F35-ABF5-C446EACBAA1B}"/>
              </a:ext>
            </a:extLst>
          </p:cNvPr>
          <p:cNvSpPr txBox="1"/>
          <p:nvPr/>
        </p:nvSpPr>
        <p:spPr>
          <a:xfrm>
            <a:off x="5525388" y="489731"/>
            <a:ext cx="154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adj.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4E54DF-2ACC-496F-93FF-DA70741DB189}"/>
              </a:ext>
            </a:extLst>
          </p:cNvPr>
          <p:cNvSpPr txBox="1"/>
          <p:nvPr/>
        </p:nvSpPr>
        <p:spPr>
          <a:xfrm>
            <a:off x="1325529" y="3167388"/>
            <a:ext cx="2275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一点儿也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6F12DB-EC03-4FEE-BA79-7F4FAA755EAE}"/>
              </a:ext>
            </a:extLst>
          </p:cNvPr>
          <p:cNvSpPr txBox="1"/>
          <p:nvPr/>
        </p:nvSpPr>
        <p:spPr>
          <a:xfrm>
            <a:off x="7604289" y="2705723"/>
            <a:ext cx="4065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我一点儿也不累。</a:t>
            </a:r>
            <a:endParaRPr lang="en-US" altLang="zh-CN" sz="3600" b="1" dirty="0"/>
          </a:p>
          <a:p>
            <a:r>
              <a:rPr lang="zh-CN" altLang="en-US" sz="3600" b="1" dirty="0"/>
              <a:t>学校一点儿也不远。</a:t>
            </a:r>
            <a:endParaRPr lang="en-US" altLang="zh-CN" sz="36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474F85-6D45-41B6-AE9A-26E552A58E47}"/>
              </a:ext>
            </a:extLst>
          </p:cNvPr>
          <p:cNvSpPr txBox="1"/>
          <p:nvPr/>
        </p:nvSpPr>
        <p:spPr>
          <a:xfrm>
            <a:off x="1594883" y="2282164"/>
            <a:ext cx="93672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这些汉字太难了，我</a:t>
            </a:r>
            <a:r>
              <a:rPr lang="en-US" altLang="zh-CN" sz="2800" dirty="0"/>
              <a:t>________________</a:t>
            </a:r>
            <a:r>
              <a:rPr lang="zh-CN" altLang="en-US" sz="2800" dirty="0"/>
              <a:t>。（字     不认识）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这件衣服真便宜，</a:t>
            </a:r>
            <a:r>
              <a:rPr lang="en-US" altLang="zh-CN" sz="2800" dirty="0"/>
              <a:t>_______________</a:t>
            </a:r>
            <a:r>
              <a:rPr lang="zh-CN" altLang="en-US" sz="2800" dirty="0"/>
              <a:t>。 （贵）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我没带钱，</a:t>
            </a:r>
            <a:r>
              <a:rPr lang="en-US" altLang="zh-CN" sz="2800" dirty="0"/>
              <a:t>____________________</a:t>
            </a:r>
            <a:r>
              <a:rPr lang="zh-CN" altLang="en-US" sz="2800" dirty="0"/>
              <a:t>。（没买）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A986E8-B04E-477F-831E-4376133DC996}"/>
              </a:ext>
            </a:extLst>
          </p:cNvPr>
          <p:cNvSpPr txBox="1"/>
          <p:nvPr/>
        </p:nvSpPr>
        <p:spPr>
          <a:xfrm>
            <a:off x="5454502" y="229453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一个字也不认识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8BBDC8-8F2E-4532-B828-4DB2A002927B}"/>
              </a:ext>
            </a:extLst>
          </p:cNvPr>
          <p:cNvSpPr txBox="1"/>
          <p:nvPr/>
        </p:nvSpPr>
        <p:spPr>
          <a:xfrm>
            <a:off x="5101856" y="3524316"/>
            <a:ext cx="213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一点儿也不贵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D666CB-9C4F-43EA-A2D4-AFB61187A67F}"/>
              </a:ext>
            </a:extLst>
          </p:cNvPr>
          <p:cNvSpPr txBox="1"/>
          <p:nvPr/>
        </p:nvSpPr>
        <p:spPr>
          <a:xfrm>
            <a:off x="4497572" y="4785999"/>
            <a:ext cx="243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一个也没买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BABAE6-0D27-4A1B-86DF-DA05677D7B39}"/>
              </a:ext>
            </a:extLst>
          </p:cNvPr>
          <p:cNvSpPr txBox="1"/>
          <p:nvPr/>
        </p:nvSpPr>
        <p:spPr>
          <a:xfrm>
            <a:off x="925033" y="691116"/>
            <a:ext cx="1807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练习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6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18D5E6-9B68-402E-BB2C-FDED4D9CE649}"/>
              </a:ext>
            </a:extLst>
          </p:cNvPr>
          <p:cNvSpPr txBox="1"/>
          <p:nvPr/>
        </p:nvSpPr>
        <p:spPr>
          <a:xfrm>
            <a:off x="1722474" y="1350335"/>
            <a:ext cx="6103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r>
              <a:rPr lang="zh-CN" altLang="en-US" sz="4000" dirty="0"/>
              <a:t>：我不想去看电影。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B</a:t>
            </a:r>
            <a:r>
              <a:rPr lang="zh-CN" altLang="en-US" sz="4000" dirty="0"/>
              <a:t>：</a:t>
            </a:r>
            <a:r>
              <a:rPr lang="zh-CN" alt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那</a:t>
            </a:r>
            <a:r>
              <a:rPr lang="zh-CN" altLang="en-US" sz="4000" dirty="0"/>
              <a:t>我也不去了。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F507B-D9E2-475B-B1E9-6BFFBB609566}"/>
              </a:ext>
            </a:extLst>
          </p:cNvPr>
          <p:cNvSpPr txBox="1"/>
          <p:nvPr/>
        </p:nvSpPr>
        <p:spPr>
          <a:xfrm>
            <a:off x="4284921" y="4136065"/>
            <a:ext cx="57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Result or judgment made based on what has been said previously.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3EB5E0-1FE2-4EA9-BD47-405DF75A233E}"/>
              </a:ext>
            </a:extLst>
          </p:cNvPr>
          <p:cNvSpPr txBox="1"/>
          <p:nvPr/>
        </p:nvSpPr>
        <p:spPr>
          <a:xfrm>
            <a:off x="2854843" y="4197620"/>
            <a:ext cx="113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那：</a:t>
            </a:r>
          </a:p>
        </p:txBody>
      </p:sp>
    </p:spTree>
    <p:extLst>
      <p:ext uri="{BB962C8B-B14F-4D97-AF65-F5344CB8AC3E}">
        <p14:creationId xmlns:p14="http://schemas.microsoft.com/office/powerpoint/2010/main" val="170399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55521-0368-4D2B-8DF5-465FF57892B4}"/>
              </a:ext>
            </a:extLst>
          </p:cNvPr>
          <p:cNvSpPr txBox="1"/>
          <p:nvPr/>
        </p:nvSpPr>
        <p:spPr>
          <a:xfrm>
            <a:off x="2424223" y="1499191"/>
            <a:ext cx="6960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 A</a:t>
            </a:r>
            <a:r>
              <a:rPr lang="zh-CN" altLang="en-US" sz="2800" b="1" dirty="0"/>
              <a:t>：周末我不想去商店买东西。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B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___________________________ (</a:t>
            </a:r>
            <a:r>
              <a:rPr lang="zh-CN" altLang="en-US" sz="2800" b="1" dirty="0"/>
              <a:t>看电影）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A: </a:t>
            </a:r>
            <a:r>
              <a:rPr lang="zh-CN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外边下大雨了，不能去踢球了。</a:t>
            </a:r>
            <a:endParaRPr lang="en-US" altLang="zh-CN" sz="2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</a:t>
            </a:r>
          </a:p>
          <a:p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  <a:r>
              <a:rPr lang="zh-CN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：</a:t>
            </a: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___________________________</a:t>
            </a:r>
            <a:r>
              <a:rPr lang="zh-CN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（回家</a:t>
            </a:r>
            <a:r>
              <a:rPr lang="zh-CN" altLang="en-US" sz="28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F98E6-637E-434E-9783-29D868C2AAC8}"/>
              </a:ext>
            </a:extLst>
          </p:cNvPr>
          <p:cNvSpPr txBox="1"/>
          <p:nvPr/>
        </p:nvSpPr>
        <p:spPr>
          <a:xfrm>
            <a:off x="988828" y="808074"/>
            <a:ext cx="207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1598AA-F8A7-401A-8018-9736BC38ABCC}"/>
              </a:ext>
            </a:extLst>
          </p:cNvPr>
          <p:cNvSpPr txBox="1"/>
          <p:nvPr/>
        </p:nvSpPr>
        <p:spPr>
          <a:xfrm>
            <a:off x="3551274" y="2317898"/>
            <a:ext cx="390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那就去看电影。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C2AA1A-0DA5-46AE-B876-884722AB8252}"/>
              </a:ext>
            </a:extLst>
          </p:cNvPr>
          <p:cNvSpPr txBox="1"/>
          <p:nvPr/>
        </p:nvSpPr>
        <p:spPr>
          <a:xfrm>
            <a:off x="3646967" y="4922874"/>
            <a:ext cx="28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那就回家吧。</a:t>
            </a:r>
          </a:p>
        </p:txBody>
      </p:sp>
    </p:spTree>
    <p:extLst>
      <p:ext uri="{BB962C8B-B14F-4D97-AF65-F5344CB8AC3E}">
        <p14:creationId xmlns:p14="http://schemas.microsoft.com/office/powerpoint/2010/main" val="11611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47C733-BBA4-4DC7-8F26-1D8150037768}"/>
              </a:ext>
            </a:extLst>
          </p:cNvPr>
          <p:cNvSpPr txBox="1"/>
          <p:nvPr/>
        </p:nvSpPr>
        <p:spPr>
          <a:xfrm>
            <a:off x="2030819" y="1901870"/>
            <a:ext cx="6719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：对不起，红色的手机已经卖完了。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B</a:t>
            </a:r>
            <a:r>
              <a:rPr lang="zh-CN" altLang="en-US" sz="3200" dirty="0"/>
              <a:t>：</a:t>
            </a:r>
            <a:r>
              <a:rPr lang="en-US" altLang="zh-CN" sz="3200" dirty="0"/>
              <a:t>______________________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（白色）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38715D-5D42-44EA-96B2-0CD0F9425BA6}"/>
              </a:ext>
            </a:extLst>
          </p:cNvPr>
          <p:cNvSpPr txBox="1"/>
          <p:nvPr/>
        </p:nvSpPr>
        <p:spPr>
          <a:xfrm>
            <a:off x="3200400" y="2796363"/>
            <a:ext cx="311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</a:rPr>
              <a:t>那我买白色的</a:t>
            </a:r>
          </a:p>
        </p:txBody>
      </p:sp>
    </p:spTree>
    <p:extLst>
      <p:ext uri="{BB962C8B-B14F-4D97-AF65-F5344CB8AC3E}">
        <p14:creationId xmlns:p14="http://schemas.microsoft.com/office/powerpoint/2010/main" val="109841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F3B4F1-6692-41E3-9BE5-B810BE8105F0}"/>
              </a:ext>
            </a:extLst>
          </p:cNvPr>
          <p:cNvSpPr txBox="1"/>
          <p:nvPr/>
        </p:nvSpPr>
        <p:spPr>
          <a:xfrm>
            <a:off x="596348" y="738521"/>
            <a:ext cx="364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练习 </a:t>
            </a:r>
            <a:r>
              <a:rPr lang="en-US" altLang="zh-CN" sz="3600" dirty="0"/>
              <a:t>P.6~7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72A3E7-3993-4193-ABD9-1631069C99E9}"/>
              </a:ext>
            </a:extLst>
          </p:cNvPr>
          <p:cNvSpPr txBox="1"/>
          <p:nvPr/>
        </p:nvSpPr>
        <p:spPr>
          <a:xfrm>
            <a:off x="1364974" y="1231806"/>
            <a:ext cx="1082702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       </a:t>
            </a:r>
            <a:r>
              <a:rPr lang="zh-CN" altLang="en-US" sz="3600" b="1" dirty="0">
                <a:solidFill>
                  <a:srgbClr val="FFC000"/>
                </a:solidFill>
              </a:rPr>
              <a:t>周末      </a:t>
            </a:r>
            <a:r>
              <a:rPr lang="en-US" altLang="zh-CN" sz="3600" b="1" dirty="0">
                <a:solidFill>
                  <a:srgbClr val="FFC000"/>
                </a:solidFill>
              </a:rPr>
              <a:t> </a:t>
            </a:r>
            <a:r>
              <a:rPr lang="zh-CN" altLang="en-US" sz="3600" b="1" dirty="0">
                <a:solidFill>
                  <a:srgbClr val="FFC000"/>
                </a:solidFill>
              </a:rPr>
              <a:t>带</a:t>
            </a:r>
            <a:r>
              <a:rPr lang="en-US" altLang="zh-CN" sz="3600" b="1" dirty="0">
                <a:solidFill>
                  <a:srgbClr val="FFC000"/>
                </a:solidFill>
              </a:rPr>
              <a:t>       </a:t>
            </a:r>
            <a:r>
              <a:rPr lang="zh-CN" altLang="en-US" sz="3600" b="1" dirty="0">
                <a:solidFill>
                  <a:srgbClr val="FFC000"/>
                </a:solidFill>
              </a:rPr>
              <a:t>游戏</a:t>
            </a:r>
            <a:r>
              <a:rPr lang="en-US" altLang="zh-CN" sz="3600" b="1" dirty="0">
                <a:solidFill>
                  <a:srgbClr val="FFC000"/>
                </a:solidFill>
              </a:rPr>
              <a:t>       </a:t>
            </a:r>
            <a:r>
              <a:rPr lang="zh-CN" altLang="en-US" sz="3600" b="1" dirty="0">
                <a:solidFill>
                  <a:srgbClr val="FFC000"/>
                </a:solidFill>
              </a:rPr>
              <a:t>跟</a:t>
            </a:r>
            <a:r>
              <a:rPr lang="en-US" altLang="zh-CN" sz="3600" b="1" dirty="0">
                <a:solidFill>
                  <a:srgbClr val="FFC000"/>
                </a:solidFill>
              </a:rPr>
              <a:t>       </a:t>
            </a:r>
            <a:r>
              <a:rPr lang="zh-CN" altLang="en-US" sz="3600" b="1" dirty="0">
                <a:solidFill>
                  <a:srgbClr val="FFC000"/>
                </a:solidFill>
              </a:rPr>
              <a:t>作业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endParaRPr lang="en-US" altLang="zh-CN" sz="3600" b="1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/>
              <a:t>你写完</a:t>
            </a:r>
            <a:r>
              <a:rPr lang="en-US" altLang="zh-CN" sz="2800" dirty="0"/>
              <a:t>_________</a:t>
            </a:r>
            <a:r>
              <a:rPr lang="zh-CN" altLang="en-US" sz="2800" dirty="0"/>
              <a:t>了吗？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上个</a:t>
            </a:r>
            <a:r>
              <a:rPr lang="en-US" altLang="zh-CN" sz="2800" dirty="0"/>
              <a:t>________</a:t>
            </a:r>
            <a:r>
              <a:rPr lang="zh-CN" altLang="en-US" sz="2800" dirty="0"/>
              <a:t>我们去朋友家玩儿了。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别玩儿</a:t>
            </a:r>
            <a:r>
              <a:rPr lang="en-US" altLang="zh-CN" sz="2800" dirty="0"/>
              <a:t>_________</a:t>
            </a:r>
            <a:r>
              <a:rPr lang="zh-CN" altLang="en-US" sz="2800" dirty="0"/>
              <a:t>了，快去睡觉。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他说好要请我吃饭，但是没</a:t>
            </a:r>
            <a:r>
              <a:rPr lang="en-US" altLang="zh-CN" sz="2800" dirty="0"/>
              <a:t>______</a:t>
            </a:r>
            <a:r>
              <a:rPr lang="zh-CN" altLang="en-US" sz="2800" dirty="0"/>
              <a:t>钱。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明天我要上课，不能</a:t>
            </a:r>
            <a:r>
              <a:rPr lang="en-US" altLang="zh-CN" sz="2800" dirty="0"/>
              <a:t>_______</a:t>
            </a:r>
            <a:r>
              <a:rPr lang="zh-CN" altLang="en-US" sz="2800" dirty="0"/>
              <a:t>你们一起去玩儿</a:t>
            </a:r>
            <a:r>
              <a:rPr lang="zh-CN" altLang="en-US" sz="36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F93EC6-A6AB-4140-B08E-405FBD726E93}"/>
              </a:ext>
            </a:extLst>
          </p:cNvPr>
          <p:cNvSpPr txBox="1"/>
          <p:nvPr/>
        </p:nvSpPr>
        <p:spPr>
          <a:xfrm>
            <a:off x="3048000" y="2146852"/>
            <a:ext cx="13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270054-2859-4B8E-8FAB-E5DC63B66CA3}"/>
              </a:ext>
            </a:extLst>
          </p:cNvPr>
          <p:cNvSpPr txBox="1"/>
          <p:nvPr/>
        </p:nvSpPr>
        <p:spPr>
          <a:xfrm>
            <a:off x="2782956" y="3123454"/>
            <a:ext cx="106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周末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663C31-01BD-471C-911F-C817CFDF9423}"/>
              </a:ext>
            </a:extLst>
          </p:cNvPr>
          <p:cNvSpPr txBox="1"/>
          <p:nvPr/>
        </p:nvSpPr>
        <p:spPr>
          <a:xfrm>
            <a:off x="3180521" y="3962400"/>
            <a:ext cx="144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游戏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43FFB2-F773-4D8A-AB2F-E2AADCBE4221}"/>
              </a:ext>
            </a:extLst>
          </p:cNvPr>
          <p:cNvSpPr txBox="1"/>
          <p:nvPr/>
        </p:nvSpPr>
        <p:spPr>
          <a:xfrm>
            <a:off x="6268278" y="4850296"/>
            <a:ext cx="64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7A8907-1B30-473E-A9E2-2F7FE78F4514}"/>
              </a:ext>
            </a:extLst>
          </p:cNvPr>
          <p:cNvSpPr txBox="1"/>
          <p:nvPr/>
        </p:nvSpPr>
        <p:spPr>
          <a:xfrm>
            <a:off x="5300869" y="5641763"/>
            <a:ext cx="159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跟</a:t>
            </a:r>
          </a:p>
        </p:txBody>
      </p:sp>
    </p:spTree>
    <p:extLst>
      <p:ext uri="{BB962C8B-B14F-4D97-AF65-F5344CB8AC3E}">
        <p14:creationId xmlns:p14="http://schemas.microsoft.com/office/powerpoint/2010/main" val="17179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80218-4E69-4823-95B4-8ADC5DCCA74D}"/>
              </a:ext>
            </a:extLst>
          </p:cNvPr>
          <p:cNvSpPr txBox="1"/>
          <p:nvPr/>
        </p:nvSpPr>
        <p:spPr>
          <a:xfrm>
            <a:off x="3511563" y="1357361"/>
            <a:ext cx="5752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东    </a:t>
            </a:r>
            <a:r>
              <a:rPr lang="en-US" altLang="zh-CN" sz="3600" b="1" dirty="0" err="1"/>
              <a:t>dōng</a:t>
            </a:r>
            <a:r>
              <a:rPr lang="en-US" altLang="zh-CN" sz="3600" b="1" dirty="0"/>
              <a:t>       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east</a:t>
            </a:r>
          </a:p>
          <a:p>
            <a:endParaRPr lang="en-US" altLang="zh-CN" sz="3600" b="1" dirty="0"/>
          </a:p>
          <a:p>
            <a:r>
              <a:rPr lang="zh-CN" altLang="en-US" sz="3600" b="1" dirty="0"/>
              <a:t>南</a:t>
            </a:r>
            <a:r>
              <a:rPr lang="en-US" altLang="zh-CN" sz="3600" b="1" dirty="0"/>
              <a:t>    </a:t>
            </a:r>
            <a:r>
              <a:rPr lang="en-US" altLang="zh-CN" sz="3600" b="1" dirty="0" err="1"/>
              <a:t>nán</a:t>
            </a:r>
            <a:r>
              <a:rPr lang="en-US" altLang="zh-CN" sz="3600" b="1" dirty="0"/>
              <a:t>        south</a:t>
            </a:r>
          </a:p>
          <a:p>
            <a:endParaRPr lang="en-US" altLang="zh-CN" sz="3600" b="1" dirty="0"/>
          </a:p>
          <a:p>
            <a:r>
              <a:rPr lang="zh-CN" altLang="en-US" sz="3600" b="1" dirty="0"/>
              <a:t>西</a:t>
            </a:r>
            <a:r>
              <a:rPr lang="en-US" altLang="zh-CN" sz="3600" b="1" dirty="0"/>
              <a:t>    </a:t>
            </a:r>
            <a:r>
              <a:rPr lang="en-US" altLang="zh-CN" sz="3600" b="1" dirty="0" err="1"/>
              <a:t>xī</a:t>
            </a:r>
            <a:r>
              <a:rPr lang="en-US" altLang="zh-CN" sz="3600" b="1" dirty="0"/>
              <a:t>         west</a:t>
            </a:r>
          </a:p>
          <a:p>
            <a:endParaRPr lang="en-US" altLang="zh-CN" sz="3600" b="1" dirty="0"/>
          </a:p>
          <a:p>
            <a:r>
              <a:rPr lang="zh-CN" altLang="en-US" sz="3600" b="1" dirty="0"/>
              <a:t>北    </a:t>
            </a:r>
            <a:r>
              <a:rPr lang="en-US" altLang="zh-CN" sz="3600" b="1" dirty="0" err="1"/>
              <a:t>běi</a:t>
            </a:r>
            <a:r>
              <a:rPr lang="en-US" altLang="zh-CN" sz="3600" b="1" dirty="0"/>
              <a:t>       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north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BEAE23-4CB2-4B01-9C69-E443017A9D1E}"/>
              </a:ext>
            </a:extLst>
          </p:cNvPr>
          <p:cNvSpPr txBox="1"/>
          <p:nvPr/>
        </p:nvSpPr>
        <p:spPr>
          <a:xfrm>
            <a:off x="478465" y="2573079"/>
            <a:ext cx="27857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FC000"/>
                </a:solidFill>
              </a:rPr>
              <a:t>方 向</a:t>
            </a:r>
            <a:endParaRPr lang="en-US" altLang="zh-CN" sz="5400" b="1" dirty="0">
              <a:solidFill>
                <a:srgbClr val="FFC0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rgbClr val="FFC000"/>
                </a:solidFill>
              </a:rPr>
              <a:t>fāng</a:t>
            </a:r>
            <a:r>
              <a:rPr lang="en-US" altLang="zh-CN" sz="4000" b="1" dirty="0">
                <a:solidFill>
                  <a:srgbClr val="FFC000"/>
                </a:solidFill>
              </a:rPr>
              <a:t> </a:t>
            </a:r>
            <a:r>
              <a:rPr lang="en-US" altLang="zh-CN" sz="4000" b="1" dirty="0" err="1">
                <a:solidFill>
                  <a:srgbClr val="FFC000"/>
                </a:solidFill>
              </a:rPr>
              <a:t>xiàng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ACA2FCEA-DB2B-4717-A952-7CB2C6E5E4FD}"/>
              </a:ext>
            </a:extLst>
          </p:cNvPr>
          <p:cNvSpPr/>
          <p:nvPr/>
        </p:nvSpPr>
        <p:spPr>
          <a:xfrm>
            <a:off x="3141920" y="1626781"/>
            <a:ext cx="244549" cy="36044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4C8976-10F4-4FDE-B3D8-51A368C8095F}"/>
              </a:ext>
            </a:extLst>
          </p:cNvPr>
          <p:cNvSpPr txBox="1"/>
          <p:nvPr/>
        </p:nvSpPr>
        <p:spPr>
          <a:xfrm>
            <a:off x="7439247" y="3075056"/>
            <a:ext cx="427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</a:rPr>
              <a:t>苏州在中国的南方。</a:t>
            </a:r>
          </a:p>
        </p:txBody>
      </p:sp>
    </p:spTree>
    <p:extLst>
      <p:ext uri="{BB962C8B-B14F-4D97-AF65-F5344CB8AC3E}">
        <p14:creationId xmlns:p14="http://schemas.microsoft.com/office/powerpoint/2010/main" val="1694949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0B0056-7FC2-4FA5-9894-DE62684F4F8B}"/>
              </a:ext>
            </a:extLst>
          </p:cNvPr>
          <p:cNvSpPr txBox="1"/>
          <p:nvPr/>
        </p:nvSpPr>
        <p:spPr>
          <a:xfrm>
            <a:off x="2716695" y="530086"/>
            <a:ext cx="695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</a:rPr>
              <a:t>南方       搬        面包       地图       打算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B1D488-8DEF-4A54-BC28-3B3576229FF7}"/>
              </a:ext>
            </a:extLst>
          </p:cNvPr>
          <p:cNvSpPr txBox="1"/>
          <p:nvPr/>
        </p:nvSpPr>
        <p:spPr>
          <a:xfrm>
            <a:off x="1338469" y="1325218"/>
            <a:ext cx="100053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A</a:t>
            </a:r>
            <a:r>
              <a:rPr lang="zh-CN" altLang="en-US" sz="2400" dirty="0"/>
              <a:t>：你是什么时候</a:t>
            </a:r>
            <a:r>
              <a:rPr lang="zh-CN" altLang="en-US" sz="2400" b="1" u="sng" dirty="0">
                <a:solidFill>
                  <a:srgbClr val="FFC000"/>
                </a:solidFill>
              </a:rPr>
              <a:t>搬</a:t>
            </a:r>
            <a:r>
              <a:rPr lang="zh-CN" altLang="en-US" sz="2400" dirty="0"/>
              <a:t>家的？我怎么不知道？</a:t>
            </a:r>
            <a:endParaRPr lang="en-US" altLang="zh-CN" sz="2400" dirty="0"/>
          </a:p>
          <a:p>
            <a:r>
              <a:rPr lang="en-US" altLang="zh-CN" sz="2400" dirty="0"/>
              <a:t>      B</a:t>
            </a:r>
            <a:r>
              <a:rPr lang="zh-CN" altLang="en-US" sz="2400" dirty="0"/>
              <a:t>：上个月。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A</a:t>
            </a:r>
            <a:r>
              <a:rPr lang="zh-CN" altLang="en-US" sz="2400" dirty="0"/>
              <a:t>：你是北方人吗？</a:t>
            </a:r>
            <a:endParaRPr lang="en-US" altLang="zh-CN" sz="2400" dirty="0"/>
          </a:p>
          <a:p>
            <a:r>
              <a:rPr lang="en-US" altLang="zh-CN" sz="2400" dirty="0"/>
              <a:t>    B</a:t>
            </a:r>
            <a:r>
              <a:rPr lang="zh-CN" altLang="en-US" sz="2400" dirty="0"/>
              <a:t>：不是，我是</a:t>
            </a:r>
            <a:r>
              <a:rPr lang="zh-CN" altLang="en-US" sz="2400" b="1" u="sng" dirty="0">
                <a:solidFill>
                  <a:srgbClr val="FFC000"/>
                </a:solidFill>
              </a:rPr>
              <a:t>南方</a:t>
            </a:r>
            <a:r>
              <a:rPr lang="zh-CN" altLang="en-US" sz="2400" dirty="0"/>
              <a:t>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A</a:t>
            </a:r>
            <a:r>
              <a:rPr lang="zh-CN" altLang="en-US" sz="2400" dirty="0"/>
              <a:t>：考完试你有什么</a:t>
            </a:r>
            <a:r>
              <a:rPr lang="zh-CN" altLang="en-US" sz="2400" b="1" dirty="0">
                <a:solidFill>
                  <a:srgbClr val="FFC000"/>
                </a:solidFill>
              </a:rPr>
              <a:t>打算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：我还没想好。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 A</a:t>
            </a:r>
            <a:r>
              <a:rPr lang="zh-CN" altLang="en-US" sz="2400" dirty="0"/>
              <a:t>：你好，我要买一张</a:t>
            </a:r>
            <a:r>
              <a:rPr lang="zh-CN" altLang="en-US" sz="2400" b="1" u="sng" dirty="0">
                <a:solidFill>
                  <a:srgbClr val="FFC000"/>
                </a:solidFill>
              </a:rPr>
              <a:t>地图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：三块钱。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：</a:t>
            </a:r>
            <a:r>
              <a:rPr lang="en-US" altLang="zh-CN" sz="2400" dirty="0"/>
              <a:t> A</a:t>
            </a:r>
            <a:r>
              <a:rPr lang="zh-CN" altLang="en-US" sz="2400" dirty="0"/>
              <a:t>：累了吧？吃点儿</a:t>
            </a:r>
            <a:r>
              <a:rPr lang="zh-CN" altLang="en-US" sz="2400" b="1" u="sng" dirty="0">
                <a:solidFill>
                  <a:srgbClr val="FFC000"/>
                </a:solidFill>
              </a:rPr>
              <a:t>面包</a:t>
            </a:r>
            <a:r>
              <a:rPr lang="zh-CN" altLang="en-US" sz="2400" dirty="0"/>
              <a:t>吧。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：好，你也吃点儿吧。</a:t>
            </a:r>
          </a:p>
        </p:txBody>
      </p:sp>
    </p:spTree>
    <p:extLst>
      <p:ext uri="{BB962C8B-B14F-4D97-AF65-F5344CB8AC3E}">
        <p14:creationId xmlns:p14="http://schemas.microsoft.com/office/powerpoint/2010/main" val="35292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2B59BC-B2A5-4D6F-97DB-E8E32E24A6BC}"/>
              </a:ext>
            </a:extLst>
          </p:cNvPr>
          <p:cNvSpPr txBox="1"/>
          <p:nvPr/>
        </p:nvSpPr>
        <p:spPr>
          <a:xfrm>
            <a:off x="1921565" y="1497496"/>
            <a:ext cx="8348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：衣服都</a:t>
            </a:r>
            <a:r>
              <a:rPr lang="en-US" altLang="zh-CN" sz="3200" dirty="0"/>
              <a:t>______</a:t>
            </a:r>
            <a:r>
              <a:rPr lang="zh-CN" altLang="en-US" sz="3200" dirty="0"/>
              <a:t>了吗？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B</a:t>
            </a:r>
            <a:r>
              <a:rPr lang="zh-CN" altLang="en-US" sz="3200" dirty="0"/>
              <a:t>：我一</a:t>
            </a:r>
            <a:r>
              <a:rPr lang="en-US" altLang="zh-CN" sz="3200" dirty="0"/>
              <a:t>________</a:t>
            </a:r>
            <a:r>
              <a:rPr lang="zh-CN" altLang="en-US" sz="3200" dirty="0"/>
              <a:t>也</a:t>
            </a:r>
            <a:r>
              <a:rPr lang="en-US" altLang="zh-CN" sz="3200" dirty="0"/>
              <a:t>_________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A</a:t>
            </a:r>
            <a:r>
              <a:rPr lang="zh-CN" altLang="en-US" sz="3200" dirty="0"/>
              <a:t>：你什么时候洗？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B</a:t>
            </a:r>
            <a:r>
              <a:rPr lang="zh-CN" altLang="en-US" sz="3200" dirty="0"/>
              <a:t>：我</a:t>
            </a:r>
            <a:r>
              <a:rPr lang="en-US" altLang="zh-CN" sz="3200" dirty="0"/>
              <a:t>________</a:t>
            </a:r>
            <a:r>
              <a:rPr lang="zh-CN" altLang="en-US" sz="3200" dirty="0"/>
              <a:t>今天下午洗。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D4360F-1401-44CD-BD84-15E1E53670F1}"/>
              </a:ext>
            </a:extLst>
          </p:cNvPr>
          <p:cNvSpPr txBox="1"/>
          <p:nvPr/>
        </p:nvSpPr>
        <p:spPr>
          <a:xfrm>
            <a:off x="3975652" y="1337605"/>
            <a:ext cx="111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C000"/>
                </a:solidFill>
              </a:rPr>
              <a:t>洗好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3CD5E-2C6B-4081-8DE6-645724BE0BB8}"/>
              </a:ext>
            </a:extLst>
          </p:cNvPr>
          <p:cNvSpPr txBox="1"/>
          <p:nvPr/>
        </p:nvSpPr>
        <p:spPr>
          <a:xfrm>
            <a:off x="3564834" y="240253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</a:rPr>
              <a:t>件衣服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939FC7-783B-4FFD-B4B1-4E8B62791338}"/>
              </a:ext>
            </a:extLst>
          </p:cNvPr>
          <p:cNvSpPr txBox="1"/>
          <p:nvPr/>
        </p:nvSpPr>
        <p:spPr>
          <a:xfrm>
            <a:off x="5870713" y="2340977"/>
            <a:ext cx="136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C000"/>
                </a:solidFill>
              </a:rPr>
              <a:t>没洗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28BA19-5462-4896-B299-1BCB708AC746}"/>
              </a:ext>
            </a:extLst>
          </p:cNvPr>
          <p:cNvSpPr txBox="1"/>
          <p:nvPr/>
        </p:nvSpPr>
        <p:spPr>
          <a:xfrm>
            <a:off x="3286539" y="4280452"/>
            <a:ext cx="124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C000"/>
                </a:solidFill>
              </a:rPr>
              <a:t>打算</a:t>
            </a:r>
          </a:p>
        </p:txBody>
      </p:sp>
    </p:spTree>
    <p:extLst>
      <p:ext uri="{BB962C8B-B14F-4D97-AF65-F5344CB8AC3E}">
        <p14:creationId xmlns:p14="http://schemas.microsoft.com/office/powerpoint/2010/main" val="31233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2FAF93-43CB-4ECD-BB9B-139AD2F2CB2D}"/>
              </a:ext>
            </a:extLst>
          </p:cNvPr>
          <p:cNvSpPr txBox="1"/>
          <p:nvPr/>
        </p:nvSpPr>
        <p:spPr>
          <a:xfrm>
            <a:off x="1285461" y="1550504"/>
            <a:ext cx="10323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：小狗怎么没吃饭？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B</a:t>
            </a:r>
            <a:r>
              <a:rPr lang="zh-CN" altLang="en-US" sz="3600" dirty="0"/>
              <a:t>：我的狗生病了，一</a:t>
            </a:r>
            <a:r>
              <a:rPr lang="en-US" altLang="zh-CN" sz="3600" dirty="0"/>
              <a:t>_________</a:t>
            </a:r>
            <a:r>
              <a:rPr lang="zh-CN" altLang="en-US" sz="3600" dirty="0"/>
              <a:t>也</a:t>
            </a:r>
            <a:r>
              <a:rPr lang="en-US" altLang="zh-CN" sz="3600" dirty="0"/>
              <a:t>_________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A</a:t>
            </a:r>
            <a:r>
              <a:rPr lang="zh-CN" altLang="en-US" sz="3600" dirty="0"/>
              <a:t>：那</a:t>
            </a:r>
            <a:r>
              <a:rPr lang="en-US" altLang="zh-CN" sz="3600" dirty="0"/>
              <a:t>________</a:t>
            </a:r>
            <a:r>
              <a:rPr lang="zh-CN" altLang="en-US" sz="3600" dirty="0"/>
              <a:t>你的狗去医院吧。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B</a:t>
            </a:r>
            <a:r>
              <a:rPr lang="zh-CN" altLang="en-US" sz="3600" dirty="0"/>
              <a:t>：好吧。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EB36C7-AAE4-4BAC-98B7-02EBA1977913}"/>
              </a:ext>
            </a:extLst>
          </p:cNvPr>
          <p:cNvSpPr txBox="1"/>
          <p:nvPr/>
        </p:nvSpPr>
        <p:spPr>
          <a:xfrm>
            <a:off x="6096000" y="2544418"/>
            <a:ext cx="137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</a:rPr>
              <a:t>点儿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7B778A-EF11-4C4C-9338-FF295D6437B7}"/>
              </a:ext>
            </a:extLst>
          </p:cNvPr>
          <p:cNvSpPr txBox="1"/>
          <p:nvPr/>
        </p:nvSpPr>
        <p:spPr>
          <a:xfrm>
            <a:off x="8680174" y="257092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</a:rPr>
              <a:t>没吃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EE6013-BC37-458C-9AEF-A9FCBE7B9BD7}"/>
              </a:ext>
            </a:extLst>
          </p:cNvPr>
          <p:cNvSpPr txBox="1"/>
          <p:nvPr/>
        </p:nvSpPr>
        <p:spPr>
          <a:xfrm>
            <a:off x="2981739" y="3644348"/>
            <a:ext cx="980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带</a:t>
            </a:r>
          </a:p>
        </p:txBody>
      </p:sp>
    </p:spTree>
    <p:extLst>
      <p:ext uri="{BB962C8B-B14F-4D97-AF65-F5344CB8AC3E}">
        <p14:creationId xmlns:p14="http://schemas.microsoft.com/office/powerpoint/2010/main" val="877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72DD64-8805-42BD-8AE9-B69D1F905694}"/>
              </a:ext>
            </a:extLst>
          </p:cNvPr>
          <p:cNvSpPr txBox="1"/>
          <p:nvPr/>
        </p:nvSpPr>
        <p:spPr>
          <a:xfrm>
            <a:off x="1855304" y="1298713"/>
            <a:ext cx="80705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</a:t>
            </a:r>
            <a:r>
              <a:rPr lang="zh-CN" altLang="en-US" sz="4400" dirty="0"/>
              <a:t>：我们休息一下再</a:t>
            </a:r>
            <a:r>
              <a:rPr lang="zh-CN" altLang="en-US" sz="4400" b="1" u="sng" dirty="0">
                <a:solidFill>
                  <a:srgbClr val="FFC000"/>
                </a:solidFill>
              </a:rPr>
              <a:t>搬</a:t>
            </a:r>
            <a:r>
              <a:rPr lang="zh-CN" altLang="en-US" sz="4400" dirty="0"/>
              <a:t>吧。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4400" dirty="0"/>
              <a:t>B</a:t>
            </a:r>
            <a:r>
              <a:rPr lang="zh-CN" altLang="en-US" sz="4400" dirty="0"/>
              <a:t>：没关系，我</a:t>
            </a:r>
            <a:r>
              <a:rPr lang="zh-CN" altLang="en-US" sz="4400" b="1" u="sng" dirty="0">
                <a:solidFill>
                  <a:srgbClr val="FFC000"/>
                </a:solidFill>
              </a:rPr>
              <a:t>一点儿也不累</a:t>
            </a:r>
            <a:r>
              <a:rPr lang="zh-CN" altLang="en-US" sz="4400" dirty="0"/>
              <a:t>。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4400" dirty="0"/>
              <a:t>A</a:t>
            </a:r>
            <a:r>
              <a:rPr lang="zh-CN" altLang="en-US" sz="4400" dirty="0"/>
              <a:t>：那</a:t>
            </a:r>
            <a:r>
              <a:rPr lang="zh-CN" altLang="en-US" sz="4400" b="1" u="sng" dirty="0">
                <a:solidFill>
                  <a:srgbClr val="FFC000"/>
                </a:solidFill>
              </a:rPr>
              <a:t>我帮你吧</a:t>
            </a:r>
            <a:r>
              <a:rPr lang="zh-CN" altLang="en-US" sz="4400" dirty="0"/>
              <a:t>。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4400" dirty="0"/>
              <a:t>B</a:t>
            </a:r>
            <a:r>
              <a:rPr lang="zh-CN" altLang="en-US" sz="4400" dirty="0"/>
              <a:t>：好。</a:t>
            </a:r>
          </a:p>
        </p:txBody>
      </p:sp>
    </p:spTree>
    <p:extLst>
      <p:ext uri="{BB962C8B-B14F-4D97-AF65-F5344CB8AC3E}">
        <p14:creationId xmlns:p14="http://schemas.microsoft.com/office/powerpoint/2010/main" val="174549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B3E11E-046E-464A-B3A4-81A6259A6F1D}"/>
              </a:ext>
            </a:extLst>
          </p:cNvPr>
          <p:cNvSpPr txBox="1"/>
          <p:nvPr/>
        </p:nvSpPr>
        <p:spPr>
          <a:xfrm>
            <a:off x="1338470" y="834887"/>
            <a:ext cx="92765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</a:t>
            </a:r>
            <a:r>
              <a:rPr lang="zh-CN" altLang="en-US" sz="4000" dirty="0"/>
              <a:t>：你什么时候回家？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B</a:t>
            </a:r>
            <a:r>
              <a:rPr lang="zh-CN" altLang="en-US" sz="4000" dirty="0"/>
              <a:t>：我还没</a:t>
            </a:r>
            <a:r>
              <a:rPr lang="zh-CN" altLang="en-US" sz="4000" b="1" u="sng" dirty="0">
                <a:solidFill>
                  <a:srgbClr val="FFC000"/>
                </a:solidFill>
              </a:rPr>
              <a:t>买好</a:t>
            </a:r>
            <a:r>
              <a:rPr lang="zh-CN" altLang="en-US" sz="4000" dirty="0"/>
              <a:t>飞机票呢，你知道在哪儿买票吗？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A</a:t>
            </a:r>
            <a:r>
              <a:rPr lang="zh-CN" altLang="en-US" sz="4000" dirty="0"/>
              <a:t>：知道，我</a:t>
            </a:r>
            <a:r>
              <a:rPr lang="zh-CN" altLang="en-US" sz="4000" b="1" u="sng" dirty="0">
                <a:solidFill>
                  <a:srgbClr val="FFC000"/>
                </a:solidFill>
              </a:rPr>
              <a:t>跟</a:t>
            </a:r>
            <a:r>
              <a:rPr lang="zh-CN" altLang="en-US" sz="4000" dirty="0"/>
              <a:t>你一起去吧。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B</a:t>
            </a:r>
            <a:r>
              <a:rPr lang="zh-CN" altLang="en-US" sz="4000" dirty="0"/>
              <a:t>：太好了，谢谢。</a:t>
            </a:r>
          </a:p>
        </p:txBody>
      </p:sp>
    </p:spTree>
    <p:extLst>
      <p:ext uri="{BB962C8B-B14F-4D97-AF65-F5344CB8AC3E}">
        <p14:creationId xmlns:p14="http://schemas.microsoft.com/office/powerpoint/2010/main" val="22664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973F8A-C591-4840-A89E-5B7561022CF9}"/>
              </a:ext>
            </a:extLst>
          </p:cNvPr>
          <p:cNvSpPr txBox="1"/>
          <p:nvPr/>
        </p:nvSpPr>
        <p:spPr>
          <a:xfrm>
            <a:off x="1333041" y="1057619"/>
            <a:ext cx="3007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</a:rPr>
              <a:t>周 末   </a:t>
            </a:r>
            <a:r>
              <a:rPr lang="en-US" altLang="zh-CN" sz="5400" b="1" dirty="0" err="1">
                <a:solidFill>
                  <a:srgbClr val="FFC000"/>
                </a:solidFill>
                <a:latin typeface="GB Pinyinok-D" pitchFamily="2" charset="-122"/>
                <a:ea typeface="GB Pinyinok-D" pitchFamily="2" charset="-122"/>
              </a:rPr>
              <a:t>zhōumò</a:t>
            </a:r>
            <a:endParaRPr lang="en-US" altLang="zh-CN" sz="5400" b="1" dirty="0">
              <a:solidFill>
                <a:srgbClr val="FFC000"/>
              </a:solidFill>
              <a:latin typeface="GB Pinyinok-D" pitchFamily="2" charset="-122"/>
              <a:ea typeface="GB Pinyinok-D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105 qiantuku -Sign-i-Love-Weekend-With-Hea-55324145.jpg">
            <a:extLst>
              <a:ext uri="{FF2B5EF4-FFF2-40B4-BE49-F238E27FC236}">
                <a16:creationId xmlns:a16="http://schemas.microsoft.com/office/drawing/2014/main" id="{0810ED7A-E4C7-4BC7-B0EF-FD13960C1EB1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892556" y="839953"/>
            <a:ext cx="4601240" cy="38809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A45C32-1C7D-4B57-9EB9-824EFFE602BF}"/>
              </a:ext>
            </a:extLst>
          </p:cNvPr>
          <p:cNvSpPr txBox="1"/>
          <p:nvPr/>
        </p:nvSpPr>
        <p:spPr>
          <a:xfrm>
            <a:off x="1750830" y="3955312"/>
            <a:ext cx="3299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我喜欢周末。</a:t>
            </a:r>
          </a:p>
        </p:txBody>
      </p:sp>
    </p:spTree>
    <p:extLst>
      <p:ext uri="{BB962C8B-B14F-4D97-AF65-F5344CB8AC3E}">
        <p14:creationId xmlns:p14="http://schemas.microsoft.com/office/powerpoint/2010/main" val="30295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B845EC-D0A1-4721-8E36-ACC71C1CF998}"/>
              </a:ext>
            </a:extLst>
          </p:cNvPr>
          <p:cNvSpPr txBox="1"/>
          <p:nvPr/>
        </p:nvSpPr>
        <p:spPr>
          <a:xfrm>
            <a:off x="1546589" y="1301271"/>
            <a:ext cx="4836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</a:rPr>
              <a:t>打算  </a:t>
            </a:r>
            <a:r>
              <a:rPr lang="en-US" altLang="zh-CN" sz="5400" b="1" dirty="0" err="1">
                <a:solidFill>
                  <a:srgbClr val="FFC000"/>
                </a:solidFill>
                <a:latin typeface="GB Pinyinok-D" pitchFamily="2" charset="-122"/>
                <a:ea typeface="GB Pinyinok-D" pitchFamily="2" charset="-122"/>
              </a:rPr>
              <a:t>dǎsuàn</a:t>
            </a:r>
            <a:endParaRPr lang="en-US" altLang="zh-CN" sz="5400" b="1" dirty="0">
              <a:solidFill>
                <a:srgbClr val="FFC000"/>
              </a:solidFill>
              <a:latin typeface="GB Pinyinok-D" pitchFamily="2" charset="-122"/>
              <a:ea typeface="GB Pinyinok-D" pitchFamily="2" charset="-122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71445A-EDDA-4FD3-81E7-E977AE798C8B}"/>
              </a:ext>
            </a:extLst>
          </p:cNvPr>
          <p:cNvSpPr txBox="1"/>
          <p:nvPr/>
        </p:nvSpPr>
        <p:spPr>
          <a:xfrm>
            <a:off x="950460" y="3327991"/>
            <a:ext cx="6028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细黑"/>
                <a:ea typeface="华文细黑"/>
                <a:cs typeface="华文细黑"/>
                <a:sym typeface="华文细黑"/>
              </a:rPr>
              <a:t>我</a:t>
            </a:r>
            <a:r>
              <a:rPr lang="zh-CN" altLang="en-US" sz="4400" dirty="0">
                <a:solidFill>
                  <a:srgbClr val="FFC000"/>
                </a:solidFill>
                <a:latin typeface="华文细黑"/>
                <a:ea typeface="华文细黑"/>
                <a:cs typeface="华文细黑"/>
                <a:sym typeface="华文细黑"/>
              </a:rPr>
              <a:t>打算</a:t>
            </a:r>
            <a:r>
              <a:rPr lang="zh-CN" altLang="en-US" sz="4400" dirty="0">
                <a:latin typeface="华文细黑"/>
                <a:ea typeface="华文细黑"/>
                <a:cs typeface="华文细黑"/>
                <a:sym typeface="华文细黑"/>
              </a:rPr>
              <a:t>跟朋友去看电影。</a:t>
            </a:r>
            <a:endParaRPr lang="zh-CN" altLang="en-US" sz="4400" dirty="0"/>
          </a:p>
        </p:txBody>
      </p:sp>
      <p:pic>
        <p:nvPicPr>
          <p:cNvPr id="4" name="110 microfotos_22784818 25.jpg">
            <a:extLst>
              <a:ext uri="{FF2B5EF4-FFF2-40B4-BE49-F238E27FC236}">
                <a16:creationId xmlns:a16="http://schemas.microsoft.com/office/drawing/2014/main" id="{B8C36002-7DEA-406A-A3A1-D7D8867E2C33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729870" y="1901435"/>
            <a:ext cx="3931388" cy="31370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98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13D73E-F9F4-4D00-8D5F-C7886059E578}"/>
              </a:ext>
            </a:extLst>
          </p:cNvPr>
          <p:cNvSpPr txBox="1"/>
          <p:nvPr/>
        </p:nvSpPr>
        <p:spPr>
          <a:xfrm>
            <a:off x="903767" y="1743740"/>
            <a:ext cx="53800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/>
              <a:t>      </a:t>
            </a:r>
            <a:r>
              <a:rPr lang="zh-CN" altLang="en-US" sz="3600" b="1" dirty="0">
                <a:solidFill>
                  <a:srgbClr val="FFC000"/>
                </a:solidFill>
              </a:rPr>
              <a:t>啊 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lvl="0"/>
            <a:endParaRPr lang="en-US" altLang="zh-CN" sz="3600" b="1" dirty="0">
              <a:solidFill>
                <a:srgbClr val="FFC000"/>
              </a:solidFill>
            </a:endParaRPr>
          </a:p>
          <a:p>
            <a:pPr lvl="0"/>
            <a:r>
              <a:rPr lang="zh-CN" altLang="en-US" sz="3600" b="1" dirty="0">
                <a:solidFill>
                  <a:srgbClr val="FFC000"/>
                </a:solidFill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part. used at the end of a </a:t>
            </a:r>
          </a:p>
          <a:p>
            <a:pPr lvl="0"/>
            <a:r>
              <a:rPr lang="en-US" altLang="zh-CN" sz="28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to indicate confirmation or defense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610F13-B812-4682-B43A-E29B5604073D}"/>
              </a:ext>
            </a:extLst>
          </p:cNvPr>
          <p:cNvSpPr txBox="1"/>
          <p:nvPr/>
        </p:nvSpPr>
        <p:spPr>
          <a:xfrm>
            <a:off x="6698512" y="1903228"/>
            <a:ext cx="41679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对啊。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是啊。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啊！我忘了带书。</a:t>
            </a:r>
          </a:p>
        </p:txBody>
      </p:sp>
    </p:spTree>
    <p:extLst>
      <p:ext uri="{BB962C8B-B14F-4D97-AF65-F5344CB8AC3E}">
        <p14:creationId xmlns:p14="http://schemas.microsoft.com/office/powerpoint/2010/main" val="9387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C0374B-7B8F-493A-A23D-586A841F30C1}"/>
              </a:ext>
            </a:extLst>
          </p:cNvPr>
          <p:cNvSpPr txBox="1"/>
          <p:nvPr/>
        </p:nvSpPr>
        <p:spPr>
          <a:xfrm>
            <a:off x="1208568" y="1294725"/>
            <a:ext cx="33598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跟     </a:t>
            </a:r>
            <a:r>
              <a:rPr lang="en-US" altLang="zh-CN" sz="4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B Pinyinok-D" pitchFamily="2" charset="-122"/>
                <a:ea typeface="GB Pinyinok-D" pitchFamily="2" charset="-122"/>
              </a:rPr>
              <a:t>ɡēn</a:t>
            </a:r>
            <a:r>
              <a:rPr lang="en-US" altLang="zh-CN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B Pinyinok-D" pitchFamily="2" charset="-122"/>
                <a:ea typeface="GB Pinyinok-D" pitchFamily="2" charset="-122"/>
              </a:rPr>
              <a:t> </a:t>
            </a:r>
            <a:r>
              <a:rPr lang="en-US" altLang="zh-CN" sz="4400" b="1" dirty="0">
                <a:latin typeface="GB Pinyinok-D" pitchFamily="2" charset="-122"/>
                <a:ea typeface="GB Pinyinok-D" pitchFamily="2" charset="-122"/>
              </a:rPr>
              <a:t>  </a:t>
            </a:r>
          </a:p>
          <a:p>
            <a:endParaRPr lang="en-US" altLang="zh-CN" dirty="0">
              <a:latin typeface="GB Pinyinok-D" pitchFamily="2" charset="-122"/>
              <a:ea typeface="GB Pinyinok-D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C1363-A422-49DB-9423-33110942BC14}"/>
              </a:ext>
            </a:extLst>
          </p:cNvPr>
          <p:cNvSpPr txBox="1"/>
          <p:nvPr/>
        </p:nvSpPr>
        <p:spPr>
          <a:xfrm>
            <a:off x="1616149" y="2428227"/>
            <a:ext cx="87080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latin typeface="华文细黑"/>
                <a:ea typeface="华文细黑"/>
                <a:cs typeface="华文细黑"/>
                <a:sym typeface="华文细黑"/>
              </a:rPr>
              <a:t>A: </a:t>
            </a:r>
            <a:r>
              <a:rPr lang="zh-CN" altLang="en-US" sz="3200" dirty="0">
                <a:latin typeface="华文细黑"/>
                <a:ea typeface="华文细黑"/>
                <a:cs typeface="华文细黑"/>
                <a:sym typeface="华文细黑"/>
              </a:rPr>
              <a:t>你在干什么？</a:t>
            </a:r>
          </a:p>
          <a:p>
            <a:pPr lvl="0"/>
            <a:r>
              <a:rPr lang="en-US" altLang="zh-CN" sz="3200" dirty="0">
                <a:latin typeface="华文细黑"/>
                <a:ea typeface="华文细黑"/>
                <a:cs typeface="华文细黑"/>
                <a:sym typeface="华文细黑"/>
              </a:rPr>
              <a:t>B: </a:t>
            </a:r>
            <a:r>
              <a:rPr lang="zh-CN" altLang="en-US" sz="3200" dirty="0">
                <a:latin typeface="华文细黑"/>
                <a:ea typeface="华文细黑"/>
                <a:cs typeface="华文细黑"/>
                <a:sym typeface="华文细黑"/>
              </a:rPr>
              <a:t>我在</a:t>
            </a:r>
            <a:r>
              <a:rPr lang="zh-CN" altLang="en-US" sz="3200" dirty="0">
                <a:solidFill>
                  <a:srgbClr val="FF0000"/>
                </a:solidFill>
                <a:latin typeface="华文细黑"/>
                <a:ea typeface="华文细黑"/>
                <a:cs typeface="华文细黑"/>
                <a:sym typeface="华文细黑"/>
              </a:rPr>
              <a:t>跟</a:t>
            </a:r>
            <a:r>
              <a:rPr lang="en-US" altLang="zh-CN" sz="3200" dirty="0">
                <a:latin typeface="华文细黑"/>
                <a:ea typeface="华文细黑"/>
                <a:cs typeface="华文细黑"/>
                <a:sym typeface="华文细黑"/>
              </a:rPr>
              <a:t>/</a:t>
            </a:r>
            <a:r>
              <a:rPr lang="zh-CN" altLang="en-US" sz="3200" dirty="0">
                <a:solidFill>
                  <a:srgbClr val="FFC000"/>
                </a:solidFill>
                <a:latin typeface="华文细黑"/>
                <a:ea typeface="华文细黑"/>
                <a:cs typeface="华文细黑"/>
                <a:sym typeface="华文细黑"/>
              </a:rPr>
              <a:t>和</a:t>
            </a:r>
            <a:r>
              <a:rPr lang="zh-CN" altLang="en-US" sz="3200" dirty="0">
                <a:latin typeface="华文细黑"/>
                <a:ea typeface="华文细黑"/>
                <a:cs typeface="华文细黑"/>
                <a:sym typeface="华文细黑"/>
              </a:rPr>
              <a:t>爸爸妈妈聊天。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pPr lvl="0"/>
            <a:r>
              <a:rPr lang="en-US" altLang="zh-CN" sz="3200" dirty="0">
                <a:latin typeface="华文细黑"/>
                <a:ea typeface="华文细黑"/>
                <a:cs typeface="华文细黑"/>
                <a:sym typeface="华文细黑"/>
              </a:rPr>
              <a:t>A: </a:t>
            </a:r>
            <a:r>
              <a:rPr lang="zh-CN" altLang="en-US" sz="3200" dirty="0">
                <a:latin typeface="华文细黑"/>
                <a:ea typeface="华文细黑"/>
                <a:cs typeface="华文细黑"/>
                <a:sym typeface="华文细黑"/>
              </a:rPr>
              <a:t>周末你一般（</a:t>
            </a:r>
            <a:r>
              <a:rPr lang="en-US" altLang="zh-CN" sz="3200" dirty="0" err="1">
                <a:latin typeface="GB Pinyinok-D" pitchFamily="2" charset="-122"/>
                <a:ea typeface="GB Pinyinok-D" pitchFamily="2" charset="-122"/>
                <a:cs typeface="华文细黑"/>
                <a:sym typeface="华文细黑"/>
              </a:rPr>
              <a:t>yìbān</a:t>
            </a:r>
            <a:r>
              <a:rPr lang="en-US" altLang="zh-CN" sz="3200" dirty="0">
                <a:latin typeface="华文细黑"/>
                <a:ea typeface="华文细黑"/>
                <a:cs typeface="华文细黑"/>
                <a:sym typeface="华文细黑"/>
              </a:rPr>
              <a:t>   usually</a:t>
            </a:r>
            <a:r>
              <a:rPr lang="zh-CN" altLang="en-US" sz="3200" dirty="0">
                <a:latin typeface="华文细黑"/>
                <a:ea typeface="华文细黑"/>
                <a:cs typeface="华文细黑"/>
                <a:sym typeface="华文细黑"/>
              </a:rPr>
              <a:t>）做什么？</a:t>
            </a:r>
          </a:p>
          <a:p>
            <a:pPr lvl="0"/>
            <a:r>
              <a:rPr lang="en-US" altLang="zh-CN" sz="3200" dirty="0">
                <a:latin typeface="华文细黑"/>
                <a:ea typeface="华文细黑"/>
                <a:cs typeface="华文细黑"/>
                <a:sym typeface="华文细黑"/>
              </a:rPr>
              <a:t>B: </a:t>
            </a:r>
            <a:r>
              <a:rPr lang="zh-CN" altLang="en-US" sz="3200" dirty="0">
                <a:latin typeface="华文细黑"/>
                <a:ea typeface="华文细黑"/>
                <a:cs typeface="华文细黑"/>
                <a:sym typeface="华文细黑"/>
              </a:rPr>
              <a:t>我喜欢</a:t>
            </a:r>
            <a:r>
              <a:rPr lang="zh-CN" altLang="en-US" sz="3200" dirty="0">
                <a:solidFill>
                  <a:srgbClr val="FF0000"/>
                </a:solidFill>
                <a:latin typeface="华文细黑"/>
                <a:ea typeface="华文细黑"/>
                <a:cs typeface="华文细黑"/>
                <a:sym typeface="华文细黑"/>
              </a:rPr>
              <a:t>跟</a:t>
            </a:r>
            <a:r>
              <a:rPr lang="en-US" altLang="zh-CN" sz="3200" dirty="0">
                <a:latin typeface="华文细黑"/>
                <a:ea typeface="华文细黑"/>
                <a:cs typeface="华文细黑"/>
                <a:sym typeface="华文细黑"/>
              </a:rPr>
              <a:t>/</a:t>
            </a:r>
            <a:r>
              <a:rPr lang="zh-CN" altLang="en-US" sz="3200" dirty="0">
                <a:solidFill>
                  <a:srgbClr val="FFC000"/>
                </a:solidFill>
                <a:latin typeface="华文细黑"/>
                <a:ea typeface="华文细黑"/>
                <a:cs typeface="华文细黑"/>
                <a:sym typeface="华文细黑"/>
              </a:rPr>
              <a:t>和</a:t>
            </a:r>
            <a:r>
              <a:rPr lang="zh-CN" altLang="en-US" sz="3200" dirty="0">
                <a:latin typeface="华文细黑"/>
                <a:ea typeface="华文细黑"/>
                <a:cs typeface="华文细黑"/>
                <a:sym typeface="华文细黑"/>
              </a:rPr>
              <a:t>朋友一起玩儿。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D277FE-B251-4095-B676-E7D4068847BE}"/>
              </a:ext>
            </a:extLst>
          </p:cNvPr>
          <p:cNvSpPr txBox="1"/>
          <p:nvPr/>
        </p:nvSpPr>
        <p:spPr>
          <a:xfrm>
            <a:off x="4231758" y="1294725"/>
            <a:ext cx="44444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华文细黑"/>
                <a:ea typeface="华文细黑"/>
                <a:cs typeface="华文细黑"/>
                <a:sym typeface="华文细黑"/>
              </a:rPr>
              <a:t>跟 </a:t>
            </a:r>
            <a:r>
              <a:rPr lang="en-US" altLang="zh-CN" sz="4400" dirty="0">
                <a:solidFill>
                  <a:srgbClr val="FF0000"/>
                </a:solidFill>
                <a:latin typeface="华文细黑"/>
                <a:ea typeface="华文细黑"/>
                <a:cs typeface="华文细黑"/>
                <a:sym typeface="华文细黑"/>
              </a:rPr>
              <a:t>(prep.) </a:t>
            </a:r>
            <a:r>
              <a:rPr lang="en-US" altLang="zh-CN" sz="4400" dirty="0">
                <a:latin typeface="华文细黑"/>
                <a:ea typeface="华文细黑"/>
                <a:cs typeface="华文细黑"/>
                <a:sym typeface="华文细黑"/>
              </a:rPr>
              <a:t>=</a:t>
            </a:r>
            <a:r>
              <a:rPr lang="en-US" altLang="zh-CN" sz="4400" dirty="0">
                <a:solidFill>
                  <a:srgbClr val="FF0000"/>
                </a:solidFill>
                <a:latin typeface="华文细黑"/>
                <a:ea typeface="华文细黑"/>
                <a:cs typeface="华文细黑"/>
                <a:sym typeface="华文细黑"/>
              </a:rPr>
              <a:t> </a:t>
            </a:r>
            <a:r>
              <a:rPr lang="zh-CN" altLang="en-US" sz="4400" dirty="0">
                <a:solidFill>
                  <a:srgbClr val="FFC000"/>
                </a:solidFill>
                <a:latin typeface="华文细黑"/>
                <a:ea typeface="华文细黑"/>
                <a:cs typeface="华文细黑"/>
                <a:sym typeface="华文细黑"/>
              </a:rPr>
              <a:t>和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4E977D-61A0-48F0-A7AE-AB92CF21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730" y="978195"/>
            <a:ext cx="3100259" cy="31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49B01C-2792-49D1-B118-30E19C1FE4D3}"/>
              </a:ext>
            </a:extLst>
          </p:cNvPr>
          <p:cNvSpPr txBox="1"/>
          <p:nvPr/>
        </p:nvSpPr>
        <p:spPr>
          <a:xfrm>
            <a:off x="1201479" y="1212111"/>
            <a:ext cx="3391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</a:rPr>
              <a:t>一直 </a:t>
            </a:r>
            <a:r>
              <a:rPr lang="en-US" altLang="zh-CN" sz="5400" b="1" dirty="0" err="1">
                <a:solidFill>
                  <a:srgbClr val="FFC000"/>
                </a:solidFill>
                <a:latin typeface="GB Pinyinok-D" pitchFamily="2" charset="-122"/>
                <a:ea typeface="GB Pinyinok-D" pitchFamily="2" charset="-122"/>
                <a:cs typeface="华文细黑"/>
                <a:sym typeface="华文细黑"/>
              </a:rPr>
              <a:t>yìzhí</a:t>
            </a:r>
            <a:endParaRPr lang="zh-CN" altLang="en-US" sz="5400" b="1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43DB4E-87F7-4C4B-8260-08E68C18D81F}"/>
              </a:ext>
            </a:extLst>
          </p:cNvPr>
          <p:cNvSpPr txBox="1"/>
          <p:nvPr/>
        </p:nvSpPr>
        <p:spPr>
          <a:xfrm>
            <a:off x="4093533" y="2089274"/>
            <a:ext cx="740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我</a:t>
            </a:r>
            <a:r>
              <a:rPr lang="zh-CN" altLang="en-US" sz="4000" dirty="0">
                <a:solidFill>
                  <a:srgbClr val="FFC000"/>
                </a:solidFill>
              </a:rPr>
              <a:t>一直</a:t>
            </a:r>
            <a:r>
              <a:rPr lang="zh-CN" altLang="en-US" sz="4000" dirty="0"/>
              <a:t>很喜欢看</a:t>
            </a:r>
            <a:r>
              <a:rPr lang="en-US" altLang="zh-CN" sz="4000" dirty="0"/>
              <a:t>《</a:t>
            </a:r>
            <a:r>
              <a:rPr lang="zh-CN" altLang="en-US" sz="4000" dirty="0"/>
              <a:t>哈利波特</a:t>
            </a:r>
            <a:r>
              <a:rPr lang="en-US" altLang="zh-CN" sz="4000" dirty="0"/>
              <a:t>》</a:t>
            </a:r>
            <a:r>
              <a:rPr lang="zh-CN" altLang="en-US" sz="40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0E6C03-5986-4477-8102-67E69DBC0E55}"/>
              </a:ext>
            </a:extLst>
          </p:cNvPr>
          <p:cNvSpPr txBox="1"/>
          <p:nvPr/>
        </p:nvSpPr>
        <p:spPr>
          <a:xfrm>
            <a:off x="4093533" y="3976577"/>
            <a:ext cx="7102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她</a:t>
            </a:r>
            <a:r>
              <a:rPr lang="zh-CN" altLang="en-US" sz="4400" dirty="0">
                <a:solidFill>
                  <a:srgbClr val="FFC000"/>
                </a:solidFill>
              </a:rPr>
              <a:t>一直</a:t>
            </a:r>
            <a:r>
              <a:rPr lang="zh-CN" altLang="en-US" sz="4400" dirty="0"/>
              <a:t>在家学习。</a:t>
            </a:r>
          </a:p>
        </p:txBody>
      </p:sp>
    </p:spTree>
    <p:extLst>
      <p:ext uri="{BB962C8B-B14F-4D97-AF65-F5344CB8AC3E}">
        <p14:creationId xmlns:p14="http://schemas.microsoft.com/office/powerpoint/2010/main" val="25312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357779-639E-456F-8D4B-AD00B3FDF630}"/>
              </a:ext>
            </a:extLst>
          </p:cNvPr>
          <p:cNvSpPr txBox="1"/>
          <p:nvPr/>
        </p:nvSpPr>
        <p:spPr>
          <a:xfrm>
            <a:off x="1318437" y="988828"/>
            <a:ext cx="3327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</a:rPr>
              <a:t>游 戏 </a:t>
            </a:r>
            <a:r>
              <a:rPr lang="en-US" altLang="zh-CN" sz="6000" b="1" dirty="0" err="1">
                <a:solidFill>
                  <a:srgbClr val="FFC000"/>
                </a:solidFill>
                <a:latin typeface="GB Pinyinok-D" pitchFamily="2" charset="-122"/>
                <a:ea typeface="GB Pinyinok-D" pitchFamily="2" charset="-122"/>
                <a:cs typeface="华文细黑"/>
                <a:sym typeface="华文细黑"/>
              </a:rPr>
              <a:t>yóuxì</a:t>
            </a:r>
            <a:endParaRPr lang="zh-CN" altLang="en-US" sz="6000" b="1" dirty="0">
              <a:solidFill>
                <a:srgbClr val="FFC000"/>
              </a:solidFill>
            </a:endParaRPr>
          </a:p>
        </p:txBody>
      </p:sp>
      <p:pic>
        <p:nvPicPr>
          <p:cNvPr id="3" name="104 qiantuku -Computer-Video-Game-Controller-31276736.jpg">
            <a:extLst>
              <a:ext uri="{FF2B5EF4-FFF2-40B4-BE49-F238E27FC236}">
                <a16:creationId xmlns:a16="http://schemas.microsoft.com/office/drawing/2014/main" id="{538502E9-818F-42B4-93C4-C7B5A139EE1B}"/>
              </a:ext>
            </a:extLst>
          </p:cNvPr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624268" y="1201459"/>
            <a:ext cx="3944494" cy="279638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DFC38A-2F80-4A14-B0FE-D64A8902E3EC}"/>
              </a:ext>
            </a:extLst>
          </p:cNvPr>
          <p:cNvSpPr txBox="1"/>
          <p:nvPr/>
        </p:nvSpPr>
        <p:spPr>
          <a:xfrm>
            <a:off x="1095153" y="3530009"/>
            <a:ext cx="5092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你一直在玩儿电脑游戏。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你最喜欢的游戏是什么？</a:t>
            </a:r>
          </a:p>
        </p:txBody>
      </p:sp>
    </p:spTree>
    <p:extLst>
      <p:ext uri="{BB962C8B-B14F-4D97-AF65-F5344CB8AC3E}">
        <p14:creationId xmlns:p14="http://schemas.microsoft.com/office/powerpoint/2010/main" val="3436615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912</Words>
  <Application>Microsoft Office PowerPoint</Application>
  <PresentationFormat>宽屏</PresentationFormat>
  <Paragraphs>244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GB Pinyinok-D</vt:lpstr>
      <vt:lpstr>华文仿宋</vt:lpstr>
      <vt:lpstr>华文细黑</vt:lpstr>
      <vt:lpstr>Arial</vt:lpstr>
      <vt:lpstr>Arial Black</vt:lpstr>
      <vt:lpstr>Calibri</vt:lpstr>
      <vt:lpstr>Calibri Light</vt:lpstr>
      <vt:lpstr>Comic Sans MS</vt:lpstr>
      <vt:lpstr>Times New Roman</vt:lpstr>
      <vt:lpstr>天体</vt:lpstr>
      <vt:lpstr>第一课     周末你有什么打算？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     周末你有什么打算？</dc:title>
  <dc:creator>gist</dc:creator>
  <cp:lastModifiedBy>gist</cp:lastModifiedBy>
  <cp:revision>24</cp:revision>
  <dcterms:created xsi:type="dcterms:W3CDTF">2019-09-17T06:42:57Z</dcterms:created>
  <dcterms:modified xsi:type="dcterms:W3CDTF">2019-09-24T05:37:23Z</dcterms:modified>
</cp:coreProperties>
</file>