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66" r:id="rId5"/>
    <p:sldId id="274" r:id="rId6"/>
    <p:sldId id="299" r:id="rId7"/>
    <p:sldId id="275" r:id="rId8"/>
    <p:sldId id="308" r:id="rId9"/>
    <p:sldId id="277" r:id="rId10"/>
    <p:sldId id="300" r:id="rId11"/>
    <p:sldId id="295" r:id="rId12"/>
    <p:sldId id="304" r:id="rId13"/>
    <p:sldId id="305" r:id="rId14"/>
    <p:sldId id="306" r:id="rId15"/>
    <p:sldId id="307" r:id="rId16"/>
    <p:sldId id="301" r:id="rId17"/>
    <p:sldId id="278" r:id="rId18"/>
    <p:sldId id="280" r:id="rId19"/>
    <p:sldId id="285" r:id="rId20"/>
    <p:sldId id="284" r:id="rId21"/>
    <p:sldId id="298" r:id="rId22"/>
    <p:sldId id="282" r:id="rId23"/>
    <p:sldId id="283" r:id="rId24"/>
    <p:sldId id="289" r:id="rId25"/>
    <p:sldId id="290" r:id="rId26"/>
    <p:sldId id="286" r:id="rId27"/>
    <p:sldId id="287" r:id="rId28"/>
    <p:sldId id="302" r:id="rId29"/>
    <p:sldId id="288" r:id="rId30"/>
    <p:sldId id="309" r:id="rId31"/>
    <p:sldId id="303" r:id="rId32"/>
    <p:sldId id="297" r:id="rId33"/>
    <p:sldId id="294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AAE29-EEDF-43AB-C47E-C7FC4BB472EC}" v="107" dt="2019-12-08T06:02:05.173"/>
    <p1510:client id="{E7878316-3779-174F-8B59-C4C36B7EA964}" v="414" dt="2019-12-09T01:46:11.828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    </a:t>
            </a:r>
            <a:endParaRPr lang="ru-RU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Month</a:t>
            </a:r>
            <a:br>
              <a:rPr lang="en-US"/>
            </a:br>
            <a:r>
              <a:rPr lang="en-US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THANK YOU!</a:t>
            </a:r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    </a:t>
            </a:r>
            <a:endParaRPr lang="ru-R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/>
              <a:t>DIVIDER SLIDE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/>
              <a:t>DIVIDER SLIDE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LAYOUT 02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LAYOUT 02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COMPARISON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CHART SLIDE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TABLE SLIDE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BIG IMAGE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tboss/PDQ-Pizza-Factory-Locator-Subsystem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uwec.edu/sulzertj/Teaching/is455/Resources/PizzaDeliveryQuickly_Case_Study.pdf" TargetMode="External"/><Relationship Id="rId2" Type="http://schemas.openxmlformats.org/officeDocument/2006/relationships/hyperlink" Target="https://erlang.org/download/armstrong_thesis_2003.pdf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FACTORY LOCATOR SUBSYSTEM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KOD Inc</a:t>
            </a:r>
            <a:endParaRPr lang="ru-RU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48" y="257978"/>
            <a:ext cx="7547188" cy="2251646"/>
          </a:xfrm>
        </p:spPr>
        <p:txBody>
          <a:bodyPr/>
          <a:lstStyle/>
          <a:p>
            <a:r>
              <a:rPr lang="en-US"/>
              <a:t>PIZZA DELIVERED QUICKLY</a:t>
            </a:r>
            <a:endParaRPr lang="ru-RU"/>
          </a:p>
        </p:txBody>
      </p:sp>
      <p:pic>
        <p:nvPicPr>
          <p:cNvPr id="8" name="Picture Placeholder 6" descr="A picture containing indoor, sitting, table, orange&#10;&#10;Description automatically generated">
            <a:extLst>
              <a:ext uri="{FF2B5EF4-FFF2-40B4-BE49-F238E27FC236}">
                <a16:creationId xmlns:a16="http://schemas.microsoft.com/office/drawing/2014/main" id="{B4C92ACF-39CA-CC45-9141-0063DB11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138" r="14138"/>
          <a:stretch>
            <a:fillRect/>
          </a:stretch>
        </p:blipFill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D6459-5FE8-6F4D-8A89-DC151933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6B512-9E67-4E47-87CB-8C513531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Acquire resources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Manage communication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Direct and manage project work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32D8E0-653D-9447-A633-C73BCB0D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Processes</a:t>
            </a:r>
          </a:p>
        </p:txBody>
      </p:sp>
    </p:spTree>
    <p:extLst>
      <p:ext uri="{BB962C8B-B14F-4D97-AF65-F5344CB8AC3E}">
        <p14:creationId xmlns:p14="http://schemas.microsoft.com/office/powerpoint/2010/main" val="75507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171F5-83BB-4247-A1D4-01EDB780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8BBAC-BD4E-EE47-911A-27D0E8CD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55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Monitor and control project work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Perform integrated change control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Valid scope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Control scope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Monitor communication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37A534-51AD-C84D-A144-326D63A2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Monitoring and Controlling Processes</a:t>
            </a:r>
          </a:p>
        </p:txBody>
      </p:sp>
    </p:spTree>
    <p:extLst>
      <p:ext uri="{BB962C8B-B14F-4D97-AF65-F5344CB8AC3E}">
        <p14:creationId xmlns:p14="http://schemas.microsoft.com/office/powerpoint/2010/main" val="144462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00015D-03FF-D14D-862F-AC93BD3A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C7201-CDE3-A044-9F22-D3BF6BE4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6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Close project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683F6C-5848-4745-A39B-4363270C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Processes</a:t>
            </a:r>
          </a:p>
        </p:txBody>
      </p:sp>
    </p:spTree>
    <p:extLst>
      <p:ext uri="{BB962C8B-B14F-4D97-AF65-F5344CB8AC3E}">
        <p14:creationId xmlns:p14="http://schemas.microsoft.com/office/powerpoint/2010/main" val="291962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88A42-B571-6E44-A4F1-6BE82E4C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F7045-F565-7149-B3E4-2B8B3B0E10D5}"/>
              </a:ext>
            </a:extLst>
          </p:cNvPr>
          <p:cNvSpPr txBox="1"/>
          <p:nvPr/>
        </p:nvSpPr>
        <p:spPr>
          <a:xfrm>
            <a:off x="3278372" y="2413337"/>
            <a:ext cx="4997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200463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14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207ED-CF55-534C-811B-3E3D9D0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795EA7F-9B9C-442E-8472-F9F1E4181AAD}"/>
              </a:ext>
            </a:extLst>
          </p:cNvPr>
          <p:cNvSpPr txBox="1">
            <a:spLocks/>
          </p:cNvSpPr>
          <p:nvPr/>
        </p:nvSpPr>
        <p:spPr>
          <a:xfrm>
            <a:off x="1024434" y="1481130"/>
            <a:ext cx="10582060" cy="52966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Erlang-Powered, multithreaded, big-data processing application</a:t>
            </a:r>
            <a:endParaRPr lang="en-US" dirty="0">
              <a:solidFill>
                <a:schemeClr val="accent3"/>
              </a:solidFill>
              <a:ea typeface="+mn-lt"/>
              <a:cs typeface="+mn-lt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>
                <a:ea typeface="+mn-lt"/>
                <a:cs typeface="+mn-lt"/>
                <a:hlinkClick r:id="rId2"/>
              </a:rPr>
              <a:t>https://github.com/otboss/PDQ-Pizza-Factory-Locator-Subsystem</a:t>
            </a:r>
            <a:endParaRPr lang="en-US" sz="2400" u="sng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solidFill>
                <a:srgbClr val="008EDC"/>
              </a:solidFill>
              <a:cs typeface="Arial"/>
            </a:endParaRPr>
          </a:p>
          <a:p>
            <a:pPr algn="ctr"/>
            <a:endParaRPr lang="ru-RU" sz="4000" dirty="0">
              <a:solidFill>
                <a:schemeClr val="accent3"/>
              </a:solidFill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54A2B-2012-4AA9-B7D5-E5C7B28C1C23}"/>
              </a:ext>
            </a:extLst>
          </p:cNvPr>
          <p:cNvSpPr/>
          <p:nvPr/>
        </p:nvSpPr>
        <p:spPr>
          <a:xfrm>
            <a:off x="10555858" y="54303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2A455-F7C0-4639-A95E-31C029975663}"/>
              </a:ext>
            </a:extLst>
          </p:cNvPr>
          <p:cNvSpPr/>
          <p:nvPr/>
        </p:nvSpPr>
        <p:spPr>
          <a:xfrm>
            <a:off x="419820" y="5487837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795EA7F-9B9C-442E-8472-F9F1E4181AAD}"/>
              </a:ext>
            </a:extLst>
          </p:cNvPr>
          <p:cNvSpPr txBox="1">
            <a:spLocks/>
          </p:cNvSpPr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800">
              <a:solidFill>
                <a:schemeClr val="tx1"/>
              </a:solidFill>
            </a:endParaRPr>
          </a:p>
          <a:p>
            <a:pPr marL="0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495E168-DA5E-4888-8D8A-92B118324C14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15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4" name="Picture 14" descr="A picture containing red&#10;&#10;Description generated with very high confidence">
            <a:extLst>
              <a:ext uri="{FF2B5EF4-FFF2-40B4-BE49-F238E27FC236}">
                <a16:creationId xmlns:a16="http://schemas.microsoft.com/office/drawing/2014/main" id="{E117B573-9E00-4BE9-9AF7-7869971FB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0" r="-2" b="1563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7696638-606B-424B-8F36-8C7A5BE0C408}"/>
              </a:ext>
            </a:extLst>
          </p:cNvPr>
          <p:cNvSpPr/>
          <p:nvPr/>
        </p:nvSpPr>
        <p:spPr>
          <a:xfrm>
            <a:off x="304800" y="1864743"/>
            <a:ext cx="5357003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F3841C59-E805-490A-A698-2BA4BE1F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(contd.)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4B6EB-A43B-41A2-A099-CBD4039EA874}"/>
              </a:ext>
            </a:extLst>
          </p:cNvPr>
          <p:cNvSpPr/>
          <p:nvPr/>
        </p:nvSpPr>
        <p:spPr>
          <a:xfrm>
            <a:off x="175405" y="5746630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1C9036A9-0FEB-4F46-AFAF-1D39868B451D}"/>
              </a:ext>
            </a:extLst>
          </p:cNvPr>
          <p:cNvSpPr txBox="1">
            <a:spLocks/>
          </p:cNvSpPr>
          <p:nvPr/>
        </p:nvSpPr>
        <p:spPr>
          <a:xfrm>
            <a:off x="449340" y="1481130"/>
            <a:ext cx="7605947" cy="510974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Erlang Introduction</a:t>
            </a:r>
            <a:endParaRPr lang="en-US" dirty="0">
              <a:solidFill>
                <a:schemeClr val="accent3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en-US" sz="2600">
                <a:solidFill>
                  <a:schemeClr val="accent3"/>
                </a:solidFill>
                <a:cs typeface="Arial"/>
              </a:rPr>
              <a:t>Created in 1986 by Ericsson</a:t>
            </a:r>
          </a:p>
          <a:p>
            <a:pPr marL="571500" indent="-571500">
              <a:lnSpc>
                <a:spcPct val="150000"/>
              </a:lnSpc>
            </a:pPr>
            <a:r>
              <a:rPr lang="en-US" sz="2600" dirty="0">
                <a:solidFill>
                  <a:schemeClr val="accent3"/>
                </a:solidFill>
                <a:cs typeface="Arial"/>
              </a:rPr>
              <a:t>Erlang is widely used in the telecommunications industry</a:t>
            </a:r>
          </a:p>
          <a:p>
            <a:pPr marL="571500" indent="-571500">
              <a:lnSpc>
                <a:spcPct val="150000"/>
              </a:lnSpc>
            </a:pPr>
            <a:r>
              <a:rPr lang="en-US" sz="2600" dirty="0">
                <a:solidFill>
                  <a:schemeClr val="accent3"/>
                </a:solidFill>
                <a:cs typeface="Arial"/>
              </a:rPr>
              <a:t>Massively scalable applications</a:t>
            </a:r>
          </a:p>
          <a:p>
            <a:pPr marL="571500" indent="-571500">
              <a:lnSpc>
                <a:spcPct val="150000"/>
              </a:lnSpc>
            </a:pPr>
            <a:r>
              <a:rPr lang="en-US" sz="2600" dirty="0">
                <a:solidFill>
                  <a:schemeClr val="accent3"/>
                </a:solidFill>
                <a:cs typeface="Arial"/>
              </a:rPr>
              <a:t>Built upon concurrency, processes inside the VM are isolated</a:t>
            </a:r>
          </a:p>
        </p:txBody>
      </p:sp>
    </p:spTree>
    <p:extLst>
      <p:ext uri="{BB962C8B-B14F-4D97-AF65-F5344CB8AC3E}">
        <p14:creationId xmlns:p14="http://schemas.microsoft.com/office/powerpoint/2010/main" val="200946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D495E168-DA5E-4888-8D8A-92B118324C14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16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09E3A-1296-443D-8B36-502A7F17C1E2}"/>
              </a:ext>
            </a:extLst>
          </p:cNvPr>
          <p:cNvSpPr/>
          <p:nvPr/>
        </p:nvSpPr>
        <p:spPr>
          <a:xfrm>
            <a:off x="10555858" y="54303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C6370-D71C-4515-8C95-5DCEF1A5B5C0}"/>
              </a:ext>
            </a:extLst>
          </p:cNvPr>
          <p:cNvSpPr/>
          <p:nvPr/>
        </p:nvSpPr>
        <p:spPr>
          <a:xfrm>
            <a:off x="520462" y="54303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FCBF70D-A653-4CBF-AC76-CA39E48601C1}"/>
              </a:ext>
            </a:extLst>
          </p:cNvPr>
          <p:cNvSpPr txBox="1">
            <a:spLocks/>
          </p:cNvSpPr>
          <p:nvPr/>
        </p:nvSpPr>
        <p:spPr>
          <a:xfrm>
            <a:off x="3642" y="2243130"/>
            <a:ext cx="12192323" cy="52966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Big-Data processing can be tricky..</a:t>
            </a:r>
            <a:endParaRPr lang="en-US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solidFill>
                <a:srgbClr val="008EDC"/>
              </a:solidFill>
              <a:cs typeface="Arial"/>
            </a:endParaRPr>
          </a:p>
          <a:p>
            <a:pPr algn="ctr"/>
            <a:endParaRPr lang="ru-RU" sz="4000" dirty="0">
              <a:solidFill>
                <a:schemeClr val="accent3"/>
              </a:solidFill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ADF254-70F9-4829-85BA-094D33710D43}"/>
              </a:ext>
            </a:extLst>
          </p:cNvPr>
          <p:cNvSpPr/>
          <p:nvPr/>
        </p:nvSpPr>
        <p:spPr>
          <a:xfrm>
            <a:off x="347934" y="5876026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9F39C-05E5-41C9-A126-259294522534}"/>
              </a:ext>
            </a:extLst>
          </p:cNvPr>
          <p:cNvSpPr/>
          <p:nvPr/>
        </p:nvSpPr>
        <p:spPr>
          <a:xfrm>
            <a:off x="448576" y="1792856"/>
            <a:ext cx="5241983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5" name="Title 17">
            <a:extLst>
              <a:ext uri="{FF2B5EF4-FFF2-40B4-BE49-F238E27FC236}">
                <a16:creationId xmlns:a16="http://schemas.microsoft.com/office/drawing/2014/main" id="{46464172-97BB-41D7-B167-6028BC39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dirty="0"/>
              <a:t>The Solution (contd.)</a:t>
            </a:r>
          </a:p>
        </p:txBody>
      </p:sp>
      <p:pic>
        <p:nvPicPr>
          <p:cNvPr id="10" name="Picture 10" descr="A picture containing room, drawing, clock&#10;&#10;Description generated with very high confidence">
            <a:extLst>
              <a:ext uri="{FF2B5EF4-FFF2-40B4-BE49-F238E27FC236}">
                <a16:creationId xmlns:a16="http://schemas.microsoft.com/office/drawing/2014/main" id="{EFE2036C-3B65-4E78-B805-24EB1882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43" y="2074020"/>
            <a:ext cx="3361425" cy="22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7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17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207ED-CF55-534C-811B-3E3D9D0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The Solution (contd.)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56CAC-2BD1-4004-8FD7-D5182F84941E}"/>
              </a:ext>
            </a:extLst>
          </p:cNvPr>
          <p:cNvSpPr/>
          <p:nvPr/>
        </p:nvSpPr>
        <p:spPr>
          <a:xfrm>
            <a:off x="10555858" y="54303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2DA04-F047-4420-8685-1433207166B7}"/>
              </a:ext>
            </a:extLst>
          </p:cNvPr>
          <p:cNvSpPr/>
          <p:nvPr/>
        </p:nvSpPr>
        <p:spPr>
          <a:xfrm>
            <a:off x="621103" y="5530969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BEA359A-7A51-4011-BC81-5211C8F8AE93}"/>
              </a:ext>
            </a:extLst>
          </p:cNvPr>
          <p:cNvSpPr txBox="1">
            <a:spLocks/>
          </p:cNvSpPr>
          <p:nvPr/>
        </p:nvSpPr>
        <p:spPr>
          <a:xfrm>
            <a:off x="519976" y="1720474"/>
            <a:ext cx="10729271" cy="4096345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Data Processing Strategy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The total number of relevant records in the database are considered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The </a:t>
            </a:r>
            <a:r>
              <a:rPr lang="en-US" sz="4000" dirty="0">
                <a:solidFill>
                  <a:schemeClr val="accent3"/>
                </a:solidFill>
                <a:ea typeface="+mn-lt"/>
                <a:cs typeface="+mn-lt"/>
              </a:rPr>
              <a:t>total </a:t>
            </a:r>
            <a:r>
              <a:rPr lang="en-US" sz="4000" dirty="0">
                <a:solidFill>
                  <a:schemeClr val="accent3"/>
                </a:solidFill>
                <a:cs typeface="Arial"/>
              </a:rPr>
              <a:t>number of CPU threads are considered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Ranges for each CPU thread are created by dividing the number of </a:t>
            </a:r>
            <a:r>
              <a:rPr lang="en-US" sz="4000" dirty="0">
                <a:solidFill>
                  <a:schemeClr val="accent3"/>
                </a:solidFill>
                <a:ea typeface="+mn-lt"/>
                <a:cs typeface="+mn-lt"/>
              </a:rPr>
              <a:t>relevant  </a:t>
            </a:r>
            <a:r>
              <a:rPr lang="en-US" sz="4000" dirty="0">
                <a:solidFill>
                  <a:schemeClr val="accent3"/>
                </a:solidFill>
                <a:cs typeface="Arial"/>
              </a:rPr>
              <a:t>records by the number of CPU threads</a:t>
            </a: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solidFill>
                <a:srgbClr val="008EDC"/>
              </a:solidFill>
              <a:cs typeface="Arial"/>
            </a:endParaRPr>
          </a:p>
          <a:p>
            <a:pPr algn="ctr"/>
            <a:endParaRPr lang="ru-RU" sz="4000" dirty="0">
              <a:solidFill>
                <a:srgbClr val="D30F6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3906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18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207ED-CF55-534C-811B-3E3D9D0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The Solution (contd.)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56CAC-2BD1-4004-8FD7-D5182F84941E}"/>
              </a:ext>
            </a:extLst>
          </p:cNvPr>
          <p:cNvSpPr/>
          <p:nvPr/>
        </p:nvSpPr>
        <p:spPr>
          <a:xfrm>
            <a:off x="10555858" y="54303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2DA04-F047-4420-8685-1433207166B7}"/>
              </a:ext>
            </a:extLst>
          </p:cNvPr>
          <p:cNvSpPr/>
          <p:nvPr/>
        </p:nvSpPr>
        <p:spPr>
          <a:xfrm>
            <a:off x="621103" y="5530969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BEA359A-7A51-4011-BC81-5211C8F8AE93}"/>
              </a:ext>
            </a:extLst>
          </p:cNvPr>
          <p:cNvSpPr txBox="1">
            <a:spLocks/>
          </p:cNvSpPr>
          <p:nvPr/>
        </p:nvSpPr>
        <p:spPr>
          <a:xfrm>
            <a:off x="265815" y="1910070"/>
            <a:ext cx="10972800" cy="4657942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Relevant records are read from the database in chunks by each thread and processed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en-US" sz="4000" dirty="0">
                <a:solidFill>
                  <a:schemeClr val="accent3"/>
                </a:solidFill>
                <a:ea typeface="+mn-lt"/>
                <a:cs typeface="+mn-lt"/>
              </a:rPr>
              <a:t>During processing each thread changes a large, random numerical value in shared memory. If this value does not change after (x) seconds then all threads are finished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 startAt="4"/>
            </a:pPr>
            <a:r>
              <a:rPr lang="en-US" sz="4000" dirty="0">
                <a:solidFill>
                  <a:schemeClr val="accent3"/>
                </a:solidFill>
                <a:ea typeface="+mn-lt"/>
                <a:cs typeface="+mn-lt"/>
              </a:rPr>
              <a:t>The result from each thread is combined and the final solution is calculated on a single thread</a:t>
            </a:r>
            <a:endParaRPr lang="en-US" dirty="0" err="1">
              <a:solidFill>
                <a:schemeClr val="accent3"/>
              </a:solidFill>
              <a:ea typeface="+mn-lt"/>
              <a:cs typeface="+mn-lt"/>
            </a:endParaRPr>
          </a:p>
          <a:p>
            <a:pPr marL="742950" indent="-742950">
              <a:lnSpc>
                <a:spcPct val="150000"/>
              </a:lnSpc>
              <a:buAutoNum type="arabicPeriod" startAt="4"/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571500" indent="-571500">
              <a:lnSpc>
                <a:spcPct val="150000"/>
              </a:lnSpc>
            </a:pP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solidFill>
                <a:srgbClr val="008EDC"/>
              </a:solidFill>
              <a:cs typeface="Arial"/>
            </a:endParaRPr>
          </a:p>
          <a:p>
            <a:pPr algn="ctr"/>
            <a:endParaRPr lang="ru-RU" sz="4000" dirty="0">
              <a:solidFill>
                <a:srgbClr val="D30F6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49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19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207ED-CF55-534C-811B-3E3D9D0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The Solution (contd.)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795EA7F-9B9C-442E-8472-F9F1E4181AAD}"/>
              </a:ext>
            </a:extLst>
          </p:cNvPr>
          <p:cNvSpPr txBox="1">
            <a:spLocks/>
          </p:cNvSpPr>
          <p:nvPr/>
        </p:nvSpPr>
        <p:spPr>
          <a:xfrm>
            <a:off x="627417" y="1672598"/>
            <a:ext cx="9804191" cy="45093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Deployment Architectures</a:t>
            </a: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Central</a:t>
            </a: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Partially Central</a:t>
            </a: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Distributed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solidFill>
                <a:srgbClr val="008EDC"/>
              </a:solidFill>
              <a:cs typeface="Arial"/>
            </a:endParaRPr>
          </a:p>
          <a:p>
            <a:pPr algn="ctr"/>
            <a:endParaRPr lang="ru-RU" sz="4000" dirty="0">
              <a:solidFill>
                <a:schemeClr val="accent3"/>
              </a:solidFill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AC149-285B-4B42-AC92-38C2E50566EC}"/>
              </a:ext>
            </a:extLst>
          </p:cNvPr>
          <p:cNvSpPr/>
          <p:nvPr/>
        </p:nvSpPr>
        <p:spPr>
          <a:xfrm>
            <a:off x="175405" y="5516592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323BA6-BA0D-4318-A091-6C900B3484CC}"/>
              </a:ext>
            </a:extLst>
          </p:cNvPr>
          <p:cNvSpPr/>
          <p:nvPr/>
        </p:nvSpPr>
        <p:spPr>
          <a:xfrm>
            <a:off x="10555858" y="5574102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2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C8244-D98D-1A4B-BF40-46A1F75E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399A83A-CC8E-D347-9370-0CA05C7D08CA}"/>
              </a:ext>
            </a:extLst>
          </p:cNvPr>
          <p:cNvSpPr txBox="1">
            <a:spLocks/>
          </p:cNvSpPr>
          <p:nvPr/>
        </p:nvSpPr>
        <p:spPr>
          <a:xfrm>
            <a:off x="3475694" y="411327"/>
            <a:ext cx="3629300" cy="949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/>
              <a:t>OUTLINE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4B5B98-E414-C740-9B21-B7D39500A871}"/>
              </a:ext>
            </a:extLst>
          </p:cNvPr>
          <p:cNvSpPr txBox="1">
            <a:spLocks/>
          </p:cNvSpPr>
          <p:nvPr/>
        </p:nvSpPr>
        <p:spPr>
          <a:xfrm>
            <a:off x="1383868" y="1811809"/>
            <a:ext cx="8022891" cy="41895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3"/>
                </a:solidFill>
              </a:rPr>
              <a:t> Problem Description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3"/>
                </a:solidFill>
              </a:rPr>
              <a:t> Project Management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3"/>
                </a:solidFill>
                <a:cs typeface="Arial"/>
              </a:rPr>
              <a:t> The Solution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3"/>
                </a:solidFill>
                <a:ea typeface="+mn-lt"/>
                <a:cs typeface="+mn-lt"/>
              </a:rPr>
              <a:t> Features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3"/>
                </a:solidFill>
              </a:rPr>
              <a:t> Demo</a:t>
            </a:r>
            <a:endParaRPr lang="en-US" dirty="0">
              <a:solidFill>
                <a:schemeClr val="accent3"/>
              </a:solidFill>
              <a:cs typeface="Arial"/>
            </a:endParaRPr>
          </a:p>
          <a:p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4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20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207ED-CF55-534C-811B-3E3D9D0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The Solution (contd.)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E8E3B-1604-41D2-B0BC-2148C0FA90C5}"/>
              </a:ext>
            </a:extLst>
          </p:cNvPr>
          <p:cNvSpPr/>
          <p:nvPr/>
        </p:nvSpPr>
        <p:spPr>
          <a:xfrm>
            <a:off x="10555858" y="54303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23B46-D949-4BA5-8F24-8B0E6DC305CA}"/>
              </a:ext>
            </a:extLst>
          </p:cNvPr>
          <p:cNvSpPr/>
          <p:nvPr/>
        </p:nvSpPr>
        <p:spPr>
          <a:xfrm>
            <a:off x="284673" y="5424577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0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C6067A1D-5367-4555-9D6F-6E13FA896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88" y="1569636"/>
            <a:ext cx="7042029" cy="5127710"/>
          </a:xfrm>
          <a:prstGeom prst="rect">
            <a:avLst/>
          </a:prstGeom>
        </p:spPr>
      </p:pic>
      <p:pic>
        <p:nvPicPr>
          <p:cNvPr id="13" name="Picture 1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63D6DD9-51CE-492C-9CE2-9A3F3EF1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43" y="3632529"/>
            <a:ext cx="296354" cy="139282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795EA7F-9B9C-442E-8472-F9F1E4181AAD}"/>
              </a:ext>
            </a:extLst>
          </p:cNvPr>
          <p:cNvSpPr txBox="1">
            <a:spLocks/>
          </p:cNvSpPr>
          <p:nvPr/>
        </p:nvSpPr>
        <p:spPr>
          <a:xfrm>
            <a:off x="449339" y="1394866"/>
            <a:ext cx="10582060" cy="55266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ea typeface="+mn-lt"/>
                <a:cs typeface="+mn-lt"/>
              </a:rPr>
              <a:t>Central Architecture</a:t>
            </a:r>
            <a:endParaRPr lang="en-US" dirty="0">
              <a:solidFill>
                <a:schemeClr val="accent3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accent3"/>
              </a:solidFill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accent3"/>
              </a:solidFill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3"/>
                </a:solidFill>
                <a:cs typeface="Arial"/>
              </a:rPr>
              <a:t>    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3"/>
                </a:solidFill>
                <a:cs typeface="Arial"/>
              </a:rPr>
              <a:t>        - Factory Locator Subsystem Module</a:t>
            </a:r>
            <a:endParaRPr lang="en-US" dirty="0">
              <a:solidFill>
                <a:schemeClr val="accent3"/>
              </a:solidFill>
              <a:cs typeface="Arial"/>
            </a:endParaRPr>
          </a:p>
          <a:p>
            <a:pPr marL="571500" indent="-571500">
              <a:lnSpc>
                <a:spcPct val="150000"/>
              </a:lnSpc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solidFill>
                <a:srgbClr val="008EDC"/>
              </a:solidFill>
              <a:cs typeface="Arial"/>
            </a:endParaRPr>
          </a:p>
          <a:p>
            <a:pPr algn="ctr"/>
            <a:endParaRPr lang="ru-RU" sz="4000" dirty="0">
              <a:solidFill>
                <a:srgbClr val="D30F64"/>
              </a:solidFill>
              <a:cs typeface="Arial"/>
            </a:endParaRPr>
          </a:p>
        </p:txBody>
      </p:sp>
      <p:pic>
        <p:nvPicPr>
          <p:cNvPr id="15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EF542E6-BF58-4AD4-BF80-97FBAA65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3" y="6306718"/>
            <a:ext cx="526392" cy="2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9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21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207ED-CF55-534C-811B-3E3D9D0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The Solution (contd.)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795EA7F-9B9C-442E-8472-F9F1E4181AAD}"/>
              </a:ext>
            </a:extLst>
          </p:cNvPr>
          <p:cNvSpPr txBox="1">
            <a:spLocks/>
          </p:cNvSpPr>
          <p:nvPr/>
        </p:nvSpPr>
        <p:spPr>
          <a:xfrm>
            <a:off x="449339" y="1596149"/>
            <a:ext cx="10582060" cy="55266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ea typeface="+mn-lt"/>
                <a:cs typeface="+mn-lt"/>
              </a:rPr>
              <a:t>Partially Central </a:t>
            </a:r>
            <a:endParaRPr lang="en-US" dirty="0">
              <a:solidFill>
                <a:schemeClr val="accent3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ea typeface="+mn-lt"/>
                <a:cs typeface="+mn-lt"/>
              </a:rPr>
              <a:t>Architecture</a:t>
            </a:r>
            <a:endParaRPr lang="en-US" dirty="0">
              <a:solidFill>
                <a:schemeClr val="accent3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50000"/>
              </a:lnSpc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solidFill>
                <a:srgbClr val="008EDC"/>
              </a:solidFill>
              <a:cs typeface="Arial"/>
            </a:endParaRPr>
          </a:p>
          <a:p>
            <a:pPr algn="ctr"/>
            <a:endParaRPr lang="ru-RU" sz="4000" dirty="0">
              <a:solidFill>
                <a:schemeClr val="accent3"/>
              </a:solidFill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E8E3B-1604-41D2-B0BC-2148C0FA90C5}"/>
              </a:ext>
            </a:extLst>
          </p:cNvPr>
          <p:cNvSpPr/>
          <p:nvPr/>
        </p:nvSpPr>
        <p:spPr>
          <a:xfrm>
            <a:off x="10555858" y="54303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23B46-D949-4BA5-8F24-8B0E6DC305CA}"/>
              </a:ext>
            </a:extLst>
          </p:cNvPr>
          <p:cNvSpPr/>
          <p:nvPr/>
        </p:nvSpPr>
        <p:spPr>
          <a:xfrm>
            <a:off x="284673" y="5424577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6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B63226CF-EB15-4B35-89D1-23E40A11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46" y="1566135"/>
            <a:ext cx="7013274" cy="514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4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22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207ED-CF55-534C-811B-3E3D9D0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The Solution (contd.)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795EA7F-9B9C-442E-8472-F9F1E4181AAD}"/>
              </a:ext>
            </a:extLst>
          </p:cNvPr>
          <p:cNvSpPr txBox="1">
            <a:spLocks/>
          </p:cNvSpPr>
          <p:nvPr/>
        </p:nvSpPr>
        <p:spPr>
          <a:xfrm>
            <a:off x="449339" y="1596149"/>
            <a:ext cx="10582060" cy="55266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ea typeface="+mn-lt"/>
                <a:cs typeface="+mn-lt"/>
              </a:rPr>
              <a:t>Distributed Architecture</a:t>
            </a:r>
            <a:endParaRPr lang="en-US" dirty="0">
              <a:solidFill>
                <a:schemeClr val="accent3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3"/>
                </a:solidFill>
                <a:cs typeface="Arial"/>
              </a:rPr>
              <a:t>(Replica Set)</a:t>
            </a:r>
          </a:p>
          <a:p>
            <a:pPr marL="571500" indent="-571500">
              <a:lnSpc>
                <a:spcPct val="150000"/>
              </a:lnSpc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solidFill>
                <a:srgbClr val="008EDC"/>
              </a:solidFill>
              <a:cs typeface="Arial"/>
            </a:endParaRPr>
          </a:p>
          <a:p>
            <a:pPr algn="ctr"/>
            <a:endParaRPr lang="ru-RU" sz="4000" dirty="0">
              <a:solidFill>
                <a:schemeClr val="accent3"/>
              </a:solidFill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E8E3B-1604-41D2-B0BC-2148C0FA90C5}"/>
              </a:ext>
            </a:extLst>
          </p:cNvPr>
          <p:cNvSpPr/>
          <p:nvPr/>
        </p:nvSpPr>
        <p:spPr>
          <a:xfrm>
            <a:off x="10555858" y="54303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23B46-D949-4BA5-8F24-8B0E6DC305CA}"/>
              </a:ext>
            </a:extLst>
          </p:cNvPr>
          <p:cNvSpPr/>
          <p:nvPr/>
        </p:nvSpPr>
        <p:spPr>
          <a:xfrm>
            <a:off x="284673" y="5424577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6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AD2D19CE-C315-4199-B3AB-9BDDB7E5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11" y="1556133"/>
            <a:ext cx="7042030" cy="51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3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23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207ED-CF55-534C-811B-3E3D9D0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The Solution (contd.)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3A7DD-C362-4426-8D01-21BEF1C77E7E}"/>
              </a:ext>
            </a:extLst>
          </p:cNvPr>
          <p:cNvSpPr/>
          <p:nvPr/>
        </p:nvSpPr>
        <p:spPr>
          <a:xfrm>
            <a:off x="10555858" y="54303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E0468-D5B0-4EBF-91B0-D0087E6A6A21}"/>
              </a:ext>
            </a:extLst>
          </p:cNvPr>
          <p:cNvSpPr/>
          <p:nvPr/>
        </p:nvSpPr>
        <p:spPr>
          <a:xfrm>
            <a:off x="529089" y="5597105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795EA7F-9B9C-442E-8472-F9F1E4181AAD}"/>
              </a:ext>
            </a:extLst>
          </p:cNvPr>
          <p:cNvSpPr txBox="1">
            <a:spLocks/>
          </p:cNvSpPr>
          <p:nvPr/>
        </p:nvSpPr>
        <p:spPr>
          <a:xfrm>
            <a:off x="812290" y="1729100"/>
            <a:ext cx="9570275" cy="4068669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ea typeface="+mn-lt"/>
                <a:cs typeface="+mn-lt"/>
              </a:rPr>
              <a:t>CLI Supported Platforms</a:t>
            </a: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Linux</a:t>
            </a:r>
            <a:endParaRPr lang="en-US" sz="2400" dirty="0">
              <a:solidFill>
                <a:schemeClr val="accent3"/>
              </a:solidFill>
              <a:cs typeface="Arial"/>
            </a:endParaRP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Mac OS</a:t>
            </a: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Windows</a:t>
            </a:r>
          </a:p>
          <a:p>
            <a:pPr marL="571500" indent="-571500">
              <a:lnSpc>
                <a:spcPct val="150000"/>
              </a:lnSpc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solidFill>
                <a:srgbClr val="008EDC"/>
              </a:solidFill>
              <a:cs typeface="Arial"/>
            </a:endParaRPr>
          </a:p>
          <a:p>
            <a:pPr algn="ctr"/>
            <a:endParaRPr lang="ru-RU" sz="4000" dirty="0">
              <a:solidFill>
                <a:srgbClr val="D30F6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720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24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207ED-CF55-534C-811B-3E3D9D0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The Solution (contd.)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3A7DD-C362-4426-8D01-21BEF1C77E7E}"/>
              </a:ext>
            </a:extLst>
          </p:cNvPr>
          <p:cNvSpPr/>
          <p:nvPr/>
        </p:nvSpPr>
        <p:spPr>
          <a:xfrm>
            <a:off x="10555858" y="54303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E0468-D5B0-4EBF-91B0-D0087E6A6A21}"/>
              </a:ext>
            </a:extLst>
          </p:cNvPr>
          <p:cNvSpPr/>
          <p:nvPr/>
        </p:nvSpPr>
        <p:spPr>
          <a:xfrm>
            <a:off x="529089" y="5597105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795EA7F-9B9C-442E-8472-F9F1E4181AAD}"/>
              </a:ext>
            </a:extLst>
          </p:cNvPr>
          <p:cNvSpPr txBox="1">
            <a:spLocks/>
          </p:cNvSpPr>
          <p:nvPr/>
        </p:nvSpPr>
        <p:spPr>
          <a:xfrm>
            <a:off x="638049" y="1720280"/>
            <a:ext cx="9793559" cy="44029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ea typeface="+mn-lt"/>
                <a:cs typeface="+mn-lt"/>
              </a:rPr>
              <a:t>Other Platforms</a:t>
            </a: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ea typeface="+mn-lt"/>
                <a:cs typeface="+mn-lt"/>
              </a:rPr>
              <a:t>Elixir Interactive Shell (Erlang/OTP)</a:t>
            </a:r>
            <a:endParaRPr lang="en-US" sz="2400" dirty="0">
              <a:solidFill>
                <a:schemeClr val="accent3"/>
              </a:solidFill>
              <a:cs typeface="Arial"/>
            </a:endParaRP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Docker (Mounting the Linux CLI Folder)</a:t>
            </a:r>
          </a:p>
          <a:p>
            <a:pPr marL="571500" indent="-571500">
              <a:lnSpc>
                <a:spcPct val="150000"/>
              </a:lnSpc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chemeClr val="accent3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solidFill>
                <a:srgbClr val="008EDC"/>
              </a:solidFill>
              <a:cs typeface="Arial"/>
            </a:endParaRPr>
          </a:p>
          <a:p>
            <a:pPr algn="ctr"/>
            <a:endParaRPr lang="ru-RU" sz="4000" dirty="0">
              <a:solidFill>
                <a:srgbClr val="D30F6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27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88A42-B571-6E44-A4F1-6BE82E4C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25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F7045-F565-7149-B3E4-2B8B3B0E10D5}"/>
              </a:ext>
            </a:extLst>
          </p:cNvPr>
          <p:cNvSpPr txBox="1"/>
          <p:nvPr/>
        </p:nvSpPr>
        <p:spPr>
          <a:xfrm>
            <a:off x="3278372" y="2413337"/>
            <a:ext cx="4997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068064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26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207ED-CF55-534C-811B-3E3D9D0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3A7DD-C362-4426-8D01-21BEF1C77E7E}"/>
              </a:ext>
            </a:extLst>
          </p:cNvPr>
          <p:cNvSpPr/>
          <p:nvPr/>
        </p:nvSpPr>
        <p:spPr>
          <a:xfrm>
            <a:off x="10555858" y="54303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E0468-D5B0-4EBF-91B0-D0087E6A6A21}"/>
              </a:ext>
            </a:extLst>
          </p:cNvPr>
          <p:cNvSpPr/>
          <p:nvPr/>
        </p:nvSpPr>
        <p:spPr>
          <a:xfrm>
            <a:off x="529089" y="5597105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795EA7F-9B9C-442E-8472-F9F1E4181AAD}"/>
              </a:ext>
            </a:extLst>
          </p:cNvPr>
          <p:cNvSpPr txBox="1">
            <a:spLocks/>
          </p:cNvSpPr>
          <p:nvPr/>
        </p:nvSpPr>
        <p:spPr>
          <a:xfrm>
            <a:off x="807305" y="2003687"/>
            <a:ext cx="9161728" cy="395135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CLI Features</a:t>
            </a: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Set the configuration of the database (MongoDB)</a:t>
            </a:r>
            <a:endParaRPr lang="en-US" dirty="0">
              <a:solidFill>
                <a:schemeClr val="accent3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Get </a:t>
            </a:r>
            <a:r>
              <a:rPr lang="en-US" sz="4000" dirty="0">
                <a:solidFill>
                  <a:schemeClr val="accent3"/>
                </a:solidFill>
                <a:ea typeface="+mn-lt"/>
                <a:cs typeface="+mn-lt"/>
              </a:rPr>
              <a:t>the database Configuration</a:t>
            </a: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Save order to the database</a:t>
            </a: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Save a factory to the database</a:t>
            </a:r>
          </a:p>
          <a:p>
            <a:pPr marL="571500" indent="-571500">
              <a:lnSpc>
                <a:spcPct val="150000"/>
              </a:lnSpc>
            </a:pP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571500" indent="-571500">
              <a:lnSpc>
                <a:spcPct val="150000"/>
              </a:lnSpc>
            </a:pP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solidFill>
                <a:srgbClr val="008EDC"/>
              </a:solidFill>
              <a:cs typeface="Arial"/>
            </a:endParaRPr>
          </a:p>
          <a:p>
            <a:pPr algn="ctr"/>
            <a:endParaRPr lang="ru-RU" sz="4000" dirty="0">
              <a:solidFill>
                <a:srgbClr val="D30F6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655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27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207ED-CF55-534C-811B-3E3D9D0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3A7DD-C362-4426-8D01-21BEF1C77E7E}"/>
              </a:ext>
            </a:extLst>
          </p:cNvPr>
          <p:cNvSpPr/>
          <p:nvPr/>
        </p:nvSpPr>
        <p:spPr>
          <a:xfrm>
            <a:off x="10555858" y="54303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E0468-D5B0-4EBF-91B0-D0087E6A6A21}"/>
              </a:ext>
            </a:extLst>
          </p:cNvPr>
          <p:cNvSpPr/>
          <p:nvPr/>
        </p:nvSpPr>
        <p:spPr>
          <a:xfrm>
            <a:off x="529089" y="5597105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795EA7F-9B9C-442E-8472-F9F1E4181AAD}"/>
              </a:ext>
            </a:extLst>
          </p:cNvPr>
          <p:cNvSpPr txBox="1">
            <a:spLocks/>
          </p:cNvSpPr>
          <p:nvPr/>
        </p:nvSpPr>
        <p:spPr>
          <a:xfrm>
            <a:off x="809507" y="1738033"/>
            <a:ext cx="11205284" cy="4860795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CLI Features</a:t>
            </a: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Determine the new factory location</a:t>
            </a: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Get the closest factory to coordinates</a:t>
            </a:r>
          </a:p>
          <a:p>
            <a:pPr marL="571500" indent="-571500">
              <a:lnSpc>
                <a:spcPct val="150000"/>
              </a:lnSpc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Get factories from the database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solidFill>
                  <a:schemeClr val="accent3"/>
                </a:solidFill>
                <a:cs typeface="Arial"/>
              </a:rPr>
              <a:t>For more info see the application's documentation at: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ea typeface="+mn-lt"/>
                <a:cs typeface="+mn-lt"/>
              </a:rPr>
              <a:t>https://github.com/otboss/PDQ-Pizza-Factory-Locator-Subsystem/blob/master/README.md</a:t>
            </a:r>
            <a:endParaRPr lang="en-US" dirty="0"/>
          </a:p>
          <a:p>
            <a:pPr marL="571500" indent="-571500">
              <a:lnSpc>
                <a:spcPct val="150000"/>
              </a:lnSpc>
            </a:pP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571500" indent="-571500">
              <a:lnSpc>
                <a:spcPct val="150000"/>
              </a:lnSpc>
            </a:pP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4000" dirty="0">
              <a:solidFill>
                <a:srgbClr val="D30F64"/>
              </a:solidFill>
              <a:cs typeface="Arial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solidFill>
                <a:srgbClr val="008EDC"/>
              </a:solidFill>
              <a:cs typeface="Arial"/>
            </a:endParaRPr>
          </a:p>
          <a:p>
            <a:pPr algn="ctr"/>
            <a:endParaRPr lang="ru-RU" sz="4000" dirty="0">
              <a:solidFill>
                <a:srgbClr val="D30F6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96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88A42-B571-6E44-A4F1-6BE82E4C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28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F7045-F565-7149-B3E4-2B8B3B0E10D5}"/>
              </a:ext>
            </a:extLst>
          </p:cNvPr>
          <p:cNvSpPr txBox="1"/>
          <p:nvPr/>
        </p:nvSpPr>
        <p:spPr>
          <a:xfrm>
            <a:off x="3278372" y="2413337"/>
            <a:ext cx="4997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9053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indoor, sitting, table, orange&#10;&#10;Description automatically generated">
            <a:extLst>
              <a:ext uri="{FF2B5EF4-FFF2-40B4-BE49-F238E27FC236}">
                <a16:creationId xmlns:a16="http://schemas.microsoft.com/office/drawing/2014/main" id="{6F1971E1-0C1D-8A45-AF1A-C1800048C3D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7090" r="1709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4C8236-064C-E84E-8979-0CF2FF2A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905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88A42-B571-6E44-A4F1-6BE82E4C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F7045-F565-7149-B3E4-2B8B3B0E10D5}"/>
              </a:ext>
            </a:extLst>
          </p:cNvPr>
          <p:cNvSpPr txBox="1"/>
          <p:nvPr/>
        </p:nvSpPr>
        <p:spPr>
          <a:xfrm>
            <a:off x="3257107" y="2083980"/>
            <a:ext cx="4997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3333275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E22DFA-5288-41D1-AB81-13221E23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D49411-B972-418B-AD8F-23E2C2D6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30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0B73F-B777-4CE0-B698-CEE45769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507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ctr"/>
            <a:endParaRPr lang="en-US" dirty="0">
              <a:solidFill>
                <a:schemeClr val="accent3"/>
              </a:solidFill>
              <a:ea typeface="+mn-lt"/>
              <a:cs typeface="+mn-lt"/>
            </a:endParaRPr>
          </a:p>
          <a:p>
            <a:pPr marL="285750" indent="-285750"/>
            <a:r>
              <a:rPr lang="en-US" sz="1800" dirty="0">
                <a:ea typeface="+mn-lt"/>
                <a:cs typeface="+mn-lt"/>
                <a:hlinkClick r:id="rId2"/>
              </a:rPr>
              <a:t>https://erlang.org/download/armstrong_thesis_2003.pdf</a:t>
            </a:r>
            <a:endParaRPr lang="en-US" dirty="0">
              <a:cs typeface="Arial"/>
            </a:endParaRPr>
          </a:p>
          <a:p>
            <a:pPr marL="285750" indent="-285750"/>
            <a:r>
              <a:rPr lang="en-US" sz="1800" dirty="0">
                <a:solidFill>
                  <a:srgbClr val="000000"/>
                </a:solidFill>
                <a:ea typeface="+mn-lt"/>
                <a:cs typeface="+mn-lt"/>
                <a:hlinkClick r:id="rId3"/>
              </a:rPr>
              <a:t>https</a:t>
            </a:r>
            <a:r>
              <a:rPr lang="en-US" sz="1800" dirty="0">
                <a:ea typeface="+mn-lt"/>
                <a:cs typeface="+mn-lt"/>
                <a:hlinkClick r:id="rId3"/>
              </a:rPr>
              <a:t>://people.uwec.edu/sulzertj/Teaching/is455/Resources/PizzaDeliveryQuickly_Case_Study.pdf</a:t>
            </a:r>
            <a:endParaRPr lang="en-US" dirty="0">
              <a:cs typeface="Arial"/>
            </a:endParaRPr>
          </a:p>
          <a:p>
            <a:pPr marL="685800" indent="-685800"/>
            <a:endParaRPr lang="en-US" sz="1800" dirty="0">
              <a:solidFill>
                <a:srgbClr val="000000"/>
              </a:solidFill>
              <a:cs typeface="Arial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ABE77-93D9-4E88-8CE2-32D919AB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2F17A-8AC9-478A-A896-09DB6062E360}"/>
              </a:ext>
            </a:extLst>
          </p:cNvPr>
          <p:cNvSpPr/>
          <p:nvPr/>
        </p:nvSpPr>
        <p:spPr>
          <a:xfrm>
            <a:off x="10555858" y="54303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041E1-7669-4C7A-859E-95C79536A7D4}"/>
              </a:ext>
            </a:extLst>
          </p:cNvPr>
          <p:cNvSpPr/>
          <p:nvPr/>
        </p:nvSpPr>
        <p:spPr>
          <a:xfrm>
            <a:off x="428447" y="5582728"/>
            <a:ext cx="1633267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8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5FBC7-A60B-DB4B-91AC-AFF55C2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DC2B28-CD88-1546-BAEB-087D8E7D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0" y="1952234"/>
            <a:ext cx="10299028" cy="4351338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4207ED-CF55-534C-811B-3E3D9D0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316908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77276-E467-4A4A-9B07-86565A3B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4980F-2071-A348-873C-62F702EE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102"/>
            <a:ext cx="10515600" cy="46676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Determine the optimal location for a new factory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Return closest factory to customers’ order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Provide location of existing factories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99E900-1CD4-554C-8F4E-02104572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8980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369D4-C6C3-354C-8628-961D0D0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6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207ED-CF55-534C-811B-3E3D9D0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Problem Description (contd.)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795EA7F-9B9C-442E-8472-F9F1E4181AAD}"/>
              </a:ext>
            </a:extLst>
          </p:cNvPr>
          <p:cNvSpPr txBox="1">
            <a:spLocks/>
          </p:cNvSpPr>
          <p:nvPr/>
        </p:nvSpPr>
        <p:spPr>
          <a:xfrm>
            <a:off x="1024434" y="1797432"/>
            <a:ext cx="8022891" cy="41895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3"/>
                </a:solidFill>
                <a:cs typeface="Arial"/>
              </a:rPr>
              <a:t>Considerations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3"/>
                </a:solidFill>
              </a:rPr>
              <a:t> Big Data Processing</a:t>
            </a:r>
            <a:endParaRPr lang="en-US" dirty="0">
              <a:solidFill>
                <a:schemeClr val="accent3"/>
              </a:solidFill>
              <a:cs typeface="Arial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3"/>
                </a:solidFill>
                <a:cs typeface="Arial"/>
              </a:rPr>
              <a:t> Fault-Tolerance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3"/>
                </a:solidFill>
                <a:cs typeface="Arial"/>
              </a:rPr>
              <a:t> Scalability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ru-RU" dirty="0">
              <a:solidFill>
                <a:schemeClr val="accent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35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88A42-B571-6E44-A4F1-6BE82E4C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F7045-F565-7149-B3E4-2B8B3B0E10D5}"/>
              </a:ext>
            </a:extLst>
          </p:cNvPr>
          <p:cNvSpPr txBox="1"/>
          <p:nvPr/>
        </p:nvSpPr>
        <p:spPr>
          <a:xfrm>
            <a:off x="3257107" y="2083980"/>
            <a:ext cx="4997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68171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91BB9-B14F-524E-A9A6-54E127D6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82011-19DE-9A41-A6F9-2D131075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Develop project charter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Identify stakeholders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E53F1C-F42E-D244-9F70-E9F6375D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Processes</a:t>
            </a:r>
          </a:p>
        </p:txBody>
      </p:sp>
    </p:spTree>
    <p:extLst>
      <p:ext uri="{BB962C8B-B14F-4D97-AF65-F5344CB8AC3E}">
        <p14:creationId xmlns:p14="http://schemas.microsoft.com/office/powerpoint/2010/main" val="10975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675C2-2535-5F4F-9BEA-B8D7BC03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1817F-8799-EE43-A6FE-7BB1171D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Collect requirements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Define scope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Create WBS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Plan communication management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Plan risk management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86D57F-2099-BE4D-B8AB-D669F080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 Processes</a:t>
            </a:r>
          </a:p>
        </p:txBody>
      </p:sp>
    </p:spTree>
    <p:extLst>
      <p:ext uri="{BB962C8B-B14F-4D97-AF65-F5344CB8AC3E}">
        <p14:creationId xmlns:p14="http://schemas.microsoft.com/office/powerpoint/2010/main" val="145101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Macintosh PowerPoint</Application>
  <PresentationFormat>Widescreen</PresentationFormat>
  <Paragraphs>182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</vt:lpstr>
      <vt:lpstr>Office Theme</vt:lpstr>
      <vt:lpstr>PIZZA DELIVERED QUICKLY</vt:lpstr>
      <vt:lpstr>PowerPoint Presentation</vt:lpstr>
      <vt:lpstr>PowerPoint Presentation</vt:lpstr>
      <vt:lpstr>Problem Description</vt:lpstr>
      <vt:lpstr>Project Description</vt:lpstr>
      <vt:lpstr>Problem Description (contd.)</vt:lpstr>
      <vt:lpstr>PowerPoint Presentation</vt:lpstr>
      <vt:lpstr>Initiating Processes</vt:lpstr>
      <vt:lpstr>Planning Processes</vt:lpstr>
      <vt:lpstr>Executing Processes</vt:lpstr>
      <vt:lpstr>Monitoring and Controlling Processes</vt:lpstr>
      <vt:lpstr>Closing Processes</vt:lpstr>
      <vt:lpstr>PowerPoint Presentation</vt:lpstr>
      <vt:lpstr>The Solution</vt:lpstr>
      <vt:lpstr>The Solution (contd.)</vt:lpstr>
      <vt:lpstr>The Solution (contd.)</vt:lpstr>
      <vt:lpstr>The Solution (contd.)</vt:lpstr>
      <vt:lpstr>The Solution (contd.)</vt:lpstr>
      <vt:lpstr>The Solution (contd.)</vt:lpstr>
      <vt:lpstr>The Solution (contd.)</vt:lpstr>
      <vt:lpstr>The Solution (contd.)</vt:lpstr>
      <vt:lpstr>The Solution (contd.)</vt:lpstr>
      <vt:lpstr>The Solution (contd.)</vt:lpstr>
      <vt:lpstr>The Solution (contd.)</vt:lpstr>
      <vt:lpstr>PowerPoint Presentation</vt:lpstr>
      <vt:lpstr>Features</vt:lpstr>
      <vt:lpstr>Features</vt:lpstr>
      <vt:lpstr>PowerPoint Presentation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DELIVERED QUICKLY</dc:title>
  <dc:creator>Thomas,David</dc:creator>
  <cp:revision>856</cp:revision>
  <dcterms:created xsi:type="dcterms:W3CDTF">2019-11-23T09:20:36Z</dcterms:created>
  <dcterms:modified xsi:type="dcterms:W3CDTF">2019-12-09T02:32:00Z</dcterms:modified>
</cp:coreProperties>
</file>