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DB6E9-1C70-A6EB-41A9-FD68C2852AA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LID4096"/>
          </a:p>
        </p:txBody>
      </p:sp>
      <p:sp>
        <p:nvSpPr>
          <p:cNvPr id="3" name="Ondertitel 2">
            <a:extLst>
              <a:ext uri="{FF2B5EF4-FFF2-40B4-BE49-F238E27FC236}">
                <a16:creationId xmlns:a16="http://schemas.microsoft.com/office/drawing/2014/main" id="{E2AAB777-3D9A-B257-0330-38F0EACCF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LID4096"/>
          </a:p>
        </p:txBody>
      </p:sp>
      <p:sp>
        <p:nvSpPr>
          <p:cNvPr id="4" name="Tijdelijke aanduiding voor datum 3">
            <a:extLst>
              <a:ext uri="{FF2B5EF4-FFF2-40B4-BE49-F238E27FC236}">
                <a16:creationId xmlns:a16="http://schemas.microsoft.com/office/drawing/2014/main" id="{BF6E27B3-92D7-90CE-9014-018B570EF551}"/>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5" name="Tijdelijke aanduiding voor voettekst 4">
            <a:extLst>
              <a:ext uri="{FF2B5EF4-FFF2-40B4-BE49-F238E27FC236}">
                <a16:creationId xmlns:a16="http://schemas.microsoft.com/office/drawing/2014/main" id="{2EA3B98C-FDED-5BA0-9EB1-DCE551CC100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400976C8-0F52-9C33-88BF-3305E19D170C}"/>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151900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F0ABF-70DF-C23D-D59E-20DEBBEFB811}"/>
              </a:ext>
            </a:extLst>
          </p:cNvPr>
          <p:cNvSpPr>
            <a:spLocks noGrp="1"/>
          </p:cNvSpPr>
          <p:nvPr>
            <p:ph type="title"/>
          </p:nvPr>
        </p:nvSpPr>
        <p:spPr/>
        <p:txBody>
          <a:bodyPr/>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2A7EBC2F-273B-F3E1-A98D-3B89B7C60D2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6C1BD3A4-89A3-2319-EF3F-84AFC843D3D5}"/>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5" name="Tijdelijke aanduiding voor voettekst 4">
            <a:extLst>
              <a:ext uri="{FF2B5EF4-FFF2-40B4-BE49-F238E27FC236}">
                <a16:creationId xmlns:a16="http://schemas.microsoft.com/office/drawing/2014/main" id="{D19F5E3D-ECFB-2C1B-52BA-5184222A13FC}"/>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1591D57A-5BB0-35C7-CDC8-41B0D395B2D6}"/>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21842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C9D3999-4726-5B0A-ED03-5AF3AEF7A9F4}"/>
              </a:ext>
            </a:extLst>
          </p:cNvPr>
          <p:cNvSpPr>
            <a:spLocks noGrp="1"/>
          </p:cNvSpPr>
          <p:nvPr>
            <p:ph type="title" orient="vert"/>
          </p:nvPr>
        </p:nvSpPr>
        <p:spPr>
          <a:xfrm>
            <a:off x="8724900" y="365125"/>
            <a:ext cx="2628900" cy="5811838"/>
          </a:xfrm>
        </p:spPr>
        <p:txBody>
          <a:bodyPr vert="eaVert"/>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4CB04DEE-8591-6062-7DC5-DD360983718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715DFC1C-80C1-0938-BB11-691219DEBE0F}"/>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5" name="Tijdelijke aanduiding voor voettekst 4">
            <a:extLst>
              <a:ext uri="{FF2B5EF4-FFF2-40B4-BE49-F238E27FC236}">
                <a16:creationId xmlns:a16="http://schemas.microsoft.com/office/drawing/2014/main" id="{0BE56452-EA11-189B-6095-2061DAA16B8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DB06F1C5-92A1-3898-2508-6C9B8FB8B2FC}"/>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353371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43E7A5-E7FE-72A0-9A86-234E8B545E3A}"/>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C3A6F76E-EDB4-5B12-1F45-F6FC9180BDB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2A7BFBD1-B5C3-D5A9-ED92-E63A465028F6}"/>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5" name="Tijdelijke aanduiding voor voettekst 4">
            <a:extLst>
              <a:ext uri="{FF2B5EF4-FFF2-40B4-BE49-F238E27FC236}">
                <a16:creationId xmlns:a16="http://schemas.microsoft.com/office/drawing/2014/main" id="{D33FBC16-9F66-31D3-3555-C6FEB5353401}"/>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2F9D4044-3DE1-C802-3FE3-DC8B2948E562}"/>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33244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327CD-5B07-6957-778E-A6D3D08255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BE3D94B9-6814-C4BF-9E99-AAF6DF6FA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7D64935-C6D7-7627-B4E6-7569194B9B4A}"/>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5" name="Tijdelijke aanduiding voor voettekst 4">
            <a:extLst>
              <a:ext uri="{FF2B5EF4-FFF2-40B4-BE49-F238E27FC236}">
                <a16:creationId xmlns:a16="http://schemas.microsoft.com/office/drawing/2014/main" id="{F6F6EBE8-5E81-8230-6286-E157C73590B4}"/>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B9203376-DD8A-7AAE-6B09-EBDEC2ABCCFD}"/>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33796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106CD-1E3F-F2EA-6244-6EDE3E58AF89}"/>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42791E0C-300B-2B9E-3B65-C0E1E993CB9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inhoud 3">
            <a:extLst>
              <a:ext uri="{FF2B5EF4-FFF2-40B4-BE49-F238E27FC236}">
                <a16:creationId xmlns:a16="http://schemas.microsoft.com/office/drawing/2014/main" id="{DE03CD5A-95A6-7200-E3A2-849428BAB61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datum 4">
            <a:extLst>
              <a:ext uri="{FF2B5EF4-FFF2-40B4-BE49-F238E27FC236}">
                <a16:creationId xmlns:a16="http://schemas.microsoft.com/office/drawing/2014/main" id="{2976B32D-DE6D-0E40-9DD9-6D9167609308}"/>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6" name="Tijdelijke aanduiding voor voettekst 5">
            <a:extLst>
              <a:ext uri="{FF2B5EF4-FFF2-40B4-BE49-F238E27FC236}">
                <a16:creationId xmlns:a16="http://schemas.microsoft.com/office/drawing/2014/main" id="{A40C0A25-AACE-A0CF-0A2C-1082A9DCE031}"/>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9C6F1D43-A23A-ADDB-33F7-CBC1EFE02115}"/>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279956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7D8AC-08DB-E262-4858-E09F074B2FCB}"/>
              </a:ext>
            </a:extLst>
          </p:cNvPr>
          <p:cNvSpPr>
            <a:spLocks noGrp="1"/>
          </p:cNvSpPr>
          <p:nvPr>
            <p:ph type="title"/>
          </p:nvPr>
        </p:nvSpPr>
        <p:spPr>
          <a:xfrm>
            <a:off x="839788" y="365125"/>
            <a:ext cx="10515600" cy="1325563"/>
          </a:xfrm>
        </p:spPr>
        <p:txBody>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4FD71D22-D125-AA49-CD6D-5CAAA362A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D032403-9C09-A7E7-EEEC-A82D26CA031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tekst 4">
            <a:extLst>
              <a:ext uri="{FF2B5EF4-FFF2-40B4-BE49-F238E27FC236}">
                <a16:creationId xmlns:a16="http://schemas.microsoft.com/office/drawing/2014/main" id="{2722513A-9445-F15E-8BFF-AFB4DC402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4812948-4E8D-49E5-DBA0-2DC1C0E51D9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7" name="Tijdelijke aanduiding voor datum 6">
            <a:extLst>
              <a:ext uri="{FF2B5EF4-FFF2-40B4-BE49-F238E27FC236}">
                <a16:creationId xmlns:a16="http://schemas.microsoft.com/office/drawing/2014/main" id="{BAAE5C29-D434-FED2-15FA-4AC79A202886}"/>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8" name="Tijdelijke aanduiding voor voettekst 7">
            <a:extLst>
              <a:ext uri="{FF2B5EF4-FFF2-40B4-BE49-F238E27FC236}">
                <a16:creationId xmlns:a16="http://schemas.microsoft.com/office/drawing/2014/main" id="{AF8647E1-F36F-7FA2-1249-2AAE532DCC20}"/>
              </a:ext>
            </a:extLst>
          </p:cNvPr>
          <p:cNvSpPr>
            <a:spLocks noGrp="1"/>
          </p:cNvSpPr>
          <p:nvPr>
            <p:ph type="ftr" sz="quarter" idx="11"/>
          </p:nvPr>
        </p:nvSpPr>
        <p:spPr/>
        <p:txBody>
          <a:bodyPr/>
          <a:lstStyle/>
          <a:p>
            <a:endParaRPr lang="LID4096"/>
          </a:p>
        </p:txBody>
      </p:sp>
      <p:sp>
        <p:nvSpPr>
          <p:cNvPr id="9" name="Tijdelijke aanduiding voor dianummer 8">
            <a:extLst>
              <a:ext uri="{FF2B5EF4-FFF2-40B4-BE49-F238E27FC236}">
                <a16:creationId xmlns:a16="http://schemas.microsoft.com/office/drawing/2014/main" id="{DCEA6BB2-1E65-F108-440C-4B1091777723}"/>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258564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AD9C2-4DE4-F2CF-C7DA-3BC9C9DCED03}"/>
              </a:ext>
            </a:extLst>
          </p:cNvPr>
          <p:cNvSpPr>
            <a:spLocks noGrp="1"/>
          </p:cNvSpPr>
          <p:nvPr>
            <p:ph type="title"/>
          </p:nvPr>
        </p:nvSpPr>
        <p:spPr/>
        <p:txBody>
          <a:bodyPr/>
          <a:lstStyle/>
          <a:p>
            <a:r>
              <a:rPr lang="nl-NL"/>
              <a:t>Klik om stijl te bewerken</a:t>
            </a:r>
            <a:endParaRPr lang="LID4096"/>
          </a:p>
        </p:txBody>
      </p:sp>
      <p:sp>
        <p:nvSpPr>
          <p:cNvPr id="3" name="Tijdelijke aanduiding voor datum 2">
            <a:extLst>
              <a:ext uri="{FF2B5EF4-FFF2-40B4-BE49-F238E27FC236}">
                <a16:creationId xmlns:a16="http://schemas.microsoft.com/office/drawing/2014/main" id="{456519E3-8B4B-BA28-EFB7-7342444D5B79}"/>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4" name="Tijdelijke aanduiding voor voettekst 3">
            <a:extLst>
              <a:ext uri="{FF2B5EF4-FFF2-40B4-BE49-F238E27FC236}">
                <a16:creationId xmlns:a16="http://schemas.microsoft.com/office/drawing/2014/main" id="{B5AB064E-CD80-0334-7EEB-EBE6705B8B3A}"/>
              </a:ext>
            </a:extLst>
          </p:cNvPr>
          <p:cNvSpPr>
            <a:spLocks noGrp="1"/>
          </p:cNvSpPr>
          <p:nvPr>
            <p:ph type="ftr" sz="quarter" idx="11"/>
          </p:nvPr>
        </p:nvSpPr>
        <p:spPr/>
        <p:txBody>
          <a:bodyPr/>
          <a:lstStyle/>
          <a:p>
            <a:endParaRPr lang="LID4096"/>
          </a:p>
        </p:txBody>
      </p:sp>
      <p:sp>
        <p:nvSpPr>
          <p:cNvPr id="5" name="Tijdelijke aanduiding voor dianummer 4">
            <a:extLst>
              <a:ext uri="{FF2B5EF4-FFF2-40B4-BE49-F238E27FC236}">
                <a16:creationId xmlns:a16="http://schemas.microsoft.com/office/drawing/2014/main" id="{BD6A6C25-4CF3-90D2-5311-761FC00D9832}"/>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51288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EB3E465-1A84-D344-FC27-9A38C5F8A26F}"/>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3" name="Tijdelijke aanduiding voor voettekst 2">
            <a:extLst>
              <a:ext uri="{FF2B5EF4-FFF2-40B4-BE49-F238E27FC236}">
                <a16:creationId xmlns:a16="http://schemas.microsoft.com/office/drawing/2014/main" id="{ED6DE822-C6E5-CA6C-6789-EFA4541AAC8F}"/>
              </a:ext>
            </a:extLst>
          </p:cNvPr>
          <p:cNvSpPr>
            <a:spLocks noGrp="1"/>
          </p:cNvSpPr>
          <p:nvPr>
            <p:ph type="ftr" sz="quarter" idx="11"/>
          </p:nvPr>
        </p:nvSpPr>
        <p:spPr/>
        <p:txBody>
          <a:bodyPr/>
          <a:lstStyle/>
          <a:p>
            <a:endParaRPr lang="LID4096"/>
          </a:p>
        </p:txBody>
      </p:sp>
      <p:sp>
        <p:nvSpPr>
          <p:cNvPr id="4" name="Tijdelijke aanduiding voor dianummer 3">
            <a:extLst>
              <a:ext uri="{FF2B5EF4-FFF2-40B4-BE49-F238E27FC236}">
                <a16:creationId xmlns:a16="http://schemas.microsoft.com/office/drawing/2014/main" id="{DC9B4CAA-732D-80F6-B2F1-7E16F68F0C22}"/>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38139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82B47-CA0E-CFA8-DFE6-5E6319BB701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89CB1C74-9E82-9BEB-4EC1-E08BCBC3B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tekst 3">
            <a:extLst>
              <a:ext uri="{FF2B5EF4-FFF2-40B4-BE49-F238E27FC236}">
                <a16:creationId xmlns:a16="http://schemas.microsoft.com/office/drawing/2014/main" id="{8D806D5D-6E7B-DB37-8B5C-3296E27FB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C1EAA22-C17E-23BC-637F-6CE1E13CEA44}"/>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6" name="Tijdelijke aanduiding voor voettekst 5">
            <a:extLst>
              <a:ext uri="{FF2B5EF4-FFF2-40B4-BE49-F238E27FC236}">
                <a16:creationId xmlns:a16="http://schemas.microsoft.com/office/drawing/2014/main" id="{A67C203B-A7E4-40AC-C5DB-E2626597B0FB}"/>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5D81A556-E698-1E10-3E2A-99CDE23A702C}"/>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280225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02E4B-5C00-5AF9-B5A4-BC1A02E8411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afbeelding 2">
            <a:extLst>
              <a:ext uri="{FF2B5EF4-FFF2-40B4-BE49-F238E27FC236}">
                <a16:creationId xmlns:a16="http://schemas.microsoft.com/office/drawing/2014/main" id="{0D94113F-C530-68CB-E520-9DF6BE265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ijdelijke aanduiding voor tekst 3">
            <a:extLst>
              <a:ext uri="{FF2B5EF4-FFF2-40B4-BE49-F238E27FC236}">
                <a16:creationId xmlns:a16="http://schemas.microsoft.com/office/drawing/2014/main" id="{2431B8C1-60B2-4455-10A3-FF1B79B1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3581BCE-7C5B-2D1D-E4FE-50A149763D45}"/>
              </a:ext>
            </a:extLst>
          </p:cNvPr>
          <p:cNvSpPr>
            <a:spLocks noGrp="1"/>
          </p:cNvSpPr>
          <p:nvPr>
            <p:ph type="dt" sz="half" idx="10"/>
          </p:nvPr>
        </p:nvSpPr>
        <p:spPr/>
        <p:txBody>
          <a:bodyPr/>
          <a:lstStyle/>
          <a:p>
            <a:fld id="{9B8469E6-A5EE-4ABF-BC0F-FBDE4A78EF60}" type="datetimeFigureOut">
              <a:rPr lang="LID4096" smtClean="0"/>
              <a:t>07/16/2024</a:t>
            </a:fld>
            <a:endParaRPr lang="LID4096"/>
          </a:p>
        </p:txBody>
      </p:sp>
      <p:sp>
        <p:nvSpPr>
          <p:cNvPr id="6" name="Tijdelijke aanduiding voor voettekst 5">
            <a:extLst>
              <a:ext uri="{FF2B5EF4-FFF2-40B4-BE49-F238E27FC236}">
                <a16:creationId xmlns:a16="http://schemas.microsoft.com/office/drawing/2014/main" id="{B37F1BE5-5851-BFD1-0667-660164288C0F}"/>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36CF47FE-0604-F0D8-4A0E-C0DDAE1C8B5D}"/>
              </a:ext>
            </a:extLst>
          </p:cNvPr>
          <p:cNvSpPr>
            <a:spLocks noGrp="1"/>
          </p:cNvSpPr>
          <p:nvPr>
            <p:ph type="sldNum" sz="quarter" idx="12"/>
          </p:nvPr>
        </p:nvSpPr>
        <p:spPr/>
        <p:txBody>
          <a:bodyPr/>
          <a:lstStyle/>
          <a:p>
            <a:fld id="{FE7BB101-C36A-4971-832A-793318E850F7}" type="slidenum">
              <a:rPr lang="LID4096" smtClean="0"/>
              <a:t>‹nr.›</a:t>
            </a:fld>
            <a:endParaRPr lang="LID4096"/>
          </a:p>
        </p:txBody>
      </p:sp>
    </p:spTree>
    <p:extLst>
      <p:ext uri="{BB962C8B-B14F-4D97-AF65-F5344CB8AC3E}">
        <p14:creationId xmlns:p14="http://schemas.microsoft.com/office/powerpoint/2010/main" val="22695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F70A9D6-9E83-E910-F782-A87BFD4F3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71E78496-8A54-6480-99E1-AB55A013F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EE2EAB6B-3E64-E084-DD75-FB469047B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469E6-A5EE-4ABF-BC0F-FBDE4A78EF60}" type="datetimeFigureOut">
              <a:rPr lang="LID4096" smtClean="0"/>
              <a:t>07/16/2024</a:t>
            </a:fld>
            <a:endParaRPr lang="LID4096"/>
          </a:p>
        </p:txBody>
      </p:sp>
      <p:sp>
        <p:nvSpPr>
          <p:cNvPr id="5" name="Tijdelijke aanduiding voor voettekst 4">
            <a:extLst>
              <a:ext uri="{FF2B5EF4-FFF2-40B4-BE49-F238E27FC236}">
                <a16:creationId xmlns:a16="http://schemas.microsoft.com/office/drawing/2014/main" id="{AF88F76A-CA96-DBE4-2A1C-B31C9E15C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Tijdelijke aanduiding voor dianummer 5">
            <a:extLst>
              <a:ext uri="{FF2B5EF4-FFF2-40B4-BE49-F238E27FC236}">
                <a16:creationId xmlns:a16="http://schemas.microsoft.com/office/drawing/2014/main" id="{0756E115-B841-C17A-1C8B-3CEB95027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BB101-C36A-4971-832A-793318E850F7}" type="slidenum">
              <a:rPr lang="LID4096" smtClean="0"/>
              <a:t>‹nr.›</a:t>
            </a:fld>
            <a:endParaRPr lang="LID4096"/>
          </a:p>
        </p:txBody>
      </p:sp>
    </p:spTree>
    <p:extLst>
      <p:ext uri="{BB962C8B-B14F-4D97-AF65-F5344CB8AC3E}">
        <p14:creationId xmlns:p14="http://schemas.microsoft.com/office/powerpoint/2010/main" val="7021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189FEE-11CC-066D-9434-6232D2EE6900}"/>
              </a:ext>
            </a:extLst>
          </p:cNvPr>
          <p:cNvSpPr>
            <a:spLocks noGrp="1"/>
          </p:cNvSpPr>
          <p:nvPr>
            <p:ph type="ctrTitle"/>
          </p:nvPr>
        </p:nvSpPr>
        <p:spPr/>
        <p:txBody>
          <a:bodyPr/>
          <a:lstStyle/>
          <a:p>
            <a:r>
              <a:rPr lang="en-GB" dirty="0"/>
              <a:t>Java training</a:t>
            </a:r>
            <a:endParaRPr lang="LID4096" dirty="0"/>
          </a:p>
        </p:txBody>
      </p:sp>
      <p:sp>
        <p:nvSpPr>
          <p:cNvPr id="3" name="Ondertitel 2">
            <a:extLst>
              <a:ext uri="{FF2B5EF4-FFF2-40B4-BE49-F238E27FC236}">
                <a16:creationId xmlns:a16="http://schemas.microsoft.com/office/drawing/2014/main" id="{787CD172-E74F-0ED2-9F01-821DF0D9D394}"/>
              </a:ext>
            </a:extLst>
          </p:cNvPr>
          <p:cNvSpPr>
            <a:spLocks noGrp="1"/>
          </p:cNvSpPr>
          <p:nvPr>
            <p:ph type="subTitle" idx="1"/>
          </p:nvPr>
        </p:nvSpPr>
        <p:spPr/>
        <p:txBody>
          <a:bodyPr/>
          <a:lstStyle/>
          <a:p>
            <a:r>
              <a:rPr lang="en-GB" dirty="0" err="1"/>
              <a:t>Quickstart</a:t>
            </a:r>
            <a:endParaRPr lang="LID4096" dirty="0"/>
          </a:p>
        </p:txBody>
      </p:sp>
    </p:spTree>
    <p:extLst>
      <p:ext uri="{BB962C8B-B14F-4D97-AF65-F5344CB8AC3E}">
        <p14:creationId xmlns:p14="http://schemas.microsoft.com/office/powerpoint/2010/main" val="124360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F309BB-A1E0-2A70-456D-83DC07422508}"/>
              </a:ext>
            </a:extLst>
          </p:cNvPr>
          <p:cNvSpPr>
            <a:spLocks noGrp="1"/>
          </p:cNvSpPr>
          <p:nvPr>
            <p:ph type="title"/>
          </p:nvPr>
        </p:nvSpPr>
        <p:spPr/>
        <p:txBody>
          <a:bodyPr/>
          <a:lstStyle/>
          <a:p>
            <a:r>
              <a:rPr lang="en-GB" dirty="0" err="1"/>
              <a:t>Oefening</a:t>
            </a:r>
            <a:r>
              <a:rPr lang="en-GB" dirty="0"/>
              <a:t> 4 : Database </a:t>
            </a:r>
            <a:r>
              <a:rPr lang="en-GB" dirty="0" err="1"/>
              <a:t>applicatie</a:t>
            </a:r>
            <a:endParaRPr lang="LID4096" dirty="0"/>
          </a:p>
        </p:txBody>
      </p:sp>
      <p:sp>
        <p:nvSpPr>
          <p:cNvPr id="3" name="Tijdelijke aanduiding voor inhoud 2">
            <a:extLst>
              <a:ext uri="{FF2B5EF4-FFF2-40B4-BE49-F238E27FC236}">
                <a16:creationId xmlns:a16="http://schemas.microsoft.com/office/drawing/2014/main" id="{5E771A6C-0308-8B05-B2FE-5DBCCCEA1582}"/>
              </a:ext>
            </a:extLst>
          </p:cNvPr>
          <p:cNvSpPr>
            <a:spLocks noGrp="1"/>
          </p:cNvSpPr>
          <p:nvPr>
            <p:ph idx="1"/>
          </p:nvPr>
        </p:nvSpPr>
        <p:spPr>
          <a:xfrm>
            <a:off x="838200" y="1825625"/>
            <a:ext cx="10515600" cy="2645791"/>
          </a:xfrm>
        </p:spPr>
        <p:txBody>
          <a:bodyPr/>
          <a:lstStyle/>
          <a:p>
            <a:r>
              <a:rPr lang="en-GB" sz="1800" dirty="0"/>
              <a:t>Start de database in XAMPP</a:t>
            </a:r>
          </a:p>
          <a:p>
            <a:endParaRPr lang="en-GB" sz="1800" dirty="0"/>
          </a:p>
          <a:p>
            <a:r>
              <a:rPr lang="en-GB" sz="1800" dirty="0"/>
              <a:t>Start tomcat in command line  ( in c:\xampp\tomcat\catalina_start.bat)</a:t>
            </a:r>
          </a:p>
          <a:p>
            <a:r>
              <a:rPr lang="en-GB" sz="1800" dirty="0"/>
              <a:t>Als het </a:t>
            </a:r>
            <a:r>
              <a:rPr lang="en-GB" sz="1800" dirty="0" err="1"/>
              <a:t>niet</a:t>
            </a:r>
            <a:r>
              <a:rPr lang="en-GB" sz="1800" dirty="0"/>
              <a:t> start </a:t>
            </a:r>
            <a:r>
              <a:rPr lang="en-GB" sz="1800" dirty="0" err="1"/>
              <a:t>zorg</a:t>
            </a:r>
            <a:r>
              <a:rPr lang="en-GB" sz="1800" dirty="0"/>
              <a:t> </a:t>
            </a:r>
            <a:r>
              <a:rPr lang="en-GB" sz="1800" dirty="0" err="1"/>
              <a:t>dat</a:t>
            </a:r>
            <a:r>
              <a:rPr lang="en-GB" sz="1800" dirty="0"/>
              <a:t> je de </a:t>
            </a:r>
            <a:r>
              <a:rPr lang="en-GB" sz="1800" dirty="0" err="1"/>
              <a:t>juiste</a:t>
            </a:r>
            <a:r>
              <a:rPr lang="en-GB" sz="1800" dirty="0"/>
              <a:t> JAVA_HOME parameter </a:t>
            </a:r>
            <a:r>
              <a:rPr lang="en-GB" sz="1800" dirty="0" err="1"/>
              <a:t>zet</a:t>
            </a:r>
            <a:endParaRPr lang="en-GB" sz="1800" dirty="0"/>
          </a:p>
          <a:p>
            <a:r>
              <a:rPr lang="en-GB" sz="1800" dirty="0"/>
              <a:t>Set JAVA_HOME=path </a:t>
            </a:r>
            <a:r>
              <a:rPr lang="en-GB" sz="1800" dirty="0" err="1"/>
              <a:t>naar</a:t>
            </a:r>
            <a:r>
              <a:rPr lang="en-GB" sz="1800" dirty="0"/>
              <a:t> de JDK folder  (</a:t>
            </a:r>
            <a:r>
              <a:rPr lang="en-GB" sz="1800" dirty="0" err="1"/>
              <a:t>bijv</a:t>
            </a:r>
            <a:r>
              <a:rPr lang="en-GB" sz="1800" dirty="0"/>
              <a:t> c:\java\jdk17)</a:t>
            </a:r>
          </a:p>
          <a:p>
            <a:r>
              <a:rPr lang="en-GB" sz="1800" dirty="0"/>
              <a:t>Als </a:t>
            </a:r>
            <a:r>
              <a:rPr lang="en-GB" sz="1800" dirty="0" err="1"/>
              <a:t>dit</a:t>
            </a:r>
            <a:r>
              <a:rPr lang="en-GB" sz="1800" dirty="0"/>
              <a:t> </a:t>
            </a:r>
            <a:r>
              <a:rPr lang="en-GB" sz="1800" dirty="0" err="1"/>
              <a:t>nog</a:t>
            </a:r>
            <a:r>
              <a:rPr lang="en-GB" sz="1800" dirty="0"/>
              <a:t> </a:t>
            </a:r>
            <a:r>
              <a:rPr lang="en-GB" sz="1800" dirty="0" err="1"/>
              <a:t>niet</a:t>
            </a:r>
            <a:r>
              <a:rPr lang="en-GB" sz="1800" dirty="0"/>
              <a:t> </a:t>
            </a:r>
            <a:r>
              <a:rPr lang="en-GB" sz="1800" dirty="0" err="1"/>
              <a:t>lukt</a:t>
            </a:r>
            <a:r>
              <a:rPr lang="en-GB" sz="1800" dirty="0"/>
              <a:t> de catalina_start.bat </a:t>
            </a:r>
            <a:r>
              <a:rPr lang="en-GB" sz="1800" dirty="0" err="1"/>
              <a:t>aanpassen</a:t>
            </a:r>
            <a:endParaRPr lang="en-GB" sz="1800" dirty="0"/>
          </a:p>
          <a:p>
            <a:endParaRPr lang="en-GB" dirty="0"/>
          </a:p>
          <a:p>
            <a:endParaRPr lang="LID4096" dirty="0"/>
          </a:p>
        </p:txBody>
      </p:sp>
      <p:pic>
        <p:nvPicPr>
          <p:cNvPr id="5" name="Afbeelding 4">
            <a:extLst>
              <a:ext uri="{FF2B5EF4-FFF2-40B4-BE49-F238E27FC236}">
                <a16:creationId xmlns:a16="http://schemas.microsoft.com/office/drawing/2014/main" id="{DC58F9CC-746F-E58D-D137-40F3E3CB5B0F}"/>
              </a:ext>
            </a:extLst>
          </p:cNvPr>
          <p:cNvPicPr>
            <a:picLocks noChangeAspect="1"/>
          </p:cNvPicPr>
          <p:nvPr/>
        </p:nvPicPr>
        <p:blipFill>
          <a:blip r:embed="rId2"/>
          <a:stretch>
            <a:fillRect/>
          </a:stretch>
        </p:blipFill>
        <p:spPr>
          <a:xfrm>
            <a:off x="911352" y="2149955"/>
            <a:ext cx="5277587" cy="400106"/>
          </a:xfrm>
          <a:prstGeom prst="rect">
            <a:avLst/>
          </a:prstGeom>
        </p:spPr>
      </p:pic>
    </p:spTree>
    <p:extLst>
      <p:ext uri="{BB962C8B-B14F-4D97-AF65-F5344CB8AC3E}">
        <p14:creationId xmlns:p14="http://schemas.microsoft.com/office/powerpoint/2010/main" val="291700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370B1-940A-5987-671E-87EC71B18AEB}"/>
              </a:ext>
            </a:extLst>
          </p:cNvPr>
          <p:cNvSpPr>
            <a:spLocks noGrp="1"/>
          </p:cNvSpPr>
          <p:nvPr>
            <p:ph type="title"/>
          </p:nvPr>
        </p:nvSpPr>
        <p:spPr/>
        <p:txBody>
          <a:bodyPr/>
          <a:lstStyle/>
          <a:p>
            <a:r>
              <a:rPr lang="en-GB" dirty="0"/>
              <a:t>Maak </a:t>
            </a:r>
            <a:r>
              <a:rPr lang="en-GB" dirty="0" err="1"/>
              <a:t>een</a:t>
            </a:r>
            <a:r>
              <a:rPr lang="en-GB" dirty="0"/>
              <a:t> maven project </a:t>
            </a:r>
            <a:r>
              <a:rPr lang="en-GB" dirty="0" err="1"/>
              <a:t>aan</a:t>
            </a:r>
            <a:endParaRPr lang="LID4096" dirty="0"/>
          </a:p>
        </p:txBody>
      </p:sp>
      <p:pic>
        <p:nvPicPr>
          <p:cNvPr id="5" name="Afbeelding 4">
            <a:extLst>
              <a:ext uri="{FF2B5EF4-FFF2-40B4-BE49-F238E27FC236}">
                <a16:creationId xmlns:a16="http://schemas.microsoft.com/office/drawing/2014/main" id="{578CBFAE-B848-96DE-D2E2-1E69BFDDBC9F}"/>
              </a:ext>
            </a:extLst>
          </p:cNvPr>
          <p:cNvPicPr>
            <a:picLocks noChangeAspect="1"/>
          </p:cNvPicPr>
          <p:nvPr/>
        </p:nvPicPr>
        <p:blipFill>
          <a:blip r:embed="rId2"/>
          <a:stretch>
            <a:fillRect/>
          </a:stretch>
        </p:blipFill>
        <p:spPr>
          <a:xfrm>
            <a:off x="928492" y="1487461"/>
            <a:ext cx="5525271" cy="2200582"/>
          </a:xfrm>
          <a:prstGeom prst="rect">
            <a:avLst/>
          </a:prstGeom>
        </p:spPr>
      </p:pic>
      <p:pic>
        <p:nvPicPr>
          <p:cNvPr id="8" name="Afbeelding 7">
            <a:extLst>
              <a:ext uri="{FF2B5EF4-FFF2-40B4-BE49-F238E27FC236}">
                <a16:creationId xmlns:a16="http://schemas.microsoft.com/office/drawing/2014/main" id="{CC6CD1EA-ACD1-908C-511A-AEFD12BF57B0}"/>
              </a:ext>
            </a:extLst>
          </p:cNvPr>
          <p:cNvPicPr>
            <a:picLocks noChangeAspect="1"/>
          </p:cNvPicPr>
          <p:nvPr/>
        </p:nvPicPr>
        <p:blipFill>
          <a:blip r:embed="rId3"/>
          <a:stretch>
            <a:fillRect/>
          </a:stretch>
        </p:blipFill>
        <p:spPr>
          <a:xfrm>
            <a:off x="838200" y="4180209"/>
            <a:ext cx="5430008" cy="1752845"/>
          </a:xfrm>
          <a:prstGeom prst="rect">
            <a:avLst/>
          </a:prstGeom>
        </p:spPr>
      </p:pic>
      <p:sp>
        <p:nvSpPr>
          <p:cNvPr id="9" name="Tekstvak 8">
            <a:extLst>
              <a:ext uri="{FF2B5EF4-FFF2-40B4-BE49-F238E27FC236}">
                <a16:creationId xmlns:a16="http://schemas.microsoft.com/office/drawing/2014/main" id="{31B38E07-7C67-BF43-EBEB-39235677C586}"/>
              </a:ext>
            </a:extLst>
          </p:cNvPr>
          <p:cNvSpPr txBox="1"/>
          <p:nvPr/>
        </p:nvSpPr>
        <p:spPr>
          <a:xfrm>
            <a:off x="928492" y="3749460"/>
            <a:ext cx="622735" cy="369332"/>
          </a:xfrm>
          <a:prstGeom prst="rect">
            <a:avLst/>
          </a:prstGeom>
          <a:noFill/>
        </p:spPr>
        <p:txBody>
          <a:bodyPr wrap="none" rtlCol="0">
            <a:spAutoFit/>
          </a:bodyPr>
          <a:lstStyle/>
          <a:p>
            <a:r>
              <a:rPr lang="en-GB" dirty="0"/>
              <a:t>Next</a:t>
            </a:r>
            <a:endParaRPr lang="LID4096" dirty="0"/>
          </a:p>
        </p:txBody>
      </p:sp>
      <p:sp>
        <p:nvSpPr>
          <p:cNvPr id="10" name="Tekstvak 9">
            <a:extLst>
              <a:ext uri="{FF2B5EF4-FFF2-40B4-BE49-F238E27FC236}">
                <a16:creationId xmlns:a16="http://schemas.microsoft.com/office/drawing/2014/main" id="{A4C87A1A-4D02-8396-569C-898ACD1A4B2F}"/>
              </a:ext>
            </a:extLst>
          </p:cNvPr>
          <p:cNvSpPr txBox="1"/>
          <p:nvPr/>
        </p:nvSpPr>
        <p:spPr>
          <a:xfrm>
            <a:off x="838200" y="5992898"/>
            <a:ext cx="729687" cy="369332"/>
          </a:xfrm>
          <a:prstGeom prst="rect">
            <a:avLst/>
          </a:prstGeom>
          <a:noFill/>
        </p:spPr>
        <p:txBody>
          <a:bodyPr wrap="none" rtlCol="0">
            <a:spAutoFit/>
          </a:bodyPr>
          <a:lstStyle/>
          <a:p>
            <a:r>
              <a:rPr lang="en-GB" dirty="0"/>
              <a:t>Finish</a:t>
            </a:r>
            <a:endParaRPr lang="LID4096" dirty="0"/>
          </a:p>
        </p:txBody>
      </p:sp>
    </p:spTree>
    <p:extLst>
      <p:ext uri="{BB962C8B-B14F-4D97-AF65-F5344CB8AC3E}">
        <p14:creationId xmlns:p14="http://schemas.microsoft.com/office/powerpoint/2010/main" val="426521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FA0E1-3CD2-0537-AE97-8C411A9C717E}"/>
              </a:ext>
            </a:extLst>
          </p:cNvPr>
          <p:cNvSpPr>
            <a:spLocks noGrp="1"/>
          </p:cNvSpPr>
          <p:nvPr>
            <p:ph type="title"/>
          </p:nvPr>
        </p:nvSpPr>
        <p:spPr/>
        <p:txBody>
          <a:bodyPr/>
          <a:lstStyle/>
          <a:p>
            <a:r>
              <a:rPr lang="en-GB" dirty="0" err="1"/>
              <a:t>Belangrijke</a:t>
            </a:r>
            <a:r>
              <a:rPr lang="en-GB" dirty="0"/>
              <a:t> </a:t>
            </a:r>
            <a:r>
              <a:rPr lang="en-GB" dirty="0" err="1"/>
              <a:t>Eigenschappen</a:t>
            </a:r>
            <a:r>
              <a:rPr lang="en-GB" dirty="0"/>
              <a:t> van Java</a:t>
            </a:r>
            <a:endParaRPr lang="LID4096" dirty="0"/>
          </a:p>
        </p:txBody>
      </p:sp>
      <p:sp>
        <p:nvSpPr>
          <p:cNvPr id="3" name="Tijdelijke aanduiding voor inhoud 2">
            <a:extLst>
              <a:ext uri="{FF2B5EF4-FFF2-40B4-BE49-F238E27FC236}">
                <a16:creationId xmlns:a16="http://schemas.microsoft.com/office/drawing/2014/main" id="{BC720D5A-5014-DE8D-D341-96EB2DC900C2}"/>
              </a:ext>
            </a:extLst>
          </p:cNvPr>
          <p:cNvSpPr>
            <a:spLocks noGrp="1"/>
          </p:cNvSpPr>
          <p:nvPr>
            <p:ph idx="1"/>
          </p:nvPr>
        </p:nvSpPr>
        <p:spPr>
          <a:xfrm>
            <a:off x="838200" y="1825624"/>
            <a:ext cx="10515600" cy="4867783"/>
          </a:xfrm>
        </p:spPr>
        <p:txBody>
          <a:bodyPr>
            <a:normAutofit lnSpcReduction="10000"/>
          </a:bodyPr>
          <a:lstStyle/>
          <a:p>
            <a:pPr algn="l">
              <a:buFont typeface="Arial" panose="020B0604020202020204" pitchFamily="34" charset="0"/>
              <a:buChar char="•"/>
            </a:pPr>
            <a:r>
              <a:rPr lang="nl-NL" sz="1800" b="1" i="0" dirty="0">
                <a:solidFill>
                  <a:srgbClr val="111111"/>
                </a:solidFill>
                <a:effectLst/>
                <a:latin typeface="-apple-system"/>
              </a:rPr>
              <a:t>Lange geschiedenis en betrouwbaarheid: </a:t>
            </a:r>
            <a:r>
              <a:rPr lang="nl-NL" sz="1800" i="0" dirty="0">
                <a:solidFill>
                  <a:srgbClr val="111111"/>
                </a:solidFill>
                <a:effectLst/>
                <a:latin typeface="-apple-system"/>
              </a:rPr>
              <a:t>Java werd voor het eerst uitgebracht in 1995 door Sun Microsystems en heeft sindsdien een solide reputatie opgebouwd</a:t>
            </a:r>
          </a:p>
          <a:p>
            <a:pPr algn="l">
              <a:buFont typeface="Arial" panose="020B0604020202020204" pitchFamily="34" charset="0"/>
              <a:buChar char="•"/>
            </a:pPr>
            <a:r>
              <a:rPr lang="nl-NL" sz="1800" b="1" i="0" dirty="0">
                <a:solidFill>
                  <a:srgbClr val="111111"/>
                </a:solidFill>
                <a:effectLst/>
                <a:latin typeface="-apple-system"/>
              </a:rPr>
              <a:t>Platformonafhankelijkheid: </a:t>
            </a:r>
            <a:r>
              <a:rPr lang="nl-NL" sz="1800" i="0" dirty="0">
                <a:solidFill>
                  <a:srgbClr val="111111"/>
                </a:solidFill>
                <a:effectLst/>
                <a:latin typeface="-apple-system"/>
              </a:rPr>
              <a:t>Java-code kan op elk apparaat draaien dat Java ondersteunt, zonder dat de code opnieuw gecompileerd hoeft te worden. Dit wordt vaak samengevat met de zin "schrijf eenmaal, voer overal uit“.</a:t>
            </a:r>
          </a:p>
          <a:p>
            <a:pPr algn="l">
              <a:buFont typeface="Arial" panose="020B0604020202020204" pitchFamily="34" charset="0"/>
              <a:buChar char="•"/>
            </a:pPr>
            <a:r>
              <a:rPr lang="nl-NL" sz="1800" b="1" i="0" dirty="0">
                <a:solidFill>
                  <a:srgbClr val="111111"/>
                </a:solidFill>
                <a:effectLst/>
                <a:latin typeface="-apple-system"/>
              </a:rPr>
              <a:t>Object georiënteerd: </a:t>
            </a:r>
            <a:r>
              <a:rPr lang="nl-NL" sz="1800" i="0" dirty="0">
                <a:solidFill>
                  <a:srgbClr val="111111"/>
                </a:solidFill>
                <a:effectLst/>
                <a:latin typeface="-apple-system"/>
              </a:rPr>
              <a:t>Java maakt gebruik van objectgeoriënteerde programmeerprincipes, wat helpt bij het organiseren van complexe programma’s en het hergebruiken van code.</a:t>
            </a:r>
          </a:p>
          <a:p>
            <a:pPr algn="l">
              <a:buFont typeface="Arial" panose="020B0604020202020204" pitchFamily="34" charset="0"/>
              <a:buChar char="•"/>
            </a:pPr>
            <a:r>
              <a:rPr lang="nl-NL" sz="1800" b="1" i="0" dirty="0">
                <a:solidFill>
                  <a:srgbClr val="111111"/>
                </a:solidFill>
                <a:effectLst/>
                <a:latin typeface="-apple-system"/>
              </a:rPr>
              <a:t>Robuustheid en Beveiliging</a:t>
            </a:r>
            <a:r>
              <a:rPr lang="nl-NL" sz="1800" i="0" dirty="0">
                <a:solidFill>
                  <a:srgbClr val="111111"/>
                </a:solidFill>
                <a:effectLst/>
                <a:latin typeface="-apple-system"/>
              </a:rPr>
              <a:t>: Java heeft ingebouwde beveiligingsfuncties en een robuust geheugenbeheer, wat helpt bij het voorkomen van veelvoorkomende programmeerfouten zoals geheugenlekken.</a:t>
            </a:r>
          </a:p>
          <a:p>
            <a:pPr algn="l">
              <a:buFont typeface="Arial" panose="020B0604020202020204" pitchFamily="34" charset="0"/>
              <a:buChar char="•"/>
            </a:pPr>
            <a:r>
              <a:rPr lang="nl-NL" sz="1800" b="1" i="0" dirty="0">
                <a:solidFill>
                  <a:srgbClr val="111111"/>
                </a:solidFill>
                <a:effectLst/>
                <a:latin typeface="-apple-system"/>
              </a:rPr>
              <a:t>Sterke Community Ondersteuning</a:t>
            </a:r>
            <a:r>
              <a:rPr lang="nl-NL" sz="1800" i="0" dirty="0">
                <a:solidFill>
                  <a:srgbClr val="111111"/>
                </a:solidFill>
                <a:effectLst/>
                <a:latin typeface="-apple-system"/>
              </a:rPr>
              <a:t>: Java heeft een grote en actieve gemeenschap van ontwikkelaars, wat betekent dat er veel bronnen, bibliotheken en </a:t>
            </a:r>
            <a:r>
              <a:rPr lang="nl-NL" sz="1800" i="0" dirty="0" err="1">
                <a:solidFill>
                  <a:srgbClr val="111111"/>
                </a:solidFill>
                <a:effectLst/>
                <a:latin typeface="-apple-system"/>
              </a:rPr>
              <a:t>frameworks</a:t>
            </a:r>
            <a:r>
              <a:rPr lang="nl-NL" sz="1800" i="0" dirty="0">
                <a:solidFill>
                  <a:srgbClr val="111111"/>
                </a:solidFill>
                <a:effectLst/>
                <a:latin typeface="-apple-system"/>
              </a:rPr>
              <a:t> beschikbaar zijn om te helpen bij de ontwikkeling.</a:t>
            </a:r>
          </a:p>
          <a:p>
            <a:pPr algn="l">
              <a:buFont typeface="Arial" panose="020B0604020202020204" pitchFamily="34" charset="0"/>
              <a:buChar char="•"/>
            </a:pPr>
            <a:r>
              <a:rPr lang="nl-NL" sz="1800" b="1" i="0" dirty="0">
                <a:solidFill>
                  <a:srgbClr val="111111"/>
                </a:solidFill>
                <a:effectLst/>
                <a:latin typeface="-apple-system"/>
              </a:rPr>
              <a:t>Uitgebreide Bibliotheken: </a:t>
            </a:r>
            <a:r>
              <a:rPr lang="nl-NL" sz="1800" i="0" dirty="0">
                <a:solidFill>
                  <a:srgbClr val="111111"/>
                </a:solidFill>
                <a:effectLst/>
                <a:latin typeface="-apple-system"/>
              </a:rPr>
              <a:t>Java biedt een uitgebreide set bibliotheken die veelvoorkomende programmeertaken vereenvoudigen, zoals netwerkcommunicatie, databaseverbindingen en grafische gebruikersinterfaces.</a:t>
            </a:r>
          </a:p>
          <a:p>
            <a:pPr algn="l">
              <a:buFont typeface="Arial" panose="020B0604020202020204" pitchFamily="34" charset="0"/>
              <a:buChar char="•"/>
            </a:pPr>
            <a:r>
              <a:rPr lang="nl-NL" sz="1800" b="1" i="0" dirty="0" err="1">
                <a:solidFill>
                  <a:srgbClr val="111111"/>
                </a:solidFill>
                <a:effectLst/>
                <a:latin typeface="-apple-system"/>
              </a:rPr>
              <a:t>Multithreading</a:t>
            </a:r>
            <a:r>
              <a:rPr lang="nl-NL" sz="1800" b="1" i="0" dirty="0">
                <a:solidFill>
                  <a:srgbClr val="111111"/>
                </a:solidFill>
                <a:effectLst/>
                <a:latin typeface="-apple-system"/>
              </a:rPr>
              <a:t>: </a:t>
            </a:r>
            <a:r>
              <a:rPr lang="nl-NL" sz="1800" i="0" dirty="0">
                <a:solidFill>
                  <a:srgbClr val="111111"/>
                </a:solidFill>
                <a:effectLst/>
                <a:latin typeface="-apple-system"/>
              </a:rPr>
              <a:t>Java ondersteunt </a:t>
            </a:r>
            <a:r>
              <a:rPr lang="nl-NL" sz="1800" i="0" dirty="0" err="1">
                <a:solidFill>
                  <a:srgbClr val="111111"/>
                </a:solidFill>
                <a:effectLst/>
                <a:latin typeface="-apple-system"/>
              </a:rPr>
              <a:t>multithreading</a:t>
            </a:r>
            <a:r>
              <a:rPr lang="nl-NL" sz="1800" i="0" dirty="0">
                <a:solidFill>
                  <a:srgbClr val="111111"/>
                </a:solidFill>
                <a:effectLst/>
                <a:latin typeface="-apple-system"/>
              </a:rPr>
              <a:t>, wat betekent dat meerdere </a:t>
            </a:r>
            <a:r>
              <a:rPr lang="nl-NL" sz="1800" i="0" dirty="0" err="1">
                <a:solidFill>
                  <a:srgbClr val="111111"/>
                </a:solidFill>
                <a:effectLst/>
                <a:latin typeface="-apple-system"/>
              </a:rPr>
              <a:t>threads</a:t>
            </a:r>
            <a:r>
              <a:rPr lang="nl-NL" sz="1800" i="0" dirty="0">
                <a:solidFill>
                  <a:srgbClr val="111111"/>
                </a:solidFill>
                <a:effectLst/>
                <a:latin typeface="-apple-system"/>
              </a:rPr>
              <a:t> tegelijkertijd kunnen worden uitgevoerd, wat de prestaties van applicaties kan verbeteren.</a:t>
            </a:r>
            <a:endParaRPr lang="LID4096" sz="1800" dirty="0"/>
          </a:p>
        </p:txBody>
      </p:sp>
    </p:spTree>
    <p:extLst>
      <p:ext uri="{BB962C8B-B14F-4D97-AF65-F5344CB8AC3E}">
        <p14:creationId xmlns:p14="http://schemas.microsoft.com/office/powerpoint/2010/main" val="20880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ACAB8-73E0-27E1-B8E7-1A642B50C34B}"/>
              </a:ext>
            </a:extLst>
          </p:cNvPr>
          <p:cNvSpPr>
            <a:spLocks noGrp="1"/>
          </p:cNvSpPr>
          <p:nvPr>
            <p:ph type="title"/>
          </p:nvPr>
        </p:nvSpPr>
        <p:spPr/>
        <p:txBody>
          <a:bodyPr/>
          <a:lstStyle/>
          <a:p>
            <a:r>
              <a:rPr lang="en-GB" dirty="0"/>
              <a:t>Wat is Eclipse</a:t>
            </a:r>
            <a:endParaRPr lang="LID4096" dirty="0"/>
          </a:p>
        </p:txBody>
      </p:sp>
      <p:sp>
        <p:nvSpPr>
          <p:cNvPr id="3" name="Tijdelijke aanduiding voor inhoud 2">
            <a:extLst>
              <a:ext uri="{FF2B5EF4-FFF2-40B4-BE49-F238E27FC236}">
                <a16:creationId xmlns:a16="http://schemas.microsoft.com/office/drawing/2014/main" id="{2B0B2DFF-39A8-DE1B-E7A1-A301639CB9A7}"/>
              </a:ext>
            </a:extLst>
          </p:cNvPr>
          <p:cNvSpPr>
            <a:spLocks noGrp="1"/>
          </p:cNvSpPr>
          <p:nvPr>
            <p:ph idx="1"/>
          </p:nvPr>
        </p:nvSpPr>
        <p:spPr>
          <a:xfrm>
            <a:off x="838200" y="1444752"/>
            <a:ext cx="10515600" cy="4732211"/>
          </a:xfrm>
        </p:spPr>
        <p:txBody>
          <a:bodyPr>
            <a:noAutofit/>
          </a:bodyPr>
          <a:lstStyle/>
          <a:p>
            <a:pPr algn="l"/>
            <a:r>
              <a:rPr lang="nl-NL" sz="1800" b="1" i="0" dirty="0">
                <a:solidFill>
                  <a:srgbClr val="111111"/>
                </a:solidFill>
                <a:effectLst/>
                <a:latin typeface="-apple-system"/>
              </a:rPr>
              <a:t>Wat is </a:t>
            </a:r>
            <a:r>
              <a:rPr lang="nl-NL" sz="1800" b="1" i="0" dirty="0" err="1">
                <a:solidFill>
                  <a:srgbClr val="111111"/>
                </a:solidFill>
                <a:effectLst/>
                <a:latin typeface="-apple-system"/>
              </a:rPr>
              <a:t>Eclipse</a:t>
            </a:r>
            <a:r>
              <a:rPr lang="nl-NL" sz="1800" b="1" i="0" dirty="0">
                <a:solidFill>
                  <a:srgbClr val="111111"/>
                </a:solidFill>
                <a:effectLst/>
                <a:latin typeface="-apple-system"/>
              </a:rPr>
              <a:t>?</a:t>
            </a:r>
          </a:p>
          <a:p>
            <a:pPr lvl="1"/>
            <a:r>
              <a:rPr lang="nl-NL" sz="1600" dirty="0" err="1">
                <a:solidFill>
                  <a:srgbClr val="111111"/>
                </a:solidFill>
                <a:latin typeface="-apple-system"/>
              </a:rPr>
              <a:t>Eclipse</a:t>
            </a:r>
            <a:r>
              <a:rPr lang="nl-NL" sz="1600" dirty="0">
                <a:solidFill>
                  <a:srgbClr val="111111"/>
                </a:solidFill>
                <a:latin typeface="-apple-system"/>
              </a:rPr>
              <a:t> is een krachtige en flexibele IDE die geschikt is voor zowel beginners als ervaren ontwikkelaars.</a:t>
            </a:r>
          </a:p>
          <a:p>
            <a:pPr lvl="1"/>
            <a:r>
              <a:rPr lang="nl-NL" sz="1600" b="0" i="0" dirty="0">
                <a:solidFill>
                  <a:srgbClr val="111111"/>
                </a:solidFill>
                <a:effectLst/>
                <a:latin typeface="-apple-system"/>
              </a:rPr>
              <a:t>Een geïntegreerde ontwikkelomgeving (IDE) voornamelijk gebruikt voor Java-ontwikkeling.</a:t>
            </a:r>
          </a:p>
          <a:p>
            <a:pPr lvl="1"/>
            <a:r>
              <a:rPr lang="nl-NL" sz="1600" b="0" i="0" dirty="0">
                <a:solidFill>
                  <a:srgbClr val="111111"/>
                </a:solidFill>
                <a:effectLst/>
                <a:latin typeface="-apple-system"/>
              </a:rPr>
              <a:t>Ondersteunt meerdere programmeertalen via </a:t>
            </a:r>
            <a:r>
              <a:rPr lang="nl-NL" sz="1600" b="0" i="0" dirty="0" err="1">
                <a:solidFill>
                  <a:srgbClr val="111111"/>
                </a:solidFill>
                <a:effectLst/>
                <a:latin typeface="-apple-system"/>
              </a:rPr>
              <a:t>plugins</a:t>
            </a:r>
            <a:r>
              <a:rPr lang="nl-NL" sz="1600" b="0" i="0" dirty="0">
                <a:solidFill>
                  <a:srgbClr val="111111"/>
                </a:solidFill>
                <a:effectLst/>
                <a:latin typeface="-apple-system"/>
              </a:rPr>
              <a:t> (bijv. C++, Python).</a:t>
            </a:r>
          </a:p>
          <a:p>
            <a:pPr algn="l"/>
            <a:r>
              <a:rPr lang="nl-NL" sz="1800" b="1" i="0" dirty="0">
                <a:solidFill>
                  <a:srgbClr val="111111"/>
                </a:solidFill>
                <a:effectLst/>
                <a:latin typeface="-apple-system"/>
              </a:rPr>
              <a:t>Belangrijkste Functies:</a:t>
            </a:r>
            <a:endParaRPr lang="nl-NL" sz="1800" b="0" i="0" dirty="0">
              <a:solidFill>
                <a:srgbClr val="111111"/>
              </a:solidFill>
              <a:effectLst/>
              <a:latin typeface="-apple-system"/>
            </a:endParaRPr>
          </a:p>
          <a:p>
            <a:pPr lvl="1"/>
            <a:r>
              <a:rPr lang="nl-NL" sz="1600" b="1" i="0" dirty="0">
                <a:solidFill>
                  <a:srgbClr val="111111"/>
                </a:solidFill>
                <a:effectLst/>
                <a:latin typeface="-apple-system"/>
              </a:rPr>
              <a:t>Editor</a:t>
            </a:r>
            <a:r>
              <a:rPr lang="nl-NL" sz="1600" b="0" i="0" dirty="0">
                <a:solidFill>
                  <a:srgbClr val="111111"/>
                </a:solidFill>
                <a:effectLst/>
                <a:latin typeface="-apple-system"/>
              </a:rPr>
              <a:t>: Intuïtieve code-editor met syntax </a:t>
            </a:r>
            <a:r>
              <a:rPr lang="nl-NL" sz="1600" b="0" i="0" dirty="0" err="1">
                <a:solidFill>
                  <a:srgbClr val="111111"/>
                </a:solidFill>
                <a:effectLst/>
                <a:latin typeface="-apple-system"/>
              </a:rPr>
              <a:t>highlighting</a:t>
            </a:r>
            <a:r>
              <a:rPr lang="nl-NL" sz="1600" b="0" i="0" dirty="0">
                <a:solidFill>
                  <a:srgbClr val="111111"/>
                </a:solidFill>
                <a:effectLst/>
                <a:latin typeface="-apple-system"/>
              </a:rPr>
              <a:t> en code-aanvulling.</a:t>
            </a:r>
          </a:p>
          <a:p>
            <a:pPr lvl="1"/>
            <a:r>
              <a:rPr lang="nl-NL" sz="1600" b="1" i="0" dirty="0">
                <a:solidFill>
                  <a:srgbClr val="111111"/>
                </a:solidFill>
                <a:effectLst/>
                <a:latin typeface="-apple-system"/>
              </a:rPr>
              <a:t>Debugger</a:t>
            </a:r>
            <a:r>
              <a:rPr lang="nl-NL" sz="1600" b="0" i="0" dirty="0">
                <a:solidFill>
                  <a:srgbClr val="111111"/>
                </a:solidFill>
                <a:effectLst/>
                <a:latin typeface="-apple-system"/>
              </a:rPr>
              <a:t>: Geavanceerde </a:t>
            </a:r>
            <a:r>
              <a:rPr lang="nl-NL" sz="1600" b="0" i="0" dirty="0" err="1">
                <a:solidFill>
                  <a:srgbClr val="111111"/>
                </a:solidFill>
                <a:effectLst/>
                <a:latin typeface="-apple-system"/>
              </a:rPr>
              <a:t>debugging</a:t>
            </a:r>
            <a:r>
              <a:rPr lang="nl-NL" sz="1600" b="0" i="0" dirty="0">
                <a:solidFill>
                  <a:srgbClr val="111111"/>
                </a:solidFill>
                <a:effectLst/>
                <a:latin typeface="-apple-system"/>
              </a:rPr>
              <a:t>-tools voor het opsporen van fouten.</a:t>
            </a:r>
          </a:p>
          <a:p>
            <a:pPr lvl="1"/>
            <a:r>
              <a:rPr lang="nl-NL" sz="1600" b="1" i="0" dirty="0">
                <a:solidFill>
                  <a:srgbClr val="111111"/>
                </a:solidFill>
                <a:effectLst/>
                <a:latin typeface="-apple-system"/>
              </a:rPr>
              <a:t>Source Control</a:t>
            </a:r>
            <a:r>
              <a:rPr lang="nl-NL" sz="1600" b="0" i="0" dirty="0">
                <a:solidFill>
                  <a:srgbClr val="111111"/>
                </a:solidFill>
                <a:effectLst/>
                <a:latin typeface="-apple-system"/>
              </a:rPr>
              <a:t>: Integratie met versiebeheersystemen zoals Git en SVN.</a:t>
            </a:r>
          </a:p>
          <a:p>
            <a:pPr algn="l"/>
            <a:r>
              <a:rPr lang="nl-NL" sz="1800" b="1" i="0" dirty="0">
                <a:solidFill>
                  <a:srgbClr val="111111"/>
                </a:solidFill>
                <a:effectLst/>
                <a:latin typeface="-apple-system"/>
              </a:rPr>
              <a:t>Voordelen:</a:t>
            </a:r>
            <a:endParaRPr lang="nl-NL" sz="1800" b="0" i="0" dirty="0">
              <a:solidFill>
                <a:srgbClr val="111111"/>
              </a:solidFill>
              <a:effectLst/>
              <a:latin typeface="-apple-system"/>
            </a:endParaRPr>
          </a:p>
          <a:p>
            <a:pPr lvl="1"/>
            <a:r>
              <a:rPr lang="nl-NL" sz="1600" b="1" i="0" dirty="0">
                <a:solidFill>
                  <a:srgbClr val="111111"/>
                </a:solidFill>
                <a:effectLst/>
                <a:latin typeface="-apple-system"/>
              </a:rPr>
              <a:t>Platformonafhankelijk</a:t>
            </a:r>
            <a:r>
              <a:rPr lang="nl-NL" sz="1600" b="0" i="0" dirty="0">
                <a:solidFill>
                  <a:srgbClr val="111111"/>
                </a:solidFill>
                <a:effectLst/>
                <a:latin typeface="-apple-system"/>
              </a:rPr>
              <a:t>: Werkt op Windows, </a:t>
            </a:r>
            <a:r>
              <a:rPr lang="nl-NL" sz="1600" b="0" i="0" dirty="0" err="1">
                <a:solidFill>
                  <a:srgbClr val="111111"/>
                </a:solidFill>
                <a:effectLst/>
                <a:latin typeface="-apple-system"/>
              </a:rPr>
              <a:t>macOS</a:t>
            </a:r>
            <a:r>
              <a:rPr lang="nl-NL" sz="1600" b="0" i="0" dirty="0">
                <a:solidFill>
                  <a:srgbClr val="111111"/>
                </a:solidFill>
                <a:effectLst/>
                <a:latin typeface="-apple-system"/>
              </a:rPr>
              <a:t> en Linux.</a:t>
            </a:r>
          </a:p>
          <a:p>
            <a:pPr lvl="1"/>
            <a:r>
              <a:rPr lang="nl-NL" sz="1600" b="1" i="0" dirty="0" err="1">
                <a:solidFill>
                  <a:srgbClr val="111111"/>
                </a:solidFill>
                <a:effectLst/>
                <a:latin typeface="-apple-system"/>
              </a:rPr>
              <a:t>Uitbreidbaar</a:t>
            </a:r>
            <a:r>
              <a:rPr lang="nl-NL" sz="1600" b="0" i="0" dirty="0">
                <a:solidFill>
                  <a:srgbClr val="111111"/>
                </a:solidFill>
                <a:effectLst/>
                <a:latin typeface="-apple-system"/>
              </a:rPr>
              <a:t>: Grote hoeveelheid </a:t>
            </a:r>
            <a:r>
              <a:rPr lang="nl-NL" sz="1600" b="0" i="0" dirty="0" err="1">
                <a:solidFill>
                  <a:srgbClr val="111111"/>
                </a:solidFill>
                <a:effectLst/>
                <a:latin typeface="-apple-system"/>
              </a:rPr>
              <a:t>plugins</a:t>
            </a:r>
            <a:r>
              <a:rPr lang="nl-NL" sz="1600" b="0" i="0" dirty="0">
                <a:solidFill>
                  <a:srgbClr val="111111"/>
                </a:solidFill>
                <a:effectLst/>
                <a:latin typeface="-apple-system"/>
              </a:rPr>
              <a:t> beschikbaar voor extra functionaliteit.</a:t>
            </a:r>
          </a:p>
          <a:p>
            <a:pPr lvl="1"/>
            <a:r>
              <a:rPr lang="nl-NL" sz="1600" b="1" i="0" dirty="0">
                <a:solidFill>
                  <a:srgbClr val="111111"/>
                </a:solidFill>
                <a:effectLst/>
                <a:latin typeface="-apple-system"/>
              </a:rPr>
              <a:t>Community Support</a:t>
            </a:r>
            <a:r>
              <a:rPr lang="nl-NL" sz="1600" b="0" i="0" dirty="0">
                <a:solidFill>
                  <a:srgbClr val="111111"/>
                </a:solidFill>
                <a:effectLst/>
                <a:latin typeface="-apple-system"/>
              </a:rPr>
              <a:t>: Actieve gemeenschap en uitgebreide documentatie.</a:t>
            </a:r>
          </a:p>
          <a:p>
            <a:r>
              <a:rPr lang="nl-NL" sz="1800" b="1" dirty="0">
                <a:solidFill>
                  <a:srgbClr val="111111"/>
                </a:solidFill>
                <a:latin typeface="-apple-system"/>
              </a:rPr>
              <a:t>Alternatieven:</a:t>
            </a:r>
          </a:p>
          <a:p>
            <a:pPr lvl="1"/>
            <a:r>
              <a:rPr lang="nl-NL" sz="1600" b="0" i="0" dirty="0" err="1">
                <a:solidFill>
                  <a:srgbClr val="111111"/>
                </a:solidFill>
                <a:effectLst/>
                <a:latin typeface="-apple-system"/>
              </a:rPr>
              <a:t>IntelliJ</a:t>
            </a:r>
            <a:r>
              <a:rPr lang="nl-NL" sz="1600" b="0" i="0" dirty="0">
                <a:solidFill>
                  <a:srgbClr val="111111"/>
                </a:solidFill>
                <a:effectLst/>
                <a:latin typeface="-apple-system"/>
              </a:rPr>
              <a:t> IDEA: Gebruiksvriendelijke interface en krachtige functies. Gratis Community en betaalde </a:t>
            </a:r>
            <a:r>
              <a:rPr lang="nl-NL" sz="1600" b="0" i="0" dirty="0" err="1">
                <a:solidFill>
                  <a:srgbClr val="111111"/>
                </a:solidFill>
                <a:effectLst/>
                <a:latin typeface="-apple-system"/>
              </a:rPr>
              <a:t>Ulimate</a:t>
            </a:r>
            <a:r>
              <a:rPr lang="nl-NL" sz="1600" b="0" i="0" dirty="0">
                <a:solidFill>
                  <a:srgbClr val="111111"/>
                </a:solidFill>
                <a:effectLst/>
                <a:latin typeface="-apple-system"/>
              </a:rPr>
              <a:t>-editie</a:t>
            </a:r>
          </a:p>
          <a:p>
            <a:pPr lvl="1"/>
            <a:r>
              <a:rPr lang="nl-NL" sz="1600" b="0" i="0" dirty="0">
                <a:solidFill>
                  <a:srgbClr val="111111"/>
                </a:solidFill>
                <a:effectLst/>
                <a:latin typeface="-apple-system"/>
              </a:rPr>
              <a:t>Visual Studio Code: Een lichte, maar krachtige code-editor van Microsoft. </a:t>
            </a:r>
            <a:r>
              <a:rPr lang="nl-NL" sz="1600" b="0" i="0" dirty="0" err="1">
                <a:solidFill>
                  <a:srgbClr val="111111"/>
                </a:solidFill>
                <a:effectLst/>
                <a:latin typeface="-apple-system"/>
              </a:rPr>
              <a:t>Ondersteuninig</a:t>
            </a:r>
            <a:r>
              <a:rPr lang="nl-NL" sz="1600" b="0" i="0" dirty="0">
                <a:solidFill>
                  <a:srgbClr val="111111"/>
                </a:solidFill>
                <a:effectLst/>
                <a:latin typeface="-apple-system"/>
              </a:rPr>
              <a:t> voor veel talen.</a:t>
            </a:r>
          </a:p>
          <a:p>
            <a:pPr lvl="1"/>
            <a:r>
              <a:rPr lang="nl-NL" sz="1600" b="0" i="0" dirty="0">
                <a:solidFill>
                  <a:srgbClr val="111111"/>
                </a:solidFill>
                <a:effectLst/>
                <a:latin typeface="-apple-system"/>
              </a:rPr>
              <a:t>Apache </a:t>
            </a:r>
            <a:r>
              <a:rPr lang="nl-NL" sz="1600" b="0" i="0" dirty="0" err="1">
                <a:solidFill>
                  <a:srgbClr val="111111"/>
                </a:solidFill>
                <a:effectLst/>
                <a:latin typeface="-apple-system"/>
              </a:rPr>
              <a:t>NetBeans</a:t>
            </a:r>
            <a:r>
              <a:rPr lang="nl-NL" sz="1600" b="0" i="0" dirty="0">
                <a:solidFill>
                  <a:srgbClr val="111111"/>
                </a:solidFill>
                <a:effectLst/>
                <a:latin typeface="-apple-system"/>
              </a:rPr>
              <a:t>: Een open-source IDE die ondersteuning biedt voor meerdere talen zoals Java, PHP, en HTML5. </a:t>
            </a:r>
          </a:p>
          <a:p>
            <a:pPr lvl="1"/>
            <a:r>
              <a:rPr lang="nl-NL" sz="1600" b="0" i="0" dirty="0" err="1">
                <a:solidFill>
                  <a:srgbClr val="111111"/>
                </a:solidFill>
                <a:effectLst/>
                <a:latin typeface="-apple-system"/>
              </a:rPr>
              <a:t>PyCharm</a:t>
            </a:r>
            <a:r>
              <a:rPr lang="nl-NL" sz="1600" b="0" i="0" dirty="0">
                <a:solidFill>
                  <a:srgbClr val="111111"/>
                </a:solidFill>
                <a:effectLst/>
                <a:latin typeface="-apple-system"/>
              </a:rPr>
              <a:t>: Speciaal ontworpen voor Python-ontwikkeling, maar ook geschikt voor andere talen via </a:t>
            </a:r>
            <a:r>
              <a:rPr lang="nl-NL" sz="1600" b="0" i="0" dirty="0" err="1">
                <a:solidFill>
                  <a:srgbClr val="111111"/>
                </a:solidFill>
                <a:effectLst/>
                <a:latin typeface="-apple-system"/>
              </a:rPr>
              <a:t>plugins</a:t>
            </a:r>
            <a:endParaRPr lang="nl-NL" sz="1600" b="0" i="0" dirty="0">
              <a:solidFill>
                <a:srgbClr val="111111"/>
              </a:solidFill>
              <a:effectLst/>
              <a:latin typeface="-apple-system"/>
            </a:endParaRPr>
          </a:p>
        </p:txBody>
      </p:sp>
    </p:spTree>
    <p:extLst>
      <p:ext uri="{BB962C8B-B14F-4D97-AF65-F5344CB8AC3E}">
        <p14:creationId xmlns:p14="http://schemas.microsoft.com/office/powerpoint/2010/main" val="288720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576CA-1070-57E3-7314-C3A537323BAD}"/>
              </a:ext>
            </a:extLst>
          </p:cNvPr>
          <p:cNvSpPr>
            <a:spLocks noGrp="1"/>
          </p:cNvSpPr>
          <p:nvPr>
            <p:ph type="title"/>
          </p:nvPr>
        </p:nvSpPr>
        <p:spPr/>
        <p:txBody>
          <a:bodyPr/>
          <a:lstStyle/>
          <a:p>
            <a:r>
              <a:rPr lang="en-GB" dirty="0"/>
              <a:t>Hoe </a:t>
            </a:r>
            <a:r>
              <a:rPr lang="en-GB" dirty="0" err="1"/>
              <a:t>werkt</a:t>
            </a:r>
            <a:r>
              <a:rPr lang="en-GB" dirty="0"/>
              <a:t> Java</a:t>
            </a:r>
            <a:endParaRPr lang="LID4096" dirty="0"/>
          </a:p>
        </p:txBody>
      </p:sp>
      <p:pic>
        <p:nvPicPr>
          <p:cNvPr id="5" name="Tijdelijke aanduiding voor inhoud 4">
            <a:extLst>
              <a:ext uri="{FF2B5EF4-FFF2-40B4-BE49-F238E27FC236}">
                <a16:creationId xmlns:a16="http://schemas.microsoft.com/office/drawing/2014/main" id="{1C91A9CB-FA1D-9A62-0C0C-5C131D7A5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 y="1591088"/>
            <a:ext cx="6962966" cy="4541719"/>
          </a:xfrm>
        </p:spPr>
      </p:pic>
      <p:grpSp>
        <p:nvGrpSpPr>
          <p:cNvPr id="13" name="Groep 12">
            <a:extLst>
              <a:ext uri="{FF2B5EF4-FFF2-40B4-BE49-F238E27FC236}">
                <a16:creationId xmlns:a16="http://schemas.microsoft.com/office/drawing/2014/main" id="{5281208F-5AB7-8163-A1E4-41BFF9313ABD}"/>
              </a:ext>
            </a:extLst>
          </p:cNvPr>
          <p:cNvGrpSpPr/>
          <p:nvPr/>
        </p:nvGrpSpPr>
        <p:grpSpPr>
          <a:xfrm>
            <a:off x="8640889" y="3030010"/>
            <a:ext cx="2862072" cy="1708912"/>
            <a:chOff x="8778240" y="3922808"/>
            <a:chExt cx="2862072" cy="1708912"/>
          </a:xfrm>
        </p:grpSpPr>
        <p:sp>
          <p:nvSpPr>
            <p:cNvPr id="12" name="Rechthoek 11">
              <a:extLst>
                <a:ext uri="{FF2B5EF4-FFF2-40B4-BE49-F238E27FC236}">
                  <a16:creationId xmlns:a16="http://schemas.microsoft.com/office/drawing/2014/main" id="{2CF4279F-23C3-B1C1-C536-A8D00FE9046C}"/>
                </a:ext>
              </a:extLst>
            </p:cNvPr>
            <p:cNvSpPr/>
            <p:nvPr/>
          </p:nvSpPr>
          <p:spPr>
            <a:xfrm>
              <a:off x="8778240" y="4022408"/>
              <a:ext cx="2862072" cy="15097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1CA42FA8-0FA8-80D7-27F7-BF660D638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0432" y="3922808"/>
              <a:ext cx="2563368" cy="1708912"/>
            </a:xfrm>
            <a:prstGeom prst="rect">
              <a:avLst/>
            </a:prstGeom>
          </p:spPr>
        </p:pic>
      </p:grpSp>
      <p:sp>
        <p:nvSpPr>
          <p:cNvPr id="20" name="Pijl: omlaag 19">
            <a:extLst>
              <a:ext uri="{FF2B5EF4-FFF2-40B4-BE49-F238E27FC236}">
                <a16:creationId xmlns:a16="http://schemas.microsoft.com/office/drawing/2014/main" id="{FF885DD0-E2FF-1D23-0B60-30F39A9C3FDB}"/>
              </a:ext>
            </a:extLst>
          </p:cNvPr>
          <p:cNvSpPr/>
          <p:nvPr/>
        </p:nvSpPr>
        <p:spPr>
          <a:xfrm rot="10800000">
            <a:off x="9822640" y="1752634"/>
            <a:ext cx="393192" cy="1367753"/>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grpSp>
        <p:nvGrpSpPr>
          <p:cNvPr id="25" name="Groep 24">
            <a:extLst>
              <a:ext uri="{FF2B5EF4-FFF2-40B4-BE49-F238E27FC236}">
                <a16:creationId xmlns:a16="http://schemas.microsoft.com/office/drawing/2014/main" id="{B48FCB79-4C9B-B244-C860-2F23430E45DF}"/>
              </a:ext>
            </a:extLst>
          </p:cNvPr>
          <p:cNvGrpSpPr/>
          <p:nvPr/>
        </p:nvGrpSpPr>
        <p:grpSpPr>
          <a:xfrm>
            <a:off x="8513524" y="237466"/>
            <a:ext cx="3072384" cy="1525247"/>
            <a:chOff x="8430768" y="893647"/>
            <a:chExt cx="3072384" cy="1525247"/>
          </a:xfrm>
        </p:grpSpPr>
        <p:sp>
          <p:nvSpPr>
            <p:cNvPr id="24" name="Rechthoek 23">
              <a:extLst>
                <a:ext uri="{FF2B5EF4-FFF2-40B4-BE49-F238E27FC236}">
                  <a16:creationId xmlns:a16="http://schemas.microsoft.com/office/drawing/2014/main" id="{EFB3AE0F-8C12-7775-4B79-BAD95A8F284D}"/>
                </a:ext>
              </a:extLst>
            </p:cNvPr>
            <p:cNvSpPr/>
            <p:nvPr/>
          </p:nvSpPr>
          <p:spPr>
            <a:xfrm>
              <a:off x="8430768" y="893647"/>
              <a:ext cx="3072384" cy="1525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pic>
          <p:nvPicPr>
            <p:cNvPr id="15" name="Afbeelding 14">
              <a:extLst>
                <a:ext uri="{FF2B5EF4-FFF2-40B4-BE49-F238E27FC236}">
                  <a16:creationId xmlns:a16="http://schemas.microsoft.com/office/drawing/2014/main" id="{17810944-A243-0495-D5C6-5E0C236174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7730" y="929471"/>
              <a:ext cx="2857500" cy="1410111"/>
            </a:xfrm>
            <a:prstGeom prst="rect">
              <a:avLst/>
            </a:prstGeom>
          </p:spPr>
        </p:pic>
        <p:sp>
          <p:nvSpPr>
            <p:cNvPr id="23" name="Tekstvak 22">
              <a:extLst>
                <a:ext uri="{FF2B5EF4-FFF2-40B4-BE49-F238E27FC236}">
                  <a16:creationId xmlns:a16="http://schemas.microsoft.com/office/drawing/2014/main" id="{3BC0139D-15CB-A709-AAE3-1485EDA94E66}"/>
                </a:ext>
              </a:extLst>
            </p:cNvPr>
            <p:cNvSpPr txBox="1"/>
            <p:nvPr/>
          </p:nvSpPr>
          <p:spPr>
            <a:xfrm>
              <a:off x="9126954" y="1970251"/>
              <a:ext cx="2337948" cy="369332"/>
            </a:xfrm>
            <a:prstGeom prst="rect">
              <a:avLst/>
            </a:prstGeom>
            <a:noFill/>
          </p:spPr>
          <p:txBody>
            <a:bodyPr wrap="none" rtlCol="0">
              <a:spAutoFit/>
            </a:bodyPr>
            <a:lstStyle/>
            <a:p>
              <a:r>
                <a:rPr lang="en-GB" dirty="0"/>
                <a:t>Repository – Java Code</a:t>
              </a:r>
              <a:endParaRPr lang="LID4096" dirty="0"/>
            </a:p>
          </p:txBody>
        </p:sp>
      </p:grpSp>
      <p:sp>
        <p:nvSpPr>
          <p:cNvPr id="26" name="Pijl: links 25">
            <a:extLst>
              <a:ext uri="{FF2B5EF4-FFF2-40B4-BE49-F238E27FC236}">
                <a16:creationId xmlns:a16="http://schemas.microsoft.com/office/drawing/2014/main" id="{2BCCCF8C-6A66-F384-C9A0-2A4277E0D1E4}"/>
              </a:ext>
            </a:extLst>
          </p:cNvPr>
          <p:cNvSpPr/>
          <p:nvPr/>
        </p:nvSpPr>
        <p:spPr>
          <a:xfrm>
            <a:off x="7386637" y="3679202"/>
            <a:ext cx="1254252"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 name="Tekstvak 26">
            <a:extLst>
              <a:ext uri="{FF2B5EF4-FFF2-40B4-BE49-F238E27FC236}">
                <a16:creationId xmlns:a16="http://schemas.microsoft.com/office/drawing/2014/main" id="{4647B1D3-E80E-1634-5432-3BAB9014096B}"/>
              </a:ext>
            </a:extLst>
          </p:cNvPr>
          <p:cNvSpPr txBox="1"/>
          <p:nvPr/>
        </p:nvSpPr>
        <p:spPr>
          <a:xfrm>
            <a:off x="10124544" y="2078082"/>
            <a:ext cx="928459" cy="923330"/>
          </a:xfrm>
          <a:prstGeom prst="rect">
            <a:avLst/>
          </a:prstGeom>
          <a:noFill/>
        </p:spPr>
        <p:txBody>
          <a:bodyPr wrap="none" rtlCol="0">
            <a:spAutoFit/>
          </a:bodyPr>
          <a:lstStyle/>
          <a:p>
            <a:r>
              <a:rPr lang="en-GB" dirty="0"/>
              <a:t>Commit</a:t>
            </a:r>
          </a:p>
          <a:p>
            <a:r>
              <a:rPr lang="en-GB" dirty="0"/>
              <a:t>Push</a:t>
            </a:r>
          </a:p>
          <a:p>
            <a:r>
              <a:rPr lang="en-GB" dirty="0"/>
              <a:t>Pull</a:t>
            </a:r>
            <a:endParaRPr lang="LID4096" dirty="0"/>
          </a:p>
        </p:txBody>
      </p:sp>
      <p:sp>
        <p:nvSpPr>
          <p:cNvPr id="29" name="Tekstvak 28">
            <a:extLst>
              <a:ext uri="{FF2B5EF4-FFF2-40B4-BE49-F238E27FC236}">
                <a16:creationId xmlns:a16="http://schemas.microsoft.com/office/drawing/2014/main" id="{8DEB8236-CAEA-3F50-4D05-9F17F8E3F9C4}"/>
              </a:ext>
            </a:extLst>
          </p:cNvPr>
          <p:cNvSpPr txBox="1"/>
          <p:nvPr/>
        </p:nvSpPr>
        <p:spPr>
          <a:xfrm>
            <a:off x="7702105" y="3450602"/>
            <a:ext cx="957313" cy="369332"/>
          </a:xfrm>
          <a:prstGeom prst="rect">
            <a:avLst/>
          </a:prstGeom>
          <a:noFill/>
        </p:spPr>
        <p:txBody>
          <a:bodyPr wrap="none" rtlCol="0">
            <a:spAutoFit/>
          </a:bodyPr>
          <a:lstStyle/>
          <a:p>
            <a:r>
              <a:rPr lang="en-GB" dirty="0"/>
              <a:t>Compile</a:t>
            </a:r>
            <a:endParaRPr lang="LID4096" dirty="0"/>
          </a:p>
        </p:txBody>
      </p:sp>
      <p:sp>
        <p:nvSpPr>
          <p:cNvPr id="30" name="Tekstvak 29">
            <a:extLst>
              <a:ext uri="{FF2B5EF4-FFF2-40B4-BE49-F238E27FC236}">
                <a16:creationId xmlns:a16="http://schemas.microsoft.com/office/drawing/2014/main" id="{FFFDF9DE-2C6F-86B6-25DA-096D73BE1AD0}"/>
              </a:ext>
            </a:extLst>
          </p:cNvPr>
          <p:cNvSpPr txBox="1"/>
          <p:nvPr/>
        </p:nvSpPr>
        <p:spPr>
          <a:xfrm>
            <a:off x="7726266" y="3958764"/>
            <a:ext cx="795411" cy="369332"/>
          </a:xfrm>
          <a:prstGeom prst="rect">
            <a:avLst/>
          </a:prstGeom>
          <a:noFill/>
        </p:spPr>
        <p:txBody>
          <a:bodyPr wrap="none" rtlCol="0">
            <a:spAutoFit/>
          </a:bodyPr>
          <a:lstStyle/>
          <a:p>
            <a:r>
              <a:rPr lang="en-GB" dirty="0"/>
              <a:t>Debug</a:t>
            </a:r>
            <a:endParaRPr lang="LID4096" dirty="0"/>
          </a:p>
        </p:txBody>
      </p:sp>
      <p:pic>
        <p:nvPicPr>
          <p:cNvPr id="2050" name="Picture 2">
            <a:extLst>
              <a:ext uri="{FF2B5EF4-FFF2-40B4-BE49-F238E27FC236}">
                <a16:creationId xmlns:a16="http://schemas.microsoft.com/office/drawing/2014/main" id="{7108A5BC-38A8-B412-F6B2-50BA1A95B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1465" y="5507823"/>
            <a:ext cx="3602349" cy="910661"/>
          </a:xfrm>
          <a:prstGeom prst="rect">
            <a:avLst/>
          </a:prstGeom>
          <a:noFill/>
          <a:extLst>
            <a:ext uri="{909E8E84-426E-40DD-AFC4-6F175D3DCCD1}">
              <a14:hiddenFill xmlns:a14="http://schemas.microsoft.com/office/drawing/2010/main">
                <a:solidFill>
                  <a:srgbClr val="FFFFFF"/>
                </a:solidFill>
              </a14:hiddenFill>
            </a:ext>
          </a:extLst>
        </p:spPr>
      </p:pic>
      <p:sp>
        <p:nvSpPr>
          <p:cNvPr id="31" name="Pijl: links 30">
            <a:extLst>
              <a:ext uri="{FF2B5EF4-FFF2-40B4-BE49-F238E27FC236}">
                <a16:creationId xmlns:a16="http://schemas.microsoft.com/office/drawing/2014/main" id="{3636DC8C-D728-91A8-F9F1-D1BFCBF19BF6}"/>
              </a:ext>
            </a:extLst>
          </p:cNvPr>
          <p:cNvSpPr/>
          <p:nvPr/>
        </p:nvSpPr>
        <p:spPr>
          <a:xfrm rot="16200000">
            <a:off x="9562360" y="4890458"/>
            <a:ext cx="904608"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kstvak 32">
            <a:extLst>
              <a:ext uri="{FF2B5EF4-FFF2-40B4-BE49-F238E27FC236}">
                <a16:creationId xmlns:a16="http://schemas.microsoft.com/office/drawing/2014/main" id="{3A9BCC23-D397-4CBB-704A-BA52F6FF7175}"/>
              </a:ext>
            </a:extLst>
          </p:cNvPr>
          <p:cNvSpPr txBox="1"/>
          <p:nvPr/>
        </p:nvSpPr>
        <p:spPr>
          <a:xfrm>
            <a:off x="10136695" y="4838522"/>
            <a:ext cx="1533906" cy="369332"/>
          </a:xfrm>
          <a:prstGeom prst="rect">
            <a:avLst/>
          </a:prstGeom>
          <a:noFill/>
        </p:spPr>
        <p:txBody>
          <a:bodyPr wrap="square">
            <a:spAutoFit/>
          </a:bodyPr>
          <a:lstStyle/>
          <a:p>
            <a:r>
              <a:rPr lang="en-US" dirty="0"/>
              <a:t>Get</a:t>
            </a:r>
            <a:endParaRPr lang="LID4096" dirty="0"/>
          </a:p>
        </p:txBody>
      </p:sp>
      <p:sp>
        <p:nvSpPr>
          <p:cNvPr id="34" name="Tekstvak 33">
            <a:extLst>
              <a:ext uri="{FF2B5EF4-FFF2-40B4-BE49-F238E27FC236}">
                <a16:creationId xmlns:a16="http://schemas.microsoft.com/office/drawing/2014/main" id="{CD685DAC-3D60-DF65-A875-C97583F0FF01}"/>
              </a:ext>
            </a:extLst>
          </p:cNvPr>
          <p:cNvSpPr txBox="1"/>
          <p:nvPr/>
        </p:nvSpPr>
        <p:spPr>
          <a:xfrm>
            <a:off x="10089908" y="6308140"/>
            <a:ext cx="1533906" cy="369332"/>
          </a:xfrm>
          <a:prstGeom prst="rect">
            <a:avLst/>
          </a:prstGeom>
          <a:noFill/>
        </p:spPr>
        <p:txBody>
          <a:bodyPr wrap="square">
            <a:spAutoFit/>
          </a:bodyPr>
          <a:lstStyle/>
          <a:p>
            <a:r>
              <a:rPr lang="en-US" dirty="0"/>
              <a:t>Libraries</a:t>
            </a:r>
            <a:endParaRPr lang="LID4096" dirty="0"/>
          </a:p>
        </p:txBody>
      </p:sp>
    </p:spTree>
    <p:extLst>
      <p:ext uri="{BB962C8B-B14F-4D97-AF65-F5344CB8AC3E}">
        <p14:creationId xmlns:p14="http://schemas.microsoft.com/office/powerpoint/2010/main" val="204325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D22F26-2D5F-1159-848B-9A5CCC773500}"/>
              </a:ext>
            </a:extLst>
          </p:cNvPr>
          <p:cNvSpPr>
            <a:spLocks noGrp="1"/>
          </p:cNvSpPr>
          <p:nvPr>
            <p:ph type="title"/>
          </p:nvPr>
        </p:nvSpPr>
        <p:spPr/>
        <p:txBody>
          <a:bodyPr/>
          <a:lstStyle/>
          <a:p>
            <a:r>
              <a:rPr lang="en-GB" dirty="0"/>
              <a:t>Java </a:t>
            </a:r>
            <a:r>
              <a:rPr lang="en-GB" dirty="0" err="1"/>
              <a:t>hierarchische</a:t>
            </a:r>
            <a:r>
              <a:rPr lang="en-GB" dirty="0"/>
              <a:t> </a:t>
            </a:r>
            <a:r>
              <a:rPr lang="en-GB" dirty="0" err="1"/>
              <a:t>objecten</a:t>
            </a:r>
            <a:endParaRPr lang="LID4096" dirty="0"/>
          </a:p>
        </p:txBody>
      </p:sp>
      <p:sp>
        <p:nvSpPr>
          <p:cNvPr id="3" name="Tijdelijke aanduiding voor inhoud 2">
            <a:extLst>
              <a:ext uri="{FF2B5EF4-FFF2-40B4-BE49-F238E27FC236}">
                <a16:creationId xmlns:a16="http://schemas.microsoft.com/office/drawing/2014/main" id="{49CFF70D-8B03-0F40-02B7-A7D0529C3ACA}"/>
              </a:ext>
            </a:extLst>
          </p:cNvPr>
          <p:cNvSpPr>
            <a:spLocks noGrp="1"/>
          </p:cNvSpPr>
          <p:nvPr>
            <p:ph idx="1"/>
          </p:nvPr>
        </p:nvSpPr>
        <p:spPr/>
        <p:txBody>
          <a:bodyPr>
            <a:normAutofit fontScale="85000" lnSpcReduction="20000"/>
          </a:bodyPr>
          <a:lstStyle/>
          <a:p>
            <a:r>
              <a:rPr lang="nl-NL" b="1" dirty="0"/>
              <a:t>Project:</a:t>
            </a:r>
          </a:p>
          <a:p>
            <a:pPr lvl="1"/>
            <a:r>
              <a:rPr lang="nl-NL" dirty="0"/>
              <a:t>Dit is de hoogste organisatorische eenheid in Java. Een project bevat alle bronbestanden, bibliotheken en configuratiebestanden die nodig zijn om een applicatie te bouwen. Het kan meerdere packages, klassen en resources bevatten.</a:t>
            </a:r>
          </a:p>
          <a:p>
            <a:r>
              <a:rPr lang="nl-NL" b="1" dirty="0"/>
              <a:t>Package:</a:t>
            </a:r>
          </a:p>
          <a:p>
            <a:pPr lvl="1"/>
            <a:r>
              <a:rPr lang="nl-NL" dirty="0"/>
              <a:t>Een package is een verzameling van gerelateerde klassen en interfaces. Het is een soort van folderstructuur. Voorbeeld: </a:t>
            </a:r>
            <a:r>
              <a:rPr lang="nl-NL" dirty="0" err="1"/>
              <a:t>com.capgemini.training</a:t>
            </a:r>
            <a:endParaRPr lang="nl-NL" dirty="0"/>
          </a:p>
          <a:p>
            <a:r>
              <a:rPr lang="nl-NL" b="1" dirty="0"/>
              <a:t>Class:</a:t>
            </a:r>
          </a:p>
          <a:p>
            <a:pPr lvl="1"/>
            <a:r>
              <a:rPr lang="nl-NL" dirty="0"/>
              <a:t>Een class bevat de code en de functies. Classes worden binnen packages geplaatst.</a:t>
            </a:r>
          </a:p>
          <a:p>
            <a:pPr lvl="2"/>
            <a:r>
              <a:rPr lang="nl-NL" dirty="0"/>
              <a:t>Voorbeeld: public class rekenen { ... }.</a:t>
            </a:r>
          </a:p>
          <a:p>
            <a:r>
              <a:rPr lang="nl-NL" dirty="0"/>
              <a:t>Resource:</a:t>
            </a:r>
          </a:p>
          <a:p>
            <a:pPr lvl="1"/>
            <a:r>
              <a:rPr lang="nl-NL" dirty="0"/>
              <a:t>Resources zijn niet-code bestanden die door de applicatie worden gebruikt, zoals afbeeldingen, audio, configuratiebestanden, enz. Deze worden meestal opgeslagen in een speciale map binnen het project, zoals </a:t>
            </a:r>
            <a:r>
              <a:rPr lang="nl-NL" dirty="0" err="1"/>
              <a:t>src</a:t>
            </a:r>
            <a:r>
              <a:rPr lang="nl-NL" dirty="0"/>
              <a:t>/</a:t>
            </a:r>
            <a:r>
              <a:rPr lang="nl-NL" dirty="0" err="1"/>
              <a:t>main</a:t>
            </a:r>
            <a:r>
              <a:rPr lang="nl-NL" dirty="0"/>
              <a:t>/resources.</a:t>
            </a:r>
          </a:p>
          <a:p>
            <a:pPr lvl="2"/>
            <a:r>
              <a:rPr lang="nl-NL" dirty="0"/>
              <a:t>Voorbeeld: Een afbeelding logo.png kan worden geplaatst in </a:t>
            </a:r>
            <a:r>
              <a:rPr lang="nl-NL" dirty="0" err="1"/>
              <a:t>src</a:t>
            </a:r>
            <a:r>
              <a:rPr lang="nl-NL" dirty="0"/>
              <a:t>/</a:t>
            </a:r>
            <a:r>
              <a:rPr lang="nl-NL" dirty="0" err="1"/>
              <a:t>main</a:t>
            </a:r>
            <a:r>
              <a:rPr lang="nl-NL" dirty="0"/>
              <a:t>/resources/images/logo.png.</a:t>
            </a:r>
            <a:endParaRPr lang="LID4096" dirty="0"/>
          </a:p>
        </p:txBody>
      </p:sp>
    </p:spTree>
    <p:extLst>
      <p:ext uri="{BB962C8B-B14F-4D97-AF65-F5344CB8AC3E}">
        <p14:creationId xmlns:p14="http://schemas.microsoft.com/office/powerpoint/2010/main" val="234179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0F7F8-BD1B-B896-475C-D9D717FE3A6D}"/>
              </a:ext>
            </a:extLst>
          </p:cNvPr>
          <p:cNvSpPr>
            <a:spLocks noGrp="1"/>
          </p:cNvSpPr>
          <p:nvPr>
            <p:ph type="title"/>
          </p:nvPr>
        </p:nvSpPr>
        <p:spPr/>
        <p:txBody>
          <a:bodyPr/>
          <a:lstStyle/>
          <a:p>
            <a:r>
              <a:rPr lang="en-GB" dirty="0"/>
              <a:t>Java </a:t>
            </a:r>
            <a:r>
              <a:rPr lang="en-GB" dirty="0" err="1"/>
              <a:t>functies</a:t>
            </a:r>
            <a:endParaRPr lang="LID4096" dirty="0"/>
          </a:p>
        </p:txBody>
      </p:sp>
      <p:pic>
        <p:nvPicPr>
          <p:cNvPr id="4098" name="Picture 2" descr="Java Methods - GeeksforGeeks">
            <a:extLst>
              <a:ext uri="{FF2B5EF4-FFF2-40B4-BE49-F238E27FC236}">
                <a16:creationId xmlns:a16="http://schemas.microsoft.com/office/drawing/2014/main" id="{1CC5CCE1-E5DB-F45B-047B-8EE62A25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 y="2557426"/>
            <a:ext cx="5324599" cy="2552427"/>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C730C296-F356-3C07-BECD-2449B12B1F4A}"/>
              </a:ext>
            </a:extLst>
          </p:cNvPr>
          <p:cNvSpPr txBox="1"/>
          <p:nvPr/>
        </p:nvSpPr>
        <p:spPr>
          <a:xfrm>
            <a:off x="923544" y="1591056"/>
            <a:ext cx="10625328" cy="646331"/>
          </a:xfrm>
          <a:prstGeom prst="rect">
            <a:avLst/>
          </a:prstGeom>
          <a:noFill/>
        </p:spPr>
        <p:txBody>
          <a:bodyPr wrap="square" rtlCol="0">
            <a:spAutoFit/>
          </a:bodyPr>
          <a:lstStyle/>
          <a:p>
            <a:r>
              <a:rPr lang="en-GB" dirty="0" err="1"/>
              <a:t>Functies</a:t>
            </a:r>
            <a:r>
              <a:rPr lang="en-GB" dirty="0"/>
              <a:t> </a:t>
            </a:r>
            <a:r>
              <a:rPr lang="en-GB" dirty="0" err="1"/>
              <a:t>worden</a:t>
            </a:r>
            <a:r>
              <a:rPr lang="en-GB" dirty="0"/>
              <a:t> in classes </a:t>
            </a:r>
            <a:r>
              <a:rPr lang="en-GB" dirty="0" err="1"/>
              <a:t>gedefinieerd</a:t>
            </a:r>
            <a:r>
              <a:rPr lang="en-GB" dirty="0"/>
              <a:t>. </a:t>
            </a:r>
            <a:r>
              <a:rPr lang="en-GB" dirty="0" err="1"/>
              <a:t>Een</a:t>
            </a:r>
            <a:r>
              <a:rPr lang="en-GB" dirty="0"/>
              <a:t> public (</a:t>
            </a:r>
            <a:r>
              <a:rPr lang="en-GB" dirty="0" err="1"/>
              <a:t>openbare</a:t>
            </a:r>
            <a:r>
              <a:rPr lang="en-GB" dirty="0"/>
              <a:t>) </a:t>
            </a:r>
            <a:r>
              <a:rPr lang="en-GB" dirty="0" err="1"/>
              <a:t>functie</a:t>
            </a:r>
            <a:r>
              <a:rPr lang="en-GB" dirty="0"/>
              <a:t> </a:t>
            </a:r>
            <a:r>
              <a:rPr lang="en-GB" dirty="0" err="1"/>
              <a:t>kan</a:t>
            </a:r>
            <a:r>
              <a:rPr lang="en-GB" dirty="0"/>
              <a:t> </a:t>
            </a:r>
            <a:r>
              <a:rPr lang="en-GB" dirty="0" err="1"/>
              <a:t>worden</a:t>
            </a:r>
            <a:r>
              <a:rPr lang="en-GB" dirty="0"/>
              <a:t> </a:t>
            </a:r>
            <a:r>
              <a:rPr lang="en-GB" dirty="0" err="1"/>
              <a:t>aangeroepen</a:t>
            </a:r>
            <a:r>
              <a:rPr lang="en-GB" dirty="0"/>
              <a:t> </a:t>
            </a:r>
            <a:r>
              <a:rPr lang="en-GB" dirty="0" err="1"/>
              <a:t>buiten</a:t>
            </a:r>
            <a:r>
              <a:rPr lang="en-GB" dirty="0"/>
              <a:t> de class door </a:t>
            </a:r>
            <a:r>
              <a:rPr lang="en-GB" dirty="0" err="1"/>
              <a:t>andere</a:t>
            </a:r>
            <a:r>
              <a:rPr lang="en-GB" dirty="0"/>
              <a:t> classes. </a:t>
            </a:r>
          </a:p>
        </p:txBody>
      </p:sp>
      <p:sp>
        <p:nvSpPr>
          <p:cNvPr id="8" name="Tekstvak 7">
            <a:extLst>
              <a:ext uri="{FF2B5EF4-FFF2-40B4-BE49-F238E27FC236}">
                <a16:creationId xmlns:a16="http://schemas.microsoft.com/office/drawing/2014/main" id="{4DDCB473-E7E4-30B0-08DE-0537B7B684ED}"/>
              </a:ext>
            </a:extLst>
          </p:cNvPr>
          <p:cNvSpPr txBox="1"/>
          <p:nvPr/>
        </p:nvSpPr>
        <p:spPr>
          <a:xfrm>
            <a:off x="6096000" y="2326362"/>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10" name="Tekstvak 9">
            <a:extLst>
              <a:ext uri="{FF2B5EF4-FFF2-40B4-BE49-F238E27FC236}">
                <a16:creationId xmlns:a16="http://schemas.microsoft.com/office/drawing/2014/main" id="{D463288A-44DB-C72D-9312-ECA350DD63BC}"/>
              </a:ext>
            </a:extLst>
          </p:cNvPr>
          <p:cNvSpPr txBox="1"/>
          <p:nvPr/>
        </p:nvSpPr>
        <p:spPr>
          <a:xfrm>
            <a:off x="6096000" y="383364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Tree>
    <p:extLst>
      <p:ext uri="{BB962C8B-B14F-4D97-AF65-F5344CB8AC3E}">
        <p14:creationId xmlns:p14="http://schemas.microsoft.com/office/powerpoint/2010/main" val="397007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A4A84-229A-A227-7355-C4FB299BD393}"/>
              </a:ext>
            </a:extLst>
          </p:cNvPr>
          <p:cNvSpPr>
            <a:spLocks noGrp="1"/>
          </p:cNvSpPr>
          <p:nvPr>
            <p:ph type="title"/>
          </p:nvPr>
        </p:nvSpPr>
        <p:spPr/>
        <p:txBody>
          <a:bodyPr>
            <a:normAutofit/>
          </a:bodyPr>
          <a:lstStyle/>
          <a:p>
            <a:r>
              <a:rPr lang="en-GB" dirty="0" err="1"/>
              <a:t>Rekenprogramma</a:t>
            </a:r>
            <a:r>
              <a:rPr lang="en-GB" dirty="0"/>
              <a:t> </a:t>
            </a:r>
            <a:endParaRPr lang="LID4096" dirty="0"/>
          </a:p>
        </p:txBody>
      </p:sp>
      <p:sp>
        <p:nvSpPr>
          <p:cNvPr id="4" name="Tekstvak 3">
            <a:extLst>
              <a:ext uri="{FF2B5EF4-FFF2-40B4-BE49-F238E27FC236}">
                <a16:creationId xmlns:a16="http://schemas.microsoft.com/office/drawing/2014/main" id="{3352F5FC-0442-E734-AC31-280403316A1C}"/>
              </a:ext>
            </a:extLst>
          </p:cNvPr>
          <p:cNvSpPr txBox="1"/>
          <p:nvPr/>
        </p:nvSpPr>
        <p:spPr>
          <a:xfrm>
            <a:off x="6900672" y="3505938"/>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5" name="Tekstvak 4">
            <a:extLst>
              <a:ext uri="{FF2B5EF4-FFF2-40B4-BE49-F238E27FC236}">
                <a16:creationId xmlns:a16="http://schemas.microsoft.com/office/drawing/2014/main" id="{FFB6DBF6-4DEA-36D8-BDB5-346B1983ABEE}"/>
              </a:ext>
            </a:extLst>
          </p:cNvPr>
          <p:cNvSpPr txBox="1"/>
          <p:nvPr/>
        </p:nvSpPr>
        <p:spPr>
          <a:xfrm>
            <a:off x="6900672" y="525096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9" name="Tekstvak 8">
            <a:extLst>
              <a:ext uri="{FF2B5EF4-FFF2-40B4-BE49-F238E27FC236}">
                <a16:creationId xmlns:a16="http://schemas.microsoft.com/office/drawing/2014/main" id="{ACD84803-0547-70FA-E644-51C9AC19C946}"/>
              </a:ext>
            </a:extLst>
          </p:cNvPr>
          <p:cNvSpPr txBox="1"/>
          <p:nvPr/>
        </p:nvSpPr>
        <p:spPr>
          <a:xfrm>
            <a:off x="838200" y="1506022"/>
            <a:ext cx="1057534" cy="369332"/>
          </a:xfrm>
          <a:prstGeom prst="rect">
            <a:avLst/>
          </a:prstGeom>
          <a:noFill/>
        </p:spPr>
        <p:txBody>
          <a:bodyPr wrap="none" rtlCol="0">
            <a:spAutoFit/>
          </a:bodyPr>
          <a:lstStyle/>
          <a:p>
            <a:r>
              <a:rPr lang="en-GB" dirty="0" err="1"/>
              <a:t>Opgave</a:t>
            </a:r>
            <a:r>
              <a:rPr lang="en-GB" dirty="0"/>
              <a:t> 1</a:t>
            </a:r>
            <a:endParaRPr lang="LID4096" dirty="0"/>
          </a:p>
        </p:txBody>
      </p:sp>
      <p:sp>
        <p:nvSpPr>
          <p:cNvPr id="10" name="Tekstvak 9">
            <a:extLst>
              <a:ext uri="{FF2B5EF4-FFF2-40B4-BE49-F238E27FC236}">
                <a16:creationId xmlns:a16="http://schemas.microsoft.com/office/drawing/2014/main" id="{10AD0CDE-8FF7-ACD8-6D06-E04BDAFF601F}"/>
              </a:ext>
            </a:extLst>
          </p:cNvPr>
          <p:cNvSpPr txBox="1"/>
          <p:nvPr/>
        </p:nvSpPr>
        <p:spPr>
          <a:xfrm>
            <a:off x="6827520" y="3136606"/>
            <a:ext cx="1378839" cy="369332"/>
          </a:xfrm>
          <a:prstGeom prst="rect">
            <a:avLst/>
          </a:prstGeom>
          <a:noFill/>
        </p:spPr>
        <p:txBody>
          <a:bodyPr wrap="none" rtlCol="0">
            <a:spAutoFit/>
          </a:bodyPr>
          <a:lstStyle/>
          <a:p>
            <a:r>
              <a:rPr lang="en-GB" dirty="0"/>
              <a:t>rekenen.java</a:t>
            </a:r>
            <a:endParaRPr lang="LID4096" dirty="0"/>
          </a:p>
        </p:txBody>
      </p:sp>
      <p:sp>
        <p:nvSpPr>
          <p:cNvPr id="11" name="Tekstvak 10">
            <a:extLst>
              <a:ext uri="{FF2B5EF4-FFF2-40B4-BE49-F238E27FC236}">
                <a16:creationId xmlns:a16="http://schemas.microsoft.com/office/drawing/2014/main" id="{D816049C-F1F2-53CD-47D2-948E187F1AA0}"/>
              </a:ext>
            </a:extLst>
          </p:cNvPr>
          <p:cNvSpPr txBox="1"/>
          <p:nvPr/>
        </p:nvSpPr>
        <p:spPr>
          <a:xfrm>
            <a:off x="6827519" y="4872491"/>
            <a:ext cx="1378839" cy="369332"/>
          </a:xfrm>
          <a:prstGeom prst="rect">
            <a:avLst/>
          </a:prstGeom>
          <a:noFill/>
        </p:spPr>
        <p:txBody>
          <a:bodyPr wrap="none" rtlCol="0">
            <a:spAutoFit/>
          </a:bodyPr>
          <a:lstStyle/>
          <a:p>
            <a:r>
              <a:rPr lang="en-GB" dirty="0"/>
              <a:t>bereken.java</a:t>
            </a:r>
            <a:endParaRPr lang="LID4096" dirty="0"/>
          </a:p>
        </p:txBody>
      </p:sp>
      <p:pic>
        <p:nvPicPr>
          <p:cNvPr id="13" name="Afbeelding 12">
            <a:extLst>
              <a:ext uri="{FF2B5EF4-FFF2-40B4-BE49-F238E27FC236}">
                <a16:creationId xmlns:a16="http://schemas.microsoft.com/office/drawing/2014/main" id="{ABEF9B61-B538-914B-5AED-F3295FD7E32D}"/>
              </a:ext>
            </a:extLst>
          </p:cNvPr>
          <p:cNvPicPr>
            <a:picLocks noChangeAspect="1"/>
          </p:cNvPicPr>
          <p:nvPr/>
        </p:nvPicPr>
        <p:blipFill>
          <a:blip r:embed="rId2"/>
          <a:stretch>
            <a:fillRect/>
          </a:stretch>
        </p:blipFill>
        <p:spPr>
          <a:xfrm>
            <a:off x="6900672" y="1245773"/>
            <a:ext cx="2372056" cy="1838582"/>
          </a:xfrm>
          <a:prstGeom prst="rect">
            <a:avLst/>
          </a:prstGeom>
          <a:ln w="6350">
            <a:solidFill>
              <a:schemeClr val="tx1"/>
            </a:solidFill>
          </a:ln>
        </p:spPr>
      </p:pic>
      <p:sp>
        <p:nvSpPr>
          <p:cNvPr id="14" name="Tekstvak 13">
            <a:extLst>
              <a:ext uri="{FF2B5EF4-FFF2-40B4-BE49-F238E27FC236}">
                <a16:creationId xmlns:a16="http://schemas.microsoft.com/office/drawing/2014/main" id="{6AA1BA4F-1987-49FF-D8AE-0C01D81A2ECA}"/>
              </a:ext>
            </a:extLst>
          </p:cNvPr>
          <p:cNvSpPr txBox="1"/>
          <p:nvPr/>
        </p:nvSpPr>
        <p:spPr>
          <a:xfrm>
            <a:off x="838200" y="1875354"/>
            <a:ext cx="5736336" cy="4524315"/>
          </a:xfrm>
          <a:prstGeom prst="rect">
            <a:avLst/>
          </a:prstGeom>
          <a:noFill/>
        </p:spPr>
        <p:txBody>
          <a:bodyPr wrap="square" rtlCol="0">
            <a:spAutoFit/>
          </a:bodyPr>
          <a:lstStyle/>
          <a:p>
            <a:pPr marL="285750" indent="-285750">
              <a:buFont typeface="Arial" panose="020B0604020202020204" pitchFamily="34" charset="0"/>
              <a:buChar char="•"/>
            </a:pPr>
            <a:r>
              <a:rPr lang="en-GB" dirty="0"/>
              <a:t>File, New , Java project</a:t>
            </a:r>
          </a:p>
          <a:p>
            <a:pPr marL="285750" indent="-285750">
              <a:buFont typeface="Arial" panose="020B0604020202020204" pitchFamily="34" charset="0"/>
              <a:buChar char="•"/>
            </a:pPr>
            <a:r>
              <a:rPr lang="en-GB" dirty="0" err="1"/>
              <a:t>Vul</a:t>
            </a:r>
            <a:r>
              <a:rPr lang="en-GB" dirty="0"/>
              <a:t> </a:t>
            </a:r>
            <a:r>
              <a:rPr lang="en-GB" dirty="0" err="1"/>
              <a:t>een</a:t>
            </a:r>
            <a:r>
              <a:rPr lang="en-GB" dirty="0"/>
              <a:t> </a:t>
            </a:r>
            <a:r>
              <a:rPr lang="en-GB" dirty="0" err="1"/>
              <a:t>Projectnaam</a:t>
            </a:r>
            <a:r>
              <a:rPr lang="en-GB" dirty="0"/>
              <a:t> in (tools)</a:t>
            </a:r>
          </a:p>
          <a:p>
            <a:pPr marL="285750" indent="-285750">
              <a:buFont typeface="Arial" panose="020B0604020202020204" pitchFamily="34" charset="0"/>
              <a:buChar char="•"/>
            </a:pPr>
            <a:r>
              <a:rPr lang="en-GB" dirty="0" err="1"/>
              <a:t>Kies</a:t>
            </a:r>
            <a:r>
              <a:rPr lang="en-GB" dirty="0"/>
              <a:t> JavaSE-17 </a:t>
            </a:r>
            <a:r>
              <a:rPr lang="en-GB" dirty="0" err="1"/>
              <a:t>als</a:t>
            </a:r>
            <a:r>
              <a:rPr lang="en-GB" dirty="0"/>
              <a:t> execution environment</a:t>
            </a:r>
          </a:p>
          <a:p>
            <a:pPr marL="285750" indent="-285750">
              <a:buFont typeface="Arial" panose="020B0604020202020204" pitchFamily="34" charset="0"/>
              <a:buChar char="•"/>
            </a:pPr>
            <a:r>
              <a:rPr lang="en-GB" dirty="0"/>
              <a:t>Finish (rest default)</a:t>
            </a:r>
          </a:p>
          <a:p>
            <a:pPr marL="285750" indent="-285750">
              <a:buFont typeface="Arial" panose="020B0604020202020204" pitchFamily="34" charset="0"/>
              <a:buChar char="•"/>
            </a:pPr>
            <a:r>
              <a:rPr lang="en-GB" dirty="0"/>
              <a:t>Maak in </a:t>
            </a:r>
            <a:r>
              <a:rPr lang="en-GB" dirty="0" err="1"/>
              <a:t>src</a:t>
            </a:r>
            <a:r>
              <a:rPr lang="en-GB" dirty="0"/>
              <a:t> </a:t>
            </a:r>
            <a:r>
              <a:rPr lang="en-GB" dirty="0" err="1"/>
              <a:t>een</a:t>
            </a:r>
            <a:r>
              <a:rPr lang="en-GB" dirty="0"/>
              <a:t> package </a:t>
            </a:r>
            <a:r>
              <a:rPr lang="en-GB" dirty="0" err="1"/>
              <a:t>aan</a:t>
            </a:r>
            <a:r>
              <a:rPr lang="en-GB" dirty="0"/>
              <a:t> (</a:t>
            </a:r>
            <a:r>
              <a:rPr lang="en-GB" dirty="0" err="1"/>
              <a:t>com.capgemini.traning</a:t>
            </a:r>
            <a:r>
              <a:rPr lang="en-GB" dirty="0"/>
              <a:t>)</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r>
              <a:rPr lang="en-GB" dirty="0"/>
              <a:t> met </a:t>
            </a:r>
            <a:r>
              <a:rPr lang="en-GB" dirty="0" err="1"/>
              <a:t>onderstaande</a:t>
            </a:r>
            <a:r>
              <a:rPr lang="en-GB" dirty="0"/>
              <a:t> setting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Bovenstaande</a:t>
            </a:r>
            <a:r>
              <a:rPr lang="en-GB" dirty="0"/>
              <a:t> is </a:t>
            </a:r>
            <a:r>
              <a:rPr lang="en-GB" dirty="0" err="1"/>
              <a:t>belangrijk</a:t>
            </a:r>
            <a:r>
              <a:rPr lang="en-GB" dirty="0"/>
              <a:t> </a:t>
            </a:r>
            <a:r>
              <a:rPr lang="en-GB" dirty="0" err="1"/>
              <a:t>hier</a:t>
            </a:r>
            <a:r>
              <a:rPr lang="en-GB" dirty="0"/>
              <a:t> start de Java app mee.</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endParaRPr lang="en-GB" dirty="0"/>
          </a:p>
          <a:p>
            <a:pPr marL="285750" indent="-285750">
              <a:buFont typeface="Arial" panose="020B0604020202020204" pitchFamily="34" charset="0"/>
              <a:buChar char="•"/>
            </a:pPr>
            <a:r>
              <a:rPr lang="en-GB" dirty="0" err="1"/>
              <a:t>Rechtermuis</a:t>
            </a:r>
            <a:r>
              <a:rPr lang="en-GB" dirty="0"/>
              <a:t> op je project (run as java </a:t>
            </a:r>
            <a:r>
              <a:rPr lang="en-GB" dirty="0" err="1"/>
              <a:t>applicatie</a:t>
            </a:r>
            <a:r>
              <a:rPr lang="en-GB" dirty="0"/>
              <a:t>)</a:t>
            </a:r>
          </a:p>
          <a:p>
            <a:pPr marL="285750" indent="-285750">
              <a:buFont typeface="Arial" panose="020B0604020202020204" pitchFamily="34" charset="0"/>
              <a:buChar char="•"/>
            </a:pPr>
            <a:r>
              <a:rPr lang="en-GB" dirty="0"/>
              <a:t>In je console </a:t>
            </a:r>
            <a:r>
              <a:rPr lang="en-GB" dirty="0" err="1"/>
              <a:t>zou</a:t>
            </a:r>
            <a:r>
              <a:rPr lang="en-GB" dirty="0"/>
              <a:t> 0 </a:t>
            </a:r>
            <a:r>
              <a:rPr lang="en-GB" dirty="0" err="1"/>
              <a:t>moeten</a:t>
            </a:r>
            <a:r>
              <a:rPr lang="en-GB" dirty="0"/>
              <a:t> </a:t>
            </a:r>
            <a:r>
              <a:rPr lang="en-GB" dirty="0" err="1"/>
              <a:t>komen</a:t>
            </a:r>
            <a:r>
              <a:rPr lang="en-GB" dirty="0"/>
              <a:t> </a:t>
            </a:r>
          </a:p>
          <a:p>
            <a:pPr marL="285750" indent="-285750">
              <a:buFont typeface="Arial" panose="020B0604020202020204" pitchFamily="34" charset="0"/>
              <a:buChar char="•"/>
            </a:pPr>
            <a:r>
              <a:rPr lang="en-GB" dirty="0" err="1"/>
              <a:t>Verwijder</a:t>
            </a:r>
            <a:r>
              <a:rPr lang="en-GB" dirty="0"/>
              <a:t> de comments in rekenen.java</a:t>
            </a:r>
          </a:p>
          <a:p>
            <a:pPr marL="285750" indent="-285750">
              <a:buFont typeface="Arial" panose="020B0604020202020204" pitchFamily="34" charset="0"/>
              <a:buChar char="•"/>
            </a:pPr>
            <a:r>
              <a:rPr lang="en-GB" dirty="0"/>
              <a:t>Run </a:t>
            </a:r>
            <a:r>
              <a:rPr lang="en-GB" dirty="0" err="1"/>
              <a:t>opnieuw</a:t>
            </a:r>
            <a:r>
              <a:rPr lang="en-GB" dirty="0"/>
              <a:t> , er </a:t>
            </a:r>
            <a:r>
              <a:rPr lang="en-GB" dirty="0" err="1"/>
              <a:t>zou</a:t>
            </a:r>
            <a:r>
              <a:rPr lang="en-GB" dirty="0"/>
              <a:t> nu 6 </a:t>
            </a:r>
            <a:r>
              <a:rPr lang="en-GB" dirty="0" err="1"/>
              <a:t>moeten</a:t>
            </a:r>
            <a:r>
              <a:rPr lang="en-GB" dirty="0"/>
              <a:t> </a:t>
            </a:r>
            <a:r>
              <a:rPr lang="en-GB" dirty="0" err="1"/>
              <a:t>uitkomen</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LID4096" dirty="0"/>
          </a:p>
        </p:txBody>
      </p:sp>
      <p:pic>
        <p:nvPicPr>
          <p:cNvPr id="16" name="Afbeelding 15">
            <a:extLst>
              <a:ext uri="{FF2B5EF4-FFF2-40B4-BE49-F238E27FC236}">
                <a16:creationId xmlns:a16="http://schemas.microsoft.com/office/drawing/2014/main" id="{E26F1FBE-3AD3-9D44-2F61-031F3120E141}"/>
              </a:ext>
            </a:extLst>
          </p:cNvPr>
          <p:cNvPicPr>
            <a:picLocks noChangeAspect="1"/>
          </p:cNvPicPr>
          <p:nvPr/>
        </p:nvPicPr>
        <p:blipFill>
          <a:blip r:embed="rId3"/>
          <a:stretch>
            <a:fillRect/>
          </a:stretch>
        </p:blipFill>
        <p:spPr>
          <a:xfrm>
            <a:off x="1269449" y="3608996"/>
            <a:ext cx="3343742" cy="371527"/>
          </a:xfrm>
          <a:prstGeom prst="rect">
            <a:avLst/>
          </a:prstGeom>
        </p:spPr>
      </p:pic>
      <p:sp>
        <p:nvSpPr>
          <p:cNvPr id="18" name="Tekstvak 17">
            <a:extLst>
              <a:ext uri="{FF2B5EF4-FFF2-40B4-BE49-F238E27FC236}">
                <a16:creationId xmlns:a16="http://schemas.microsoft.com/office/drawing/2014/main" id="{C96C81B8-FE52-8CA1-E204-7869E1916827}"/>
              </a:ext>
            </a:extLst>
          </p:cNvPr>
          <p:cNvSpPr txBox="1"/>
          <p:nvPr/>
        </p:nvSpPr>
        <p:spPr>
          <a:xfrm>
            <a:off x="486156" y="6030337"/>
            <a:ext cx="6094476" cy="369332"/>
          </a:xfrm>
          <a:prstGeom prst="rect">
            <a:avLst/>
          </a:prstGeom>
          <a:noFill/>
        </p:spPr>
        <p:txBody>
          <a:bodyPr wrap="square">
            <a:spAutoFit/>
          </a:bodyPr>
          <a:lstStyle/>
          <a:p>
            <a:r>
              <a:rPr lang="LID4096" dirty="0"/>
              <a:t>https://github.com/otcap/training/tree/main/java/quickstart</a:t>
            </a:r>
          </a:p>
        </p:txBody>
      </p:sp>
    </p:spTree>
    <p:extLst>
      <p:ext uri="{BB962C8B-B14F-4D97-AF65-F5344CB8AC3E}">
        <p14:creationId xmlns:p14="http://schemas.microsoft.com/office/powerpoint/2010/main" val="402168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B5A5ADBB-D5BF-2E5E-D3A1-CCBCE83259C4}"/>
              </a:ext>
            </a:extLst>
          </p:cNvPr>
          <p:cNvSpPr/>
          <p:nvPr/>
        </p:nvSpPr>
        <p:spPr>
          <a:xfrm>
            <a:off x="6751320" y="4892675"/>
            <a:ext cx="4486656"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2" name="Titel 1">
            <a:extLst>
              <a:ext uri="{FF2B5EF4-FFF2-40B4-BE49-F238E27FC236}">
                <a16:creationId xmlns:a16="http://schemas.microsoft.com/office/drawing/2014/main" id="{015551AF-C284-B58C-76CB-D49AF5712EE2}"/>
              </a:ext>
            </a:extLst>
          </p:cNvPr>
          <p:cNvSpPr>
            <a:spLocks noGrp="1"/>
          </p:cNvSpPr>
          <p:nvPr>
            <p:ph type="title"/>
          </p:nvPr>
        </p:nvSpPr>
        <p:spPr/>
        <p:txBody>
          <a:bodyPr/>
          <a:lstStyle/>
          <a:p>
            <a:r>
              <a:rPr lang="en-GB" dirty="0" err="1"/>
              <a:t>Compileren</a:t>
            </a:r>
            <a:r>
              <a:rPr lang="en-GB" dirty="0"/>
              <a:t> en jar files</a:t>
            </a:r>
            <a:endParaRPr lang="LID4096" dirty="0"/>
          </a:p>
        </p:txBody>
      </p:sp>
      <p:sp>
        <p:nvSpPr>
          <p:cNvPr id="3" name="Tijdelijke aanduiding voor inhoud 2">
            <a:extLst>
              <a:ext uri="{FF2B5EF4-FFF2-40B4-BE49-F238E27FC236}">
                <a16:creationId xmlns:a16="http://schemas.microsoft.com/office/drawing/2014/main" id="{7C663937-8A7A-BBE8-F392-A83154FA0543}"/>
              </a:ext>
            </a:extLst>
          </p:cNvPr>
          <p:cNvSpPr>
            <a:spLocks noGrp="1"/>
          </p:cNvSpPr>
          <p:nvPr>
            <p:ph idx="1"/>
          </p:nvPr>
        </p:nvSpPr>
        <p:spPr>
          <a:xfrm>
            <a:off x="297180" y="1690688"/>
            <a:ext cx="11597640" cy="4225480"/>
          </a:xfrm>
        </p:spPr>
        <p:txBody>
          <a:bodyPr>
            <a:normAutofit/>
          </a:bodyPr>
          <a:lstStyle/>
          <a:p>
            <a:r>
              <a:rPr lang="nl-NL" sz="1600" dirty="0"/>
              <a:t>Compileren is het proces waarbij een computerprogramma geschreven in code door een ontwikkelaar wordt vertaald naar een code die een computer snel kan verwerken. </a:t>
            </a:r>
          </a:p>
          <a:p>
            <a:r>
              <a:rPr lang="nl-NL" sz="1600" dirty="0"/>
              <a:t>Java files worden door </a:t>
            </a:r>
            <a:r>
              <a:rPr lang="nl-NL" sz="1600" dirty="0" err="1"/>
              <a:t>javac</a:t>
            </a:r>
            <a:r>
              <a:rPr lang="nl-NL" sz="1600" dirty="0"/>
              <a:t> gecompileerd </a:t>
            </a:r>
          </a:p>
          <a:p>
            <a:r>
              <a:rPr lang="nl-NL" sz="1600" dirty="0"/>
              <a:t>Bovenstaande file “world.java” kan je uitvoeren in een </a:t>
            </a:r>
            <a:r>
              <a:rPr lang="nl-NL" sz="1600" dirty="0" err="1"/>
              <a:t>command</a:t>
            </a:r>
            <a:r>
              <a:rPr lang="nl-NL" sz="1600" dirty="0"/>
              <a:t> line door:  </a:t>
            </a:r>
            <a:r>
              <a:rPr lang="nl-NL" sz="1600" dirty="0" err="1"/>
              <a:t>java</a:t>
            </a:r>
            <a:r>
              <a:rPr lang="nl-NL" sz="1600" dirty="0"/>
              <a:t> world.java</a:t>
            </a:r>
          </a:p>
          <a:p>
            <a:r>
              <a:rPr lang="nl-NL" sz="1600" dirty="0"/>
              <a:t>Je kan het bestand ook compileren in een JAR file met </a:t>
            </a:r>
            <a:r>
              <a:rPr lang="nl-NL" sz="1600" dirty="0" err="1"/>
              <a:t>javac</a:t>
            </a:r>
            <a:endParaRPr lang="nl-NL" sz="1600" dirty="0"/>
          </a:p>
          <a:p>
            <a:pPr lvl="1"/>
            <a:r>
              <a:rPr lang="nl-NL" sz="1200" dirty="0"/>
              <a:t>Windows Start, cmd.exe</a:t>
            </a:r>
          </a:p>
          <a:p>
            <a:pPr lvl="1"/>
            <a:r>
              <a:rPr lang="nl-NL" sz="1200" dirty="0"/>
              <a:t>md </a:t>
            </a:r>
            <a:r>
              <a:rPr lang="nl-NL" sz="1200" dirty="0" err="1"/>
              <a:t>build</a:t>
            </a:r>
            <a:r>
              <a:rPr lang="nl-NL" sz="1200" dirty="0"/>
              <a:t>  (Maak een directory </a:t>
            </a:r>
            <a:r>
              <a:rPr lang="nl-NL" sz="1200" dirty="0" err="1"/>
              <a:t>build</a:t>
            </a:r>
            <a:r>
              <a:rPr lang="nl-NL" sz="1200" dirty="0"/>
              <a:t> aan )</a:t>
            </a:r>
          </a:p>
          <a:p>
            <a:pPr lvl="1"/>
            <a:r>
              <a:rPr lang="en-GB" sz="1200" dirty="0" err="1"/>
              <a:t>javac</a:t>
            </a:r>
            <a:r>
              <a:rPr lang="en-GB" sz="1200" dirty="0"/>
              <a:t> -d ./build world.java  (</a:t>
            </a:r>
            <a:r>
              <a:rPr lang="en-GB" sz="1200" dirty="0" err="1"/>
              <a:t>dit</a:t>
            </a:r>
            <a:r>
              <a:rPr lang="en-GB" sz="1200" dirty="0"/>
              <a:t> </a:t>
            </a:r>
            <a:r>
              <a:rPr lang="en-GB" sz="1200" dirty="0" err="1"/>
              <a:t>maakt</a:t>
            </a:r>
            <a:r>
              <a:rPr lang="en-GB" sz="1200" dirty="0"/>
              <a:t> de </a:t>
            </a:r>
            <a:r>
              <a:rPr lang="en-GB" sz="1200" dirty="0" err="1"/>
              <a:t>structuur</a:t>
            </a:r>
            <a:r>
              <a:rPr lang="en-GB" sz="1200" dirty="0"/>
              <a:t> en de java class </a:t>
            </a:r>
            <a:r>
              <a:rPr lang="en-GB" sz="1200" dirty="0" err="1"/>
              <a:t>aan</a:t>
            </a:r>
            <a:r>
              <a:rPr lang="en-GB" sz="1200" dirty="0"/>
              <a:t>)</a:t>
            </a:r>
          </a:p>
          <a:p>
            <a:pPr lvl="1"/>
            <a:r>
              <a:rPr lang="en-GB" sz="1200" dirty="0"/>
              <a:t>cd build  ( ga </a:t>
            </a:r>
            <a:r>
              <a:rPr lang="en-GB" sz="1200" dirty="0" err="1"/>
              <a:t>naar</a:t>
            </a:r>
            <a:r>
              <a:rPr lang="en-GB" sz="1200" dirty="0"/>
              <a:t> de directory build)</a:t>
            </a:r>
          </a:p>
          <a:p>
            <a:pPr lvl="1"/>
            <a:r>
              <a:rPr lang="nl-NL" sz="1200" dirty="0" err="1"/>
              <a:t>jar</a:t>
            </a:r>
            <a:r>
              <a:rPr lang="nl-NL" sz="1200" dirty="0"/>
              <a:t> </a:t>
            </a:r>
            <a:r>
              <a:rPr lang="nl-NL" sz="1200" dirty="0" err="1"/>
              <a:t>cfe</a:t>
            </a:r>
            <a:r>
              <a:rPr lang="nl-NL" sz="1200" dirty="0"/>
              <a:t> hello.jar </a:t>
            </a:r>
            <a:r>
              <a:rPr lang="nl-NL" sz="1200" dirty="0" err="1"/>
              <a:t>hello</a:t>
            </a:r>
            <a:r>
              <a:rPr lang="nl-NL" sz="1200" dirty="0"/>
              <a:t>/</a:t>
            </a:r>
            <a:r>
              <a:rPr lang="nl-NL" sz="1200" dirty="0" err="1"/>
              <a:t>world</a:t>
            </a:r>
            <a:r>
              <a:rPr lang="nl-NL" sz="1200" dirty="0"/>
              <a:t> </a:t>
            </a:r>
            <a:r>
              <a:rPr lang="nl-NL" sz="1200" dirty="0" err="1"/>
              <a:t>hello</a:t>
            </a:r>
            <a:r>
              <a:rPr lang="nl-NL" sz="1200" dirty="0"/>
              <a:t>/</a:t>
            </a:r>
            <a:r>
              <a:rPr lang="nl-NL" sz="1200" dirty="0" err="1"/>
              <a:t>world.class</a:t>
            </a:r>
            <a:r>
              <a:rPr lang="nl-NL" sz="1200" dirty="0"/>
              <a:t>  (maak de </a:t>
            </a:r>
            <a:r>
              <a:rPr lang="nl-NL" sz="1200" dirty="0" err="1"/>
              <a:t>jar</a:t>
            </a:r>
            <a:r>
              <a:rPr lang="nl-NL" sz="1200" dirty="0"/>
              <a:t> file en geef de start class aan)</a:t>
            </a:r>
          </a:p>
          <a:p>
            <a:pPr lvl="1"/>
            <a:r>
              <a:rPr lang="nl-NL" sz="1200" dirty="0" err="1"/>
              <a:t>java</a:t>
            </a:r>
            <a:r>
              <a:rPr lang="nl-NL" sz="1200" dirty="0"/>
              <a:t> –</a:t>
            </a:r>
            <a:r>
              <a:rPr lang="nl-NL" sz="1200" dirty="0" err="1"/>
              <a:t>jar</a:t>
            </a:r>
            <a:r>
              <a:rPr lang="nl-NL" sz="1200" dirty="0"/>
              <a:t> hello.jar  (</a:t>
            </a:r>
            <a:r>
              <a:rPr lang="nl-NL" sz="1200" dirty="0" err="1"/>
              <a:t>java</a:t>
            </a:r>
            <a:r>
              <a:rPr lang="nl-NL" sz="1200" dirty="0"/>
              <a:t> code wordt uitgevoerd)</a:t>
            </a:r>
          </a:p>
          <a:p>
            <a:r>
              <a:rPr lang="nl-NL" sz="1600" dirty="0"/>
              <a:t>Een </a:t>
            </a:r>
            <a:r>
              <a:rPr lang="nl-NL" sz="1600" dirty="0" err="1"/>
              <a:t>jar</a:t>
            </a:r>
            <a:r>
              <a:rPr lang="nl-NL" sz="1600" dirty="0"/>
              <a:t> file is een soort van zipfile met alle gecompileerde code.</a:t>
            </a:r>
          </a:p>
          <a:p>
            <a:endParaRPr lang="nl-NL" sz="1600" dirty="0"/>
          </a:p>
          <a:p>
            <a:endParaRPr lang="nl-NL" sz="1600" dirty="0"/>
          </a:p>
          <a:p>
            <a:endParaRPr lang="nl-NL" sz="1600" dirty="0"/>
          </a:p>
          <a:p>
            <a:pPr marL="0" indent="0">
              <a:buNone/>
            </a:pPr>
            <a:endParaRPr lang="nl-NL" sz="1600" dirty="0"/>
          </a:p>
          <a:p>
            <a:pPr marL="457200" lvl="1" indent="0">
              <a:buNone/>
            </a:pPr>
            <a:endParaRPr lang="nl-NL" sz="1200" dirty="0"/>
          </a:p>
          <a:p>
            <a:pPr lvl="1"/>
            <a:endParaRPr lang="nl-NL" sz="1200" dirty="0"/>
          </a:p>
          <a:p>
            <a:pPr marL="0" indent="0">
              <a:buNone/>
            </a:pPr>
            <a:endParaRPr lang="nl-NL" sz="1600" dirty="0"/>
          </a:p>
          <a:p>
            <a:pPr marL="0" indent="0">
              <a:buNone/>
            </a:pPr>
            <a:endParaRPr lang="nl-NL" sz="1600" dirty="0"/>
          </a:p>
        </p:txBody>
      </p:sp>
      <p:sp>
        <p:nvSpPr>
          <p:cNvPr id="5" name="Tekstvak 4">
            <a:extLst>
              <a:ext uri="{FF2B5EF4-FFF2-40B4-BE49-F238E27FC236}">
                <a16:creationId xmlns:a16="http://schemas.microsoft.com/office/drawing/2014/main" id="{9543023F-07A5-C95D-7E28-267797C94B03}"/>
              </a:ext>
            </a:extLst>
          </p:cNvPr>
          <p:cNvSpPr txBox="1"/>
          <p:nvPr/>
        </p:nvSpPr>
        <p:spPr>
          <a:xfrm>
            <a:off x="6751320" y="5385181"/>
            <a:ext cx="5440680" cy="954107"/>
          </a:xfrm>
          <a:prstGeom prst="rect">
            <a:avLst/>
          </a:prstGeom>
          <a:noFill/>
        </p:spPr>
        <p:txBody>
          <a:bodyPr wrap="square">
            <a:spAutoFit/>
          </a:bodyPr>
          <a:lstStyle/>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package</a:t>
            </a:r>
            <a:r>
              <a:rPr lang="en-US" sz="1400" dirty="0">
                <a:solidFill>
                  <a:srgbClr val="000000"/>
                </a:solidFill>
                <a:effectLst/>
                <a:highlight>
                  <a:srgbClr val="FFFFFF"/>
                </a:highlight>
                <a:latin typeface="Courier New" panose="02070309020205020404" pitchFamily="49" charset="0"/>
              </a:rPr>
              <a:t> hello;</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class</a:t>
            </a:r>
            <a:r>
              <a:rPr lang="en-US" sz="1400" dirty="0">
                <a:solidFill>
                  <a:srgbClr val="000000"/>
                </a:solidFill>
                <a:effectLst/>
                <a:highlight>
                  <a:srgbClr val="FFFFFF"/>
                </a:highlight>
                <a:latin typeface="Courier New" panose="02070309020205020404" pitchFamily="49" charset="0"/>
              </a:rPr>
              <a:t> world {</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static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void</a:t>
            </a:r>
            <a:r>
              <a:rPr lang="en-US" sz="1400" dirty="0">
                <a:solidFill>
                  <a:srgbClr val="000000"/>
                </a:solidFill>
                <a:effectLst/>
                <a:highlight>
                  <a:srgbClr val="FFFFFF"/>
                </a:highlight>
                <a:latin typeface="Courier New" panose="02070309020205020404" pitchFamily="49" charset="0"/>
              </a:rPr>
              <a:t> main(String[] </a:t>
            </a:r>
            <a:r>
              <a:rPr lang="en-US" sz="1400" dirty="0" err="1">
                <a:solidFill>
                  <a:srgbClr val="6A3E3E"/>
                </a:solidFill>
                <a:effectLst/>
                <a:highlight>
                  <a:srgbClr val="FFFFFF"/>
                </a:highlight>
                <a:latin typeface="Courier New" panose="02070309020205020404" pitchFamily="49" charset="0"/>
              </a:rPr>
              <a:t>args</a:t>
            </a:r>
            <a:r>
              <a:rPr lang="en-US" sz="14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400" dirty="0" err="1">
                <a:solidFill>
                  <a:srgbClr val="000000"/>
                </a:solidFill>
                <a:effectLst/>
                <a:highlight>
                  <a:srgbClr val="FFFFFF"/>
                </a:highlight>
                <a:latin typeface="Courier New" panose="02070309020205020404" pitchFamily="49" charset="0"/>
              </a:rPr>
              <a:t>System.</a:t>
            </a:r>
            <a:r>
              <a:rPr lang="en-US" sz="1400" b="1" i="1" dirty="0" err="1">
                <a:solidFill>
                  <a:srgbClr val="0000C0"/>
                </a:solidFill>
                <a:effectLst/>
                <a:highlight>
                  <a:srgbClr val="FFFFFF"/>
                </a:highlight>
                <a:latin typeface="Courier New" panose="02070309020205020404" pitchFamily="49" charset="0"/>
              </a:rPr>
              <a:t>out</a:t>
            </a:r>
            <a:r>
              <a:rPr lang="en-US" sz="1400" dirty="0" err="1">
                <a:solidFill>
                  <a:srgbClr val="000000"/>
                </a:solidFill>
                <a:effectLst/>
                <a:highlight>
                  <a:srgbClr val="FFFFFF"/>
                </a:highlight>
                <a:latin typeface="Courier New" panose="02070309020205020404" pitchFamily="49" charset="0"/>
              </a:rPr>
              <a:t>.println</a:t>
            </a:r>
            <a:r>
              <a:rPr lang="en-US" sz="1400" dirty="0">
                <a:solidFill>
                  <a:srgbClr val="000000"/>
                </a:solidFill>
                <a:effectLst/>
                <a:highlight>
                  <a:srgbClr val="FFFFFF"/>
                </a:highlight>
                <a:latin typeface="Courier New" panose="02070309020205020404" pitchFamily="49" charset="0"/>
              </a:rPr>
              <a:t>(</a:t>
            </a:r>
            <a:r>
              <a:rPr lang="en-US" sz="1400" dirty="0">
                <a:solidFill>
                  <a:srgbClr val="2A00FF"/>
                </a:solidFill>
                <a:effectLst/>
                <a:highlight>
                  <a:srgbClr val="FFFFFF"/>
                </a:highlight>
                <a:latin typeface="Courier New" panose="02070309020205020404" pitchFamily="49" charset="0"/>
              </a:rPr>
              <a:t>"Hello World"</a:t>
            </a:r>
            <a:r>
              <a:rPr lang="en-US" sz="1400" dirty="0">
                <a:solidFill>
                  <a:srgbClr val="000000"/>
                </a:solidFill>
                <a:effectLst/>
                <a:highlight>
                  <a:srgbClr val="FFFFFF"/>
                </a:highlight>
                <a:latin typeface="Courier New" panose="02070309020205020404" pitchFamily="49" charset="0"/>
              </a:rPr>
              <a:t>); }}</a:t>
            </a:r>
          </a:p>
        </p:txBody>
      </p:sp>
      <p:sp>
        <p:nvSpPr>
          <p:cNvPr id="6" name="Tekstvak 5">
            <a:extLst>
              <a:ext uri="{FF2B5EF4-FFF2-40B4-BE49-F238E27FC236}">
                <a16:creationId xmlns:a16="http://schemas.microsoft.com/office/drawing/2014/main" id="{6FC2DF82-C06B-7364-F21F-0A7657831E3F}"/>
              </a:ext>
            </a:extLst>
          </p:cNvPr>
          <p:cNvSpPr txBox="1"/>
          <p:nvPr/>
        </p:nvSpPr>
        <p:spPr>
          <a:xfrm>
            <a:off x="6751320" y="4982646"/>
            <a:ext cx="3877056" cy="369332"/>
          </a:xfrm>
          <a:prstGeom prst="rect">
            <a:avLst/>
          </a:prstGeom>
          <a:noFill/>
        </p:spPr>
        <p:txBody>
          <a:bodyPr wrap="square" rtlCol="0">
            <a:spAutoFit/>
          </a:bodyPr>
          <a:lstStyle/>
          <a:p>
            <a:r>
              <a:rPr lang="en-GB" dirty="0"/>
              <a:t>world.java</a:t>
            </a:r>
            <a:endParaRPr lang="LID4096" dirty="0"/>
          </a:p>
        </p:txBody>
      </p:sp>
    </p:spTree>
    <p:extLst>
      <p:ext uri="{BB962C8B-B14F-4D97-AF65-F5344CB8AC3E}">
        <p14:creationId xmlns:p14="http://schemas.microsoft.com/office/powerpoint/2010/main" val="70495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91E18B41-185F-B1FD-CE43-6F85081A63F2}"/>
              </a:ext>
            </a:extLst>
          </p:cNvPr>
          <p:cNvSpPr txBox="1"/>
          <p:nvPr/>
        </p:nvSpPr>
        <p:spPr>
          <a:xfrm>
            <a:off x="774192" y="472040"/>
            <a:ext cx="7940040" cy="1754326"/>
          </a:xfrm>
          <a:prstGeom prst="rect">
            <a:avLst/>
          </a:prstGeom>
          <a:noFill/>
        </p:spPr>
        <p:txBody>
          <a:bodyPr wrap="square" rtlCol="0">
            <a:spAutoFit/>
          </a:bodyPr>
          <a:lstStyle/>
          <a:p>
            <a:r>
              <a:rPr lang="en-GB" sz="3600" dirty="0" err="1"/>
              <a:t>Oefening</a:t>
            </a:r>
            <a:r>
              <a:rPr lang="en-GB" sz="3600" dirty="0"/>
              <a:t> 2: </a:t>
            </a:r>
          </a:p>
          <a:p>
            <a:pPr marL="285750" indent="-285750">
              <a:buFont typeface="Arial" panose="020B0604020202020204" pitchFamily="34" charset="0"/>
              <a:buChar char="•"/>
            </a:pPr>
            <a:r>
              <a:rPr lang="en-GB" dirty="0"/>
              <a:t>Maak </a:t>
            </a:r>
            <a:r>
              <a:rPr lang="en-GB" dirty="0" err="1"/>
              <a:t>een</a:t>
            </a:r>
            <a:r>
              <a:rPr lang="en-GB" dirty="0"/>
              <a:t> java file met je eigen code.</a:t>
            </a:r>
          </a:p>
          <a:p>
            <a:pPr marL="285750" indent="-285750">
              <a:buFont typeface="Arial" panose="020B0604020202020204" pitchFamily="34" charset="0"/>
              <a:buChar char="•"/>
            </a:pPr>
            <a:r>
              <a:rPr lang="en-GB" dirty="0" err="1"/>
              <a:t>Compileer</a:t>
            </a:r>
            <a:r>
              <a:rPr lang="en-GB" dirty="0"/>
              <a:t> de code in de command line  (cmd.exe)</a:t>
            </a:r>
          </a:p>
          <a:p>
            <a:pPr marL="285750" indent="-285750">
              <a:buFont typeface="Arial" panose="020B0604020202020204" pitchFamily="34" charset="0"/>
              <a:buChar char="•"/>
            </a:pPr>
            <a:r>
              <a:rPr lang="en-GB" dirty="0"/>
              <a:t>Maak </a:t>
            </a:r>
            <a:r>
              <a:rPr lang="en-GB" dirty="0" err="1"/>
              <a:t>een</a:t>
            </a:r>
            <a:r>
              <a:rPr lang="en-GB" dirty="0"/>
              <a:t> JAR file</a:t>
            </a:r>
          </a:p>
          <a:p>
            <a:pPr marL="285750" indent="-285750">
              <a:buFont typeface="Arial" panose="020B0604020202020204" pitchFamily="34" charset="0"/>
              <a:buChar char="•"/>
            </a:pPr>
            <a:r>
              <a:rPr lang="en-GB" dirty="0"/>
              <a:t>Run de JAR file</a:t>
            </a:r>
            <a:endParaRPr lang="LID4096" dirty="0"/>
          </a:p>
        </p:txBody>
      </p:sp>
      <p:sp>
        <p:nvSpPr>
          <p:cNvPr id="5" name="Tekstvak 4">
            <a:extLst>
              <a:ext uri="{FF2B5EF4-FFF2-40B4-BE49-F238E27FC236}">
                <a16:creationId xmlns:a16="http://schemas.microsoft.com/office/drawing/2014/main" id="{DD9389FC-5415-6EB7-84C5-BAE4191C3068}"/>
              </a:ext>
            </a:extLst>
          </p:cNvPr>
          <p:cNvSpPr txBox="1"/>
          <p:nvPr/>
        </p:nvSpPr>
        <p:spPr>
          <a:xfrm>
            <a:off x="774192" y="2551837"/>
            <a:ext cx="8744712" cy="2862322"/>
          </a:xfrm>
          <a:prstGeom prst="rect">
            <a:avLst/>
          </a:prstGeom>
          <a:noFill/>
        </p:spPr>
        <p:txBody>
          <a:bodyPr wrap="square">
            <a:spAutoFit/>
          </a:bodyPr>
          <a:lstStyle/>
          <a:p>
            <a:r>
              <a:rPr lang="en-GB" sz="3600" dirty="0" err="1"/>
              <a:t>Oefening</a:t>
            </a:r>
            <a:r>
              <a:rPr lang="en-GB" sz="3600" dirty="0"/>
              <a:t> 3:  </a:t>
            </a:r>
          </a:p>
          <a:p>
            <a:pPr marL="285750" indent="-285750">
              <a:buFont typeface="Arial" panose="020B0604020202020204" pitchFamily="34" charset="0"/>
              <a:buChar char="•"/>
            </a:pPr>
            <a:r>
              <a:rPr lang="en-GB" dirty="0"/>
              <a:t>Maak </a:t>
            </a:r>
            <a:r>
              <a:rPr lang="en-GB" dirty="0" err="1"/>
              <a:t>een</a:t>
            </a:r>
            <a:r>
              <a:rPr lang="en-GB" dirty="0"/>
              <a:t> JAR file van het </a:t>
            </a:r>
            <a:r>
              <a:rPr lang="en-GB" dirty="0" err="1"/>
              <a:t>rekenprogramma</a:t>
            </a:r>
            <a:r>
              <a:rPr lang="en-GB" dirty="0"/>
              <a:t> en run het command line</a:t>
            </a:r>
          </a:p>
          <a:p>
            <a:pPr marL="285750" indent="-285750">
              <a:buFont typeface="Arial" panose="020B0604020202020204" pitchFamily="34" charset="0"/>
              <a:buChar char="•"/>
            </a:pPr>
            <a:r>
              <a:rPr lang="en-GB" dirty="0"/>
              <a:t>File, Export</a:t>
            </a:r>
          </a:p>
          <a:p>
            <a:pPr marL="285750" indent="-285750">
              <a:buFont typeface="Arial" panose="020B0604020202020204" pitchFamily="34" charset="0"/>
              <a:buChar char="•"/>
            </a:pPr>
            <a:r>
              <a:rPr lang="en-GB" dirty="0" err="1"/>
              <a:t>Selecteer</a:t>
            </a:r>
            <a:r>
              <a:rPr lang="en-GB" dirty="0"/>
              <a:t> Java Runnable Jar file</a:t>
            </a:r>
          </a:p>
          <a:p>
            <a:pPr marL="285750" indent="-285750">
              <a:buFont typeface="Arial" panose="020B0604020202020204" pitchFamily="34" charset="0"/>
              <a:buChar char="•"/>
            </a:pPr>
            <a:r>
              <a:rPr lang="en-GB" dirty="0" err="1"/>
              <a:t>Kies</a:t>
            </a:r>
            <a:r>
              <a:rPr lang="en-GB" dirty="0"/>
              <a:t> de </a:t>
            </a:r>
            <a:r>
              <a:rPr lang="en-GB" dirty="0" err="1"/>
              <a:t>juiste</a:t>
            </a:r>
            <a:r>
              <a:rPr lang="en-GB" dirty="0"/>
              <a:t> launch </a:t>
            </a:r>
            <a:r>
              <a:rPr lang="en-GB" dirty="0" err="1"/>
              <a:t>configuratie</a:t>
            </a:r>
            <a:r>
              <a:rPr lang="en-GB" dirty="0"/>
              <a:t> </a:t>
            </a:r>
          </a:p>
          <a:p>
            <a:pPr marL="285750" indent="-285750">
              <a:buFont typeface="Arial" panose="020B0604020202020204" pitchFamily="34" charset="0"/>
              <a:buChar char="•"/>
            </a:pPr>
            <a:r>
              <a:rPr lang="en-GB" dirty="0" err="1"/>
              <a:t>Geef</a:t>
            </a:r>
            <a:r>
              <a:rPr lang="en-GB" dirty="0"/>
              <a:t> de </a:t>
            </a:r>
            <a:r>
              <a:rPr lang="en-GB" dirty="0" err="1"/>
              <a:t>locatie</a:t>
            </a:r>
            <a:r>
              <a:rPr lang="en-GB" dirty="0"/>
              <a:t> en naam op </a:t>
            </a:r>
            <a:r>
              <a:rPr lang="en-GB" dirty="0" err="1"/>
              <a:t>bijvoorbeeld</a:t>
            </a:r>
            <a:r>
              <a:rPr lang="en-GB" dirty="0"/>
              <a:t> C:\java\rekenen.jar</a:t>
            </a:r>
          </a:p>
          <a:p>
            <a:pPr marL="285750" indent="-285750">
              <a:buFont typeface="Arial" panose="020B0604020202020204" pitchFamily="34" charset="0"/>
              <a:buChar char="•"/>
            </a:pPr>
            <a:r>
              <a:rPr lang="en-GB" dirty="0"/>
              <a:t>Start de command line</a:t>
            </a:r>
          </a:p>
          <a:p>
            <a:pPr marL="285750" indent="-285750">
              <a:buFont typeface="Arial" panose="020B0604020202020204" pitchFamily="34" charset="0"/>
              <a:buChar char="•"/>
            </a:pPr>
            <a:r>
              <a:rPr lang="en-GB" dirty="0"/>
              <a:t>Run de jar file</a:t>
            </a:r>
          </a:p>
          <a:p>
            <a:pPr marL="285750" indent="-285750">
              <a:buFont typeface="Arial" panose="020B0604020202020204" pitchFamily="34" charset="0"/>
              <a:buChar char="•"/>
            </a:pPr>
            <a:endParaRPr lang="LID4096" dirty="0"/>
          </a:p>
        </p:txBody>
      </p:sp>
    </p:spTree>
    <p:extLst>
      <p:ext uri="{BB962C8B-B14F-4D97-AF65-F5344CB8AC3E}">
        <p14:creationId xmlns:p14="http://schemas.microsoft.com/office/powerpoint/2010/main" val="141438246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1271</Words>
  <Application>Microsoft Office PowerPoint</Application>
  <PresentationFormat>Breedbeeld</PresentationFormat>
  <Paragraphs>143</Paragraphs>
  <Slides>11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11</vt:i4>
      </vt:variant>
    </vt:vector>
  </HeadingPairs>
  <TitlesOfParts>
    <vt:vector size="17" baseType="lpstr">
      <vt:lpstr>-apple-system</vt:lpstr>
      <vt:lpstr>Arial</vt:lpstr>
      <vt:lpstr>Calibri</vt:lpstr>
      <vt:lpstr>Calibri Light</vt:lpstr>
      <vt:lpstr>Courier New</vt:lpstr>
      <vt:lpstr>Kantoorthema</vt:lpstr>
      <vt:lpstr>Java training</vt:lpstr>
      <vt:lpstr>Belangrijke Eigenschappen van Java</vt:lpstr>
      <vt:lpstr>Wat is Eclipse</vt:lpstr>
      <vt:lpstr>Hoe werkt Java</vt:lpstr>
      <vt:lpstr>Java hierarchische objecten</vt:lpstr>
      <vt:lpstr>Java functies</vt:lpstr>
      <vt:lpstr>Rekenprogramma </vt:lpstr>
      <vt:lpstr>Compileren en jar files</vt:lpstr>
      <vt:lpstr>PowerPoint-presentatie</vt:lpstr>
      <vt:lpstr>Oefening 4 : Database applicatie</vt:lpstr>
      <vt:lpstr>Maak een maven project aan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Gertjan Blom</dc:creator>
  <cp:lastModifiedBy>Gertjan Blom</cp:lastModifiedBy>
  <cp:revision>2</cp:revision>
  <dcterms:created xsi:type="dcterms:W3CDTF">2024-07-16T17:35:23Z</dcterms:created>
  <dcterms:modified xsi:type="dcterms:W3CDTF">2024-07-16T22:29:05Z</dcterms:modified>
</cp:coreProperties>
</file>