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1"/>
  </p:notesMasterIdLst>
  <p:sldIdLst>
    <p:sldId id="256" r:id="rId2"/>
    <p:sldId id="275" r:id="rId3"/>
    <p:sldId id="258" r:id="rId4"/>
    <p:sldId id="257" r:id="rId5"/>
    <p:sldId id="259" r:id="rId6"/>
    <p:sldId id="260" r:id="rId7"/>
    <p:sldId id="261" r:id="rId8"/>
    <p:sldId id="262" r:id="rId9"/>
    <p:sldId id="263" r:id="rId10"/>
    <p:sldId id="264"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7" d="100"/>
          <a:sy n="107" d="100"/>
        </p:scale>
        <p:origin x="75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832C99-6CC3-4606-8C6E-7B34CDA356B7}" type="doc">
      <dgm:prSet loTypeId="urn:microsoft.com/office/officeart/2005/8/layout/hList1" loCatId="list" qsTypeId="urn:microsoft.com/office/officeart/2005/8/quickstyle/simple1" qsCatId="simple" csTypeId="urn:microsoft.com/office/officeart/2005/8/colors/colorful2" csCatId="colorful"/>
      <dgm:spPr/>
      <dgm:t>
        <a:bodyPr/>
        <a:lstStyle/>
        <a:p>
          <a:endParaRPr lang="en-US"/>
        </a:p>
      </dgm:t>
    </dgm:pt>
    <dgm:pt modelId="{59EC9A47-FCE1-4258-98D1-F4AD613DA347}">
      <dgm:prSet/>
      <dgm:spPr/>
      <dgm:t>
        <a:bodyPr/>
        <a:lstStyle/>
        <a:p>
          <a:r>
            <a:rPr lang="nl-NL" b="1" i="0"/>
            <a:t>Wat is Eclipse?</a:t>
          </a:r>
          <a:endParaRPr lang="en-US"/>
        </a:p>
      </dgm:t>
    </dgm:pt>
    <dgm:pt modelId="{1F7842FC-F8A6-46D7-9258-6CFF474F8D24}" type="parTrans" cxnId="{B682268F-7680-4133-BCEE-6F45C50E5BF9}">
      <dgm:prSet/>
      <dgm:spPr/>
      <dgm:t>
        <a:bodyPr/>
        <a:lstStyle/>
        <a:p>
          <a:endParaRPr lang="en-US"/>
        </a:p>
      </dgm:t>
    </dgm:pt>
    <dgm:pt modelId="{8AF640DF-B330-4646-AC1F-406ABB565139}" type="sibTrans" cxnId="{B682268F-7680-4133-BCEE-6F45C50E5BF9}">
      <dgm:prSet/>
      <dgm:spPr/>
      <dgm:t>
        <a:bodyPr/>
        <a:lstStyle/>
        <a:p>
          <a:endParaRPr lang="en-US"/>
        </a:p>
      </dgm:t>
    </dgm:pt>
    <dgm:pt modelId="{1163453C-EDBA-41E8-BFBC-548AAE5A754D}">
      <dgm:prSet/>
      <dgm:spPr/>
      <dgm:t>
        <a:bodyPr/>
        <a:lstStyle/>
        <a:p>
          <a:r>
            <a:rPr lang="nl-NL" baseline="0"/>
            <a:t>Eclipse is een krachtige en flexibele IDE die geschikt is voor zowel beginners als ervaren ontwikkelaars.</a:t>
          </a:r>
          <a:endParaRPr lang="en-US"/>
        </a:p>
      </dgm:t>
    </dgm:pt>
    <dgm:pt modelId="{1EB1B0DB-8C88-40AD-95FA-ACC1AD5C5640}" type="parTrans" cxnId="{1CCD5493-90D1-4AA1-851C-2E80C69F01FC}">
      <dgm:prSet/>
      <dgm:spPr/>
      <dgm:t>
        <a:bodyPr/>
        <a:lstStyle/>
        <a:p>
          <a:endParaRPr lang="en-US"/>
        </a:p>
      </dgm:t>
    </dgm:pt>
    <dgm:pt modelId="{6794A9FB-55CE-404B-9C83-E371E3368AE0}" type="sibTrans" cxnId="{1CCD5493-90D1-4AA1-851C-2E80C69F01FC}">
      <dgm:prSet/>
      <dgm:spPr/>
      <dgm:t>
        <a:bodyPr/>
        <a:lstStyle/>
        <a:p>
          <a:endParaRPr lang="en-US"/>
        </a:p>
      </dgm:t>
    </dgm:pt>
    <dgm:pt modelId="{FF95EEBE-8F1A-4BEC-B989-80E2B2BE3790}">
      <dgm:prSet/>
      <dgm:spPr/>
      <dgm:t>
        <a:bodyPr/>
        <a:lstStyle/>
        <a:p>
          <a:r>
            <a:rPr lang="nl-NL" b="0" i="0" baseline="0"/>
            <a:t>Een geïntegreerde ontwikkelomgeving (IDE) voornamelijk gebruikt voor Java-ontwikkeling.</a:t>
          </a:r>
          <a:endParaRPr lang="en-US"/>
        </a:p>
      </dgm:t>
    </dgm:pt>
    <dgm:pt modelId="{48DDC8E7-F4A1-4EBA-A180-E3BC994FB277}" type="parTrans" cxnId="{874B5C52-E013-435A-A130-F5FD7D31B598}">
      <dgm:prSet/>
      <dgm:spPr/>
      <dgm:t>
        <a:bodyPr/>
        <a:lstStyle/>
        <a:p>
          <a:endParaRPr lang="en-US"/>
        </a:p>
      </dgm:t>
    </dgm:pt>
    <dgm:pt modelId="{D019C89E-C1CE-4C2B-874E-8A1BE7E075D1}" type="sibTrans" cxnId="{874B5C52-E013-435A-A130-F5FD7D31B598}">
      <dgm:prSet/>
      <dgm:spPr/>
      <dgm:t>
        <a:bodyPr/>
        <a:lstStyle/>
        <a:p>
          <a:endParaRPr lang="en-US"/>
        </a:p>
      </dgm:t>
    </dgm:pt>
    <dgm:pt modelId="{2B5307E1-3608-431D-B8D6-773660B972A1}">
      <dgm:prSet/>
      <dgm:spPr/>
      <dgm:t>
        <a:bodyPr/>
        <a:lstStyle/>
        <a:p>
          <a:r>
            <a:rPr lang="nl-NL" b="0" i="0" baseline="0"/>
            <a:t>Ondersteunt meerdere programmeertalen via plugins (bijv. C++, Python).</a:t>
          </a:r>
          <a:endParaRPr lang="en-US"/>
        </a:p>
      </dgm:t>
    </dgm:pt>
    <dgm:pt modelId="{D4A3EA73-B773-4F48-8C56-0B2FB970FD79}" type="parTrans" cxnId="{C8FCA77D-E196-4F18-8ECD-5A7F0700DA1F}">
      <dgm:prSet/>
      <dgm:spPr/>
      <dgm:t>
        <a:bodyPr/>
        <a:lstStyle/>
        <a:p>
          <a:endParaRPr lang="en-US"/>
        </a:p>
      </dgm:t>
    </dgm:pt>
    <dgm:pt modelId="{3D98D0D6-8CB9-43E7-9B5A-2C52E9522EDB}" type="sibTrans" cxnId="{C8FCA77D-E196-4F18-8ECD-5A7F0700DA1F}">
      <dgm:prSet/>
      <dgm:spPr/>
      <dgm:t>
        <a:bodyPr/>
        <a:lstStyle/>
        <a:p>
          <a:endParaRPr lang="en-US"/>
        </a:p>
      </dgm:t>
    </dgm:pt>
    <dgm:pt modelId="{87F0854C-207A-4E38-8BA4-0DC6CEF1EF9A}">
      <dgm:prSet/>
      <dgm:spPr/>
      <dgm:t>
        <a:bodyPr/>
        <a:lstStyle/>
        <a:p>
          <a:r>
            <a:rPr lang="nl-NL" b="1" i="0"/>
            <a:t>Belangrijkste Functies:</a:t>
          </a:r>
          <a:endParaRPr lang="en-US"/>
        </a:p>
      </dgm:t>
    </dgm:pt>
    <dgm:pt modelId="{D34B45EB-209F-40FF-A59F-E7E9CEEAB951}" type="parTrans" cxnId="{5AF650CF-6AFE-45BF-BAF2-6728052A379B}">
      <dgm:prSet/>
      <dgm:spPr/>
      <dgm:t>
        <a:bodyPr/>
        <a:lstStyle/>
        <a:p>
          <a:endParaRPr lang="en-US"/>
        </a:p>
      </dgm:t>
    </dgm:pt>
    <dgm:pt modelId="{DA983DAF-B9FA-416D-96FE-35745EE45BC2}" type="sibTrans" cxnId="{5AF650CF-6AFE-45BF-BAF2-6728052A379B}">
      <dgm:prSet/>
      <dgm:spPr/>
      <dgm:t>
        <a:bodyPr/>
        <a:lstStyle/>
        <a:p>
          <a:endParaRPr lang="en-US"/>
        </a:p>
      </dgm:t>
    </dgm:pt>
    <dgm:pt modelId="{0F09B255-D96F-4697-8703-6662FBA9AA9A}">
      <dgm:prSet/>
      <dgm:spPr/>
      <dgm:t>
        <a:bodyPr/>
        <a:lstStyle/>
        <a:p>
          <a:r>
            <a:rPr lang="nl-NL" b="1" i="0" baseline="0"/>
            <a:t>Editor</a:t>
          </a:r>
          <a:r>
            <a:rPr lang="nl-NL" b="0" i="0" baseline="0"/>
            <a:t>: Intuïtieve code-editor met syntax highlighting en code-aanvulling.</a:t>
          </a:r>
          <a:endParaRPr lang="en-US"/>
        </a:p>
      </dgm:t>
    </dgm:pt>
    <dgm:pt modelId="{F3E2D7EE-C6E5-4D6F-B7D5-1E025B1179C9}" type="parTrans" cxnId="{5C9B8AB5-4FBD-49E7-8BF5-D760D3390F43}">
      <dgm:prSet/>
      <dgm:spPr/>
      <dgm:t>
        <a:bodyPr/>
        <a:lstStyle/>
        <a:p>
          <a:endParaRPr lang="en-US"/>
        </a:p>
      </dgm:t>
    </dgm:pt>
    <dgm:pt modelId="{BFC68C31-6CF7-4137-9C5A-ADC81318EA54}" type="sibTrans" cxnId="{5C9B8AB5-4FBD-49E7-8BF5-D760D3390F43}">
      <dgm:prSet/>
      <dgm:spPr/>
      <dgm:t>
        <a:bodyPr/>
        <a:lstStyle/>
        <a:p>
          <a:endParaRPr lang="en-US"/>
        </a:p>
      </dgm:t>
    </dgm:pt>
    <dgm:pt modelId="{75075D17-E3B5-4C9E-B169-2AB2E880F9BF}">
      <dgm:prSet/>
      <dgm:spPr/>
      <dgm:t>
        <a:bodyPr/>
        <a:lstStyle/>
        <a:p>
          <a:r>
            <a:rPr lang="nl-NL" b="1" i="0" baseline="0"/>
            <a:t>Debugger</a:t>
          </a:r>
          <a:r>
            <a:rPr lang="nl-NL" b="0" i="0" baseline="0"/>
            <a:t>: Geavanceerde debugging-tools voor het opsporen van fouten.</a:t>
          </a:r>
          <a:endParaRPr lang="en-US"/>
        </a:p>
      </dgm:t>
    </dgm:pt>
    <dgm:pt modelId="{BFA8A1E6-7DA8-4C3B-800A-E3F4BAC21B88}" type="parTrans" cxnId="{299BC231-3B34-479F-B152-D43E141D9B07}">
      <dgm:prSet/>
      <dgm:spPr/>
      <dgm:t>
        <a:bodyPr/>
        <a:lstStyle/>
        <a:p>
          <a:endParaRPr lang="en-US"/>
        </a:p>
      </dgm:t>
    </dgm:pt>
    <dgm:pt modelId="{B29D5E1F-F7A3-4F80-859C-E9EC8EA49D34}" type="sibTrans" cxnId="{299BC231-3B34-479F-B152-D43E141D9B07}">
      <dgm:prSet/>
      <dgm:spPr/>
      <dgm:t>
        <a:bodyPr/>
        <a:lstStyle/>
        <a:p>
          <a:endParaRPr lang="en-US"/>
        </a:p>
      </dgm:t>
    </dgm:pt>
    <dgm:pt modelId="{586F25FF-262D-446F-B138-266A030170A9}">
      <dgm:prSet/>
      <dgm:spPr/>
      <dgm:t>
        <a:bodyPr/>
        <a:lstStyle/>
        <a:p>
          <a:r>
            <a:rPr lang="nl-NL" b="1" i="0" baseline="0"/>
            <a:t>Source Control</a:t>
          </a:r>
          <a:r>
            <a:rPr lang="nl-NL" b="0" i="0" baseline="0"/>
            <a:t>: Integratie met versiebeheersystemen zoals Git en SVN.</a:t>
          </a:r>
          <a:endParaRPr lang="en-US"/>
        </a:p>
      </dgm:t>
    </dgm:pt>
    <dgm:pt modelId="{81FF0DEC-B5FB-44FB-BBD3-FC27D9AED5D4}" type="parTrans" cxnId="{0E78BCE0-4650-44BF-8704-C5DF1A696E0A}">
      <dgm:prSet/>
      <dgm:spPr/>
      <dgm:t>
        <a:bodyPr/>
        <a:lstStyle/>
        <a:p>
          <a:endParaRPr lang="en-US"/>
        </a:p>
      </dgm:t>
    </dgm:pt>
    <dgm:pt modelId="{611C32EE-288C-405B-AC18-FB7741BE8568}" type="sibTrans" cxnId="{0E78BCE0-4650-44BF-8704-C5DF1A696E0A}">
      <dgm:prSet/>
      <dgm:spPr/>
      <dgm:t>
        <a:bodyPr/>
        <a:lstStyle/>
        <a:p>
          <a:endParaRPr lang="en-US"/>
        </a:p>
      </dgm:t>
    </dgm:pt>
    <dgm:pt modelId="{D4C71888-C2C5-4D3C-9D9D-098584E1D722}">
      <dgm:prSet/>
      <dgm:spPr/>
      <dgm:t>
        <a:bodyPr/>
        <a:lstStyle/>
        <a:p>
          <a:r>
            <a:rPr lang="nl-NL" b="1"/>
            <a:t>Alternatieven:</a:t>
          </a:r>
          <a:endParaRPr lang="en-US"/>
        </a:p>
      </dgm:t>
    </dgm:pt>
    <dgm:pt modelId="{85BD60EB-A0CD-4F6D-B780-C60BA513E7C6}" type="parTrans" cxnId="{12960904-1664-4F63-809E-71871CB6B051}">
      <dgm:prSet/>
      <dgm:spPr/>
      <dgm:t>
        <a:bodyPr/>
        <a:lstStyle/>
        <a:p>
          <a:endParaRPr lang="en-US"/>
        </a:p>
      </dgm:t>
    </dgm:pt>
    <dgm:pt modelId="{EB187F29-65A6-475D-87D9-4610323CED8A}" type="sibTrans" cxnId="{12960904-1664-4F63-809E-71871CB6B051}">
      <dgm:prSet/>
      <dgm:spPr/>
      <dgm:t>
        <a:bodyPr/>
        <a:lstStyle/>
        <a:p>
          <a:endParaRPr lang="en-US"/>
        </a:p>
      </dgm:t>
    </dgm:pt>
    <dgm:pt modelId="{D0C9448A-D820-43E6-8F5E-27978D6DBF18}">
      <dgm:prSet/>
      <dgm:spPr/>
      <dgm:t>
        <a:bodyPr/>
        <a:lstStyle/>
        <a:p>
          <a:r>
            <a:rPr lang="nl-NL" b="0" i="0" baseline="0"/>
            <a:t>IntelliJ IDEA: Gebruiksvriendelijke interface en krachtige functies. Gratis Community en betaalde Ulimate-editie</a:t>
          </a:r>
          <a:endParaRPr lang="en-US"/>
        </a:p>
      </dgm:t>
    </dgm:pt>
    <dgm:pt modelId="{C4867F10-EB1B-4788-B240-1B140F6922D5}" type="parTrans" cxnId="{65406A08-6CDE-4A57-ACF6-4A2463229F5B}">
      <dgm:prSet/>
      <dgm:spPr/>
      <dgm:t>
        <a:bodyPr/>
        <a:lstStyle/>
        <a:p>
          <a:endParaRPr lang="en-US"/>
        </a:p>
      </dgm:t>
    </dgm:pt>
    <dgm:pt modelId="{8D087309-A5CC-46A7-AFCD-AD69D36E0EB9}" type="sibTrans" cxnId="{65406A08-6CDE-4A57-ACF6-4A2463229F5B}">
      <dgm:prSet/>
      <dgm:spPr/>
      <dgm:t>
        <a:bodyPr/>
        <a:lstStyle/>
        <a:p>
          <a:endParaRPr lang="en-US"/>
        </a:p>
      </dgm:t>
    </dgm:pt>
    <dgm:pt modelId="{DED2733B-1A98-448B-819F-BA4FC1FD87D8}">
      <dgm:prSet/>
      <dgm:spPr/>
      <dgm:t>
        <a:bodyPr/>
        <a:lstStyle/>
        <a:p>
          <a:r>
            <a:rPr lang="nl-NL" b="0" i="0" baseline="0"/>
            <a:t>Visual Studio Code: Een lichte, maar krachtige code-editor van Microsoft. Ondersteuninig voor veel talen.</a:t>
          </a:r>
          <a:endParaRPr lang="en-US"/>
        </a:p>
      </dgm:t>
    </dgm:pt>
    <dgm:pt modelId="{7F0E6074-3C3F-4008-BE17-8EC7DF577718}" type="parTrans" cxnId="{4BE5259E-A1F9-4389-BD22-AF954EEAC890}">
      <dgm:prSet/>
      <dgm:spPr/>
      <dgm:t>
        <a:bodyPr/>
        <a:lstStyle/>
        <a:p>
          <a:endParaRPr lang="en-US"/>
        </a:p>
      </dgm:t>
    </dgm:pt>
    <dgm:pt modelId="{F1B0969A-473E-4C10-BE0D-F4D1BEBD0AA6}" type="sibTrans" cxnId="{4BE5259E-A1F9-4389-BD22-AF954EEAC890}">
      <dgm:prSet/>
      <dgm:spPr/>
      <dgm:t>
        <a:bodyPr/>
        <a:lstStyle/>
        <a:p>
          <a:endParaRPr lang="en-US"/>
        </a:p>
      </dgm:t>
    </dgm:pt>
    <dgm:pt modelId="{904D6E19-BF4E-4077-960B-13CBDB9B4248}" type="pres">
      <dgm:prSet presAssocID="{F5832C99-6CC3-4606-8C6E-7B34CDA356B7}" presName="Name0" presStyleCnt="0">
        <dgm:presLayoutVars>
          <dgm:dir/>
          <dgm:animLvl val="lvl"/>
          <dgm:resizeHandles val="exact"/>
        </dgm:presLayoutVars>
      </dgm:prSet>
      <dgm:spPr/>
    </dgm:pt>
    <dgm:pt modelId="{861078D2-1AE6-49CC-B786-8D6A7D7DFB07}" type="pres">
      <dgm:prSet presAssocID="{59EC9A47-FCE1-4258-98D1-F4AD613DA347}" presName="composite" presStyleCnt="0"/>
      <dgm:spPr/>
    </dgm:pt>
    <dgm:pt modelId="{D7C6F029-A5FE-4F20-9453-896620D858A3}" type="pres">
      <dgm:prSet presAssocID="{59EC9A47-FCE1-4258-98D1-F4AD613DA347}" presName="parTx" presStyleLbl="alignNode1" presStyleIdx="0" presStyleCnt="3">
        <dgm:presLayoutVars>
          <dgm:chMax val="0"/>
          <dgm:chPref val="0"/>
          <dgm:bulletEnabled val="1"/>
        </dgm:presLayoutVars>
      </dgm:prSet>
      <dgm:spPr/>
    </dgm:pt>
    <dgm:pt modelId="{A8484DC3-FCFB-417F-B067-F493C9D17D8A}" type="pres">
      <dgm:prSet presAssocID="{59EC9A47-FCE1-4258-98D1-F4AD613DA347}" presName="desTx" presStyleLbl="alignAccFollowNode1" presStyleIdx="0" presStyleCnt="3">
        <dgm:presLayoutVars>
          <dgm:bulletEnabled val="1"/>
        </dgm:presLayoutVars>
      </dgm:prSet>
      <dgm:spPr/>
    </dgm:pt>
    <dgm:pt modelId="{3A5DDF29-335A-4932-9886-593A8B17E9C0}" type="pres">
      <dgm:prSet presAssocID="{8AF640DF-B330-4646-AC1F-406ABB565139}" presName="space" presStyleCnt="0"/>
      <dgm:spPr/>
    </dgm:pt>
    <dgm:pt modelId="{A87022A2-911B-4019-865B-C72AD3E915B0}" type="pres">
      <dgm:prSet presAssocID="{87F0854C-207A-4E38-8BA4-0DC6CEF1EF9A}" presName="composite" presStyleCnt="0"/>
      <dgm:spPr/>
    </dgm:pt>
    <dgm:pt modelId="{9660B0CF-DB52-4698-9C2E-426C1535F4DB}" type="pres">
      <dgm:prSet presAssocID="{87F0854C-207A-4E38-8BA4-0DC6CEF1EF9A}" presName="parTx" presStyleLbl="alignNode1" presStyleIdx="1" presStyleCnt="3">
        <dgm:presLayoutVars>
          <dgm:chMax val="0"/>
          <dgm:chPref val="0"/>
          <dgm:bulletEnabled val="1"/>
        </dgm:presLayoutVars>
      </dgm:prSet>
      <dgm:spPr/>
    </dgm:pt>
    <dgm:pt modelId="{73F697DB-977F-41C2-A102-A92E54CE6477}" type="pres">
      <dgm:prSet presAssocID="{87F0854C-207A-4E38-8BA4-0DC6CEF1EF9A}" presName="desTx" presStyleLbl="alignAccFollowNode1" presStyleIdx="1" presStyleCnt="3">
        <dgm:presLayoutVars>
          <dgm:bulletEnabled val="1"/>
        </dgm:presLayoutVars>
      </dgm:prSet>
      <dgm:spPr/>
    </dgm:pt>
    <dgm:pt modelId="{1320BAA5-5475-4BD4-9A19-DF4D5997F94F}" type="pres">
      <dgm:prSet presAssocID="{DA983DAF-B9FA-416D-96FE-35745EE45BC2}" presName="space" presStyleCnt="0"/>
      <dgm:spPr/>
    </dgm:pt>
    <dgm:pt modelId="{A58993D6-27DE-49A9-A0F1-1DB900F61431}" type="pres">
      <dgm:prSet presAssocID="{D4C71888-C2C5-4D3C-9D9D-098584E1D722}" presName="composite" presStyleCnt="0"/>
      <dgm:spPr/>
    </dgm:pt>
    <dgm:pt modelId="{AED93A49-7B0C-4E30-86EC-D18FB62D50B8}" type="pres">
      <dgm:prSet presAssocID="{D4C71888-C2C5-4D3C-9D9D-098584E1D722}" presName="parTx" presStyleLbl="alignNode1" presStyleIdx="2" presStyleCnt="3">
        <dgm:presLayoutVars>
          <dgm:chMax val="0"/>
          <dgm:chPref val="0"/>
          <dgm:bulletEnabled val="1"/>
        </dgm:presLayoutVars>
      </dgm:prSet>
      <dgm:spPr/>
    </dgm:pt>
    <dgm:pt modelId="{7F6D35F0-6A9E-4ACB-8351-A687D7B31A38}" type="pres">
      <dgm:prSet presAssocID="{D4C71888-C2C5-4D3C-9D9D-098584E1D722}" presName="desTx" presStyleLbl="alignAccFollowNode1" presStyleIdx="2" presStyleCnt="3">
        <dgm:presLayoutVars>
          <dgm:bulletEnabled val="1"/>
        </dgm:presLayoutVars>
      </dgm:prSet>
      <dgm:spPr/>
    </dgm:pt>
  </dgm:ptLst>
  <dgm:cxnLst>
    <dgm:cxn modelId="{12960904-1664-4F63-809E-71871CB6B051}" srcId="{F5832C99-6CC3-4606-8C6E-7B34CDA356B7}" destId="{D4C71888-C2C5-4D3C-9D9D-098584E1D722}" srcOrd="2" destOrd="0" parTransId="{85BD60EB-A0CD-4F6D-B780-C60BA513E7C6}" sibTransId="{EB187F29-65A6-475D-87D9-4610323CED8A}"/>
    <dgm:cxn modelId="{65406A08-6CDE-4A57-ACF6-4A2463229F5B}" srcId="{D4C71888-C2C5-4D3C-9D9D-098584E1D722}" destId="{D0C9448A-D820-43E6-8F5E-27978D6DBF18}" srcOrd="0" destOrd="0" parTransId="{C4867F10-EB1B-4788-B240-1B140F6922D5}" sibTransId="{8D087309-A5CC-46A7-AFCD-AD69D36E0EB9}"/>
    <dgm:cxn modelId="{F19E3E0F-ABC4-4398-AED9-78C8A2EF7248}" type="presOf" srcId="{1163453C-EDBA-41E8-BFBC-548AAE5A754D}" destId="{A8484DC3-FCFB-417F-B067-F493C9D17D8A}" srcOrd="0" destOrd="0" presId="urn:microsoft.com/office/officeart/2005/8/layout/hList1"/>
    <dgm:cxn modelId="{ACCA721F-E188-45D7-8EFE-DDBFF3BCA0D2}" type="presOf" srcId="{F5832C99-6CC3-4606-8C6E-7B34CDA356B7}" destId="{904D6E19-BF4E-4077-960B-13CBDB9B4248}" srcOrd="0" destOrd="0" presId="urn:microsoft.com/office/officeart/2005/8/layout/hList1"/>
    <dgm:cxn modelId="{299BC231-3B34-479F-B152-D43E141D9B07}" srcId="{87F0854C-207A-4E38-8BA4-0DC6CEF1EF9A}" destId="{75075D17-E3B5-4C9E-B169-2AB2E880F9BF}" srcOrd="1" destOrd="0" parTransId="{BFA8A1E6-7DA8-4C3B-800A-E3F4BAC21B88}" sibTransId="{B29D5E1F-F7A3-4F80-859C-E9EC8EA49D34}"/>
    <dgm:cxn modelId="{3A746137-4BDA-40F8-82D0-EB7797D12BA8}" type="presOf" srcId="{FF95EEBE-8F1A-4BEC-B989-80E2B2BE3790}" destId="{A8484DC3-FCFB-417F-B067-F493C9D17D8A}" srcOrd="0" destOrd="1" presId="urn:microsoft.com/office/officeart/2005/8/layout/hList1"/>
    <dgm:cxn modelId="{D7CC583D-8E67-4096-ABC0-5447017204E6}" type="presOf" srcId="{D4C71888-C2C5-4D3C-9D9D-098584E1D722}" destId="{AED93A49-7B0C-4E30-86EC-D18FB62D50B8}" srcOrd="0" destOrd="0" presId="urn:microsoft.com/office/officeart/2005/8/layout/hList1"/>
    <dgm:cxn modelId="{53CF3B60-344A-463E-BD56-BCA12E0F9FB9}" type="presOf" srcId="{DED2733B-1A98-448B-819F-BA4FC1FD87D8}" destId="{7F6D35F0-6A9E-4ACB-8351-A687D7B31A38}" srcOrd="0" destOrd="1" presId="urn:microsoft.com/office/officeart/2005/8/layout/hList1"/>
    <dgm:cxn modelId="{3FB6E962-C84A-4D3A-A848-31BD7944975F}" type="presOf" srcId="{586F25FF-262D-446F-B138-266A030170A9}" destId="{73F697DB-977F-41C2-A102-A92E54CE6477}" srcOrd="0" destOrd="2" presId="urn:microsoft.com/office/officeart/2005/8/layout/hList1"/>
    <dgm:cxn modelId="{8A679A6A-B5FC-4051-A13F-A259DEAD11D2}" type="presOf" srcId="{2B5307E1-3608-431D-B8D6-773660B972A1}" destId="{A8484DC3-FCFB-417F-B067-F493C9D17D8A}" srcOrd="0" destOrd="2" presId="urn:microsoft.com/office/officeart/2005/8/layout/hList1"/>
    <dgm:cxn modelId="{874B5C52-E013-435A-A130-F5FD7D31B598}" srcId="{59EC9A47-FCE1-4258-98D1-F4AD613DA347}" destId="{FF95EEBE-8F1A-4BEC-B989-80E2B2BE3790}" srcOrd="1" destOrd="0" parTransId="{48DDC8E7-F4A1-4EBA-A180-E3BC994FB277}" sibTransId="{D019C89E-C1CE-4C2B-874E-8A1BE7E075D1}"/>
    <dgm:cxn modelId="{C8FCA77D-E196-4F18-8ECD-5A7F0700DA1F}" srcId="{59EC9A47-FCE1-4258-98D1-F4AD613DA347}" destId="{2B5307E1-3608-431D-B8D6-773660B972A1}" srcOrd="2" destOrd="0" parTransId="{D4A3EA73-B773-4F48-8C56-0B2FB970FD79}" sibTransId="{3D98D0D6-8CB9-43E7-9B5A-2C52E9522EDB}"/>
    <dgm:cxn modelId="{A944237E-43A7-4821-8958-F989CAE5BEC9}" type="presOf" srcId="{0F09B255-D96F-4697-8703-6662FBA9AA9A}" destId="{73F697DB-977F-41C2-A102-A92E54CE6477}" srcOrd="0" destOrd="0" presId="urn:microsoft.com/office/officeart/2005/8/layout/hList1"/>
    <dgm:cxn modelId="{B682268F-7680-4133-BCEE-6F45C50E5BF9}" srcId="{F5832C99-6CC3-4606-8C6E-7B34CDA356B7}" destId="{59EC9A47-FCE1-4258-98D1-F4AD613DA347}" srcOrd="0" destOrd="0" parTransId="{1F7842FC-F8A6-46D7-9258-6CFF474F8D24}" sibTransId="{8AF640DF-B330-4646-AC1F-406ABB565139}"/>
    <dgm:cxn modelId="{1CCD5493-90D1-4AA1-851C-2E80C69F01FC}" srcId="{59EC9A47-FCE1-4258-98D1-F4AD613DA347}" destId="{1163453C-EDBA-41E8-BFBC-548AAE5A754D}" srcOrd="0" destOrd="0" parTransId="{1EB1B0DB-8C88-40AD-95FA-ACC1AD5C5640}" sibTransId="{6794A9FB-55CE-404B-9C83-E371E3368AE0}"/>
    <dgm:cxn modelId="{4BE5259E-A1F9-4389-BD22-AF954EEAC890}" srcId="{D4C71888-C2C5-4D3C-9D9D-098584E1D722}" destId="{DED2733B-1A98-448B-819F-BA4FC1FD87D8}" srcOrd="1" destOrd="0" parTransId="{7F0E6074-3C3F-4008-BE17-8EC7DF577718}" sibTransId="{F1B0969A-473E-4C10-BE0D-F4D1BEBD0AA6}"/>
    <dgm:cxn modelId="{1D8FDAA5-B18F-4BF4-B3E1-9D0B776EB737}" type="presOf" srcId="{D0C9448A-D820-43E6-8F5E-27978D6DBF18}" destId="{7F6D35F0-6A9E-4ACB-8351-A687D7B31A38}" srcOrd="0" destOrd="0" presId="urn:microsoft.com/office/officeart/2005/8/layout/hList1"/>
    <dgm:cxn modelId="{5C9B8AB5-4FBD-49E7-8BF5-D760D3390F43}" srcId="{87F0854C-207A-4E38-8BA4-0DC6CEF1EF9A}" destId="{0F09B255-D96F-4697-8703-6662FBA9AA9A}" srcOrd="0" destOrd="0" parTransId="{F3E2D7EE-C6E5-4D6F-B7D5-1E025B1179C9}" sibTransId="{BFC68C31-6CF7-4137-9C5A-ADC81318EA54}"/>
    <dgm:cxn modelId="{0D9984BB-117C-4F36-B4EC-E1BD51DBE40B}" type="presOf" srcId="{59EC9A47-FCE1-4258-98D1-F4AD613DA347}" destId="{D7C6F029-A5FE-4F20-9453-896620D858A3}" srcOrd="0" destOrd="0" presId="urn:microsoft.com/office/officeart/2005/8/layout/hList1"/>
    <dgm:cxn modelId="{5AF650CF-6AFE-45BF-BAF2-6728052A379B}" srcId="{F5832C99-6CC3-4606-8C6E-7B34CDA356B7}" destId="{87F0854C-207A-4E38-8BA4-0DC6CEF1EF9A}" srcOrd="1" destOrd="0" parTransId="{D34B45EB-209F-40FF-A59F-E7E9CEEAB951}" sibTransId="{DA983DAF-B9FA-416D-96FE-35745EE45BC2}"/>
    <dgm:cxn modelId="{E4287DD9-5601-42F3-BEA3-ADD5297E5662}" type="presOf" srcId="{87F0854C-207A-4E38-8BA4-0DC6CEF1EF9A}" destId="{9660B0CF-DB52-4698-9C2E-426C1535F4DB}" srcOrd="0" destOrd="0" presId="urn:microsoft.com/office/officeart/2005/8/layout/hList1"/>
    <dgm:cxn modelId="{4B66C7DE-C4C0-45D9-BBCD-90172BBACABE}" type="presOf" srcId="{75075D17-E3B5-4C9E-B169-2AB2E880F9BF}" destId="{73F697DB-977F-41C2-A102-A92E54CE6477}" srcOrd="0" destOrd="1" presId="urn:microsoft.com/office/officeart/2005/8/layout/hList1"/>
    <dgm:cxn modelId="{0E78BCE0-4650-44BF-8704-C5DF1A696E0A}" srcId="{87F0854C-207A-4E38-8BA4-0DC6CEF1EF9A}" destId="{586F25FF-262D-446F-B138-266A030170A9}" srcOrd="2" destOrd="0" parTransId="{81FF0DEC-B5FB-44FB-BBD3-FC27D9AED5D4}" sibTransId="{611C32EE-288C-405B-AC18-FB7741BE8568}"/>
    <dgm:cxn modelId="{CEAF7A8A-9274-4E37-A097-EDBAF4C08A03}" type="presParOf" srcId="{904D6E19-BF4E-4077-960B-13CBDB9B4248}" destId="{861078D2-1AE6-49CC-B786-8D6A7D7DFB07}" srcOrd="0" destOrd="0" presId="urn:microsoft.com/office/officeart/2005/8/layout/hList1"/>
    <dgm:cxn modelId="{A481E169-556F-4EA4-A93E-0C571DC5BF6A}" type="presParOf" srcId="{861078D2-1AE6-49CC-B786-8D6A7D7DFB07}" destId="{D7C6F029-A5FE-4F20-9453-896620D858A3}" srcOrd="0" destOrd="0" presId="urn:microsoft.com/office/officeart/2005/8/layout/hList1"/>
    <dgm:cxn modelId="{4342622E-82D9-4750-B9C9-D991C311317B}" type="presParOf" srcId="{861078D2-1AE6-49CC-B786-8D6A7D7DFB07}" destId="{A8484DC3-FCFB-417F-B067-F493C9D17D8A}" srcOrd="1" destOrd="0" presId="urn:microsoft.com/office/officeart/2005/8/layout/hList1"/>
    <dgm:cxn modelId="{C61ECF35-B851-4D4A-9DA2-F4B9FD36D010}" type="presParOf" srcId="{904D6E19-BF4E-4077-960B-13CBDB9B4248}" destId="{3A5DDF29-335A-4932-9886-593A8B17E9C0}" srcOrd="1" destOrd="0" presId="urn:microsoft.com/office/officeart/2005/8/layout/hList1"/>
    <dgm:cxn modelId="{308D0C23-CD00-4D2C-B1B7-1F7FFD44159F}" type="presParOf" srcId="{904D6E19-BF4E-4077-960B-13CBDB9B4248}" destId="{A87022A2-911B-4019-865B-C72AD3E915B0}" srcOrd="2" destOrd="0" presId="urn:microsoft.com/office/officeart/2005/8/layout/hList1"/>
    <dgm:cxn modelId="{F896C4DA-4787-451B-9E56-142A44631BE6}" type="presParOf" srcId="{A87022A2-911B-4019-865B-C72AD3E915B0}" destId="{9660B0CF-DB52-4698-9C2E-426C1535F4DB}" srcOrd="0" destOrd="0" presId="urn:microsoft.com/office/officeart/2005/8/layout/hList1"/>
    <dgm:cxn modelId="{664748A1-DC4B-4410-80C8-59763AB21A47}" type="presParOf" srcId="{A87022A2-911B-4019-865B-C72AD3E915B0}" destId="{73F697DB-977F-41C2-A102-A92E54CE6477}" srcOrd="1" destOrd="0" presId="urn:microsoft.com/office/officeart/2005/8/layout/hList1"/>
    <dgm:cxn modelId="{48F8CB58-BAF7-4EEA-AABC-19AAEC203FA3}" type="presParOf" srcId="{904D6E19-BF4E-4077-960B-13CBDB9B4248}" destId="{1320BAA5-5475-4BD4-9A19-DF4D5997F94F}" srcOrd="3" destOrd="0" presId="urn:microsoft.com/office/officeart/2005/8/layout/hList1"/>
    <dgm:cxn modelId="{D482F461-242B-410E-8A17-E6799F609CF4}" type="presParOf" srcId="{904D6E19-BF4E-4077-960B-13CBDB9B4248}" destId="{A58993D6-27DE-49A9-A0F1-1DB900F61431}" srcOrd="4" destOrd="0" presId="urn:microsoft.com/office/officeart/2005/8/layout/hList1"/>
    <dgm:cxn modelId="{9FDBFE31-FC9A-4308-AF84-31B9B28CA3A0}" type="presParOf" srcId="{A58993D6-27DE-49A9-A0F1-1DB900F61431}" destId="{AED93A49-7B0C-4E30-86EC-D18FB62D50B8}" srcOrd="0" destOrd="0" presId="urn:microsoft.com/office/officeart/2005/8/layout/hList1"/>
    <dgm:cxn modelId="{89D51964-854F-4E83-92A1-54D2CA756A87}" type="presParOf" srcId="{A58993D6-27DE-49A9-A0F1-1DB900F61431}" destId="{7F6D35F0-6A9E-4ACB-8351-A687D7B31A3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C6F029-A5FE-4F20-9453-896620D858A3}">
      <dsp:nvSpPr>
        <dsp:cNvPr id="0" name=""/>
        <dsp:cNvSpPr/>
      </dsp:nvSpPr>
      <dsp:spPr>
        <a:xfrm>
          <a:off x="3001" y="6173"/>
          <a:ext cx="2926333" cy="460800"/>
        </a:xfrm>
        <a:prstGeom prst="rect">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nl-NL" sz="1600" b="1" i="0" kern="1200"/>
            <a:t>Wat is Eclipse?</a:t>
          </a:r>
          <a:endParaRPr lang="en-US" sz="1600" kern="1200"/>
        </a:p>
      </dsp:txBody>
      <dsp:txXfrm>
        <a:off x="3001" y="6173"/>
        <a:ext cx="2926333" cy="460800"/>
      </dsp:txXfrm>
    </dsp:sp>
    <dsp:sp modelId="{A8484DC3-FCFB-417F-B067-F493C9D17D8A}">
      <dsp:nvSpPr>
        <dsp:cNvPr id="0" name=""/>
        <dsp:cNvSpPr/>
      </dsp:nvSpPr>
      <dsp:spPr>
        <a:xfrm>
          <a:off x="3001" y="466973"/>
          <a:ext cx="2926333" cy="3250080"/>
        </a:xfrm>
        <a:prstGeom prst="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nl-NL" sz="1600" kern="1200" baseline="0"/>
            <a:t>Eclipse is een krachtige en flexibele IDE die geschikt is voor zowel beginners als ervaren ontwikkelaars.</a:t>
          </a:r>
          <a:endParaRPr lang="en-US" sz="1600" kern="1200"/>
        </a:p>
        <a:p>
          <a:pPr marL="171450" lvl="1" indent="-171450" algn="l" defTabSz="711200">
            <a:lnSpc>
              <a:spcPct val="90000"/>
            </a:lnSpc>
            <a:spcBef>
              <a:spcPct val="0"/>
            </a:spcBef>
            <a:spcAft>
              <a:spcPct val="15000"/>
            </a:spcAft>
            <a:buChar char="•"/>
          </a:pPr>
          <a:r>
            <a:rPr lang="nl-NL" sz="1600" b="0" i="0" kern="1200" baseline="0"/>
            <a:t>Een geïntegreerde ontwikkelomgeving (IDE) voornamelijk gebruikt voor Java-ontwikkeling.</a:t>
          </a:r>
          <a:endParaRPr lang="en-US" sz="1600" kern="1200"/>
        </a:p>
        <a:p>
          <a:pPr marL="171450" lvl="1" indent="-171450" algn="l" defTabSz="711200">
            <a:lnSpc>
              <a:spcPct val="90000"/>
            </a:lnSpc>
            <a:spcBef>
              <a:spcPct val="0"/>
            </a:spcBef>
            <a:spcAft>
              <a:spcPct val="15000"/>
            </a:spcAft>
            <a:buChar char="•"/>
          </a:pPr>
          <a:r>
            <a:rPr lang="nl-NL" sz="1600" b="0" i="0" kern="1200" baseline="0"/>
            <a:t>Ondersteunt meerdere programmeertalen via plugins (bijv. C++, Python).</a:t>
          </a:r>
          <a:endParaRPr lang="en-US" sz="1600" kern="1200"/>
        </a:p>
      </dsp:txBody>
      <dsp:txXfrm>
        <a:off x="3001" y="466973"/>
        <a:ext cx="2926333" cy="3250080"/>
      </dsp:txXfrm>
    </dsp:sp>
    <dsp:sp modelId="{9660B0CF-DB52-4698-9C2E-426C1535F4DB}">
      <dsp:nvSpPr>
        <dsp:cNvPr id="0" name=""/>
        <dsp:cNvSpPr/>
      </dsp:nvSpPr>
      <dsp:spPr>
        <a:xfrm>
          <a:off x="3339020" y="6173"/>
          <a:ext cx="2926333" cy="460800"/>
        </a:xfrm>
        <a:prstGeom prst="rect">
          <a:avLst/>
        </a:prstGeom>
        <a:solidFill>
          <a:schemeClr val="accent2">
            <a:hueOff val="-542947"/>
            <a:satOff val="20594"/>
            <a:lumOff val="-11274"/>
            <a:alphaOff val="0"/>
          </a:schemeClr>
        </a:solidFill>
        <a:ln w="15875" cap="flat" cmpd="sng" algn="ctr">
          <a:solidFill>
            <a:schemeClr val="accent2">
              <a:hueOff val="-542947"/>
              <a:satOff val="20594"/>
              <a:lumOff val="-1127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nl-NL" sz="1600" b="1" i="0" kern="1200"/>
            <a:t>Belangrijkste Functies:</a:t>
          </a:r>
          <a:endParaRPr lang="en-US" sz="1600" kern="1200"/>
        </a:p>
      </dsp:txBody>
      <dsp:txXfrm>
        <a:off x="3339020" y="6173"/>
        <a:ext cx="2926333" cy="460800"/>
      </dsp:txXfrm>
    </dsp:sp>
    <dsp:sp modelId="{73F697DB-977F-41C2-A102-A92E54CE6477}">
      <dsp:nvSpPr>
        <dsp:cNvPr id="0" name=""/>
        <dsp:cNvSpPr/>
      </dsp:nvSpPr>
      <dsp:spPr>
        <a:xfrm>
          <a:off x="3339020" y="466973"/>
          <a:ext cx="2926333" cy="3250080"/>
        </a:xfrm>
        <a:prstGeom prst="rect">
          <a:avLst/>
        </a:prstGeom>
        <a:solidFill>
          <a:schemeClr val="accent2">
            <a:tint val="40000"/>
            <a:alpha val="90000"/>
            <a:hueOff val="-747985"/>
            <a:satOff val="-8956"/>
            <a:lumOff val="-1689"/>
            <a:alphaOff val="0"/>
          </a:schemeClr>
        </a:solidFill>
        <a:ln w="15875" cap="flat" cmpd="sng" algn="ctr">
          <a:solidFill>
            <a:schemeClr val="accent2">
              <a:tint val="40000"/>
              <a:alpha val="90000"/>
              <a:hueOff val="-747985"/>
              <a:satOff val="-8956"/>
              <a:lumOff val="-168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nl-NL" sz="1600" b="1" i="0" kern="1200" baseline="0"/>
            <a:t>Editor</a:t>
          </a:r>
          <a:r>
            <a:rPr lang="nl-NL" sz="1600" b="0" i="0" kern="1200" baseline="0"/>
            <a:t>: Intuïtieve code-editor met syntax highlighting en code-aanvulling.</a:t>
          </a:r>
          <a:endParaRPr lang="en-US" sz="1600" kern="1200"/>
        </a:p>
        <a:p>
          <a:pPr marL="171450" lvl="1" indent="-171450" algn="l" defTabSz="711200">
            <a:lnSpc>
              <a:spcPct val="90000"/>
            </a:lnSpc>
            <a:spcBef>
              <a:spcPct val="0"/>
            </a:spcBef>
            <a:spcAft>
              <a:spcPct val="15000"/>
            </a:spcAft>
            <a:buChar char="•"/>
          </a:pPr>
          <a:r>
            <a:rPr lang="nl-NL" sz="1600" b="1" i="0" kern="1200" baseline="0"/>
            <a:t>Debugger</a:t>
          </a:r>
          <a:r>
            <a:rPr lang="nl-NL" sz="1600" b="0" i="0" kern="1200" baseline="0"/>
            <a:t>: Geavanceerde debugging-tools voor het opsporen van fouten.</a:t>
          </a:r>
          <a:endParaRPr lang="en-US" sz="1600" kern="1200"/>
        </a:p>
        <a:p>
          <a:pPr marL="171450" lvl="1" indent="-171450" algn="l" defTabSz="711200">
            <a:lnSpc>
              <a:spcPct val="90000"/>
            </a:lnSpc>
            <a:spcBef>
              <a:spcPct val="0"/>
            </a:spcBef>
            <a:spcAft>
              <a:spcPct val="15000"/>
            </a:spcAft>
            <a:buChar char="•"/>
          </a:pPr>
          <a:r>
            <a:rPr lang="nl-NL" sz="1600" b="1" i="0" kern="1200" baseline="0"/>
            <a:t>Source Control</a:t>
          </a:r>
          <a:r>
            <a:rPr lang="nl-NL" sz="1600" b="0" i="0" kern="1200" baseline="0"/>
            <a:t>: Integratie met versiebeheersystemen zoals Git en SVN.</a:t>
          </a:r>
          <a:endParaRPr lang="en-US" sz="1600" kern="1200"/>
        </a:p>
      </dsp:txBody>
      <dsp:txXfrm>
        <a:off x="3339020" y="466973"/>
        <a:ext cx="2926333" cy="3250080"/>
      </dsp:txXfrm>
    </dsp:sp>
    <dsp:sp modelId="{AED93A49-7B0C-4E30-86EC-D18FB62D50B8}">
      <dsp:nvSpPr>
        <dsp:cNvPr id="0" name=""/>
        <dsp:cNvSpPr/>
      </dsp:nvSpPr>
      <dsp:spPr>
        <a:xfrm>
          <a:off x="6675040" y="6173"/>
          <a:ext cx="2926333" cy="460800"/>
        </a:xfrm>
        <a:prstGeom prst="rect">
          <a:avLst/>
        </a:prstGeom>
        <a:solidFill>
          <a:schemeClr val="accent2">
            <a:hueOff val="-1085893"/>
            <a:satOff val="41188"/>
            <a:lumOff val="-22547"/>
            <a:alphaOff val="0"/>
          </a:schemeClr>
        </a:solidFill>
        <a:ln w="15875" cap="flat" cmpd="sng" algn="ctr">
          <a:solidFill>
            <a:schemeClr val="accent2">
              <a:hueOff val="-1085893"/>
              <a:satOff val="41188"/>
              <a:lumOff val="-2254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nl-NL" sz="1600" b="1" kern="1200"/>
            <a:t>Alternatieven:</a:t>
          </a:r>
          <a:endParaRPr lang="en-US" sz="1600" kern="1200"/>
        </a:p>
      </dsp:txBody>
      <dsp:txXfrm>
        <a:off x="6675040" y="6173"/>
        <a:ext cx="2926333" cy="460800"/>
      </dsp:txXfrm>
    </dsp:sp>
    <dsp:sp modelId="{7F6D35F0-6A9E-4ACB-8351-A687D7B31A38}">
      <dsp:nvSpPr>
        <dsp:cNvPr id="0" name=""/>
        <dsp:cNvSpPr/>
      </dsp:nvSpPr>
      <dsp:spPr>
        <a:xfrm>
          <a:off x="6675040" y="466973"/>
          <a:ext cx="2926333" cy="3250080"/>
        </a:xfrm>
        <a:prstGeom prst="rect">
          <a:avLst/>
        </a:prstGeom>
        <a:solidFill>
          <a:schemeClr val="accent2">
            <a:tint val="40000"/>
            <a:alpha val="90000"/>
            <a:hueOff val="-1495971"/>
            <a:satOff val="-17912"/>
            <a:lumOff val="-3377"/>
            <a:alphaOff val="0"/>
          </a:schemeClr>
        </a:solidFill>
        <a:ln w="15875" cap="flat" cmpd="sng" algn="ctr">
          <a:solidFill>
            <a:schemeClr val="accent2">
              <a:tint val="40000"/>
              <a:alpha val="90000"/>
              <a:hueOff val="-1495971"/>
              <a:satOff val="-17912"/>
              <a:lumOff val="-337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nl-NL" sz="1600" b="0" i="0" kern="1200" baseline="0"/>
            <a:t>IntelliJ IDEA: Gebruiksvriendelijke interface en krachtige functies. Gratis Community en betaalde Ulimate-editie</a:t>
          </a:r>
          <a:endParaRPr lang="en-US" sz="1600" kern="1200"/>
        </a:p>
        <a:p>
          <a:pPr marL="171450" lvl="1" indent="-171450" algn="l" defTabSz="711200">
            <a:lnSpc>
              <a:spcPct val="90000"/>
            </a:lnSpc>
            <a:spcBef>
              <a:spcPct val="0"/>
            </a:spcBef>
            <a:spcAft>
              <a:spcPct val="15000"/>
            </a:spcAft>
            <a:buChar char="•"/>
          </a:pPr>
          <a:r>
            <a:rPr lang="nl-NL" sz="1600" b="0" i="0" kern="1200" baseline="0"/>
            <a:t>Visual Studio Code: Een lichte, maar krachtige code-editor van Microsoft. Ondersteuninig voor veel talen.</a:t>
          </a:r>
          <a:endParaRPr lang="en-US" sz="1600" kern="1200"/>
        </a:p>
      </dsp:txBody>
      <dsp:txXfrm>
        <a:off x="6675040" y="466973"/>
        <a:ext cx="2926333" cy="325008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03301F-3CBF-4ABA-A120-EA0566E5782F}" type="datetimeFigureOut">
              <a:rPr lang="nl-NL" smtClean="0"/>
              <a:t>18-7-2024</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B6192F-8705-4606-85D8-6C6E6123C719}" type="slidenum">
              <a:rPr lang="nl-NL" smtClean="0"/>
              <a:t>‹#›</a:t>
            </a:fld>
            <a:endParaRPr lang="nl-NL"/>
          </a:p>
        </p:txBody>
      </p:sp>
    </p:spTree>
    <p:extLst>
      <p:ext uri="{BB962C8B-B14F-4D97-AF65-F5344CB8AC3E}">
        <p14:creationId xmlns:p14="http://schemas.microsoft.com/office/powerpoint/2010/main" val="1404238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A7B6192F-8705-4606-85D8-6C6E6123C719}" type="slidenum">
              <a:rPr lang="nl-NL" smtClean="0"/>
              <a:t>8</a:t>
            </a:fld>
            <a:endParaRPr lang="nl-NL"/>
          </a:p>
        </p:txBody>
      </p:sp>
    </p:spTree>
    <p:extLst>
      <p:ext uri="{BB962C8B-B14F-4D97-AF65-F5344CB8AC3E}">
        <p14:creationId xmlns:p14="http://schemas.microsoft.com/office/powerpoint/2010/main" val="9495065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B8469E6-A5EE-4ABF-BC0F-FBDE4A78EF60}" type="datetimeFigureOut">
              <a:rPr lang="LID4096" smtClean="0"/>
              <a:t>07/18/2024</a:t>
            </a:fld>
            <a:endParaRPr lang="LID4096"/>
          </a:p>
        </p:txBody>
      </p:sp>
      <p:sp>
        <p:nvSpPr>
          <p:cNvPr id="5" name="Footer Placeholder 4"/>
          <p:cNvSpPr>
            <a:spLocks noGrp="1"/>
          </p:cNvSpPr>
          <p:nvPr>
            <p:ph type="ftr" sz="quarter" idx="11"/>
          </p:nvPr>
        </p:nvSpPr>
        <p:spPr>
          <a:xfrm>
            <a:off x="1127124" y="329307"/>
            <a:ext cx="5943668" cy="309201"/>
          </a:xfrm>
        </p:spPr>
        <p:txBody>
          <a:bodyPr/>
          <a:lstStyle/>
          <a:p>
            <a:endParaRPr lang="LID4096"/>
          </a:p>
        </p:txBody>
      </p:sp>
      <p:sp>
        <p:nvSpPr>
          <p:cNvPr id="6" name="Slide Number Placeholder 5"/>
          <p:cNvSpPr>
            <a:spLocks noGrp="1"/>
          </p:cNvSpPr>
          <p:nvPr>
            <p:ph type="sldNum" sz="quarter" idx="12"/>
          </p:nvPr>
        </p:nvSpPr>
        <p:spPr>
          <a:xfrm>
            <a:off x="9924392" y="134930"/>
            <a:ext cx="811019" cy="503578"/>
          </a:xfrm>
        </p:spPr>
        <p:txBody>
          <a:bodyPr/>
          <a:lstStyle/>
          <a:p>
            <a:fld id="{FE7BB101-C36A-4971-832A-793318E850F7}" type="slidenum">
              <a:rPr lang="LID4096" smtClean="0"/>
              <a:t>‹#›</a:t>
            </a:fld>
            <a:endParaRPr lang="LID4096"/>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643128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8469E6-A5EE-4ABF-BC0F-FBDE4A78EF60}" type="datetimeFigureOut">
              <a:rPr lang="LID4096" smtClean="0"/>
              <a:t>07/18/2024</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FE7BB101-C36A-4971-832A-793318E850F7}" type="slidenum">
              <a:rPr lang="LID4096" smtClean="0"/>
              <a:t>‹#›</a:t>
            </a:fld>
            <a:endParaRPr lang="LID4096"/>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337858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8469E6-A5EE-4ABF-BC0F-FBDE4A78EF60}" type="datetimeFigureOut">
              <a:rPr lang="LID4096" smtClean="0"/>
              <a:t>07/18/2024</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FE7BB101-C36A-4971-832A-793318E850F7}" type="slidenum">
              <a:rPr lang="LID4096" smtClean="0"/>
              <a:t>‹#›</a:t>
            </a:fld>
            <a:endParaRPr lang="LID4096"/>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1230934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9B8469E6-A5EE-4ABF-BC0F-FBDE4A78EF60}" type="datetimeFigureOut">
              <a:rPr lang="LID4096" smtClean="0"/>
              <a:t>07/18/2024</a:t>
            </a:fld>
            <a:endParaRPr lang="LID4096"/>
          </a:p>
        </p:txBody>
      </p:sp>
      <p:sp>
        <p:nvSpPr>
          <p:cNvPr id="5" name="Footer Placeholder 4"/>
          <p:cNvSpPr>
            <a:spLocks noGrp="1"/>
          </p:cNvSpPr>
          <p:nvPr>
            <p:ph type="ftr" sz="quarter" idx="11"/>
          </p:nvPr>
        </p:nvSpPr>
        <p:spPr/>
        <p:txBody>
          <a:bodyPr/>
          <a:lstStyle>
            <a:lvl1pPr>
              <a:defRPr sz="1200"/>
            </a:lvl1pPr>
          </a:lstStyle>
          <a:p>
            <a:endParaRPr lang="LID4096"/>
          </a:p>
        </p:txBody>
      </p:sp>
      <p:sp>
        <p:nvSpPr>
          <p:cNvPr id="6" name="Slide Number Placeholder 5"/>
          <p:cNvSpPr>
            <a:spLocks noGrp="1"/>
          </p:cNvSpPr>
          <p:nvPr>
            <p:ph type="sldNum" sz="quarter" idx="12"/>
          </p:nvPr>
        </p:nvSpPr>
        <p:spPr/>
        <p:txBody>
          <a:bodyPr/>
          <a:lstStyle/>
          <a:p>
            <a:fld id="{FE7BB101-C36A-4971-832A-793318E850F7}" type="slidenum">
              <a:rPr lang="LID4096" smtClean="0"/>
              <a:t>‹#›</a:t>
            </a:fld>
            <a:endParaRPr lang="LID4096"/>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437712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B8469E6-A5EE-4ABF-BC0F-FBDE4A78EF60}" type="datetimeFigureOut">
              <a:rPr lang="LID4096" smtClean="0"/>
              <a:t>07/18/2024</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FE7BB101-C36A-4971-832A-793318E850F7}" type="slidenum">
              <a:rPr lang="LID4096" smtClean="0"/>
              <a:t>‹#›</a:t>
            </a:fld>
            <a:endParaRPr lang="LID4096"/>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658224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8469E6-A5EE-4ABF-BC0F-FBDE4A78EF60}" type="datetimeFigureOut">
              <a:rPr lang="LID4096" smtClean="0"/>
              <a:t>07/18/2024</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FE7BB101-C36A-4971-832A-793318E850F7}" type="slidenum">
              <a:rPr lang="LID4096" smtClean="0"/>
              <a:t>‹#›</a:t>
            </a:fld>
            <a:endParaRPr lang="LID4096"/>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39014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8469E6-A5EE-4ABF-BC0F-FBDE4A78EF60}" type="datetimeFigureOut">
              <a:rPr lang="LID4096" smtClean="0"/>
              <a:t>07/18/2024</a:t>
            </a:fld>
            <a:endParaRPr lang="LID4096"/>
          </a:p>
        </p:txBody>
      </p:sp>
      <p:sp>
        <p:nvSpPr>
          <p:cNvPr id="8" name="Footer Placeholder 7"/>
          <p:cNvSpPr>
            <a:spLocks noGrp="1"/>
          </p:cNvSpPr>
          <p:nvPr>
            <p:ph type="ftr" sz="quarter" idx="11"/>
          </p:nvPr>
        </p:nvSpPr>
        <p:spPr/>
        <p:txBody>
          <a:bodyPr/>
          <a:lstStyle/>
          <a:p>
            <a:endParaRPr lang="LID4096"/>
          </a:p>
        </p:txBody>
      </p:sp>
      <p:sp>
        <p:nvSpPr>
          <p:cNvPr id="9" name="Slide Number Placeholder 8"/>
          <p:cNvSpPr>
            <a:spLocks noGrp="1"/>
          </p:cNvSpPr>
          <p:nvPr>
            <p:ph type="sldNum" sz="quarter" idx="12"/>
          </p:nvPr>
        </p:nvSpPr>
        <p:spPr/>
        <p:txBody>
          <a:bodyPr/>
          <a:lstStyle/>
          <a:p>
            <a:fld id="{FE7BB101-C36A-4971-832A-793318E850F7}" type="slidenum">
              <a:rPr lang="LID4096" smtClean="0"/>
              <a:t>‹#›</a:t>
            </a:fld>
            <a:endParaRPr lang="LID4096"/>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819502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8469E6-A5EE-4ABF-BC0F-FBDE4A78EF60}" type="datetimeFigureOut">
              <a:rPr lang="LID4096" smtClean="0"/>
              <a:t>07/18/2024</a:t>
            </a:fld>
            <a:endParaRPr lang="LID4096"/>
          </a:p>
        </p:txBody>
      </p:sp>
      <p:sp>
        <p:nvSpPr>
          <p:cNvPr id="4" name="Footer Placeholder 3"/>
          <p:cNvSpPr>
            <a:spLocks noGrp="1"/>
          </p:cNvSpPr>
          <p:nvPr>
            <p:ph type="ftr" sz="quarter" idx="11"/>
          </p:nvPr>
        </p:nvSpPr>
        <p:spPr/>
        <p:txBody>
          <a:bodyPr/>
          <a:lstStyle/>
          <a:p>
            <a:endParaRPr lang="LID4096"/>
          </a:p>
        </p:txBody>
      </p:sp>
      <p:sp>
        <p:nvSpPr>
          <p:cNvPr id="5" name="Slide Number Placeholder 4"/>
          <p:cNvSpPr>
            <a:spLocks noGrp="1"/>
          </p:cNvSpPr>
          <p:nvPr>
            <p:ph type="sldNum" sz="quarter" idx="12"/>
          </p:nvPr>
        </p:nvSpPr>
        <p:spPr/>
        <p:txBody>
          <a:bodyPr/>
          <a:lstStyle/>
          <a:p>
            <a:fld id="{FE7BB101-C36A-4971-832A-793318E850F7}" type="slidenum">
              <a:rPr lang="LID4096" smtClean="0"/>
              <a:t>‹#›</a:t>
            </a:fld>
            <a:endParaRPr lang="LID4096"/>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799790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8469E6-A5EE-4ABF-BC0F-FBDE4A78EF60}" type="datetimeFigureOut">
              <a:rPr lang="LID4096" smtClean="0"/>
              <a:t>07/18/2024</a:t>
            </a:fld>
            <a:endParaRPr lang="LID4096"/>
          </a:p>
        </p:txBody>
      </p:sp>
      <p:sp>
        <p:nvSpPr>
          <p:cNvPr id="3" name="Footer Placeholder 2"/>
          <p:cNvSpPr>
            <a:spLocks noGrp="1"/>
          </p:cNvSpPr>
          <p:nvPr>
            <p:ph type="ftr" sz="quarter" idx="11"/>
          </p:nvPr>
        </p:nvSpPr>
        <p:spPr/>
        <p:txBody>
          <a:bodyPr/>
          <a:lstStyle/>
          <a:p>
            <a:endParaRPr lang="LID4096"/>
          </a:p>
        </p:txBody>
      </p:sp>
      <p:sp>
        <p:nvSpPr>
          <p:cNvPr id="4" name="Slide Number Placeholder 3"/>
          <p:cNvSpPr>
            <a:spLocks noGrp="1"/>
          </p:cNvSpPr>
          <p:nvPr>
            <p:ph type="sldNum" sz="quarter" idx="12"/>
          </p:nvPr>
        </p:nvSpPr>
        <p:spPr/>
        <p:txBody>
          <a:bodyPr/>
          <a:lstStyle/>
          <a:p>
            <a:fld id="{FE7BB101-C36A-4971-832A-793318E850F7}" type="slidenum">
              <a:rPr lang="LID4096" smtClean="0"/>
              <a:t>‹#›</a:t>
            </a:fld>
            <a:endParaRPr lang="LID4096"/>
          </a:p>
        </p:txBody>
      </p:sp>
    </p:spTree>
    <p:extLst>
      <p:ext uri="{BB962C8B-B14F-4D97-AF65-F5344CB8AC3E}">
        <p14:creationId xmlns:p14="http://schemas.microsoft.com/office/powerpoint/2010/main" val="1097113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8469E6-A5EE-4ABF-BC0F-FBDE4A78EF60}" type="datetimeFigureOut">
              <a:rPr lang="LID4096" smtClean="0"/>
              <a:t>07/18/2024</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FE7BB101-C36A-4971-832A-793318E850F7}" type="slidenum">
              <a:rPr lang="LID4096" smtClean="0"/>
              <a:t>‹#›</a:t>
            </a:fld>
            <a:endParaRPr lang="LID4096"/>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805518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9B8469E6-A5EE-4ABF-BC0F-FBDE4A78EF60}" type="datetimeFigureOut">
              <a:rPr lang="LID4096" smtClean="0"/>
              <a:t>07/18/2024</a:t>
            </a:fld>
            <a:endParaRPr lang="LID4096"/>
          </a:p>
        </p:txBody>
      </p:sp>
      <p:sp>
        <p:nvSpPr>
          <p:cNvPr id="6" name="Footer Placeholder 5"/>
          <p:cNvSpPr>
            <a:spLocks noGrp="1"/>
          </p:cNvSpPr>
          <p:nvPr>
            <p:ph type="ftr" sz="quarter" idx="11"/>
          </p:nvPr>
        </p:nvSpPr>
        <p:spPr>
          <a:xfrm>
            <a:off x="1125300" y="318640"/>
            <a:ext cx="4877818" cy="320931"/>
          </a:xfrm>
        </p:spPr>
        <p:txBody>
          <a:bodyPr/>
          <a:lstStyle/>
          <a:p>
            <a:endParaRPr lang="LID4096"/>
          </a:p>
        </p:txBody>
      </p:sp>
      <p:sp>
        <p:nvSpPr>
          <p:cNvPr id="7" name="Slide Number Placeholder 6"/>
          <p:cNvSpPr>
            <a:spLocks noGrp="1"/>
          </p:cNvSpPr>
          <p:nvPr>
            <p:ph type="sldNum" sz="quarter" idx="12"/>
          </p:nvPr>
        </p:nvSpPr>
        <p:spPr>
          <a:xfrm>
            <a:off x="6176794" y="137408"/>
            <a:ext cx="811019" cy="503578"/>
          </a:xfrm>
        </p:spPr>
        <p:txBody>
          <a:bodyPr/>
          <a:lstStyle/>
          <a:p>
            <a:fld id="{FE7BB101-C36A-4971-832A-793318E850F7}" type="slidenum">
              <a:rPr lang="LID4096" smtClean="0"/>
              <a:t>‹#›</a:t>
            </a:fld>
            <a:endParaRPr lang="LID4096"/>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3742955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B8469E6-A5EE-4ABF-BC0F-FBDE4A78EF60}" type="datetimeFigureOut">
              <a:rPr lang="LID4096" smtClean="0"/>
              <a:t>07/18/2024</a:t>
            </a:fld>
            <a:endParaRPr lang="LID4096"/>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LID4096"/>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FE7BB101-C36A-4971-832A-793318E850F7}" type="slidenum">
              <a:rPr lang="LID4096" smtClean="0"/>
              <a:t>‹#›</a:t>
            </a:fld>
            <a:endParaRPr lang="LID4096"/>
          </a:p>
        </p:txBody>
      </p:sp>
    </p:spTree>
    <p:extLst>
      <p:ext uri="{BB962C8B-B14F-4D97-AF65-F5344CB8AC3E}">
        <p14:creationId xmlns:p14="http://schemas.microsoft.com/office/powerpoint/2010/main" val="506692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localhost/phpmyadmi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eclipse.org/downloads/download.php?file=/oomph/epp/2024-06/R/eclipse-inst-jre-win64.exe" TargetMode="External"/><Relationship Id="rId2" Type="http://schemas.openxmlformats.org/officeDocument/2006/relationships/hyperlink" Target="https://aka.ms/download-jdk/microsoft-jdk-17.0.11-windows-x64.msi" TargetMode="Externa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hyperlink" Target="https://sourceforge.net/projects/xampp/files/XAMPP%20Windows/8.2.12/xampp-windows-x64-8.2.12-0-VS16-installer.exe/downloa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189FEE-11CC-066D-9434-6232D2EE6900}"/>
              </a:ext>
            </a:extLst>
          </p:cNvPr>
          <p:cNvSpPr>
            <a:spLocks noGrp="1"/>
          </p:cNvSpPr>
          <p:nvPr>
            <p:ph type="ctrTitle"/>
          </p:nvPr>
        </p:nvSpPr>
        <p:spPr>
          <a:xfrm>
            <a:off x="1452616" y="962902"/>
            <a:ext cx="4176384" cy="2380828"/>
          </a:xfrm>
        </p:spPr>
        <p:txBody>
          <a:bodyPr>
            <a:normAutofit/>
          </a:bodyPr>
          <a:lstStyle/>
          <a:p>
            <a:r>
              <a:rPr lang="en-GB" sz="4800"/>
              <a:t>Java training</a:t>
            </a:r>
            <a:endParaRPr lang="LID4096" sz="4800"/>
          </a:p>
        </p:txBody>
      </p:sp>
      <p:sp>
        <p:nvSpPr>
          <p:cNvPr id="3" name="Ondertitel 2">
            <a:extLst>
              <a:ext uri="{FF2B5EF4-FFF2-40B4-BE49-F238E27FC236}">
                <a16:creationId xmlns:a16="http://schemas.microsoft.com/office/drawing/2014/main" id="{787CD172-E74F-0ED2-9F01-821DF0D9D394}"/>
              </a:ext>
            </a:extLst>
          </p:cNvPr>
          <p:cNvSpPr>
            <a:spLocks noGrp="1"/>
          </p:cNvSpPr>
          <p:nvPr>
            <p:ph type="subTitle" idx="1"/>
          </p:nvPr>
        </p:nvSpPr>
        <p:spPr>
          <a:xfrm>
            <a:off x="1452617" y="3531204"/>
            <a:ext cx="4171479" cy="1610643"/>
          </a:xfrm>
        </p:spPr>
        <p:txBody>
          <a:bodyPr>
            <a:normAutofit/>
          </a:bodyPr>
          <a:lstStyle/>
          <a:p>
            <a:r>
              <a:rPr lang="en-GB" sz="1600" dirty="0" err="1"/>
              <a:t>Quickstart</a:t>
            </a:r>
            <a:r>
              <a:rPr lang="en-GB" sz="1600" dirty="0"/>
              <a:t> </a:t>
            </a:r>
            <a:r>
              <a:rPr lang="en-GB" sz="1600" dirty="0" err="1"/>
              <a:t>Voor</a:t>
            </a:r>
            <a:r>
              <a:rPr lang="en-GB" sz="1600" dirty="0"/>
              <a:t> beginners</a:t>
            </a:r>
            <a:endParaRPr lang="LID4096" sz="1600" dirty="0"/>
          </a:p>
        </p:txBody>
      </p:sp>
      <p:pic>
        <p:nvPicPr>
          <p:cNvPr id="7" name="Graphic 6" descr="Laptop">
            <a:extLst>
              <a:ext uri="{FF2B5EF4-FFF2-40B4-BE49-F238E27FC236}">
                <a16:creationId xmlns:a16="http://schemas.microsoft.com/office/drawing/2014/main" id="{764BF2C0-9330-4433-FA0F-225597F72F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44251" y="805583"/>
            <a:ext cx="4660762" cy="4660762"/>
          </a:xfrm>
          <a:prstGeom prst="rect">
            <a:avLst/>
          </a:prstGeom>
        </p:spPr>
      </p:pic>
    </p:spTree>
    <p:extLst>
      <p:ext uri="{BB962C8B-B14F-4D97-AF65-F5344CB8AC3E}">
        <p14:creationId xmlns:p14="http://schemas.microsoft.com/office/powerpoint/2010/main" val="1243605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6FE7134-47B1-4BFF-93CB-669E11257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8"/>
            <a:ext cx="12192000" cy="6389231"/>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kstvak 6">
            <a:extLst>
              <a:ext uri="{FF2B5EF4-FFF2-40B4-BE49-F238E27FC236}">
                <a16:creationId xmlns:a16="http://schemas.microsoft.com/office/drawing/2014/main" id="{91E18B41-185F-B1FD-CE43-6F85081A63F2}"/>
              </a:ext>
            </a:extLst>
          </p:cNvPr>
          <p:cNvSpPr txBox="1"/>
          <p:nvPr/>
        </p:nvSpPr>
        <p:spPr>
          <a:xfrm>
            <a:off x="4705590" y="371859"/>
            <a:ext cx="6034827" cy="4916465"/>
          </a:xfrm>
          <a:prstGeom prst="rect">
            <a:avLst/>
          </a:prstGeom>
        </p:spPr>
        <p:txBody>
          <a:bodyPr vert="horz" lIns="91440" tIns="45720" rIns="91440" bIns="45720" rtlCol="0" anchor="t">
            <a:normAutofit/>
          </a:bodyPr>
          <a:lstStyle/>
          <a:p>
            <a:pPr>
              <a:lnSpc>
                <a:spcPct val="120000"/>
              </a:lnSpc>
              <a:spcAft>
                <a:spcPts val="600"/>
              </a:spcAft>
              <a:buClr>
                <a:schemeClr val="accent1"/>
              </a:buClr>
              <a:buSzPct val="100000"/>
            </a:pPr>
            <a:r>
              <a:rPr lang="en-US" sz="3600" dirty="0" err="1"/>
              <a:t>Oefening</a:t>
            </a:r>
            <a:r>
              <a:rPr lang="en-US" sz="3600" dirty="0"/>
              <a:t> 2: </a:t>
            </a:r>
          </a:p>
          <a:p>
            <a:pPr marL="285750" indent="-228600" defTabSz="914400">
              <a:lnSpc>
                <a:spcPct val="120000"/>
              </a:lnSpc>
              <a:spcAft>
                <a:spcPts val="600"/>
              </a:spcAft>
              <a:buClr>
                <a:schemeClr val="accent1"/>
              </a:buClr>
              <a:buSzPct val="100000"/>
              <a:buFont typeface="Arial" panose="020B0604020202020204" pitchFamily="34" charset="0"/>
              <a:buChar char="•"/>
            </a:pPr>
            <a:r>
              <a:rPr lang="en-US" dirty="0"/>
              <a:t>Maak </a:t>
            </a:r>
            <a:r>
              <a:rPr lang="en-US" dirty="0" err="1"/>
              <a:t>een</a:t>
            </a:r>
            <a:r>
              <a:rPr lang="en-US" dirty="0"/>
              <a:t> java file met je eigen code.</a:t>
            </a:r>
          </a:p>
          <a:p>
            <a:pPr marL="285750" indent="-228600" defTabSz="914400">
              <a:lnSpc>
                <a:spcPct val="120000"/>
              </a:lnSpc>
              <a:spcAft>
                <a:spcPts val="600"/>
              </a:spcAft>
              <a:buClr>
                <a:schemeClr val="accent1"/>
              </a:buClr>
              <a:buSzPct val="100000"/>
              <a:buFont typeface="Arial" panose="020B0604020202020204" pitchFamily="34" charset="0"/>
              <a:buChar char="•"/>
            </a:pPr>
            <a:r>
              <a:rPr lang="en-US" dirty="0" err="1"/>
              <a:t>Compileer</a:t>
            </a:r>
            <a:r>
              <a:rPr lang="en-US" dirty="0"/>
              <a:t> de code in de command line  (cmd.exe)</a:t>
            </a:r>
          </a:p>
          <a:p>
            <a:pPr marL="285750" indent="-228600" defTabSz="914400">
              <a:lnSpc>
                <a:spcPct val="120000"/>
              </a:lnSpc>
              <a:spcAft>
                <a:spcPts val="600"/>
              </a:spcAft>
              <a:buClr>
                <a:schemeClr val="accent1"/>
              </a:buClr>
              <a:buSzPct val="100000"/>
              <a:buFont typeface="Arial" panose="020B0604020202020204" pitchFamily="34" charset="0"/>
              <a:buChar char="•"/>
            </a:pPr>
            <a:r>
              <a:rPr lang="en-US" dirty="0"/>
              <a:t>Maak </a:t>
            </a:r>
            <a:r>
              <a:rPr lang="en-US" dirty="0" err="1"/>
              <a:t>een</a:t>
            </a:r>
            <a:r>
              <a:rPr lang="en-US" dirty="0"/>
              <a:t> JAR file</a:t>
            </a:r>
          </a:p>
          <a:p>
            <a:pPr marL="285750" indent="-228600" defTabSz="914400">
              <a:lnSpc>
                <a:spcPct val="120000"/>
              </a:lnSpc>
              <a:spcAft>
                <a:spcPts val="600"/>
              </a:spcAft>
              <a:buClr>
                <a:schemeClr val="accent1"/>
              </a:buClr>
              <a:buSzPct val="100000"/>
              <a:buFont typeface="Arial" panose="020B0604020202020204" pitchFamily="34" charset="0"/>
              <a:buChar char="•"/>
            </a:pPr>
            <a:r>
              <a:rPr lang="en-US" dirty="0"/>
              <a:t>Run de JAR file</a:t>
            </a:r>
          </a:p>
        </p:txBody>
      </p:sp>
      <p:sp>
        <p:nvSpPr>
          <p:cNvPr id="5" name="Tekstvak 4">
            <a:extLst>
              <a:ext uri="{FF2B5EF4-FFF2-40B4-BE49-F238E27FC236}">
                <a16:creationId xmlns:a16="http://schemas.microsoft.com/office/drawing/2014/main" id="{DD9389FC-5415-6EB7-84C5-BAE4191C3068}"/>
              </a:ext>
            </a:extLst>
          </p:cNvPr>
          <p:cNvSpPr txBox="1"/>
          <p:nvPr/>
        </p:nvSpPr>
        <p:spPr>
          <a:xfrm>
            <a:off x="4558445" y="3028595"/>
            <a:ext cx="6329115" cy="3754874"/>
          </a:xfrm>
          <a:prstGeom prst="rect">
            <a:avLst/>
          </a:prstGeom>
          <a:noFill/>
        </p:spPr>
        <p:txBody>
          <a:bodyPr wrap="square">
            <a:spAutoFit/>
          </a:bodyPr>
          <a:lstStyle/>
          <a:p>
            <a:pPr>
              <a:spcAft>
                <a:spcPts val="600"/>
              </a:spcAft>
            </a:pPr>
            <a:r>
              <a:rPr lang="en-GB" sz="3600" dirty="0" err="1"/>
              <a:t>Oefening</a:t>
            </a:r>
            <a:r>
              <a:rPr lang="en-GB" sz="3600" dirty="0"/>
              <a:t> 3:  </a:t>
            </a:r>
          </a:p>
          <a:p>
            <a:pPr marL="285750" indent="-285750">
              <a:spcAft>
                <a:spcPts val="600"/>
              </a:spcAft>
              <a:buFont typeface="Arial" panose="020B0604020202020204" pitchFamily="34" charset="0"/>
              <a:buChar char="•"/>
            </a:pPr>
            <a:r>
              <a:rPr lang="en-GB" dirty="0"/>
              <a:t>Maak </a:t>
            </a:r>
            <a:r>
              <a:rPr lang="en-GB" dirty="0" err="1"/>
              <a:t>een</a:t>
            </a:r>
            <a:r>
              <a:rPr lang="en-GB" dirty="0"/>
              <a:t> JAR file van het </a:t>
            </a:r>
            <a:r>
              <a:rPr lang="en-GB" dirty="0" err="1"/>
              <a:t>rekenprogramma</a:t>
            </a:r>
            <a:r>
              <a:rPr lang="en-GB" dirty="0"/>
              <a:t> en run het command line</a:t>
            </a:r>
          </a:p>
          <a:p>
            <a:pPr marL="285750" indent="-285750">
              <a:spcAft>
                <a:spcPts val="600"/>
              </a:spcAft>
              <a:buFont typeface="Arial" panose="020B0604020202020204" pitchFamily="34" charset="0"/>
              <a:buChar char="•"/>
            </a:pPr>
            <a:r>
              <a:rPr lang="en-GB" dirty="0"/>
              <a:t>File, Export</a:t>
            </a:r>
          </a:p>
          <a:p>
            <a:pPr marL="285750" indent="-285750">
              <a:spcAft>
                <a:spcPts val="600"/>
              </a:spcAft>
              <a:buFont typeface="Arial" panose="020B0604020202020204" pitchFamily="34" charset="0"/>
              <a:buChar char="•"/>
            </a:pPr>
            <a:r>
              <a:rPr lang="en-GB" dirty="0" err="1"/>
              <a:t>Selecteer</a:t>
            </a:r>
            <a:r>
              <a:rPr lang="en-GB" dirty="0"/>
              <a:t> Java Runnable Jar file</a:t>
            </a:r>
          </a:p>
          <a:p>
            <a:pPr marL="285750" indent="-285750">
              <a:spcAft>
                <a:spcPts val="600"/>
              </a:spcAft>
              <a:buFont typeface="Arial" panose="020B0604020202020204" pitchFamily="34" charset="0"/>
              <a:buChar char="•"/>
            </a:pPr>
            <a:r>
              <a:rPr lang="en-GB" dirty="0" err="1"/>
              <a:t>Kies</a:t>
            </a:r>
            <a:r>
              <a:rPr lang="en-GB" dirty="0"/>
              <a:t> de </a:t>
            </a:r>
            <a:r>
              <a:rPr lang="en-GB" dirty="0" err="1"/>
              <a:t>juiste</a:t>
            </a:r>
            <a:r>
              <a:rPr lang="en-GB" dirty="0"/>
              <a:t> launch </a:t>
            </a:r>
            <a:r>
              <a:rPr lang="en-GB" dirty="0" err="1"/>
              <a:t>configuratie</a:t>
            </a:r>
            <a:r>
              <a:rPr lang="en-GB" dirty="0"/>
              <a:t> </a:t>
            </a:r>
          </a:p>
          <a:p>
            <a:pPr marL="285750" indent="-285750">
              <a:spcAft>
                <a:spcPts val="600"/>
              </a:spcAft>
              <a:buFont typeface="Arial" panose="020B0604020202020204" pitchFamily="34" charset="0"/>
              <a:buChar char="•"/>
            </a:pPr>
            <a:r>
              <a:rPr lang="en-GB" dirty="0" err="1"/>
              <a:t>Geef</a:t>
            </a:r>
            <a:r>
              <a:rPr lang="en-GB" dirty="0"/>
              <a:t> de </a:t>
            </a:r>
            <a:r>
              <a:rPr lang="en-GB" dirty="0" err="1"/>
              <a:t>locatie</a:t>
            </a:r>
            <a:r>
              <a:rPr lang="en-GB" dirty="0"/>
              <a:t> en naam op </a:t>
            </a:r>
            <a:r>
              <a:rPr lang="en-GB" dirty="0" err="1"/>
              <a:t>bijvoorbeeld</a:t>
            </a:r>
            <a:r>
              <a:rPr lang="en-GB" dirty="0"/>
              <a:t> C:\java\rekenen.jar</a:t>
            </a:r>
          </a:p>
          <a:p>
            <a:pPr marL="285750" indent="-285750">
              <a:spcAft>
                <a:spcPts val="600"/>
              </a:spcAft>
              <a:buFont typeface="Arial" panose="020B0604020202020204" pitchFamily="34" charset="0"/>
              <a:buChar char="•"/>
            </a:pPr>
            <a:r>
              <a:rPr lang="en-GB" dirty="0"/>
              <a:t>Start de command line</a:t>
            </a:r>
          </a:p>
          <a:p>
            <a:pPr marL="285750" indent="-285750">
              <a:spcAft>
                <a:spcPts val="600"/>
              </a:spcAft>
              <a:buFont typeface="Arial" panose="020B0604020202020204" pitchFamily="34" charset="0"/>
              <a:buChar char="•"/>
            </a:pPr>
            <a:r>
              <a:rPr lang="en-GB" dirty="0"/>
              <a:t>Run de jar file</a:t>
            </a:r>
          </a:p>
          <a:p>
            <a:pPr marL="285750" indent="-285750">
              <a:spcAft>
                <a:spcPts val="600"/>
              </a:spcAft>
              <a:buFont typeface="Arial" panose="020B0604020202020204" pitchFamily="34" charset="0"/>
              <a:buChar char="•"/>
            </a:pPr>
            <a:endParaRPr lang="LID4096" dirty="0"/>
          </a:p>
        </p:txBody>
      </p:sp>
    </p:spTree>
    <p:extLst>
      <p:ext uri="{BB962C8B-B14F-4D97-AF65-F5344CB8AC3E}">
        <p14:creationId xmlns:p14="http://schemas.microsoft.com/office/powerpoint/2010/main" val="1414382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B370B1-940A-5987-671E-87EC71B18AEB}"/>
              </a:ext>
            </a:extLst>
          </p:cNvPr>
          <p:cNvSpPr>
            <a:spLocks noGrp="1"/>
          </p:cNvSpPr>
          <p:nvPr>
            <p:ph type="title"/>
          </p:nvPr>
        </p:nvSpPr>
        <p:spPr>
          <a:xfrm>
            <a:off x="555547" y="551990"/>
            <a:ext cx="11337134" cy="558063"/>
          </a:xfrm>
        </p:spPr>
        <p:txBody>
          <a:bodyPr vert="horz" lIns="91440" tIns="45720" rIns="91440" bIns="0" rtlCol="0" anchor="b">
            <a:normAutofit/>
          </a:bodyPr>
          <a:lstStyle/>
          <a:p>
            <a:r>
              <a:rPr lang="en-US" sz="1700" dirty="0" err="1"/>
              <a:t>Oefening</a:t>
            </a:r>
            <a:r>
              <a:rPr lang="en-US" sz="1700" dirty="0"/>
              <a:t> 4 : Database </a:t>
            </a:r>
            <a:r>
              <a:rPr lang="en-US" sz="1700" dirty="0" err="1"/>
              <a:t>applicatie</a:t>
            </a:r>
            <a:r>
              <a:rPr lang="en-US" sz="1700" dirty="0"/>
              <a:t> Maak </a:t>
            </a:r>
            <a:r>
              <a:rPr lang="en-US" sz="1700" dirty="0" err="1"/>
              <a:t>een</a:t>
            </a:r>
            <a:r>
              <a:rPr lang="en-US" sz="1700" dirty="0"/>
              <a:t> maven project </a:t>
            </a:r>
            <a:r>
              <a:rPr lang="en-US" sz="1700" dirty="0" err="1"/>
              <a:t>aan</a:t>
            </a:r>
            <a:endParaRPr lang="en-US" sz="1700" dirty="0"/>
          </a:p>
        </p:txBody>
      </p:sp>
      <p:sp>
        <p:nvSpPr>
          <p:cNvPr id="9" name="Tekstvak 8">
            <a:extLst>
              <a:ext uri="{FF2B5EF4-FFF2-40B4-BE49-F238E27FC236}">
                <a16:creationId xmlns:a16="http://schemas.microsoft.com/office/drawing/2014/main" id="{31B38E07-7C67-BF43-EBEB-39235677C586}"/>
              </a:ext>
            </a:extLst>
          </p:cNvPr>
          <p:cNvSpPr txBox="1"/>
          <p:nvPr/>
        </p:nvSpPr>
        <p:spPr>
          <a:xfrm>
            <a:off x="1121579" y="3324403"/>
            <a:ext cx="8637072" cy="429072"/>
          </a:xfrm>
          <a:prstGeom prst="rect">
            <a:avLst/>
          </a:prstGeom>
        </p:spPr>
        <p:txBody>
          <a:bodyPr vert="horz" lIns="91440" tIns="91440" rIns="91440" bIns="91440" rtlCol="0">
            <a:normAutofit/>
          </a:bodyPr>
          <a:lstStyle/>
          <a:p>
            <a:pPr defTabSz="914400">
              <a:lnSpc>
                <a:spcPct val="110000"/>
              </a:lnSpc>
              <a:spcBef>
                <a:spcPts val="1000"/>
              </a:spcBef>
              <a:spcAft>
                <a:spcPts val="600"/>
              </a:spcAft>
              <a:buClr>
                <a:schemeClr val="accent1"/>
              </a:buClr>
              <a:buSzPct val="100000"/>
            </a:pPr>
            <a:r>
              <a:rPr lang="en-US" sz="1500" cap="all" dirty="0"/>
              <a:t>Next</a:t>
            </a:r>
          </a:p>
        </p:txBody>
      </p:sp>
      <p:pic>
        <p:nvPicPr>
          <p:cNvPr id="5" name="Afbeelding 4">
            <a:extLst>
              <a:ext uri="{FF2B5EF4-FFF2-40B4-BE49-F238E27FC236}">
                <a16:creationId xmlns:a16="http://schemas.microsoft.com/office/drawing/2014/main" id="{578CBFAE-B848-96DE-D2E2-1E69BFDDBC9F}"/>
              </a:ext>
            </a:extLst>
          </p:cNvPr>
          <p:cNvPicPr>
            <a:picLocks noChangeAspect="1"/>
          </p:cNvPicPr>
          <p:nvPr/>
        </p:nvPicPr>
        <p:blipFill>
          <a:blip r:embed="rId2"/>
          <a:stretch>
            <a:fillRect/>
          </a:stretch>
        </p:blipFill>
        <p:spPr>
          <a:xfrm>
            <a:off x="1197678" y="1248041"/>
            <a:ext cx="5026436" cy="2001908"/>
          </a:xfrm>
          <a:prstGeom prst="rect">
            <a:avLst/>
          </a:prstGeom>
        </p:spPr>
      </p:pic>
      <p:pic>
        <p:nvPicPr>
          <p:cNvPr id="8" name="Afbeelding 7">
            <a:extLst>
              <a:ext uri="{FF2B5EF4-FFF2-40B4-BE49-F238E27FC236}">
                <a16:creationId xmlns:a16="http://schemas.microsoft.com/office/drawing/2014/main" id="{CC6CD1EA-ACD1-908C-511A-AEFD12BF57B0}"/>
              </a:ext>
            </a:extLst>
          </p:cNvPr>
          <p:cNvPicPr>
            <a:picLocks noChangeAspect="1"/>
          </p:cNvPicPr>
          <p:nvPr/>
        </p:nvPicPr>
        <p:blipFill>
          <a:blip r:embed="rId3"/>
          <a:stretch>
            <a:fillRect/>
          </a:stretch>
        </p:blipFill>
        <p:spPr>
          <a:xfrm>
            <a:off x="1169322" y="3827929"/>
            <a:ext cx="5917032" cy="1910059"/>
          </a:xfrm>
          <a:prstGeom prst="rect">
            <a:avLst/>
          </a:prstGeom>
        </p:spPr>
      </p:pic>
      <p:sp>
        <p:nvSpPr>
          <p:cNvPr id="10" name="Tekstvak 9">
            <a:extLst>
              <a:ext uri="{FF2B5EF4-FFF2-40B4-BE49-F238E27FC236}">
                <a16:creationId xmlns:a16="http://schemas.microsoft.com/office/drawing/2014/main" id="{A4C87A1A-4D02-8396-569C-898ACD1A4B2F}"/>
              </a:ext>
            </a:extLst>
          </p:cNvPr>
          <p:cNvSpPr txBox="1"/>
          <p:nvPr/>
        </p:nvSpPr>
        <p:spPr>
          <a:xfrm>
            <a:off x="1218563" y="5737988"/>
            <a:ext cx="1022614" cy="288990"/>
          </a:xfrm>
          <a:prstGeom prst="rect">
            <a:avLst/>
          </a:prstGeom>
          <a:noFill/>
        </p:spPr>
        <p:txBody>
          <a:bodyPr wrap="square" rtlCol="0">
            <a:spAutoFit/>
          </a:bodyPr>
          <a:lstStyle/>
          <a:p>
            <a:pPr defTabSz="324612">
              <a:spcAft>
                <a:spcPts val="600"/>
              </a:spcAft>
            </a:pPr>
            <a:r>
              <a:rPr lang="en-GB" sz="1278" kern="1200" dirty="0">
                <a:solidFill>
                  <a:schemeClr val="tx1"/>
                </a:solidFill>
                <a:latin typeface="+mn-lt"/>
                <a:ea typeface="+mn-ea"/>
                <a:cs typeface="+mn-cs"/>
              </a:rPr>
              <a:t>Finish</a:t>
            </a:r>
            <a:endParaRPr lang="LID4096" dirty="0"/>
          </a:p>
        </p:txBody>
      </p:sp>
    </p:spTree>
    <p:extLst>
      <p:ext uri="{BB962C8B-B14F-4D97-AF65-F5344CB8AC3E}">
        <p14:creationId xmlns:p14="http://schemas.microsoft.com/office/powerpoint/2010/main" val="4265216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BA7AB-850F-421A-4B29-24C0FDB767B4}"/>
              </a:ext>
            </a:extLst>
          </p:cNvPr>
          <p:cNvSpPr>
            <a:spLocks noGrp="1"/>
          </p:cNvSpPr>
          <p:nvPr>
            <p:ph type="title"/>
          </p:nvPr>
        </p:nvSpPr>
        <p:spPr>
          <a:xfrm>
            <a:off x="209831" y="990694"/>
            <a:ext cx="7693953" cy="1978253"/>
          </a:xfrm>
        </p:spPr>
        <p:txBody>
          <a:bodyPr>
            <a:normAutofit/>
          </a:bodyPr>
          <a:lstStyle/>
          <a:p>
            <a:r>
              <a:rPr lang="en-US" sz="3000" dirty="0" err="1"/>
              <a:t>Voeg</a:t>
            </a:r>
            <a:r>
              <a:rPr lang="en-US" sz="3000" dirty="0"/>
              <a:t> maven dependency in pom.xml</a:t>
            </a:r>
            <a:endParaRPr lang="nl-NL" sz="3000" dirty="0"/>
          </a:p>
        </p:txBody>
      </p:sp>
      <p:sp>
        <p:nvSpPr>
          <p:cNvPr id="3" name="Content Placeholder 2">
            <a:extLst>
              <a:ext uri="{FF2B5EF4-FFF2-40B4-BE49-F238E27FC236}">
                <a16:creationId xmlns:a16="http://schemas.microsoft.com/office/drawing/2014/main" id="{B13F4157-473D-6069-3403-0CEE96571C0A}"/>
              </a:ext>
            </a:extLst>
          </p:cNvPr>
          <p:cNvSpPr>
            <a:spLocks noGrp="1"/>
          </p:cNvSpPr>
          <p:nvPr>
            <p:ph idx="1"/>
          </p:nvPr>
        </p:nvSpPr>
        <p:spPr>
          <a:xfrm>
            <a:off x="209831" y="1582638"/>
            <a:ext cx="7175185" cy="6573887"/>
          </a:xfrm>
        </p:spPr>
        <p:txBody>
          <a:bodyPr anchor="t">
            <a:normAutofit/>
          </a:bodyPr>
          <a:lstStyle/>
          <a:p>
            <a:pPr marL="0" indent="0">
              <a:lnSpc>
                <a:spcPct val="110000"/>
              </a:lnSpc>
              <a:buNone/>
            </a:pPr>
            <a:r>
              <a:rPr lang="nl-NL" sz="1050" dirty="0">
                <a:effectLst/>
                <a:latin typeface="Courier New" panose="02070309020205020404" pitchFamily="49" charset="0"/>
              </a:rPr>
              <a:t>&lt;project xmlns="http://maven.apache.org/POM/4.0.0" xmlns:xsi="http://www.w3.org/2001/XMLSchema-instance" xsi:schemaLocation="http://maven.apache.org/POM/4.0.0 </a:t>
            </a:r>
            <a:r>
              <a:rPr lang="nl-NL" sz="1050" u="sng" dirty="0">
                <a:effectLst/>
                <a:latin typeface="Courier New" panose="02070309020205020404" pitchFamily="49" charset="0"/>
              </a:rPr>
              <a:t>https://maven.apache.org/xsd/maven-4.0.0.xsd</a:t>
            </a:r>
            <a:r>
              <a:rPr lang="nl-NL" sz="1050" dirty="0">
                <a:effectLst/>
                <a:latin typeface="Courier New" panose="02070309020205020404" pitchFamily="49" charset="0"/>
              </a:rPr>
              <a:t>"&gt;</a:t>
            </a:r>
          </a:p>
          <a:p>
            <a:pPr marL="0" indent="0">
              <a:lnSpc>
                <a:spcPct val="110000"/>
              </a:lnSpc>
              <a:buNone/>
            </a:pPr>
            <a:r>
              <a:rPr lang="nl-NL" sz="1050" dirty="0">
                <a:effectLst/>
                <a:latin typeface="Courier New" panose="02070309020205020404" pitchFamily="49" charset="0"/>
              </a:rPr>
              <a:t>&lt;modelVersion&gt;4.0.0&lt;/modelVersion&gt;</a:t>
            </a:r>
          </a:p>
          <a:p>
            <a:pPr marL="0" indent="0">
              <a:lnSpc>
                <a:spcPct val="110000"/>
              </a:lnSpc>
              <a:buNone/>
            </a:pPr>
            <a:r>
              <a:rPr lang="nl-NL" sz="1050" dirty="0">
                <a:effectLst/>
                <a:latin typeface="Courier New" panose="02070309020205020404" pitchFamily="49" charset="0"/>
              </a:rPr>
              <a:t>&lt;groupId&gt;com.capgemini.training&lt;/groupId&gt;</a:t>
            </a:r>
          </a:p>
          <a:p>
            <a:pPr marL="0" indent="0">
              <a:lnSpc>
                <a:spcPct val="110000"/>
              </a:lnSpc>
              <a:buNone/>
            </a:pPr>
            <a:r>
              <a:rPr lang="nl-NL" sz="1050" dirty="0">
                <a:effectLst/>
                <a:latin typeface="Courier New" panose="02070309020205020404" pitchFamily="49" charset="0"/>
              </a:rPr>
              <a:t>&lt;artifactId&gt;dbapp&lt;/artifactId&gt;</a:t>
            </a:r>
          </a:p>
          <a:p>
            <a:pPr marL="0" indent="0">
              <a:lnSpc>
                <a:spcPct val="110000"/>
              </a:lnSpc>
              <a:buNone/>
            </a:pPr>
            <a:r>
              <a:rPr lang="nl-NL" sz="1050" dirty="0">
                <a:effectLst/>
                <a:latin typeface="Courier New" panose="02070309020205020404" pitchFamily="49" charset="0"/>
              </a:rPr>
              <a:t>&lt;version&gt;0.0.1-SNAPSHOT&lt;/version&gt;</a:t>
            </a:r>
          </a:p>
          <a:p>
            <a:pPr marL="0" indent="0">
              <a:lnSpc>
                <a:spcPct val="110000"/>
              </a:lnSpc>
              <a:buNone/>
            </a:pPr>
            <a:r>
              <a:rPr lang="nl-NL" sz="1050" b="1" dirty="0">
                <a:solidFill>
                  <a:srgbClr val="FF0000"/>
                </a:solidFill>
                <a:effectLst/>
                <a:latin typeface="Courier New" panose="02070309020205020404" pitchFamily="49" charset="0"/>
              </a:rPr>
              <a:t>&lt;dependencies&gt;</a:t>
            </a:r>
          </a:p>
          <a:p>
            <a:pPr marL="0" indent="0">
              <a:lnSpc>
                <a:spcPct val="110000"/>
              </a:lnSpc>
              <a:buNone/>
            </a:pPr>
            <a:r>
              <a:rPr lang="nl-NL" sz="1050" b="1" dirty="0">
                <a:solidFill>
                  <a:srgbClr val="FF0000"/>
                </a:solidFill>
                <a:effectLst/>
                <a:latin typeface="Courier New" panose="02070309020205020404" pitchFamily="49" charset="0"/>
              </a:rPr>
              <a:t>&lt;dependency&gt;</a:t>
            </a:r>
          </a:p>
          <a:p>
            <a:pPr marL="0" indent="0">
              <a:lnSpc>
                <a:spcPct val="110000"/>
              </a:lnSpc>
              <a:buNone/>
            </a:pPr>
            <a:r>
              <a:rPr lang="nl-NL" sz="1050" b="1" dirty="0">
                <a:solidFill>
                  <a:srgbClr val="FF0000"/>
                </a:solidFill>
                <a:effectLst/>
                <a:latin typeface="Courier New" panose="02070309020205020404" pitchFamily="49" charset="0"/>
              </a:rPr>
              <a:t>&lt;groupId&gt;mysql&lt;/groupId&gt;</a:t>
            </a:r>
          </a:p>
          <a:p>
            <a:pPr marL="0" indent="0">
              <a:lnSpc>
                <a:spcPct val="110000"/>
              </a:lnSpc>
              <a:buNone/>
            </a:pPr>
            <a:r>
              <a:rPr lang="nl-NL" sz="1050" b="1" dirty="0">
                <a:solidFill>
                  <a:srgbClr val="FF0000"/>
                </a:solidFill>
                <a:effectLst/>
                <a:latin typeface="Courier New" panose="02070309020205020404" pitchFamily="49" charset="0"/>
              </a:rPr>
              <a:t>&lt;artifactId&gt;mysql-connector-java&lt;/artifactId&gt;</a:t>
            </a:r>
          </a:p>
          <a:p>
            <a:pPr marL="0" indent="0">
              <a:lnSpc>
                <a:spcPct val="110000"/>
              </a:lnSpc>
              <a:buNone/>
            </a:pPr>
            <a:r>
              <a:rPr lang="nl-NL" sz="1050" b="1" dirty="0">
                <a:solidFill>
                  <a:srgbClr val="FF0000"/>
                </a:solidFill>
                <a:effectLst/>
                <a:latin typeface="Courier New" panose="02070309020205020404" pitchFamily="49" charset="0"/>
              </a:rPr>
              <a:t>&lt;version&gt;8.0.28&lt;/version&gt;</a:t>
            </a:r>
          </a:p>
          <a:p>
            <a:pPr marL="0" indent="0">
              <a:lnSpc>
                <a:spcPct val="110000"/>
              </a:lnSpc>
              <a:buNone/>
            </a:pPr>
            <a:r>
              <a:rPr lang="nl-NL" sz="1050" b="1" dirty="0">
                <a:solidFill>
                  <a:srgbClr val="FF0000"/>
                </a:solidFill>
                <a:effectLst/>
                <a:latin typeface="Courier New" panose="02070309020205020404" pitchFamily="49" charset="0"/>
              </a:rPr>
              <a:t>&lt;/dependency&gt;</a:t>
            </a:r>
          </a:p>
          <a:p>
            <a:pPr marL="0" indent="0">
              <a:lnSpc>
                <a:spcPct val="110000"/>
              </a:lnSpc>
              <a:buNone/>
            </a:pPr>
            <a:r>
              <a:rPr lang="nl-NL" sz="1050" b="1" dirty="0">
                <a:solidFill>
                  <a:srgbClr val="FF0000"/>
                </a:solidFill>
                <a:effectLst/>
                <a:latin typeface="Courier New" panose="02070309020205020404" pitchFamily="49" charset="0"/>
              </a:rPr>
              <a:t>&lt;/dependencies&gt;</a:t>
            </a:r>
          </a:p>
          <a:p>
            <a:pPr marL="0" indent="0">
              <a:lnSpc>
                <a:spcPct val="110000"/>
              </a:lnSpc>
              <a:buNone/>
            </a:pPr>
            <a:r>
              <a:rPr lang="nl-NL" sz="1050" dirty="0">
                <a:effectLst/>
                <a:latin typeface="Courier New" panose="02070309020205020404" pitchFamily="49" charset="0"/>
              </a:rPr>
              <a:t>&lt;/project&gt;</a:t>
            </a:r>
          </a:p>
          <a:p>
            <a:pPr>
              <a:lnSpc>
                <a:spcPct val="110000"/>
              </a:lnSpc>
            </a:pPr>
            <a:endParaRPr lang="en-US" sz="1050" dirty="0">
              <a:latin typeface="Courier New" panose="02070309020205020404" pitchFamily="49" charset="0"/>
            </a:endParaRPr>
          </a:p>
          <a:p>
            <a:pPr marL="0" indent="0">
              <a:lnSpc>
                <a:spcPct val="110000"/>
              </a:lnSpc>
              <a:buNone/>
            </a:pPr>
            <a:endParaRPr lang="nl-NL" sz="1050" dirty="0"/>
          </a:p>
        </p:txBody>
      </p:sp>
      <p:sp>
        <p:nvSpPr>
          <p:cNvPr id="5" name="TextBox 4">
            <a:extLst>
              <a:ext uri="{FF2B5EF4-FFF2-40B4-BE49-F238E27FC236}">
                <a16:creationId xmlns:a16="http://schemas.microsoft.com/office/drawing/2014/main" id="{EE87876E-4C18-B1C9-8D5B-79D32691033B}"/>
              </a:ext>
            </a:extLst>
          </p:cNvPr>
          <p:cNvSpPr txBox="1"/>
          <p:nvPr/>
        </p:nvSpPr>
        <p:spPr>
          <a:xfrm>
            <a:off x="8292076" y="4957499"/>
            <a:ext cx="6100482" cy="1200329"/>
          </a:xfrm>
          <a:prstGeom prst="rect">
            <a:avLst/>
          </a:prstGeom>
          <a:noFill/>
        </p:spPr>
        <p:txBody>
          <a:bodyPr wrap="square">
            <a:spAutoFit/>
          </a:bodyPr>
          <a:lstStyle/>
          <a:p>
            <a:r>
              <a:rPr lang="nl-NL" dirty="0"/>
              <a:t>Daarna...</a:t>
            </a:r>
          </a:p>
          <a:p>
            <a:r>
              <a:rPr lang="nl-NL" dirty="0"/>
              <a:t>Rechterklik op project</a:t>
            </a:r>
          </a:p>
          <a:p>
            <a:r>
              <a:rPr lang="nl-NL" dirty="0"/>
              <a:t>RUNAS Maven Clean</a:t>
            </a:r>
          </a:p>
          <a:p>
            <a:r>
              <a:rPr lang="nl-NL" dirty="0"/>
              <a:t>Daarna RUNAS Maven Install</a:t>
            </a:r>
          </a:p>
        </p:txBody>
      </p:sp>
    </p:spTree>
    <p:extLst>
      <p:ext uri="{BB962C8B-B14F-4D97-AF65-F5344CB8AC3E}">
        <p14:creationId xmlns:p14="http://schemas.microsoft.com/office/powerpoint/2010/main" val="3919172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DE937-45D9-BEF6-D15E-A8474BA85B1B}"/>
              </a:ext>
            </a:extLst>
          </p:cNvPr>
          <p:cNvSpPr>
            <a:spLocks noGrp="1"/>
          </p:cNvSpPr>
          <p:nvPr>
            <p:ph type="title"/>
          </p:nvPr>
        </p:nvSpPr>
        <p:spPr/>
        <p:txBody>
          <a:bodyPr/>
          <a:lstStyle/>
          <a:p>
            <a:r>
              <a:rPr lang="en-US" dirty="0"/>
              <a:t>Start </a:t>
            </a:r>
            <a:r>
              <a:rPr lang="en-US" dirty="0" err="1"/>
              <a:t>apache</a:t>
            </a:r>
            <a:r>
              <a:rPr lang="en-US" dirty="0"/>
              <a:t> </a:t>
            </a:r>
            <a:r>
              <a:rPr lang="en-US" dirty="0" err="1"/>
              <a:t>en</a:t>
            </a:r>
            <a:r>
              <a:rPr lang="en-US" dirty="0"/>
              <a:t> </a:t>
            </a:r>
            <a:r>
              <a:rPr lang="en-US" dirty="0" err="1"/>
              <a:t>mysql</a:t>
            </a:r>
            <a:endParaRPr lang="nl-NL" dirty="0"/>
          </a:p>
        </p:txBody>
      </p:sp>
      <p:sp>
        <p:nvSpPr>
          <p:cNvPr id="3" name="Content Placeholder 2">
            <a:extLst>
              <a:ext uri="{FF2B5EF4-FFF2-40B4-BE49-F238E27FC236}">
                <a16:creationId xmlns:a16="http://schemas.microsoft.com/office/drawing/2014/main" id="{2D854834-01CE-AF6B-D616-8ECC01C1AC18}"/>
              </a:ext>
            </a:extLst>
          </p:cNvPr>
          <p:cNvSpPr>
            <a:spLocks noGrp="1"/>
          </p:cNvSpPr>
          <p:nvPr>
            <p:ph idx="1"/>
          </p:nvPr>
        </p:nvSpPr>
        <p:spPr>
          <a:xfrm>
            <a:off x="1130269" y="1669745"/>
            <a:ext cx="9603275" cy="3294576"/>
          </a:xfrm>
        </p:spPr>
        <p:txBody>
          <a:bodyPr>
            <a:normAutofit fontScale="85000" lnSpcReduction="20000"/>
          </a:bodyPr>
          <a:lstStyle/>
          <a:p>
            <a:r>
              <a:rPr lang="nl-NL" sz="1600" dirty="0"/>
              <a:t>Start XAMPP</a:t>
            </a:r>
          </a:p>
          <a:p>
            <a:r>
              <a:rPr lang="nl-NL" sz="1600" dirty="0"/>
              <a:t>Start MYSQL </a:t>
            </a:r>
          </a:p>
          <a:p>
            <a:r>
              <a:rPr lang="nl-NL" sz="1600" dirty="0"/>
              <a:t>Start Apache</a:t>
            </a:r>
          </a:p>
          <a:p>
            <a:r>
              <a:rPr lang="nl-NL" sz="1600" dirty="0">
                <a:hlinkClick r:id="rId2"/>
              </a:rPr>
              <a:t>localhost / 127.0.0.1 | phpMyAdmin 5.2.1</a:t>
            </a:r>
            <a:endParaRPr lang="nl-NL" sz="1600" dirty="0"/>
          </a:p>
          <a:p>
            <a:r>
              <a:rPr lang="nl-NL" sz="1600" dirty="0"/>
              <a:t>Maak database &lt;training&gt; aan </a:t>
            </a:r>
          </a:p>
          <a:p>
            <a:r>
              <a:rPr lang="nl-NL" sz="1600" dirty="0"/>
              <a:t>Maak tabel aan met naam &lt;clients&gt;</a:t>
            </a:r>
          </a:p>
          <a:p>
            <a:r>
              <a:rPr lang="nl-NL" sz="1600" dirty="0"/>
              <a:t>Voeg de volgende kolommen toe: Userid (int), firstname (varchar), lastname (varchar), username (varchar)</a:t>
            </a:r>
          </a:p>
          <a:p>
            <a:r>
              <a:rPr lang="nl-NL" sz="1600" dirty="0"/>
              <a:t>Maak een aantal gevulde records</a:t>
            </a:r>
          </a:p>
          <a:p>
            <a:r>
              <a:rPr lang="nl-NL" sz="1600" dirty="0"/>
              <a:t>Maak de een class start aan en gebruik de code van de volgende slide</a:t>
            </a:r>
          </a:p>
          <a:p>
            <a:endParaRPr lang="nl-NL" sz="1600" dirty="0"/>
          </a:p>
          <a:p>
            <a:endParaRPr lang="nl-NL" sz="1600" dirty="0"/>
          </a:p>
        </p:txBody>
      </p:sp>
    </p:spTree>
    <p:extLst>
      <p:ext uri="{BB962C8B-B14F-4D97-AF65-F5344CB8AC3E}">
        <p14:creationId xmlns:p14="http://schemas.microsoft.com/office/powerpoint/2010/main" val="1222723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73C794-6093-1132-3A36-FA61342CDB0E}"/>
              </a:ext>
            </a:extLst>
          </p:cNvPr>
          <p:cNvSpPr>
            <a:spLocks noGrp="1"/>
          </p:cNvSpPr>
          <p:nvPr>
            <p:ph idx="1"/>
          </p:nvPr>
        </p:nvSpPr>
        <p:spPr>
          <a:xfrm>
            <a:off x="527481" y="842682"/>
            <a:ext cx="10515600" cy="6962044"/>
          </a:xfrm>
        </p:spPr>
        <p:txBody>
          <a:bodyPr>
            <a:noAutofit/>
          </a:bodyPr>
          <a:lstStyle/>
          <a:p>
            <a:pPr marL="0" indent="0">
              <a:buNone/>
            </a:pPr>
            <a:r>
              <a:rPr lang="nl-NL" sz="800" b="1" dirty="0">
                <a:solidFill>
                  <a:srgbClr val="7F0055"/>
                </a:solidFill>
                <a:effectLst/>
                <a:latin typeface="Courier New" panose="02070309020205020404" pitchFamily="49" charset="0"/>
              </a:rPr>
              <a:t>package</a:t>
            </a:r>
            <a:r>
              <a:rPr lang="nl-NL" sz="800" dirty="0">
                <a:solidFill>
                  <a:srgbClr val="000000"/>
                </a:solidFill>
                <a:effectLst/>
                <a:latin typeface="Courier New" panose="02070309020205020404" pitchFamily="49" charset="0"/>
              </a:rPr>
              <a:t> dbapp;</a:t>
            </a:r>
          </a:p>
          <a:p>
            <a:pPr marL="0" indent="0">
              <a:buNone/>
            </a:pPr>
            <a:r>
              <a:rPr lang="nl-NL" sz="800" b="1" dirty="0">
                <a:solidFill>
                  <a:srgbClr val="7F0055"/>
                </a:solidFill>
                <a:effectLst/>
                <a:latin typeface="Courier New" panose="02070309020205020404" pitchFamily="49" charset="0"/>
              </a:rPr>
              <a:t>import</a:t>
            </a:r>
            <a:r>
              <a:rPr lang="nl-NL" sz="800" dirty="0">
                <a:solidFill>
                  <a:srgbClr val="000000"/>
                </a:solidFill>
                <a:effectLst/>
                <a:latin typeface="Courier New" panose="02070309020205020404" pitchFamily="49" charset="0"/>
              </a:rPr>
              <a:t> java.sql.*;</a:t>
            </a:r>
          </a:p>
          <a:p>
            <a:pPr marL="0" indent="0">
              <a:buNone/>
            </a:pPr>
            <a:r>
              <a:rPr lang="nl-NL" sz="800" b="1" dirty="0">
                <a:solidFill>
                  <a:srgbClr val="7F0055"/>
                </a:solidFill>
                <a:effectLst/>
                <a:latin typeface="Courier New" panose="02070309020205020404" pitchFamily="49" charset="0"/>
              </a:rPr>
              <a:t>public</a:t>
            </a:r>
            <a:r>
              <a:rPr lang="nl-NL" sz="800" dirty="0">
                <a:solidFill>
                  <a:srgbClr val="000000"/>
                </a:solidFill>
                <a:effectLst/>
                <a:latin typeface="Courier New" panose="02070309020205020404" pitchFamily="49" charset="0"/>
              </a:rPr>
              <a:t> </a:t>
            </a:r>
            <a:r>
              <a:rPr lang="nl-NL" sz="800" b="1" dirty="0">
                <a:solidFill>
                  <a:srgbClr val="7F0055"/>
                </a:solidFill>
                <a:effectLst/>
                <a:latin typeface="Courier New" panose="02070309020205020404" pitchFamily="49" charset="0"/>
              </a:rPr>
              <a:t>class</a:t>
            </a:r>
            <a:r>
              <a:rPr lang="nl-NL" sz="800" dirty="0">
                <a:solidFill>
                  <a:srgbClr val="000000"/>
                </a:solidFill>
                <a:effectLst/>
                <a:latin typeface="Courier New" panose="02070309020205020404" pitchFamily="49" charset="0"/>
              </a:rPr>
              <a:t> start {</a:t>
            </a:r>
          </a:p>
          <a:p>
            <a:pPr marL="0" indent="0">
              <a:buNone/>
            </a:pPr>
            <a:r>
              <a:rPr lang="nl-NL" sz="800" b="1" dirty="0">
                <a:solidFill>
                  <a:srgbClr val="7F0055"/>
                </a:solidFill>
                <a:effectLst/>
                <a:latin typeface="Courier New" panose="02070309020205020404" pitchFamily="49" charset="0"/>
              </a:rPr>
              <a:t>public</a:t>
            </a:r>
            <a:r>
              <a:rPr lang="nl-NL" sz="800" dirty="0">
                <a:solidFill>
                  <a:srgbClr val="000000"/>
                </a:solidFill>
                <a:effectLst/>
                <a:latin typeface="Courier New" panose="02070309020205020404" pitchFamily="49" charset="0"/>
              </a:rPr>
              <a:t> </a:t>
            </a:r>
            <a:r>
              <a:rPr lang="nl-NL" sz="800" b="1" dirty="0">
                <a:solidFill>
                  <a:srgbClr val="7F0055"/>
                </a:solidFill>
                <a:effectLst/>
                <a:latin typeface="Courier New" panose="02070309020205020404" pitchFamily="49" charset="0"/>
              </a:rPr>
              <a:t>static</a:t>
            </a:r>
            <a:r>
              <a:rPr lang="nl-NL" sz="800" dirty="0">
                <a:solidFill>
                  <a:srgbClr val="000000"/>
                </a:solidFill>
                <a:effectLst/>
                <a:latin typeface="Courier New" panose="02070309020205020404" pitchFamily="49" charset="0"/>
              </a:rPr>
              <a:t> </a:t>
            </a:r>
            <a:r>
              <a:rPr lang="nl-NL" sz="800" b="1" dirty="0">
                <a:solidFill>
                  <a:srgbClr val="7F0055"/>
                </a:solidFill>
                <a:effectLst/>
                <a:latin typeface="Courier New" panose="02070309020205020404" pitchFamily="49" charset="0"/>
              </a:rPr>
              <a:t>void</a:t>
            </a:r>
            <a:r>
              <a:rPr lang="nl-NL" sz="800" dirty="0">
                <a:solidFill>
                  <a:srgbClr val="000000"/>
                </a:solidFill>
                <a:effectLst/>
                <a:latin typeface="Courier New" panose="02070309020205020404" pitchFamily="49" charset="0"/>
              </a:rPr>
              <a:t> main(String[] </a:t>
            </a:r>
            <a:r>
              <a:rPr lang="nl-NL" sz="800" dirty="0">
                <a:solidFill>
                  <a:srgbClr val="6A3E3E"/>
                </a:solidFill>
                <a:effectLst/>
                <a:latin typeface="Courier New" panose="02070309020205020404" pitchFamily="49" charset="0"/>
              </a:rPr>
              <a:t>args</a:t>
            </a:r>
            <a:r>
              <a:rPr lang="nl-NL" sz="800" dirty="0">
                <a:solidFill>
                  <a:srgbClr val="000000"/>
                </a:solidFill>
                <a:effectLst/>
                <a:latin typeface="Courier New" panose="02070309020205020404" pitchFamily="49" charset="0"/>
              </a:rPr>
              <a:t>) </a:t>
            </a:r>
            <a:r>
              <a:rPr lang="nl-NL" sz="800" b="1" dirty="0">
                <a:solidFill>
                  <a:srgbClr val="7F0055"/>
                </a:solidFill>
                <a:effectLst/>
                <a:latin typeface="Courier New" panose="02070309020205020404" pitchFamily="49" charset="0"/>
              </a:rPr>
              <a:t>throws</a:t>
            </a:r>
            <a:r>
              <a:rPr lang="nl-NL" sz="800" dirty="0">
                <a:solidFill>
                  <a:srgbClr val="000000"/>
                </a:solidFill>
                <a:effectLst/>
                <a:latin typeface="Courier New" panose="02070309020205020404" pitchFamily="49" charset="0"/>
              </a:rPr>
              <a:t> SQLException, ClassNotFoundException {</a:t>
            </a:r>
          </a:p>
          <a:p>
            <a:pPr marL="0" indent="0">
              <a:buNone/>
            </a:pPr>
            <a:r>
              <a:rPr lang="nl-NL" sz="800" dirty="0">
                <a:solidFill>
                  <a:srgbClr val="3F7F5F"/>
                </a:solidFill>
                <a:effectLst/>
                <a:latin typeface="Courier New" panose="02070309020205020404" pitchFamily="49" charset="0"/>
              </a:rPr>
              <a:t>// create our </a:t>
            </a:r>
            <a:r>
              <a:rPr lang="nl-NL" sz="800" u="sng" dirty="0">
                <a:solidFill>
                  <a:srgbClr val="3F7F5F"/>
                </a:solidFill>
                <a:effectLst/>
                <a:latin typeface="Courier New" panose="02070309020205020404" pitchFamily="49" charset="0"/>
              </a:rPr>
              <a:t>mysql</a:t>
            </a:r>
            <a:r>
              <a:rPr lang="nl-NL" sz="800" dirty="0">
                <a:solidFill>
                  <a:srgbClr val="3F7F5F"/>
                </a:solidFill>
                <a:effectLst/>
                <a:latin typeface="Courier New" panose="02070309020205020404" pitchFamily="49" charset="0"/>
              </a:rPr>
              <a:t> database connection</a:t>
            </a:r>
            <a:endParaRPr lang="nl-NL" sz="800" dirty="0">
              <a:solidFill>
                <a:srgbClr val="000000"/>
              </a:solidFill>
              <a:effectLst/>
              <a:latin typeface="Courier New" panose="02070309020205020404" pitchFamily="49" charset="0"/>
            </a:endParaRPr>
          </a:p>
          <a:p>
            <a:pPr marL="0" indent="0">
              <a:buNone/>
            </a:pPr>
            <a:r>
              <a:rPr lang="nl-NL" sz="800" dirty="0">
                <a:solidFill>
                  <a:srgbClr val="000000"/>
                </a:solidFill>
                <a:effectLst/>
                <a:latin typeface="Courier New" panose="02070309020205020404" pitchFamily="49" charset="0"/>
              </a:rPr>
              <a:t>Class.</a:t>
            </a:r>
            <a:r>
              <a:rPr lang="nl-NL" sz="800" i="1" dirty="0">
                <a:solidFill>
                  <a:srgbClr val="000000"/>
                </a:solidFill>
                <a:effectLst/>
                <a:latin typeface="Courier New" panose="02070309020205020404" pitchFamily="49" charset="0"/>
              </a:rPr>
              <a:t>forName</a:t>
            </a:r>
            <a:r>
              <a:rPr lang="nl-NL" sz="800" dirty="0">
                <a:solidFill>
                  <a:srgbClr val="000000"/>
                </a:solidFill>
                <a:effectLst/>
                <a:latin typeface="Courier New" panose="02070309020205020404" pitchFamily="49" charset="0"/>
              </a:rPr>
              <a:t>(</a:t>
            </a:r>
            <a:r>
              <a:rPr lang="nl-NL" sz="800" dirty="0">
                <a:solidFill>
                  <a:srgbClr val="2A00FF"/>
                </a:solidFill>
                <a:effectLst/>
                <a:latin typeface="Courier New" panose="02070309020205020404" pitchFamily="49" charset="0"/>
              </a:rPr>
              <a:t>"com.mysql.cj.jdbc.Driver"</a:t>
            </a:r>
            <a:r>
              <a:rPr lang="nl-NL" sz="800" dirty="0">
                <a:solidFill>
                  <a:srgbClr val="000000"/>
                </a:solidFill>
                <a:effectLst/>
                <a:latin typeface="Courier New" panose="02070309020205020404" pitchFamily="49" charset="0"/>
              </a:rPr>
              <a:t>); </a:t>
            </a:r>
          </a:p>
          <a:p>
            <a:pPr marL="0" indent="0">
              <a:buNone/>
            </a:pPr>
            <a:r>
              <a:rPr lang="nl-NL" sz="800" dirty="0">
                <a:solidFill>
                  <a:srgbClr val="000000"/>
                </a:solidFill>
                <a:effectLst/>
                <a:latin typeface="Courier New" panose="02070309020205020404" pitchFamily="49" charset="0"/>
              </a:rPr>
              <a:t>Connection </a:t>
            </a:r>
            <a:r>
              <a:rPr lang="nl-NL" sz="800" dirty="0">
                <a:solidFill>
                  <a:srgbClr val="6A3E3E"/>
                </a:solidFill>
                <a:effectLst/>
                <a:latin typeface="Courier New" panose="02070309020205020404" pitchFamily="49" charset="0"/>
              </a:rPr>
              <a:t>con</a:t>
            </a:r>
            <a:r>
              <a:rPr lang="nl-NL" sz="800" dirty="0">
                <a:solidFill>
                  <a:srgbClr val="000000"/>
                </a:solidFill>
                <a:effectLst/>
                <a:latin typeface="Courier New" panose="02070309020205020404" pitchFamily="49" charset="0"/>
              </a:rPr>
              <a:t>=DriverManager.</a:t>
            </a:r>
            <a:r>
              <a:rPr lang="nl-NL" sz="800" i="1" dirty="0">
                <a:solidFill>
                  <a:srgbClr val="000000"/>
                </a:solidFill>
                <a:effectLst/>
                <a:latin typeface="Courier New" panose="02070309020205020404" pitchFamily="49" charset="0"/>
              </a:rPr>
              <a:t>getConnection</a:t>
            </a:r>
            <a:r>
              <a:rPr lang="nl-NL" sz="800" dirty="0">
                <a:solidFill>
                  <a:srgbClr val="000000"/>
                </a:solidFill>
                <a:effectLst/>
                <a:latin typeface="Courier New" panose="02070309020205020404" pitchFamily="49" charset="0"/>
              </a:rPr>
              <a:t>( </a:t>
            </a:r>
          </a:p>
          <a:p>
            <a:pPr marL="0" indent="0">
              <a:buNone/>
            </a:pPr>
            <a:r>
              <a:rPr lang="nl-NL" sz="800" dirty="0">
                <a:solidFill>
                  <a:srgbClr val="2A00FF"/>
                </a:solidFill>
                <a:effectLst/>
                <a:latin typeface="Courier New" panose="02070309020205020404" pitchFamily="49" charset="0"/>
              </a:rPr>
              <a:t>"jdbc:mysql://localhost:3306/training"</a:t>
            </a:r>
            <a:r>
              <a:rPr lang="nl-NL" sz="800" dirty="0">
                <a:solidFill>
                  <a:srgbClr val="000000"/>
                </a:solidFill>
                <a:effectLst/>
                <a:latin typeface="Courier New" panose="02070309020205020404" pitchFamily="49" charset="0"/>
              </a:rPr>
              <a:t>,</a:t>
            </a:r>
            <a:r>
              <a:rPr lang="nl-NL" sz="800" dirty="0">
                <a:solidFill>
                  <a:srgbClr val="2A00FF"/>
                </a:solidFill>
                <a:effectLst/>
                <a:latin typeface="Courier New" panose="02070309020205020404" pitchFamily="49" charset="0"/>
              </a:rPr>
              <a:t>"root"</a:t>
            </a:r>
            <a:r>
              <a:rPr lang="nl-NL" sz="800" dirty="0">
                <a:solidFill>
                  <a:srgbClr val="000000"/>
                </a:solidFill>
                <a:effectLst/>
                <a:latin typeface="Courier New" panose="02070309020205020404" pitchFamily="49" charset="0"/>
              </a:rPr>
              <a:t>,</a:t>
            </a:r>
            <a:r>
              <a:rPr lang="nl-NL" sz="800" dirty="0">
                <a:solidFill>
                  <a:srgbClr val="2A00FF"/>
                </a:solidFill>
                <a:effectLst/>
                <a:latin typeface="Courier New" panose="02070309020205020404" pitchFamily="49" charset="0"/>
              </a:rPr>
              <a:t>""</a:t>
            </a:r>
            <a:r>
              <a:rPr lang="nl-NL" sz="800" dirty="0">
                <a:solidFill>
                  <a:srgbClr val="000000"/>
                </a:solidFill>
                <a:effectLst/>
                <a:latin typeface="Courier New" panose="02070309020205020404" pitchFamily="49" charset="0"/>
              </a:rPr>
              <a:t>); </a:t>
            </a:r>
          </a:p>
          <a:p>
            <a:pPr marL="0" indent="0">
              <a:buNone/>
            </a:pPr>
            <a:r>
              <a:rPr lang="nl-NL" sz="800" dirty="0">
                <a:solidFill>
                  <a:srgbClr val="000000"/>
                </a:solidFill>
                <a:effectLst/>
                <a:latin typeface="Courier New" panose="02070309020205020404" pitchFamily="49" charset="0"/>
              </a:rPr>
              <a:t>Statement </a:t>
            </a:r>
            <a:r>
              <a:rPr lang="nl-NL" sz="800" dirty="0">
                <a:solidFill>
                  <a:srgbClr val="6A3E3E"/>
                </a:solidFill>
                <a:effectLst/>
                <a:latin typeface="Courier New" panose="02070309020205020404" pitchFamily="49" charset="0"/>
              </a:rPr>
              <a:t>stmt</a:t>
            </a:r>
            <a:r>
              <a:rPr lang="nl-NL" sz="800" dirty="0">
                <a:solidFill>
                  <a:srgbClr val="000000"/>
                </a:solidFill>
                <a:effectLst/>
                <a:latin typeface="Courier New" panose="02070309020205020404" pitchFamily="49" charset="0"/>
              </a:rPr>
              <a:t>=</a:t>
            </a:r>
            <a:r>
              <a:rPr lang="nl-NL" sz="800" dirty="0">
                <a:solidFill>
                  <a:srgbClr val="6A3E3E"/>
                </a:solidFill>
                <a:effectLst/>
                <a:latin typeface="Courier New" panose="02070309020205020404" pitchFamily="49" charset="0"/>
              </a:rPr>
              <a:t>con</a:t>
            </a:r>
            <a:r>
              <a:rPr lang="nl-NL" sz="800" dirty="0">
                <a:solidFill>
                  <a:srgbClr val="000000"/>
                </a:solidFill>
                <a:effectLst/>
                <a:latin typeface="Courier New" panose="02070309020205020404" pitchFamily="49" charset="0"/>
              </a:rPr>
              <a:t>.createStatement(); </a:t>
            </a:r>
          </a:p>
          <a:p>
            <a:pPr marL="0" indent="0">
              <a:buNone/>
            </a:pPr>
            <a:r>
              <a:rPr lang="nl-NL" sz="800" dirty="0">
                <a:solidFill>
                  <a:srgbClr val="000000"/>
                </a:solidFill>
                <a:effectLst/>
                <a:latin typeface="Courier New" panose="02070309020205020404" pitchFamily="49" charset="0"/>
              </a:rPr>
              <a:t>ResultSet </a:t>
            </a:r>
            <a:r>
              <a:rPr lang="nl-NL" sz="800" dirty="0">
                <a:solidFill>
                  <a:srgbClr val="6A3E3E"/>
                </a:solidFill>
                <a:effectLst/>
                <a:latin typeface="Courier New" panose="02070309020205020404" pitchFamily="49" charset="0"/>
              </a:rPr>
              <a:t>rs</a:t>
            </a:r>
            <a:r>
              <a:rPr lang="nl-NL" sz="800" dirty="0">
                <a:solidFill>
                  <a:srgbClr val="000000"/>
                </a:solidFill>
                <a:effectLst/>
                <a:latin typeface="Courier New" panose="02070309020205020404" pitchFamily="49" charset="0"/>
              </a:rPr>
              <a:t>=</a:t>
            </a:r>
            <a:r>
              <a:rPr lang="nl-NL" sz="800" dirty="0">
                <a:solidFill>
                  <a:srgbClr val="6A3E3E"/>
                </a:solidFill>
                <a:effectLst/>
                <a:latin typeface="Courier New" panose="02070309020205020404" pitchFamily="49" charset="0"/>
              </a:rPr>
              <a:t>stmt</a:t>
            </a:r>
            <a:r>
              <a:rPr lang="nl-NL" sz="800" dirty="0">
                <a:solidFill>
                  <a:srgbClr val="000000"/>
                </a:solidFill>
                <a:effectLst/>
                <a:latin typeface="Courier New" panose="02070309020205020404" pitchFamily="49" charset="0"/>
              </a:rPr>
              <a:t>.executeQuery(</a:t>
            </a:r>
            <a:r>
              <a:rPr lang="nl-NL" sz="800" dirty="0">
                <a:solidFill>
                  <a:srgbClr val="2A00FF"/>
                </a:solidFill>
                <a:effectLst/>
                <a:latin typeface="Courier New" panose="02070309020205020404" pitchFamily="49" charset="0"/>
              </a:rPr>
              <a:t>"select * from clients"</a:t>
            </a:r>
            <a:r>
              <a:rPr lang="nl-NL" sz="800" dirty="0">
                <a:solidFill>
                  <a:srgbClr val="000000"/>
                </a:solidFill>
                <a:effectLst/>
                <a:latin typeface="Courier New" panose="02070309020205020404" pitchFamily="49" charset="0"/>
              </a:rPr>
              <a:t>);</a:t>
            </a:r>
          </a:p>
          <a:p>
            <a:pPr marL="0" indent="0">
              <a:buNone/>
            </a:pPr>
            <a:r>
              <a:rPr lang="nl-NL" sz="800" dirty="0">
                <a:solidFill>
                  <a:srgbClr val="3F7F5F"/>
                </a:solidFill>
                <a:effectLst/>
                <a:latin typeface="Courier New" panose="02070309020205020404" pitchFamily="49" charset="0"/>
              </a:rPr>
              <a:t>// iterate through the java </a:t>
            </a:r>
            <a:r>
              <a:rPr lang="nl-NL" sz="800" u="sng" dirty="0">
                <a:solidFill>
                  <a:srgbClr val="3F7F5F"/>
                </a:solidFill>
                <a:effectLst/>
                <a:latin typeface="Courier New" panose="02070309020205020404" pitchFamily="49" charset="0"/>
              </a:rPr>
              <a:t>resultset</a:t>
            </a:r>
            <a:endParaRPr lang="nl-NL" sz="800" dirty="0">
              <a:solidFill>
                <a:srgbClr val="000000"/>
              </a:solidFill>
              <a:effectLst/>
              <a:latin typeface="Courier New" panose="02070309020205020404" pitchFamily="49" charset="0"/>
            </a:endParaRPr>
          </a:p>
          <a:p>
            <a:pPr marL="0" indent="0">
              <a:buNone/>
            </a:pPr>
            <a:r>
              <a:rPr lang="nl-NL" sz="800" dirty="0">
                <a:solidFill>
                  <a:srgbClr val="000000"/>
                </a:solidFill>
                <a:effectLst/>
                <a:latin typeface="Courier New" panose="02070309020205020404" pitchFamily="49" charset="0"/>
              </a:rPr>
              <a:t>String </a:t>
            </a:r>
            <a:r>
              <a:rPr lang="nl-NL" sz="800" u="sng" dirty="0">
                <a:solidFill>
                  <a:srgbClr val="6A3E3E"/>
                </a:solidFill>
                <a:effectLst/>
                <a:latin typeface="Courier New" panose="02070309020205020404" pitchFamily="49" charset="0"/>
              </a:rPr>
              <a:t>responseString</a:t>
            </a:r>
            <a:r>
              <a:rPr lang="nl-NL" sz="800" dirty="0">
                <a:solidFill>
                  <a:srgbClr val="000000"/>
                </a:solidFill>
                <a:effectLst/>
                <a:latin typeface="Courier New" panose="02070309020205020404" pitchFamily="49" charset="0"/>
              </a:rPr>
              <a:t> = </a:t>
            </a:r>
            <a:r>
              <a:rPr lang="nl-NL" sz="800" dirty="0">
                <a:solidFill>
                  <a:srgbClr val="2A00FF"/>
                </a:solidFill>
                <a:effectLst/>
                <a:latin typeface="Courier New" panose="02070309020205020404" pitchFamily="49" charset="0"/>
              </a:rPr>
              <a:t>"&lt;Table border=1&gt;"</a:t>
            </a:r>
            <a:r>
              <a:rPr lang="nl-NL" sz="800" dirty="0">
                <a:solidFill>
                  <a:srgbClr val="000000"/>
                </a:solidFill>
                <a:effectLst/>
                <a:latin typeface="Courier New" panose="02070309020205020404" pitchFamily="49" charset="0"/>
              </a:rPr>
              <a:t>;</a:t>
            </a:r>
          </a:p>
          <a:p>
            <a:pPr marL="0" indent="0">
              <a:buNone/>
            </a:pPr>
            <a:r>
              <a:rPr lang="nl-NL" sz="800" b="1" dirty="0">
                <a:solidFill>
                  <a:srgbClr val="7F0055"/>
                </a:solidFill>
                <a:effectLst/>
                <a:latin typeface="Courier New" panose="02070309020205020404" pitchFamily="49" charset="0"/>
              </a:rPr>
              <a:t>while</a:t>
            </a:r>
            <a:r>
              <a:rPr lang="nl-NL" sz="800" dirty="0">
                <a:solidFill>
                  <a:srgbClr val="000000"/>
                </a:solidFill>
                <a:effectLst/>
                <a:latin typeface="Courier New" panose="02070309020205020404" pitchFamily="49" charset="0"/>
              </a:rPr>
              <a:t> (</a:t>
            </a:r>
            <a:r>
              <a:rPr lang="nl-NL" sz="800" dirty="0">
                <a:solidFill>
                  <a:srgbClr val="6A3E3E"/>
                </a:solidFill>
                <a:effectLst/>
                <a:latin typeface="Courier New" panose="02070309020205020404" pitchFamily="49" charset="0"/>
              </a:rPr>
              <a:t>rs</a:t>
            </a:r>
            <a:r>
              <a:rPr lang="nl-NL" sz="800" dirty="0">
                <a:solidFill>
                  <a:srgbClr val="000000"/>
                </a:solidFill>
                <a:effectLst/>
                <a:latin typeface="Courier New" panose="02070309020205020404" pitchFamily="49" charset="0"/>
              </a:rPr>
              <a:t>.next())</a:t>
            </a:r>
          </a:p>
          <a:p>
            <a:pPr marL="0" indent="0">
              <a:buNone/>
            </a:pPr>
            <a:r>
              <a:rPr lang="nl-NL" sz="800" dirty="0">
                <a:solidFill>
                  <a:srgbClr val="000000"/>
                </a:solidFill>
                <a:effectLst/>
                <a:latin typeface="Courier New" panose="02070309020205020404" pitchFamily="49" charset="0"/>
              </a:rPr>
              <a:t>{ String </a:t>
            </a:r>
            <a:r>
              <a:rPr lang="nl-NL" sz="800" dirty="0">
                <a:solidFill>
                  <a:srgbClr val="6A3E3E"/>
                </a:solidFill>
                <a:effectLst/>
                <a:latin typeface="Courier New" panose="02070309020205020404" pitchFamily="49" charset="0"/>
              </a:rPr>
              <a:t>firstName</a:t>
            </a:r>
            <a:r>
              <a:rPr lang="nl-NL" sz="800" dirty="0">
                <a:solidFill>
                  <a:srgbClr val="000000"/>
                </a:solidFill>
                <a:effectLst/>
                <a:latin typeface="Courier New" panose="02070309020205020404" pitchFamily="49" charset="0"/>
              </a:rPr>
              <a:t> = </a:t>
            </a:r>
            <a:r>
              <a:rPr lang="nl-NL" sz="800" dirty="0">
                <a:solidFill>
                  <a:srgbClr val="6A3E3E"/>
                </a:solidFill>
                <a:effectLst/>
                <a:latin typeface="Courier New" panose="02070309020205020404" pitchFamily="49" charset="0"/>
              </a:rPr>
              <a:t>rs</a:t>
            </a:r>
            <a:r>
              <a:rPr lang="nl-NL" sz="800" dirty="0">
                <a:solidFill>
                  <a:srgbClr val="000000"/>
                </a:solidFill>
                <a:effectLst/>
                <a:latin typeface="Courier New" panose="02070309020205020404" pitchFamily="49" charset="0"/>
              </a:rPr>
              <a:t>.getString(</a:t>
            </a:r>
            <a:r>
              <a:rPr lang="nl-NL" sz="800" dirty="0">
                <a:solidFill>
                  <a:srgbClr val="2A00FF"/>
                </a:solidFill>
                <a:effectLst/>
                <a:latin typeface="Courier New" panose="02070309020205020404" pitchFamily="49" charset="0"/>
              </a:rPr>
              <a:t>"firstname"</a:t>
            </a:r>
            <a:r>
              <a:rPr lang="nl-NL" sz="800" dirty="0">
                <a:solidFill>
                  <a:srgbClr val="000000"/>
                </a:solidFill>
                <a:effectLst/>
                <a:latin typeface="Courier New" panose="02070309020205020404" pitchFamily="49" charset="0"/>
              </a:rPr>
              <a:t>);</a:t>
            </a:r>
          </a:p>
          <a:p>
            <a:pPr marL="0" indent="0">
              <a:buNone/>
            </a:pPr>
            <a:r>
              <a:rPr lang="nl-NL" sz="800" dirty="0">
                <a:solidFill>
                  <a:srgbClr val="000000"/>
                </a:solidFill>
                <a:effectLst/>
                <a:latin typeface="Courier New" panose="02070309020205020404" pitchFamily="49" charset="0"/>
              </a:rPr>
              <a:t>String </a:t>
            </a:r>
            <a:r>
              <a:rPr lang="nl-NL" sz="800" dirty="0">
                <a:solidFill>
                  <a:srgbClr val="6A3E3E"/>
                </a:solidFill>
                <a:effectLst/>
                <a:latin typeface="Courier New" panose="02070309020205020404" pitchFamily="49" charset="0"/>
              </a:rPr>
              <a:t>lastName</a:t>
            </a:r>
            <a:r>
              <a:rPr lang="nl-NL" sz="800" dirty="0">
                <a:solidFill>
                  <a:srgbClr val="000000"/>
                </a:solidFill>
                <a:effectLst/>
                <a:latin typeface="Courier New" panose="02070309020205020404" pitchFamily="49" charset="0"/>
              </a:rPr>
              <a:t> = </a:t>
            </a:r>
            <a:r>
              <a:rPr lang="nl-NL" sz="800" dirty="0">
                <a:solidFill>
                  <a:srgbClr val="6A3E3E"/>
                </a:solidFill>
                <a:effectLst/>
                <a:latin typeface="Courier New" panose="02070309020205020404" pitchFamily="49" charset="0"/>
              </a:rPr>
              <a:t>rs</a:t>
            </a:r>
            <a:r>
              <a:rPr lang="nl-NL" sz="800" dirty="0">
                <a:solidFill>
                  <a:srgbClr val="000000"/>
                </a:solidFill>
                <a:effectLst/>
                <a:latin typeface="Courier New" panose="02070309020205020404" pitchFamily="49" charset="0"/>
              </a:rPr>
              <a:t>.getString(</a:t>
            </a:r>
            <a:r>
              <a:rPr lang="nl-NL" sz="800" dirty="0">
                <a:solidFill>
                  <a:srgbClr val="2A00FF"/>
                </a:solidFill>
                <a:effectLst/>
                <a:latin typeface="Courier New" panose="02070309020205020404" pitchFamily="49" charset="0"/>
              </a:rPr>
              <a:t>"lastname"</a:t>
            </a:r>
            <a:r>
              <a:rPr lang="nl-NL" sz="800" dirty="0">
                <a:solidFill>
                  <a:srgbClr val="000000"/>
                </a:solidFill>
                <a:effectLst/>
                <a:latin typeface="Courier New" panose="02070309020205020404" pitchFamily="49" charset="0"/>
              </a:rPr>
              <a:t>);</a:t>
            </a:r>
          </a:p>
          <a:p>
            <a:pPr marL="0" indent="0">
              <a:buNone/>
            </a:pPr>
            <a:r>
              <a:rPr lang="nl-NL" sz="800" dirty="0">
                <a:solidFill>
                  <a:srgbClr val="000000"/>
                </a:solidFill>
                <a:effectLst/>
                <a:latin typeface="Courier New" panose="02070309020205020404" pitchFamily="49" charset="0"/>
              </a:rPr>
              <a:t>String </a:t>
            </a:r>
            <a:r>
              <a:rPr lang="nl-NL" sz="800" dirty="0">
                <a:solidFill>
                  <a:srgbClr val="6A3E3E"/>
                </a:solidFill>
                <a:effectLst/>
                <a:latin typeface="Courier New" panose="02070309020205020404" pitchFamily="49" charset="0"/>
              </a:rPr>
              <a:t>userName</a:t>
            </a:r>
            <a:r>
              <a:rPr lang="nl-NL" sz="800" dirty="0">
                <a:solidFill>
                  <a:srgbClr val="000000"/>
                </a:solidFill>
                <a:effectLst/>
                <a:latin typeface="Courier New" panose="02070309020205020404" pitchFamily="49" charset="0"/>
              </a:rPr>
              <a:t> = </a:t>
            </a:r>
            <a:r>
              <a:rPr lang="nl-NL" sz="800" dirty="0">
                <a:solidFill>
                  <a:srgbClr val="6A3E3E"/>
                </a:solidFill>
                <a:effectLst/>
                <a:latin typeface="Courier New" panose="02070309020205020404" pitchFamily="49" charset="0"/>
              </a:rPr>
              <a:t>rs</a:t>
            </a:r>
            <a:r>
              <a:rPr lang="nl-NL" sz="800" dirty="0">
                <a:solidFill>
                  <a:srgbClr val="000000"/>
                </a:solidFill>
                <a:effectLst/>
                <a:latin typeface="Courier New" panose="02070309020205020404" pitchFamily="49" charset="0"/>
              </a:rPr>
              <a:t>.getString(</a:t>
            </a:r>
            <a:r>
              <a:rPr lang="nl-NL" sz="800" dirty="0">
                <a:solidFill>
                  <a:srgbClr val="2A00FF"/>
                </a:solidFill>
                <a:effectLst/>
                <a:latin typeface="Courier New" panose="02070309020205020404" pitchFamily="49" charset="0"/>
              </a:rPr>
              <a:t>"username"</a:t>
            </a:r>
            <a:r>
              <a:rPr lang="nl-NL" sz="800" dirty="0">
                <a:solidFill>
                  <a:srgbClr val="000000"/>
                </a:solidFill>
                <a:effectLst/>
                <a:latin typeface="Courier New" panose="02070309020205020404" pitchFamily="49" charset="0"/>
              </a:rPr>
              <a:t>);</a:t>
            </a:r>
          </a:p>
          <a:p>
            <a:pPr marL="0" indent="0">
              <a:buNone/>
            </a:pPr>
            <a:r>
              <a:rPr lang="nl-NL" sz="800" dirty="0">
                <a:solidFill>
                  <a:srgbClr val="000000"/>
                </a:solidFill>
                <a:effectLst/>
                <a:latin typeface="Courier New" panose="02070309020205020404" pitchFamily="49" charset="0"/>
              </a:rPr>
              <a:t>System.</a:t>
            </a:r>
            <a:r>
              <a:rPr lang="nl-NL" sz="800" b="1" i="1" dirty="0">
                <a:solidFill>
                  <a:srgbClr val="0000C0"/>
                </a:solidFill>
                <a:effectLst/>
                <a:latin typeface="Courier New" panose="02070309020205020404" pitchFamily="49" charset="0"/>
              </a:rPr>
              <a:t>out</a:t>
            </a:r>
            <a:r>
              <a:rPr lang="nl-NL" sz="800" dirty="0">
                <a:solidFill>
                  <a:srgbClr val="000000"/>
                </a:solidFill>
                <a:effectLst/>
                <a:latin typeface="Courier New" panose="02070309020205020404" pitchFamily="49" charset="0"/>
              </a:rPr>
              <a:t>.println(</a:t>
            </a:r>
            <a:r>
              <a:rPr lang="nl-NL" sz="800" dirty="0">
                <a:solidFill>
                  <a:srgbClr val="2A00FF"/>
                </a:solidFill>
                <a:effectLst/>
                <a:latin typeface="Courier New" panose="02070309020205020404" pitchFamily="49" charset="0"/>
              </a:rPr>
              <a:t>"Voornaam:"</a:t>
            </a:r>
            <a:r>
              <a:rPr lang="nl-NL" sz="800" dirty="0">
                <a:solidFill>
                  <a:srgbClr val="000000"/>
                </a:solidFill>
                <a:effectLst/>
                <a:latin typeface="Courier New" panose="02070309020205020404" pitchFamily="49" charset="0"/>
              </a:rPr>
              <a:t>+ </a:t>
            </a:r>
            <a:r>
              <a:rPr lang="nl-NL" sz="800" dirty="0">
                <a:solidFill>
                  <a:srgbClr val="6A3E3E"/>
                </a:solidFill>
                <a:effectLst/>
                <a:latin typeface="Courier New" panose="02070309020205020404" pitchFamily="49" charset="0"/>
              </a:rPr>
              <a:t>firstName</a:t>
            </a:r>
            <a:r>
              <a:rPr lang="nl-NL" sz="800" dirty="0">
                <a:solidFill>
                  <a:srgbClr val="000000"/>
                </a:solidFill>
                <a:effectLst/>
                <a:latin typeface="Courier New" panose="02070309020205020404" pitchFamily="49" charset="0"/>
              </a:rPr>
              <a:t> +</a:t>
            </a:r>
            <a:r>
              <a:rPr lang="nl-NL" sz="800" dirty="0">
                <a:solidFill>
                  <a:srgbClr val="2A00FF"/>
                </a:solidFill>
                <a:effectLst/>
                <a:latin typeface="Courier New" panose="02070309020205020404" pitchFamily="49" charset="0"/>
              </a:rPr>
              <a:t>","</a:t>
            </a:r>
            <a:endParaRPr lang="nl-NL" sz="800" dirty="0">
              <a:solidFill>
                <a:srgbClr val="000000"/>
              </a:solidFill>
              <a:effectLst/>
              <a:latin typeface="Courier New" panose="02070309020205020404" pitchFamily="49" charset="0"/>
            </a:endParaRPr>
          </a:p>
          <a:p>
            <a:pPr marL="0" indent="0">
              <a:buNone/>
            </a:pPr>
            <a:r>
              <a:rPr lang="nl-NL" sz="800" dirty="0">
                <a:solidFill>
                  <a:srgbClr val="000000"/>
                </a:solidFill>
                <a:effectLst/>
                <a:latin typeface="Courier New" panose="02070309020205020404" pitchFamily="49" charset="0"/>
              </a:rPr>
              <a:t>+ </a:t>
            </a:r>
            <a:r>
              <a:rPr lang="nl-NL" sz="800" dirty="0">
                <a:solidFill>
                  <a:srgbClr val="2A00FF"/>
                </a:solidFill>
                <a:effectLst/>
                <a:latin typeface="Courier New" panose="02070309020205020404" pitchFamily="49" charset="0"/>
              </a:rPr>
              <a:t>" Achternaam:"</a:t>
            </a:r>
            <a:r>
              <a:rPr lang="nl-NL" sz="800" dirty="0">
                <a:solidFill>
                  <a:srgbClr val="000000"/>
                </a:solidFill>
                <a:effectLst/>
                <a:latin typeface="Courier New" panose="02070309020205020404" pitchFamily="49" charset="0"/>
              </a:rPr>
              <a:t>+ </a:t>
            </a:r>
            <a:r>
              <a:rPr lang="nl-NL" sz="800" dirty="0">
                <a:solidFill>
                  <a:srgbClr val="6A3E3E"/>
                </a:solidFill>
                <a:effectLst/>
                <a:latin typeface="Courier New" panose="02070309020205020404" pitchFamily="49" charset="0"/>
              </a:rPr>
              <a:t>lastName</a:t>
            </a:r>
            <a:r>
              <a:rPr lang="nl-NL" sz="800" dirty="0">
                <a:solidFill>
                  <a:srgbClr val="000000"/>
                </a:solidFill>
                <a:effectLst/>
                <a:latin typeface="Courier New" panose="02070309020205020404" pitchFamily="49" charset="0"/>
              </a:rPr>
              <a:t> </a:t>
            </a:r>
          </a:p>
          <a:p>
            <a:pPr marL="0" indent="0">
              <a:buNone/>
            </a:pPr>
            <a:r>
              <a:rPr lang="nl-NL" sz="800" dirty="0">
                <a:solidFill>
                  <a:srgbClr val="000000"/>
                </a:solidFill>
                <a:effectLst/>
                <a:latin typeface="Courier New" panose="02070309020205020404" pitchFamily="49" charset="0"/>
              </a:rPr>
              <a:t>+</a:t>
            </a:r>
            <a:r>
              <a:rPr lang="nl-NL" sz="800" dirty="0">
                <a:solidFill>
                  <a:srgbClr val="2A00FF"/>
                </a:solidFill>
                <a:effectLst/>
                <a:latin typeface="Courier New" panose="02070309020205020404" pitchFamily="49" charset="0"/>
              </a:rPr>
              <a:t>",UserNaam:"</a:t>
            </a:r>
            <a:r>
              <a:rPr lang="nl-NL" sz="800" dirty="0">
                <a:solidFill>
                  <a:srgbClr val="000000"/>
                </a:solidFill>
                <a:effectLst/>
                <a:latin typeface="Courier New" panose="02070309020205020404" pitchFamily="49" charset="0"/>
              </a:rPr>
              <a:t>+ </a:t>
            </a:r>
            <a:r>
              <a:rPr lang="nl-NL" sz="800" dirty="0">
                <a:solidFill>
                  <a:srgbClr val="6A3E3E"/>
                </a:solidFill>
                <a:effectLst/>
                <a:latin typeface="Courier New" panose="02070309020205020404" pitchFamily="49" charset="0"/>
              </a:rPr>
              <a:t>userName</a:t>
            </a:r>
            <a:r>
              <a:rPr lang="nl-NL" sz="800" dirty="0">
                <a:solidFill>
                  <a:srgbClr val="000000"/>
                </a:solidFill>
                <a:effectLst/>
                <a:latin typeface="Courier New" panose="02070309020205020404" pitchFamily="49" charset="0"/>
              </a:rPr>
              <a:t>); }}}</a:t>
            </a:r>
          </a:p>
          <a:p>
            <a:endParaRPr lang="nl-NL" sz="800" dirty="0"/>
          </a:p>
        </p:txBody>
      </p:sp>
      <p:sp>
        <p:nvSpPr>
          <p:cNvPr id="4" name="Rectangle 3">
            <a:extLst>
              <a:ext uri="{FF2B5EF4-FFF2-40B4-BE49-F238E27FC236}">
                <a16:creationId xmlns:a16="http://schemas.microsoft.com/office/drawing/2014/main" id="{E128615F-B4A3-3CD9-2611-B337BCB73A6B}"/>
              </a:ext>
            </a:extLst>
          </p:cNvPr>
          <p:cNvSpPr/>
          <p:nvPr/>
        </p:nvSpPr>
        <p:spPr>
          <a:xfrm>
            <a:off x="6857687" y="3842775"/>
            <a:ext cx="3897297" cy="1828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Run de code</a:t>
            </a:r>
          </a:p>
          <a:p>
            <a:pPr algn="ctr"/>
            <a:endParaRPr lang="en-US" dirty="0"/>
          </a:p>
          <a:p>
            <a:pPr algn="ctr"/>
            <a:r>
              <a:rPr lang="en-US" dirty="0"/>
              <a:t>Je </a:t>
            </a:r>
            <a:r>
              <a:rPr lang="en-US" dirty="0" err="1"/>
              <a:t>zou</a:t>
            </a:r>
            <a:r>
              <a:rPr lang="en-US" dirty="0"/>
              <a:t> de </a:t>
            </a:r>
            <a:r>
              <a:rPr lang="en-US" dirty="0" err="1"/>
              <a:t>gegevens</a:t>
            </a:r>
            <a:r>
              <a:rPr lang="en-US" dirty="0"/>
              <a:t> </a:t>
            </a:r>
          </a:p>
          <a:p>
            <a:pPr algn="ctr"/>
            <a:r>
              <a:rPr lang="en-US" dirty="0"/>
              <a:t>van de database </a:t>
            </a:r>
            <a:r>
              <a:rPr lang="en-US" dirty="0" err="1"/>
              <a:t>moeten</a:t>
            </a:r>
            <a:r>
              <a:rPr lang="en-US" dirty="0"/>
              <a:t> </a:t>
            </a:r>
            <a:r>
              <a:rPr lang="en-US" dirty="0" err="1"/>
              <a:t>zien</a:t>
            </a:r>
            <a:endParaRPr lang="nl-NL" dirty="0"/>
          </a:p>
        </p:txBody>
      </p:sp>
    </p:spTree>
    <p:extLst>
      <p:ext uri="{BB962C8B-B14F-4D97-AF65-F5344CB8AC3E}">
        <p14:creationId xmlns:p14="http://schemas.microsoft.com/office/powerpoint/2010/main" val="1099322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B728B-A283-DCAC-BBDB-74F7B2D8C41B}"/>
              </a:ext>
            </a:extLst>
          </p:cNvPr>
          <p:cNvSpPr>
            <a:spLocks noGrp="1"/>
          </p:cNvSpPr>
          <p:nvPr>
            <p:ph type="title"/>
          </p:nvPr>
        </p:nvSpPr>
        <p:spPr/>
        <p:txBody>
          <a:bodyPr/>
          <a:lstStyle/>
          <a:p>
            <a:r>
              <a:rPr lang="en-US" dirty="0" err="1"/>
              <a:t>Oefening</a:t>
            </a:r>
            <a:r>
              <a:rPr lang="en-US" dirty="0"/>
              <a:t> 5 – Tomcat &amp; Servlets</a:t>
            </a:r>
            <a:endParaRPr lang="nl-NL" dirty="0"/>
          </a:p>
        </p:txBody>
      </p:sp>
      <p:sp>
        <p:nvSpPr>
          <p:cNvPr id="3" name="Content Placeholder 2">
            <a:extLst>
              <a:ext uri="{FF2B5EF4-FFF2-40B4-BE49-F238E27FC236}">
                <a16:creationId xmlns:a16="http://schemas.microsoft.com/office/drawing/2014/main" id="{1AB1D7A0-39E2-BBF8-E94E-74987823D0B9}"/>
              </a:ext>
            </a:extLst>
          </p:cNvPr>
          <p:cNvSpPr>
            <a:spLocks noGrp="1"/>
          </p:cNvSpPr>
          <p:nvPr>
            <p:ph idx="1"/>
          </p:nvPr>
        </p:nvSpPr>
        <p:spPr>
          <a:xfrm>
            <a:off x="1130269" y="1560866"/>
            <a:ext cx="9603275" cy="3294576"/>
          </a:xfrm>
        </p:spPr>
        <p:txBody>
          <a:bodyPr/>
          <a:lstStyle/>
          <a:p>
            <a:r>
              <a:rPr lang="en-US" dirty="0"/>
              <a:t>Start Tomcat in XAMPP</a:t>
            </a:r>
          </a:p>
          <a:p>
            <a:r>
              <a:rPr lang="en-US" dirty="0"/>
              <a:t>Create a new Maven Project</a:t>
            </a:r>
          </a:p>
          <a:p>
            <a:endParaRPr lang="en-US" dirty="0"/>
          </a:p>
          <a:p>
            <a:endParaRPr lang="en-US" dirty="0"/>
          </a:p>
          <a:p>
            <a:endParaRPr lang="en-US" dirty="0"/>
          </a:p>
          <a:p>
            <a:r>
              <a:rPr lang="en-US" dirty="0"/>
              <a:t>Look for simple-webapp (0.8.0)</a:t>
            </a:r>
          </a:p>
          <a:p>
            <a:endParaRPr lang="en-US" dirty="0"/>
          </a:p>
          <a:p>
            <a:endParaRPr lang="nl-NL" dirty="0"/>
          </a:p>
        </p:txBody>
      </p:sp>
      <p:pic>
        <p:nvPicPr>
          <p:cNvPr id="5" name="Picture 4">
            <a:extLst>
              <a:ext uri="{FF2B5EF4-FFF2-40B4-BE49-F238E27FC236}">
                <a16:creationId xmlns:a16="http://schemas.microsoft.com/office/drawing/2014/main" id="{DF1AAFB6-3398-5022-D43B-8BD50B507860}"/>
              </a:ext>
            </a:extLst>
          </p:cNvPr>
          <p:cNvPicPr>
            <a:picLocks noChangeAspect="1"/>
          </p:cNvPicPr>
          <p:nvPr/>
        </p:nvPicPr>
        <p:blipFill>
          <a:blip r:embed="rId2"/>
          <a:stretch>
            <a:fillRect/>
          </a:stretch>
        </p:blipFill>
        <p:spPr>
          <a:xfrm>
            <a:off x="1318158" y="2474199"/>
            <a:ext cx="4268647" cy="1467910"/>
          </a:xfrm>
          <a:prstGeom prst="rect">
            <a:avLst/>
          </a:prstGeom>
        </p:spPr>
      </p:pic>
      <p:pic>
        <p:nvPicPr>
          <p:cNvPr id="9" name="Picture 8">
            <a:extLst>
              <a:ext uri="{FF2B5EF4-FFF2-40B4-BE49-F238E27FC236}">
                <a16:creationId xmlns:a16="http://schemas.microsoft.com/office/drawing/2014/main" id="{B7ABAC07-0B8C-2F08-A5F8-2BF99598F0E4}"/>
              </a:ext>
            </a:extLst>
          </p:cNvPr>
          <p:cNvPicPr>
            <a:picLocks noChangeAspect="1"/>
          </p:cNvPicPr>
          <p:nvPr/>
        </p:nvPicPr>
        <p:blipFill>
          <a:blip r:embed="rId3"/>
          <a:stretch>
            <a:fillRect/>
          </a:stretch>
        </p:blipFill>
        <p:spPr>
          <a:xfrm>
            <a:off x="1318158" y="4552056"/>
            <a:ext cx="4407126" cy="1352620"/>
          </a:xfrm>
          <a:prstGeom prst="rect">
            <a:avLst/>
          </a:prstGeom>
        </p:spPr>
      </p:pic>
    </p:spTree>
    <p:extLst>
      <p:ext uri="{BB962C8B-B14F-4D97-AF65-F5344CB8AC3E}">
        <p14:creationId xmlns:p14="http://schemas.microsoft.com/office/powerpoint/2010/main" val="1883646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00C5B71-05A0-08F2-A4D4-1B182C2B7A6B}"/>
              </a:ext>
            </a:extLst>
          </p:cNvPr>
          <p:cNvPicPr>
            <a:picLocks noChangeAspect="1"/>
          </p:cNvPicPr>
          <p:nvPr/>
        </p:nvPicPr>
        <p:blipFill>
          <a:blip r:embed="rId2"/>
          <a:stretch>
            <a:fillRect/>
          </a:stretch>
        </p:blipFill>
        <p:spPr>
          <a:xfrm>
            <a:off x="1135407" y="971455"/>
            <a:ext cx="4960442" cy="1923656"/>
          </a:xfrm>
          <a:prstGeom prst="rect">
            <a:avLst/>
          </a:prstGeom>
        </p:spPr>
      </p:pic>
      <p:sp>
        <p:nvSpPr>
          <p:cNvPr id="3" name="Content Placeholder 2">
            <a:extLst>
              <a:ext uri="{FF2B5EF4-FFF2-40B4-BE49-F238E27FC236}">
                <a16:creationId xmlns:a16="http://schemas.microsoft.com/office/drawing/2014/main" id="{EE59DAC4-BFC4-8B2D-9928-00128CF9CA4C}"/>
              </a:ext>
            </a:extLst>
          </p:cNvPr>
          <p:cNvSpPr>
            <a:spLocks noGrp="1"/>
          </p:cNvSpPr>
          <p:nvPr>
            <p:ph idx="1"/>
          </p:nvPr>
        </p:nvSpPr>
        <p:spPr>
          <a:xfrm>
            <a:off x="1047065" y="3067498"/>
            <a:ext cx="4158750" cy="3450613"/>
          </a:xfrm>
        </p:spPr>
        <p:txBody>
          <a:bodyPr>
            <a:normAutofit/>
          </a:bodyPr>
          <a:lstStyle/>
          <a:p>
            <a:r>
              <a:rPr lang="en-US" dirty="0"/>
              <a:t>Finish</a:t>
            </a:r>
          </a:p>
          <a:p>
            <a:endParaRPr lang="en-US" dirty="0"/>
          </a:p>
          <a:p>
            <a:endParaRPr lang="nl-NL" dirty="0"/>
          </a:p>
        </p:txBody>
      </p:sp>
    </p:spTree>
    <p:extLst>
      <p:ext uri="{BB962C8B-B14F-4D97-AF65-F5344CB8AC3E}">
        <p14:creationId xmlns:p14="http://schemas.microsoft.com/office/powerpoint/2010/main" val="22837150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FD890-B1C8-F07A-A658-AC6CF6F9EA9B}"/>
              </a:ext>
            </a:extLst>
          </p:cNvPr>
          <p:cNvSpPr>
            <a:spLocks noGrp="1"/>
          </p:cNvSpPr>
          <p:nvPr>
            <p:ph type="title"/>
          </p:nvPr>
        </p:nvSpPr>
        <p:spPr/>
        <p:txBody>
          <a:bodyPr/>
          <a:lstStyle/>
          <a:p>
            <a:r>
              <a:rPr lang="en-US" dirty="0"/>
              <a:t>Create Servlet</a:t>
            </a:r>
            <a:endParaRPr lang="nl-NL" dirty="0"/>
          </a:p>
        </p:txBody>
      </p:sp>
      <p:pic>
        <p:nvPicPr>
          <p:cNvPr id="5" name="Content Placeholder 4">
            <a:extLst>
              <a:ext uri="{FF2B5EF4-FFF2-40B4-BE49-F238E27FC236}">
                <a16:creationId xmlns:a16="http://schemas.microsoft.com/office/drawing/2014/main" id="{DB7CE07B-EA97-D9D2-3314-2AB1874BEAB0}"/>
              </a:ext>
            </a:extLst>
          </p:cNvPr>
          <p:cNvPicPr>
            <a:picLocks noGrp="1" noChangeAspect="1"/>
          </p:cNvPicPr>
          <p:nvPr>
            <p:ph idx="1"/>
          </p:nvPr>
        </p:nvPicPr>
        <p:blipFill>
          <a:blip r:embed="rId2"/>
          <a:stretch>
            <a:fillRect/>
          </a:stretch>
        </p:blipFill>
        <p:spPr>
          <a:xfrm>
            <a:off x="619028" y="1604162"/>
            <a:ext cx="4437066" cy="2648523"/>
          </a:xfrm>
        </p:spPr>
      </p:pic>
      <p:sp>
        <p:nvSpPr>
          <p:cNvPr id="6" name="TextBox 5">
            <a:extLst>
              <a:ext uri="{FF2B5EF4-FFF2-40B4-BE49-F238E27FC236}">
                <a16:creationId xmlns:a16="http://schemas.microsoft.com/office/drawing/2014/main" id="{201B1A34-CA38-C8C8-01EC-1F8F8F6C616C}"/>
              </a:ext>
            </a:extLst>
          </p:cNvPr>
          <p:cNvSpPr txBox="1"/>
          <p:nvPr/>
        </p:nvSpPr>
        <p:spPr>
          <a:xfrm>
            <a:off x="108040" y="4661368"/>
            <a:ext cx="10124888" cy="1184940"/>
          </a:xfrm>
          <a:prstGeom prst="rect">
            <a:avLst/>
          </a:prstGeom>
          <a:noFill/>
        </p:spPr>
        <p:txBody>
          <a:bodyPr wrap="none" rtlCol="0">
            <a:spAutoFit/>
          </a:bodyPr>
          <a:lstStyle/>
          <a:p>
            <a:r>
              <a:rPr lang="en-US" sz="1600" dirty="0"/>
              <a:t>Ga </a:t>
            </a:r>
            <a:r>
              <a:rPr lang="en-US" sz="1600" dirty="0" err="1"/>
              <a:t>naar</a:t>
            </a:r>
            <a:r>
              <a:rPr lang="en-US" sz="1600" dirty="0"/>
              <a:t> het servlet toe in \</a:t>
            </a:r>
            <a:r>
              <a:rPr lang="en-US" sz="1600" dirty="0" err="1"/>
              <a:t>src</a:t>
            </a:r>
            <a:r>
              <a:rPr lang="en-US" sz="1600" dirty="0"/>
              <a:t>\main\java\com\Capgemini\training\encodeServlet.java </a:t>
            </a:r>
            <a:r>
              <a:rPr lang="en-US" sz="1600" dirty="0" err="1"/>
              <a:t>en</a:t>
            </a:r>
            <a:r>
              <a:rPr lang="en-US" sz="1600" dirty="0"/>
              <a:t> </a:t>
            </a:r>
            <a:r>
              <a:rPr lang="en-US" sz="1600" dirty="0" err="1"/>
              <a:t>zoek</a:t>
            </a:r>
            <a:r>
              <a:rPr lang="en-US" sz="1600" dirty="0"/>
              <a:t> </a:t>
            </a:r>
            <a:r>
              <a:rPr lang="en-US" sz="1600" dirty="0" err="1"/>
              <a:t>onderstaande</a:t>
            </a:r>
            <a:r>
              <a:rPr lang="en-US" sz="1600" dirty="0"/>
              <a:t> </a:t>
            </a:r>
            <a:r>
              <a:rPr lang="en-US" sz="1600" dirty="0" err="1"/>
              <a:t>sectie</a:t>
            </a:r>
            <a:endParaRPr lang="en-US" sz="1600" dirty="0"/>
          </a:p>
          <a:p>
            <a:endParaRPr lang="en-US" sz="1100" dirty="0"/>
          </a:p>
          <a:p>
            <a:r>
              <a:rPr lang="nl-NL" sz="1100" b="1" dirty="0">
                <a:solidFill>
                  <a:srgbClr val="7F0055"/>
                </a:solidFill>
                <a:effectLst/>
                <a:latin typeface="Courier New" panose="02070309020205020404" pitchFamily="49" charset="0"/>
              </a:rPr>
              <a:t>protected</a:t>
            </a:r>
            <a:r>
              <a:rPr lang="nl-NL" sz="1100" dirty="0">
                <a:solidFill>
                  <a:srgbClr val="000000"/>
                </a:solidFill>
                <a:effectLst/>
                <a:latin typeface="Courier New" panose="02070309020205020404" pitchFamily="49" charset="0"/>
              </a:rPr>
              <a:t> </a:t>
            </a:r>
            <a:r>
              <a:rPr lang="nl-NL" sz="1100" b="1" dirty="0">
                <a:solidFill>
                  <a:srgbClr val="7F0055"/>
                </a:solidFill>
                <a:effectLst/>
                <a:latin typeface="Courier New" panose="02070309020205020404" pitchFamily="49" charset="0"/>
              </a:rPr>
              <a:t>void</a:t>
            </a:r>
            <a:r>
              <a:rPr lang="nl-NL" sz="1100" dirty="0">
                <a:solidFill>
                  <a:srgbClr val="000000"/>
                </a:solidFill>
                <a:effectLst/>
                <a:latin typeface="Courier New" panose="02070309020205020404" pitchFamily="49" charset="0"/>
              </a:rPr>
              <a:t> doGet(HttpServletRequest </a:t>
            </a:r>
            <a:r>
              <a:rPr lang="nl-NL" sz="1100" dirty="0">
                <a:solidFill>
                  <a:srgbClr val="6A3E3E"/>
                </a:solidFill>
                <a:effectLst/>
                <a:latin typeface="Courier New" panose="02070309020205020404" pitchFamily="49" charset="0"/>
              </a:rPr>
              <a:t>request</a:t>
            </a:r>
            <a:r>
              <a:rPr lang="nl-NL" sz="1100" dirty="0">
                <a:solidFill>
                  <a:srgbClr val="000000"/>
                </a:solidFill>
                <a:effectLst/>
                <a:latin typeface="Courier New" panose="02070309020205020404" pitchFamily="49" charset="0"/>
              </a:rPr>
              <a:t>, HttpServletResponse </a:t>
            </a:r>
            <a:r>
              <a:rPr lang="nl-NL" sz="1100" dirty="0">
                <a:solidFill>
                  <a:srgbClr val="6A3E3E"/>
                </a:solidFill>
                <a:effectLst/>
                <a:latin typeface="Courier New" panose="02070309020205020404" pitchFamily="49" charset="0"/>
              </a:rPr>
              <a:t>response</a:t>
            </a:r>
            <a:r>
              <a:rPr lang="nl-NL" sz="1100" dirty="0">
                <a:solidFill>
                  <a:srgbClr val="000000"/>
                </a:solidFill>
                <a:effectLst/>
                <a:latin typeface="Courier New" panose="02070309020205020404" pitchFamily="49" charset="0"/>
              </a:rPr>
              <a:t>) </a:t>
            </a:r>
            <a:r>
              <a:rPr lang="nl-NL" sz="1100" b="1" dirty="0">
                <a:solidFill>
                  <a:srgbClr val="7F0055"/>
                </a:solidFill>
                <a:effectLst/>
                <a:latin typeface="Courier New" panose="02070309020205020404" pitchFamily="49" charset="0"/>
              </a:rPr>
              <a:t>throws</a:t>
            </a:r>
            <a:r>
              <a:rPr lang="nl-NL" sz="1100" dirty="0">
                <a:solidFill>
                  <a:srgbClr val="000000"/>
                </a:solidFill>
                <a:effectLst/>
                <a:latin typeface="Courier New" panose="02070309020205020404" pitchFamily="49" charset="0"/>
              </a:rPr>
              <a:t> ServletException, IOException {</a:t>
            </a:r>
          </a:p>
          <a:p>
            <a:r>
              <a:rPr lang="nl-NL" sz="1100" dirty="0">
                <a:solidFill>
                  <a:srgbClr val="3F7F5F"/>
                </a:solidFill>
                <a:effectLst/>
                <a:latin typeface="Courier New" panose="02070309020205020404" pitchFamily="49" charset="0"/>
              </a:rPr>
              <a:t>// </a:t>
            </a:r>
            <a:r>
              <a:rPr lang="nl-NL" sz="1100" b="1" dirty="0">
                <a:solidFill>
                  <a:srgbClr val="7F9FBF"/>
                </a:solidFill>
                <a:effectLst/>
                <a:latin typeface="Courier New" panose="02070309020205020404" pitchFamily="49" charset="0"/>
              </a:rPr>
              <a:t>TODO</a:t>
            </a:r>
            <a:r>
              <a:rPr lang="nl-NL" sz="1100" dirty="0">
                <a:solidFill>
                  <a:srgbClr val="3F7F5F"/>
                </a:solidFill>
                <a:effectLst/>
                <a:latin typeface="Courier New" panose="02070309020205020404" pitchFamily="49" charset="0"/>
              </a:rPr>
              <a:t> Auto-generated method stub</a:t>
            </a:r>
            <a:endParaRPr lang="nl-NL" sz="1100" dirty="0">
              <a:solidFill>
                <a:srgbClr val="000000"/>
              </a:solidFill>
              <a:effectLst/>
              <a:latin typeface="Courier New" panose="02070309020205020404" pitchFamily="49" charset="0"/>
            </a:endParaRPr>
          </a:p>
          <a:p>
            <a:r>
              <a:rPr lang="nl-NL" sz="1100" dirty="0">
                <a:solidFill>
                  <a:srgbClr val="6A3E3E"/>
                </a:solidFill>
                <a:effectLst/>
                <a:latin typeface="Courier New" panose="02070309020205020404" pitchFamily="49" charset="0"/>
              </a:rPr>
              <a:t>response</a:t>
            </a:r>
            <a:r>
              <a:rPr lang="nl-NL" sz="1100" dirty="0">
                <a:solidFill>
                  <a:srgbClr val="000000"/>
                </a:solidFill>
                <a:effectLst/>
                <a:latin typeface="Courier New" panose="02070309020205020404" pitchFamily="49" charset="0"/>
              </a:rPr>
              <a:t>.getWriter().append(</a:t>
            </a:r>
            <a:r>
              <a:rPr lang="nl-NL" sz="1100" dirty="0">
                <a:solidFill>
                  <a:srgbClr val="2A00FF"/>
                </a:solidFill>
                <a:effectLst/>
                <a:latin typeface="Courier New" panose="02070309020205020404" pitchFamily="49" charset="0"/>
              </a:rPr>
              <a:t>"Served at: "</a:t>
            </a:r>
            <a:r>
              <a:rPr lang="nl-NL" sz="1100" dirty="0">
                <a:solidFill>
                  <a:srgbClr val="000000"/>
                </a:solidFill>
                <a:effectLst/>
                <a:latin typeface="Courier New" panose="02070309020205020404" pitchFamily="49" charset="0"/>
              </a:rPr>
              <a:t>).append(</a:t>
            </a:r>
            <a:r>
              <a:rPr lang="nl-NL" sz="1100" dirty="0">
                <a:solidFill>
                  <a:srgbClr val="6A3E3E"/>
                </a:solidFill>
                <a:effectLst/>
                <a:latin typeface="Courier New" panose="02070309020205020404" pitchFamily="49" charset="0"/>
              </a:rPr>
              <a:t>request</a:t>
            </a:r>
            <a:r>
              <a:rPr lang="nl-NL" sz="1100" dirty="0">
                <a:solidFill>
                  <a:srgbClr val="000000"/>
                </a:solidFill>
                <a:effectLst/>
                <a:latin typeface="Courier New" panose="02070309020205020404" pitchFamily="49" charset="0"/>
              </a:rPr>
              <a:t>.getContextPath());</a:t>
            </a:r>
          </a:p>
          <a:p>
            <a:endParaRPr lang="nl-NL" sz="1100" dirty="0"/>
          </a:p>
        </p:txBody>
      </p:sp>
    </p:spTree>
    <p:extLst>
      <p:ext uri="{BB962C8B-B14F-4D97-AF65-F5344CB8AC3E}">
        <p14:creationId xmlns:p14="http://schemas.microsoft.com/office/powerpoint/2010/main" val="1140545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7369360-096E-AD07-EC75-DE10F5A54890}"/>
              </a:ext>
            </a:extLst>
          </p:cNvPr>
          <p:cNvSpPr txBox="1"/>
          <p:nvPr/>
        </p:nvSpPr>
        <p:spPr>
          <a:xfrm>
            <a:off x="292964" y="1453239"/>
            <a:ext cx="11176986" cy="1200329"/>
          </a:xfrm>
          <a:prstGeom prst="rect">
            <a:avLst/>
          </a:prstGeom>
          <a:noFill/>
        </p:spPr>
        <p:txBody>
          <a:bodyPr wrap="square">
            <a:spAutoFit/>
          </a:bodyPr>
          <a:lstStyle/>
          <a:p>
            <a:r>
              <a:rPr lang="nl-NL" sz="1200" b="1" dirty="0">
                <a:solidFill>
                  <a:srgbClr val="7F0055"/>
                </a:solidFill>
                <a:effectLst/>
                <a:latin typeface="Courier New" panose="02070309020205020404" pitchFamily="49" charset="0"/>
              </a:rPr>
              <a:t>protected</a:t>
            </a:r>
            <a:r>
              <a:rPr lang="nl-NL" sz="1200" dirty="0">
                <a:solidFill>
                  <a:srgbClr val="000000"/>
                </a:solidFill>
                <a:effectLst/>
                <a:latin typeface="Courier New" panose="02070309020205020404" pitchFamily="49" charset="0"/>
              </a:rPr>
              <a:t> </a:t>
            </a:r>
            <a:r>
              <a:rPr lang="nl-NL" sz="1200" b="1" dirty="0">
                <a:solidFill>
                  <a:srgbClr val="7F0055"/>
                </a:solidFill>
                <a:effectLst/>
                <a:latin typeface="Courier New" panose="02070309020205020404" pitchFamily="49" charset="0"/>
              </a:rPr>
              <a:t>void</a:t>
            </a:r>
            <a:r>
              <a:rPr lang="nl-NL" sz="1200" dirty="0">
                <a:solidFill>
                  <a:srgbClr val="000000"/>
                </a:solidFill>
                <a:effectLst/>
                <a:latin typeface="Courier New" panose="02070309020205020404" pitchFamily="49" charset="0"/>
              </a:rPr>
              <a:t> doGet(HttpServletRequest </a:t>
            </a:r>
            <a:r>
              <a:rPr lang="nl-NL" sz="1200" dirty="0">
                <a:solidFill>
                  <a:srgbClr val="6A3E3E"/>
                </a:solidFill>
                <a:effectLst/>
                <a:latin typeface="Courier New" panose="02070309020205020404" pitchFamily="49" charset="0"/>
              </a:rPr>
              <a:t>request</a:t>
            </a:r>
            <a:r>
              <a:rPr lang="nl-NL" sz="1200" dirty="0">
                <a:solidFill>
                  <a:srgbClr val="000000"/>
                </a:solidFill>
                <a:effectLst/>
                <a:latin typeface="Courier New" panose="02070309020205020404" pitchFamily="49" charset="0"/>
              </a:rPr>
              <a:t>, HttpServletResponse </a:t>
            </a:r>
            <a:r>
              <a:rPr lang="nl-NL" sz="1200" dirty="0">
                <a:solidFill>
                  <a:srgbClr val="6A3E3E"/>
                </a:solidFill>
                <a:effectLst/>
                <a:latin typeface="Courier New" panose="02070309020205020404" pitchFamily="49" charset="0"/>
              </a:rPr>
              <a:t>response</a:t>
            </a:r>
            <a:r>
              <a:rPr lang="nl-NL" sz="1200" dirty="0">
                <a:solidFill>
                  <a:srgbClr val="000000"/>
                </a:solidFill>
                <a:effectLst/>
                <a:latin typeface="Courier New" panose="02070309020205020404" pitchFamily="49" charset="0"/>
              </a:rPr>
              <a:t>) </a:t>
            </a:r>
            <a:r>
              <a:rPr lang="nl-NL" sz="1200" b="1" dirty="0">
                <a:solidFill>
                  <a:srgbClr val="7F0055"/>
                </a:solidFill>
                <a:effectLst/>
                <a:latin typeface="Courier New" panose="02070309020205020404" pitchFamily="49" charset="0"/>
              </a:rPr>
              <a:t>throws</a:t>
            </a:r>
            <a:r>
              <a:rPr lang="nl-NL" sz="1200" dirty="0">
                <a:solidFill>
                  <a:srgbClr val="000000"/>
                </a:solidFill>
                <a:effectLst/>
                <a:latin typeface="Courier New" panose="02070309020205020404" pitchFamily="49" charset="0"/>
              </a:rPr>
              <a:t> ServletException, IOException {</a:t>
            </a:r>
          </a:p>
          <a:p>
            <a:r>
              <a:rPr lang="nl-NL" sz="1200" dirty="0">
                <a:solidFill>
                  <a:srgbClr val="3F7F5F"/>
                </a:solidFill>
                <a:effectLst/>
                <a:latin typeface="Courier New" panose="02070309020205020404" pitchFamily="49" charset="0"/>
              </a:rPr>
              <a:t>// </a:t>
            </a:r>
            <a:r>
              <a:rPr lang="nl-NL" sz="1200" b="1" dirty="0">
                <a:solidFill>
                  <a:srgbClr val="7F9FBF"/>
                </a:solidFill>
                <a:effectLst/>
                <a:latin typeface="Courier New" panose="02070309020205020404" pitchFamily="49" charset="0"/>
              </a:rPr>
              <a:t>TODO</a:t>
            </a:r>
            <a:r>
              <a:rPr lang="nl-NL" sz="1200" dirty="0">
                <a:solidFill>
                  <a:srgbClr val="3F7F5F"/>
                </a:solidFill>
                <a:effectLst/>
                <a:latin typeface="Courier New" panose="02070309020205020404" pitchFamily="49" charset="0"/>
              </a:rPr>
              <a:t> Auto-generated method stub</a:t>
            </a:r>
            <a:endParaRPr lang="nl-NL" sz="1200" dirty="0">
              <a:solidFill>
                <a:srgbClr val="000000"/>
              </a:solidFill>
              <a:effectLst/>
              <a:latin typeface="Courier New" panose="02070309020205020404" pitchFamily="49" charset="0"/>
            </a:endParaRPr>
          </a:p>
          <a:p>
            <a:r>
              <a:rPr lang="nl-NL" sz="1200" dirty="0">
                <a:solidFill>
                  <a:srgbClr val="6A3E3E"/>
                </a:solidFill>
                <a:effectLst/>
                <a:latin typeface="Courier New" panose="02070309020205020404" pitchFamily="49" charset="0"/>
              </a:rPr>
              <a:t>response</a:t>
            </a:r>
            <a:r>
              <a:rPr lang="nl-NL" sz="1200" dirty="0">
                <a:solidFill>
                  <a:srgbClr val="000000"/>
                </a:solidFill>
                <a:effectLst/>
                <a:latin typeface="Courier New" panose="02070309020205020404" pitchFamily="49" charset="0"/>
              </a:rPr>
              <a:t>.getWriter().append(</a:t>
            </a:r>
            <a:r>
              <a:rPr lang="nl-NL" sz="1200" dirty="0">
                <a:solidFill>
                  <a:srgbClr val="2A00FF"/>
                </a:solidFill>
                <a:effectLst/>
                <a:latin typeface="Courier New" panose="02070309020205020404" pitchFamily="49" charset="0"/>
              </a:rPr>
              <a:t>"Hello World!"</a:t>
            </a:r>
            <a:r>
              <a:rPr lang="nl-NL" sz="1200" dirty="0">
                <a:solidFill>
                  <a:srgbClr val="000000"/>
                </a:solidFill>
                <a:effectLst/>
                <a:latin typeface="Courier New" panose="02070309020205020404" pitchFamily="49" charset="0"/>
              </a:rPr>
              <a:t>);</a:t>
            </a:r>
          </a:p>
          <a:p>
            <a:r>
              <a:rPr lang="nl-NL" sz="1200" dirty="0">
                <a:solidFill>
                  <a:srgbClr val="000000"/>
                </a:solidFill>
                <a:effectLst/>
                <a:latin typeface="Courier New" panose="02070309020205020404" pitchFamily="49" charset="0"/>
              </a:rPr>
              <a:t>}</a:t>
            </a:r>
          </a:p>
          <a:p>
            <a:endParaRPr lang="nl-NL" sz="1200" dirty="0">
              <a:solidFill>
                <a:srgbClr val="000000"/>
              </a:solidFill>
              <a:latin typeface="Courier New" panose="02070309020205020404" pitchFamily="49" charset="0"/>
            </a:endParaRPr>
          </a:p>
          <a:p>
            <a:endParaRPr lang="nl-NL" sz="1200" dirty="0">
              <a:solidFill>
                <a:srgbClr val="000000"/>
              </a:solidFill>
              <a:effectLst/>
              <a:latin typeface="Courier New" panose="02070309020205020404" pitchFamily="49" charset="0"/>
            </a:endParaRPr>
          </a:p>
        </p:txBody>
      </p:sp>
      <p:sp>
        <p:nvSpPr>
          <p:cNvPr id="10" name="TextBox 9">
            <a:extLst>
              <a:ext uri="{FF2B5EF4-FFF2-40B4-BE49-F238E27FC236}">
                <a16:creationId xmlns:a16="http://schemas.microsoft.com/office/drawing/2014/main" id="{BA56ACF3-3F20-2500-3D29-3EC88AB646A7}"/>
              </a:ext>
            </a:extLst>
          </p:cNvPr>
          <p:cNvSpPr txBox="1"/>
          <p:nvPr/>
        </p:nvSpPr>
        <p:spPr>
          <a:xfrm>
            <a:off x="362505" y="2284236"/>
            <a:ext cx="3881704" cy="369332"/>
          </a:xfrm>
          <a:prstGeom prst="rect">
            <a:avLst/>
          </a:prstGeom>
          <a:noFill/>
        </p:spPr>
        <p:txBody>
          <a:bodyPr wrap="none" rtlCol="0">
            <a:spAutoFit/>
          </a:bodyPr>
          <a:lstStyle/>
          <a:p>
            <a:pPr marL="285750" indent="-285750">
              <a:buFont typeface="Arial" panose="020B0604020202020204" pitchFamily="34" charset="0"/>
              <a:buChar char="•"/>
            </a:pPr>
            <a:r>
              <a:rPr lang="en-US" dirty="0"/>
              <a:t>Ga </a:t>
            </a:r>
            <a:r>
              <a:rPr lang="en-US" dirty="0" err="1"/>
              <a:t>naar</a:t>
            </a:r>
            <a:r>
              <a:rPr lang="en-US" dirty="0"/>
              <a:t> File, Export </a:t>
            </a:r>
            <a:r>
              <a:rPr lang="en-US" dirty="0" err="1"/>
              <a:t>en</a:t>
            </a:r>
            <a:r>
              <a:rPr lang="en-US" dirty="0"/>
              <a:t> </a:t>
            </a:r>
            <a:r>
              <a:rPr lang="en-US" dirty="0" err="1"/>
              <a:t>zoek</a:t>
            </a:r>
            <a:r>
              <a:rPr lang="en-US" dirty="0"/>
              <a:t> op WAR</a:t>
            </a:r>
            <a:endParaRPr lang="nl-NL" dirty="0"/>
          </a:p>
        </p:txBody>
      </p:sp>
      <p:sp>
        <p:nvSpPr>
          <p:cNvPr id="11" name="TextBox 10">
            <a:extLst>
              <a:ext uri="{FF2B5EF4-FFF2-40B4-BE49-F238E27FC236}">
                <a16:creationId xmlns:a16="http://schemas.microsoft.com/office/drawing/2014/main" id="{941FC581-2F6C-8851-AB6D-18881DDF2DD9}"/>
              </a:ext>
            </a:extLst>
          </p:cNvPr>
          <p:cNvSpPr txBox="1"/>
          <p:nvPr/>
        </p:nvSpPr>
        <p:spPr>
          <a:xfrm>
            <a:off x="292964" y="968497"/>
            <a:ext cx="2774606" cy="369332"/>
          </a:xfrm>
          <a:prstGeom prst="rect">
            <a:avLst/>
          </a:prstGeom>
          <a:noFill/>
        </p:spPr>
        <p:txBody>
          <a:bodyPr wrap="none" rtlCol="0">
            <a:spAutoFit/>
          </a:bodyPr>
          <a:lstStyle/>
          <a:p>
            <a:pPr marL="285750" indent="-285750">
              <a:buFont typeface="Arial" panose="020B0604020202020204" pitchFamily="34" charset="0"/>
              <a:buChar char="•"/>
            </a:pPr>
            <a:r>
              <a:rPr lang="en-US" dirty="0" err="1"/>
              <a:t>Aanpassen</a:t>
            </a:r>
            <a:r>
              <a:rPr lang="en-US" dirty="0"/>
              <a:t> </a:t>
            </a:r>
            <a:r>
              <a:rPr lang="en-US" dirty="0" err="1"/>
              <a:t>als</a:t>
            </a:r>
            <a:r>
              <a:rPr lang="en-US" dirty="0"/>
              <a:t> </a:t>
            </a:r>
            <a:r>
              <a:rPr lang="en-US" dirty="0" err="1"/>
              <a:t>hieronder</a:t>
            </a:r>
            <a:endParaRPr lang="nl-NL" dirty="0"/>
          </a:p>
        </p:txBody>
      </p:sp>
      <p:pic>
        <p:nvPicPr>
          <p:cNvPr id="13" name="Picture 12">
            <a:extLst>
              <a:ext uri="{FF2B5EF4-FFF2-40B4-BE49-F238E27FC236}">
                <a16:creationId xmlns:a16="http://schemas.microsoft.com/office/drawing/2014/main" id="{7744A696-B7C9-763D-967B-9DA9143E73DE}"/>
              </a:ext>
            </a:extLst>
          </p:cNvPr>
          <p:cNvPicPr>
            <a:picLocks noChangeAspect="1"/>
          </p:cNvPicPr>
          <p:nvPr/>
        </p:nvPicPr>
        <p:blipFill>
          <a:blip r:embed="rId2"/>
          <a:stretch>
            <a:fillRect/>
          </a:stretch>
        </p:blipFill>
        <p:spPr>
          <a:xfrm>
            <a:off x="522488" y="2904817"/>
            <a:ext cx="6719571" cy="1557119"/>
          </a:xfrm>
          <a:prstGeom prst="rect">
            <a:avLst/>
          </a:prstGeom>
        </p:spPr>
      </p:pic>
      <p:sp>
        <p:nvSpPr>
          <p:cNvPr id="16" name="TextBox 15">
            <a:extLst>
              <a:ext uri="{FF2B5EF4-FFF2-40B4-BE49-F238E27FC236}">
                <a16:creationId xmlns:a16="http://schemas.microsoft.com/office/drawing/2014/main" id="{614A9C16-396B-7604-0352-C55BF7D300B4}"/>
              </a:ext>
            </a:extLst>
          </p:cNvPr>
          <p:cNvSpPr txBox="1"/>
          <p:nvPr/>
        </p:nvSpPr>
        <p:spPr>
          <a:xfrm>
            <a:off x="362505" y="4712252"/>
            <a:ext cx="6257803" cy="369332"/>
          </a:xfrm>
          <a:prstGeom prst="rect">
            <a:avLst/>
          </a:prstGeom>
          <a:noFill/>
        </p:spPr>
        <p:txBody>
          <a:bodyPr wrap="none" rtlCol="0">
            <a:spAutoFit/>
          </a:bodyPr>
          <a:lstStyle/>
          <a:p>
            <a:pPr marL="285750" indent="-285750">
              <a:buFont typeface="Arial" panose="020B0604020202020204" pitchFamily="34" charset="0"/>
              <a:buChar char="•"/>
            </a:pPr>
            <a:r>
              <a:rPr lang="en-US" dirty="0"/>
              <a:t>Start tomcat , nu </a:t>
            </a:r>
            <a:r>
              <a:rPr lang="en-US" dirty="0" err="1"/>
              <a:t>wordt</a:t>
            </a:r>
            <a:r>
              <a:rPr lang="en-US" dirty="0"/>
              <a:t> </a:t>
            </a:r>
            <a:r>
              <a:rPr lang="en-US" dirty="0" err="1"/>
              <a:t>een</a:t>
            </a:r>
            <a:r>
              <a:rPr lang="en-US" dirty="0"/>
              <a:t> folder </a:t>
            </a:r>
            <a:r>
              <a:rPr lang="en-US" dirty="0" err="1"/>
              <a:t>gemaakt</a:t>
            </a:r>
            <a:r>
              <a:rPr lang="en-US" dirty="0"/>
              <a:t> met de Java code </a:t>
            </a:r>
          </a:p>
        </p:txBody>
      </p:sp>
    </p:spTree>
    <p:extLst>
      <p:ext uri="{BB962C8B-B14F-4D97-AF65-F5344CB8AC3E}">
        <p14:creationId xmlns:p14="http://schemas.microsoft.com/office/powerpoint/2010/main" val="13817057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CEFBB9-A2A5-0B6E-BA12-887D1852FFD4}"/>
              </a:ext>
            </a:extLst>
          </p:cNvPr>
          <p:cNvSpPr>
            <a:spLocks noGrp="1"/>
          </p:cNvSpPr>
          <p:nvPr>
            <p:ph idx="1"/>
          </p:nvPr>
        </p:nvSpPr>
        <p:spPr>
          <a:xfrm>
            <a:off x="536358" y="298664"/>
            <a:ext cx="11397023" cy="5741917"/>
          </a:xfrm>
        </p:spPr>
        <p:txBody>
          <a:bodyPr>
            <a:normAutofit/>
          </a:bodyPr>
          <a:lstStyle/>
          <a:p>
            <a:pPr marL="285750" indent="-285750">
              <a:buFont typeface="Arial" panose="020B0604020202020204" pitchFamily="34" charset="0"/>
              <a:buChar char="•"/>
            </a:pPr>
            <a:endParaRPr lang="nl-NL" sz="1800" dirty="0"/>
          </a:p>
          <a:p>
            <a:pPr marL="285750" indent="-285750">
              <a:buFont typeface="Arial" panose="020B0604020202020204" pitchFamily="34" charset="0"/>
              <a:buChar char="•"/>
            </a:pPr>
            <a:endParaRPr lang="nl-NL" sz="1800" dirty="0"/>
          </a:p>
          <a:p>
            <a:pPr marL="285750" indent="-285750">
              <a:buFont typeface="Arial" panose="020B0604020202020204" pitchFamily="34" charset="0"/>
              <a:buChar char="•"/>
            </a:pPr>
            <a:endParaRPr lang="nl-NL" sz="1800" dirty="0"/>
          </a:p>
          <a:p>
            <a:pPr marL="285750" indent="-285750">
              <a:buFont typeface="Arial" panose="020B0604020202020204" pitchFamily="34" charset="0"/>
              <a:buChar char="•"/>
            </a:pPr>
            <a:endParaRPr lang="nl-NL" sz="1800" dirty="0"/>
          </a:p>
          <a:p>
            <a:pPr marL="285750" indent="-285750">
              <a:buFont typeface="Arial" panose="020B0604020202020204" pitchFamily="34" charset="0"/>
              <a:buChar char="•"/>
            </a:pPr>
            <a:r>
              <a:rPr lang="nl-NL" sz="1800" dirty="0"/>
              <a:t>Pas de code aan als hierboven</a:t>
            </a:r>
          </a:p>
          <a:p>
            <a:pPr marL="285750" indent="-285750">
              <a:buFont typeface="Arial" panose="020B0604020202020204" pitchFamily="34" charset="0"/>
              <a:buChar char="•"/>
            </a:pPr>
            <a:r>
              <a:rPr lang="nl-NL" sz="1800" dirty="0"/>
              <a:t>Exporteer de WAR file</a:t>
            </a:r>
          </a:p>
          <a:p>
            <a:pPr marL="285750" indent="-285750">
              <a:buFont typeface="Arial" panose="020B0604020202020204" pitchFamily="34" charset="0"/>
              <a:buChar char="•"/>
            </a:pPr>
            <a:r>
              <a:rPr lang="nl-NL" sz="1800" dirty="0"/>
              <a:t>http://localhost:8080/encodeServlet/encodeServlet?type=encode&amp;inputString=HelloWorld!</a:t>
            </a:r>
          </a:p>
          <a:p>
            <a:pPr marL="0" indent="0">
              <a:buNone/>
            </a:pPr>
            <a:r>
              <a:rPr lang="nl-NL" sz="2600" dirty="0"/>
              <a:t>Opdracht 6:</a:t>
            </a:r>
          </a:p>
          <a:p>
            <a:r>
              <a:rPr lang="nl-NL" sz="2000" dirty="0"/>
              <a:t>Gebruik een if statement en als het type=“encode” doe dan een base64 decode van de inputString en toon deze string in de webpagina</a:t>
            </a:r>
          </a:p>
          <a:p>
            <a:pPr marL="0" indent="0">
              <a:buNone/>
            </a:pPr>
            <a:r>
              <a:rPr lang="nl-NL" sz="1200" dirty="0">
                <a:solidFill>
                  <a:srgbClr val="000000"/>
                </a:solidFill>
                <a:effectLst/>
                <a:latin typeface="Courier New" panose="02070309020205020404" pitchFamily="49" charset="0"/>
              </a:rPr>
              <a:t>String </a:t>
            </a:r>
            <a:r>
              <a:rPr lang="nl-NL" sz="1200" dirty="0">
                <a:solidFill>
                  <a:srgbClr val="6A3E3E"/>
                </a:solidFill>
                <a:effectLst/>
                <a:latin typeface="Courier New" panose="02070309020205020404" pitchFamily="49" charset="0"/>
              </a:rPr>
              <a:t>encodedString</a:t>
            </a:r>
            <a:r>
              <a:rPr lang="nl-NL" sz="1200" dirty="0">
                <a:solidFill>
                  <a:srgbClr val="000000"/>
                </a:solidFill>
                <a:effectLst/>
                <a:latin typeface="Courier New" panose="02070309020205020404" pitchFamily="49" charset="0"/>
              </a:rPr>
              <a:t> = Base64.</a:t>
            </a:r>
            <a:r>
              <a:rPr lang="nl-NL" sz="1200" i="1" dirty="0">
                <a:solidFill>
                  <a:srgbClr val="000000"/>
                </a:solidFill>
                <a:effectLst/>
                <a:latin typeface="Courier New" panose="02070309020205020404" pitchFamily="49" charset="0"/>
              </a:rPr>
              <a:t>getEncoder</a:t>
            </a:r>
            <a:r>
              <a:rPr lang="nl-NL" sz="1200" dirty="0">
                <a:solidFill>
                  <a:srgbClr val="000000"/>
                </a:solidFill>
                <a:effectLst/>
                <a:latin typeface="Courier New" panose="02070309020205020404" pitchFamily="49" charset="0"/>
              </a:rPr>
              <a:t>().encodeToString(</a:t>
            </a:r>
            <a:r>
              <a:rPr lang="nl-NL" sz="1200" dirty="0">
                <a:solidFill>
                  <a:srgbClr val="6A3E3E"/>
                </a:solidFill>
                <a:effectLst/>
                <a:latin typeface="Courier New" panose="02070309020205020404" pitchFamily="49" charset="0"/>
              </a:rPr>
              <a:t>request</a:t>
            </a:r>
            <a:r>
              <a:rPr lang="nl-NL" sz="1200" dirty="0">
                <a:solidFill>
                  <a:srgbClr val="000000"/>
                </a:solidFill>
                <a:effectLst/>
                <a:latin typeface="Courier New" panose="02070309020205020404" pitchFamily="49" charset="0"/>
              </a:rPr>
              <a:t>.getParameter(</a:t>
            </a:r>
            <a:r>
              <a:rPr lang="nl-NL" sz="1200" dirty="0">
                <a:solidFill>
                  <a:srgbClr val="2A00FF"/>
                </a:solidFill>
                <a:effectLst/>
                <a:latin typeface="Courier New" panose="02070309020205020404" pitchFamily="49" charset="0"/>
              </a:rPr>
              <a:t>"inputString"</a:t>
            </a:r>
            <a:r>
              <a:rPr lang="nl-NL" sz="1200" dirty="0">
                <a:solidFill>
                  <a:srgbClr val="000000"/>
                </a:solidFill>
                <a:effectLst/>
                <a:latin typeface="Courier New" panose="02070309020205020404" pitchFamily="49" charset="0"/>
              </a:rPr>
              <a:t>).getBytes()); </a:t>
            </a:r>
          </a:p>
          <a:p>
            <a:pPr marL="0" indent="0">
              <a:buNone/>
            </a:pPr>
            <a:r>
              <a:rPr lang="nl-NL" sz="1200" dirty="0">
                <a:solidFill>
                  <a:srgbClr val="6A3E3E"/>
                </a:solidFill>
                <a:effectLst/>
                <a:latin typeface="Courier New" panose="02070309020205020404" pitchFamily="49" charset="0"/>
              </a:rPr>
              <a:t>response</a:t>
            </a:r>
            <a:r>
              <a:rPr lang="nl-NL" sz="1200" dirty="0">
                <a:solidFill>
                  <a:srgbClr val="000000"/>
                </a:solidFill>
                <a:effectLst/>
                <a:latin typeface="Courier New" panose="02070309020205020404" pitchFamily="49" charset="0"/>
              </a:rPr>
              <a:t>.getWriter().append(</a:t>
            </a:r>
            <a:r>
              <a:rPr lang="nl-NL" sz="1200" dirty="0">
                <a:solidFill>
                  <a:srgbClr val="6A3E3E"/>
                </a:solidFill>
                <a:effectLst/>
                <a:latin typeface="Courier New" panose="02070309020205020404" pitchFamily="49" charset="0"/>
              </a:rPr>
              <a:t>encodedString</a:t>
            </a:r>
            <a:r>
              <a:rPr lang="nl-NL" sz="1200" dirty="0">
                <a:solidFill>
                  <a:srgbClr val="000000"/>
                </a:solidFill>
                <a:effectLst/>
                <a:latin typeface="Courier New" panose="02070309020205020404" pitchFamily="49" charset="0"/>
              </a:rPr>
              <a:t>);</a:t>
            </a:r>
            <a:endParaRPr lang="nl-NL" sz="1200" dirty="0"/>
          </a:p>
          <a:p>
            <a:pPr lvl="1"/>
            <a:endParaRPr lang="nl-NL" sz="1600" dirty="0"/>
          </a:p>
          <a:p>
            <a:endParaRPr lang="nl-NL" sz="2000" dirty="0"/>
          </a:p>
          <a:p>
            <a:endParaRPr lang="nl-NL" sz="2000" dirty="0"/>
          </a:p>
          <a:p>
            <a:pPr marL="0" indent="0">
              <a:buNone/>
            </a:pPr>
            <a:endParaRPr lang="nl-NL" dirty="0"/>
          </a:p>
        </p:txBody>
      </p:sp>
      <p:sp>
        <p:nvSpPr>
          <p:cNvPr id="5" name="TextBox 4">
            <a:extLst>
              <a:ext uri="{FF2B5EF4-FFF2-40B4-BE49-F238E27FC236}">
                <a16:creationId xmlns:a16="http://schemas.microsoft.com/office/drawing/2014/main" id="{287421E2-58B2-587E-12A7-A1F7D346B628}"/>
              </a:ext>
            </a:extLst>
          </p:cNvPr>
          <p:cNvSpPr txBox="1"/>
          <p:nvPr/>
        </p:nvSpPr>
        <p:spPr>
          <a:xfrm>
            <a:off x="741764" y="988947"/>
            <a:ext cx="10091692" cy="1246495"/>
          </a:xfrm>
          <a:prstGeom prst="rect">
            <a:avLst/>
          </a:prstGeom>
          <a:noFill/>
        </p:spPr>
        <p:txBody>
          <a:bodyPr wrap="square">
            <a:spAutoFit/>
          </a:bodyPr>
          <a:lstStyle/>
          <a:p>
            <a:r>
              <a:rPr lang="nl-NL" sz="1200" b="1" dirty="0">
                <a:solidFill>
                  <a:srgbClr val="7F0055"/>
                </a:solidFill>
                <a:effectLst/>
                <a:latin typeface="Courier New" panose="02070309020205020404" pitchFamily="49" charset="0"/>
              </a:rPr>
              <a:t>protected</a:t>
            </a:r>
            <a:r>
              <a:rPr lang="nl-NL" sz="1200" dirty="0">
                <a:solidFill>
                  <a:srgbClr val="000000"/>
                </a:solidFill>
                <a:effectLst/>
                <a:latin typeface="Courier New" panose="02070309020205020404" pitchFamily="49" charset="0"/>
              </a:rPr>
              <a:t> </a:t>
            </a:r>
            <a:r>
              <a:rPr lang="nl-NL" sz="1200" b="1" dirty="0">
                <a:solidFill>
                  <a:srgbClr val="7F0055"/>
                </a:solidFill>
                <a:effectLst/>
                <a:latin typeface="Courier New" panose="02070309020205020404" pitchFamily="49" charset="0"/>
              </a:rPr>
              <a:t>void</a:t>
            </a:r>
            <a:r>
              <a:rPr lang="nl-NL" sz="1200" dirty="0">
                <a:solidFill>
                  <a:srgbClr val="000000"/>
                </a:solidFill>
                <a:effectLst/>
                <a:latin typeface="Courier New" panose="02070309020205020404" pitchFamily="49" charset="0"/>
              </a:rPr>
              <a:t> doGet(HttpServletRequest </a:t>
            </a:r>
            <a:r>
              <a:rPr lang="nl-NL" sz="1200" dirty="0">
                <a:solidFill>
                  <a:srgbClr val="6A3E3E"/>
                </a:solidFill>
                <a:effectLst/>
                <a:latin typeface="Courier New" panose="02070309020205020404" pitchFamily="49" charset="0"/>
              </a:rPr>
              <a:t>request</a:t>
            </a:r>
            <a:r>
              <a:rPr lang="nl-NL" sz="1200" dirty="0">
                <a:solidFill>
                  <a:srgbClr val="000000"/>
                </a:solidFill>
                <a:effectLst/>
                <a:latin typeface="Courier New" panose="02070309020205020404" pitchFamily="49" charset="0"/>
              </a:rPr>
              <a:t>, HttpServletResponse </a:t>
            </a:r>
            <a:r>
              <a:rPr lang="nl-NL" sz="1200" dirty="0">
                <a:solidFill>
                  <a:srgbClr val="6A3E3E"/>
                </a:solidFill>
                <a:effectLst/>
                <a:latin typeface="Courier New" panose="02070309020205020404" pitchFamily="49" charset="0"/>
              </a:rPr>
              <a:t>response</a:t>
            </a:r>
            <a:r>
              <a:rPr lang="nl-NL" sz="1200" dirty="0">
                <a:solidFill>
                  <a:srgbClr val="000000"/>
                </a:solidFill>
                <a:effectLst/>
                <a:latin typeface="Courier New" panose="02070309020205020404" pitchFamily="49" charset="0"/>
              </a:rPr>
              <a:t>) </a:t>
            </a:r>
            <a:r>
              <a:rPr lang="nl-NL" sz="1200" b="1" dirty="0">
                <a:solidFill>
                  <a:srgbClr val="7F0055"/>
                </a:solidFill>
                <a:effectLst/>
                <a:latin typeface="Courier New" panose="02070309020205020404" pitchFamily="49" charset="0"/>
              </a:rPr>
              <a:t>throws</a:t>
            </a:r>
            <a:r>
              <a:rPr lang="nl-NL" sz="1200" dirty="0">
                <a:solidFill>
                  <a:srgbClr val="000000"/>
                </a:solidFill>
                <a:effectLst/>
                <a:latin typeface="Courier New" panose="02070309020205020404" pitchFamily="49" charset="0"/>
              </a:rPr>
              <a:t> ServletException, IOException {</a:t>
            </a:r>
          </a:p>
          <a:p>
            <a:r>
              <a:rPr lang="nl-NL" sz="1200" dirty="0">
                <a:solidFill>
                  <a:srgbClr val="3F7F5F"/>
                </a:solidFill>
                <a:effectLst/>
                <a:latin typeface="Courier New" panose="02070309020205020404" pitchFamily="49" charset="0"/>
              </a:rPr>
              <a:t>// </a:t>
            </a:r>
            <a:r>
              <a:rPr lang="nl-NL" sz="1200" b="1" dirty="0">
                <a:solidFill>
                  <a:srgbClr val="7F9FBF"/>
                </a:solidFill>
                <a:effectLst/>
                <a:latin typeface="Courier New" panose="02070309020205020404" pitchFamily="49" charset="0"/>
              </a:rPr>
              <a:t>TODO</a:t>
            </a:r>
            <a:r>
              <a:rPr lang="nl-NL" sz="1200" dirty="0">
                <a:solidFill>
                  <a:srgbClr val="3F7F5F"/>
                </a:solidFill>
                <a:effectLst/>
                <a:latin typeface="Courier New" panose="02070309020205020404" pitchFamily="49" charset="0"/>
              </a:rPr>
              <a:t> Auto-generated method stub</a:t>
            </a:r>
            <a:endParaRPr lang="nl-NL" sz="1200" dirty="0">
              <a:solidFill>
                <a:srgbClr val="000000"/>
              </a:solidFill>
              <a:effectLst/>
              <a:latin typeface="Courier New" panose="02070309020205020404" pitchFamily="49" charset="0"/>
            </a:endParaRPr>
          </a:p>
          <a:p>
            <a:r>
              <a:rPr lang="nl-NL" sz="1200" dirty="0">
                <a:solidFill>
                  <a:srgbClr val="6A3E3E"/>
                </a:solidFill>
                <a:effectLst/>
                <a:latin typeface="Courier New" panose="02070309020205020404" pitchFamily="49" charset="0"/>
              </a:rPr>
              <a:t>response</a:t>
            </a:r>
            <a:r>
              <a:rPr lang="nl-NL" sz="1200" dirty="0">
                <a:solidFill>
                  <a:srgbClr val="000000"/>
                </a:solidFill>
                <a:effectLst/>
                <a:latin typeface="Courier New" panose="02070309020205020404" pitchFamily="49" charset="0"/>
              </a:rPr>
              <a:t>.getWriter().append(</a:t>
            </a:r>
            <a:r>
              <a:rPr lang="nl-NL" sz="1200" dirty="0">
                <a:solidFill>
                  <a:srgbClr val="6A3E3E"/>
                </a:solidFill>
                <a:effectLst/>
                <a:latin typeface="Courier New" panose="02070309020205020404" pitchFamily="49" charset="0"/>
              </a:rPr>
              <a:t>request</a:t>
            </a:r>
            <a:r>
              <a:rPr lang="nl-NL" sz="1200" dirty="0">
                <a:solidFill>
                  <a:srgbClr val="000000"/>
                </a:solidFill>
                <a:effectLst/>
                <a:latin typeface="Courier New" panose="02070309020205020404" pitchFamily="49" charset="0"/>
              </a:rPr>
              <a:t>.getParameter(</a:t>
            </a:r>
            <a:r>
              <a:rPr lang="nl-NL" sz="1200" dirty="0">
                <a:solidFill>
                  <a:srgbClr val="2A00FF"/>
                </a:solidFill>
                <a:effectLst/>
                <a:latin typeface="Courier New" panose="02070309020205020404" pitchFamily="49" charset="0"/>
              </a:rPr>
              <a:t>"type"</a:t>
            </a:r>
            <a:r>
              <a:rPr lang="nl-NL" sz="1200" dirty="0">
                <a:solidFill>
                  <a:srgbClr val="000000"/>
                </a:solidFill>
                <a:effectLst/>
                <a:latin typeface="Courier New" panose="02070309020205020404" pitchFamily="49" charset="0"/>
              </a:rPr>
              <a:t>)+</a:t>
            </a:r>
            <a:r>
              <a:rPr lang="nl-NL" sz="1200" dirty="0">
                <a:solidFill>
                  <a:srgbClr val="2A00FF"/>
                </a:solidFill>
                <a:effectLst/>
                <a:latin typeface="Courier New" panose="02070309020205020404" pitchFamily="49" charset="0"/>
              </a:rPr>
              <a:t>"|"</a:t>
            </a:r>
            <a:r>
              <a:rPr lang="nl-NL" sz="1200" dirty="0">
                <a:solidFill>
                  <a:srgbClr val="000000"/>
                </a:solidFill>
                <a:effectLst/>
                <a:latin typeface="Courier New" panose="02070309020205020404" pitchFamily="49" charset="0"/>
              </a:rPr>
              <a:t>);</a:t>
            </a:r>
          </a:p>
          <a:p>
            <a:r>
              <a:rPr lang="nl-NL" sz="1200" dirty="0">
                <a:solidFill>
                  <a:srgbClr val="6A3E3E"/>
                </a:solidFill>
                <a:effectLst/>
                <a:latin typeface="Courier New" panose="02070309020205020404" pitchFamily="49" charset="0"/>
              </a:rPr>
              <a:t>response</a:t>
            </a:r>
            <a:r>
              <a:rPr lang="nl-NL" sz="1200" dirty="0">
                <a:solidFill>
                  <a:srgbClr val="000000"/>
                </a:solidFill>
                <a:effectLst/>
                <a:latin typeface="Courier New" panose="02070309020205020404" pitchFamily="49" charset="0"/>
              </a:rPr>
              <a:t>.getWriter().append(</a:t>
            </a:r>
            <a:r>
              <a:rPr lang="nl-NL" sz="1200" dirty="0">
                <a:solidFill>
                  <a:srgbClr val="6A3E3E"/>
                </a:solidFill>
                <a:effectLst/>
                <a:latin typeface="Courier New" panose="02070309020205020404" pitchFamily="49" charset="0"/>
              </a:rPr>
              <a:t>request</a:t>
            </a:r>
            <a:r>
              <a:rPr lang="nl-NL" sz="1200" dirty="0">
                <a:solidFill>
                  <a:srgbClr val="000000"/>
                </a:solidFill>
                <a:effectLst/>
                <a:latin typeface="Courier New" panose="02070309020205020404" pitchFamily="49" charset="0"/>
              </a:rPr>
              <a:t>.getParameter(</a:t>
            </a:r>
            <a:r>
              <a:rPr lang="nl-NL" sz="1200" dirty="0">
                <a:solidFill>
                  <a:srgbClr val="2A00FF"/>
                </a:solidFill>
                <a:effectLst/>
                <a:latin typeface="Courier New" panose="02070309020205020404" pitchFamily="49" charset="0"/>
              </a:rPr>
              <a:t>"inputString"</a:t>
            </a:r>
            <a:r>
              <a:rPr lang="nl-NL" sz="1200" dirty="0">
                <a:solidFill>
                  <a:srgbClr val="000000"/>
                </a:solidFill>
                <a:effectLst/>
                <a:latin typeface="Courier New" panose="02070309020205020404" pitchFamily="49" charset="0"/>
              </a:rPr>
              <a:t>)+</a:t>
            </a:r>
            <a:r>
              <a:rPr lang="nl-NL" sz="1200" dirty="0">
                <a:solidFill>
                  <a:srgbClr val="2A00FF"/>
                </a:solidFill>
                <a:effectLst/>
                <a:latin typeface="Courier New" panose="02070309020205020404" pitchFamily="49" charset="0"/>
              </a:rPr>
              <a:t>"|"</a:t>
            </a:r>
            <a:r>
              <a:rPr lang="nl-NL" sz="1200" dirty="0">
                <a:solidFill>
                  <a:srgbClr val="000000"/>
                </a:solidFill>
                <a:effectLst/>
                <a:latin typeface="Courier New" panose="02070309020205020404" pitchFamily="49" charset="0"/>
              </a:rPr>
              <a:t>);</a:t>
            </a:r>
          </a:p>
          <a:p>
            <a:r>
              <a:rPr lang="nl-NL" sz="1200" dirty="0">
                <a:solidFill>
                  <a:srgbClr val="000000"/>
                </a:solidFill>
                <a:effectLst/>
                <a:latin typeface="Courier New" panose="02070309020205020404" pitchFamily="49" charset="0"/>
              </a:rPr>
              <a:t>}</a:t>
            </a:r>
          </a:p>
          <a:p>
            <a:endParaRPr lang="nl-NL" sz="300"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1615449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884D9-43E6-EDDB-EE07-1BFCD68DF6D3}"/>
              </a:ext>
            </a:extLst>
          </p:cNvPr>
          <p:cNvSpPr>
            <a:spLocks noGrp="1"/>
          </p:cNvSpPr>
          <p:nvPr>
            <p:ph type="title"/>
          </p:nvPr>
        </p:nvSpPr>
        <p:spPr/>
        <p:txBody>
          <a:bodyPr>
            <a:normAutofit/>
          </a:bodyPr>
          <a:lstStyle/>
          <a:p>
            <a:r>
              <a:rPr lang="en-US" dirty="0" err="1"/>
              <a:t>Voorbereiding</a:t>
            </a:r>
            <a:endParaRPr lang="nl-NL" dirty="0"/>
          </a:p>
        </p:txBody>
      </p:sp>
      <p:sp>
        <p:nvSpPr>
          <p:cNvPr id="3" name="Content Placeholder 2">
            <a:extLst>
              <a:ext uri="{FF2B5EF4-FFF2-40B4-BE49-F238E27FC236}">
                <a16:creationId xmlns:a16="http://schemas.microsoft.com/office/drawing/2014/main" id="{E4F41851-40C9-E0D3-A845-030C1AF3CDC2}"/>
              </a:ext>
            </a:extLst>
          </p:cNvPr>
          <p:cNvSpPr>
            <a:spLocks noGrp="1"/>
          </p:cNvSpPr>
          <p:nvPr>
            <p:ph idx="1"/>
          </p:nvPr>
        </p:nvSpPr>
        <p:spPr>
          <a:xfrm>
            <a:off x="1451579" y="2015734"/>
            <a:ext cx="6195784" cy="3450613"/>
          </a:xfrm>
        </p:spPr>
        <p:txBody>
          <a:bodyPr>
            <a:normAutofit lnSpcReduction="10000"/>
          </a:bodyPr>
          <a:lstStyle/>
          <a:p>
            <a:r>
              <a:rPr lang="en-US" dirty="0" err="1"/>
              <a:t>Installeer</a:t>
            </a:r>
            <a:r>
              <a:rPr lang="en-US" dirty="0"/>
              <a:t> </a:t>
            </a:r>
            <a:r>
              <a:rPr lang="en-US" dirty="0" err="1"/>
              <a:t>onderstaande</a:t>
            </a:r>
            <a:endParaRPr lang="en-US" dirty="0"/>
          </a:p>
          <a:p>
            <a:pPr lvl="1"/>
            <a:r>
              <a:rPr lang="en-US" dirty="0">
                <a:hlinkClick r:id="rId2"/>
              </a:rPr>
              <a:t>Java JDK 17</a:t>
            </a:r>
            <a:endParaRPr lang="en-US" dirty="0"/>
          </a:p>
          <a:p>
            <a:pPr lvl="1"/>
            <a:r>
              <a:rPr lang="en-US" dirty="0">
                <a:hlinkClick r:id="rId3"/>
              </a:rPr>
              <a:t>Eclipse </a:t>
            </a:r>
            <a:r>
              <a:rPr lang="en-US" dirty="0" err="1">
                <a:hlinkClick r:id="rId3"/>
              </a:rPr>
              <a:t>voor</a:t>
            </a:r>
            <a:r>
              <a:rPr lang="en-US" dirty="0">
                <a:hlinkClick r:id="rId3"/>
              </a:rPr>
              <a:t> Java Web Developers</a:t>
            </a:r>
            <a:endParaRPr lang="en-US" dirty="0"/>
          </a:p>
          <a:p>
            <a:pPr lvl="1"/>
            <a:r>
              <a:rPr lang="en-US" dirty="0">
                <a:hlinkClick r:id="rId4"/>
              </a:rPr>
              <a:t>XAMPP</a:t>
            </a:r>
            <a:endParaRPr lang="en-US" dirty="0"/>
          </a:p>
          <a:p>
            <a:pPr marL="457200" lvl="1" indent="0">
              <a:buNone/>
            </a:pPr>
            <a:r>
              <a:rPr lang="en-US" dirty="0"/>
              <a:t>Zorg </a:t>
            </a:r>
            <a:r>
              <a:rPr lang="en-US" dirty="0" err="1"/>
              <a:t>dat</a:t>
            </a:r>
            <a:r>
              <a:rPr lang="en-US" dirty="0"/>
              <a:t> je in XAMPP de </a:t>
            </a:r>
            <a:r>
              <a:rPr lang="en-US" dirty="0" err="1"/>
              <a:t>volgende</a:t>
            </a:r>
            <a:r>
              <a:rPr lang="en-US" dirty="0"/>
              <a:t> services </a:t>
            </a:r>
            <a:r>
              <a:rPr lang="en-US" dirty="0" err="1"/>
              <a:t>hebt</a:t>
            </a:r>
            <a:r>
              <a:rPr lang="en-US" dirty="0"/>
              <a:t> </a:t>
            </a:r>
            <a:r>
              <a:rPr lang="en-US" dirty="0" err="1"/>
              <a:t>gestart</a:t>
            </a:r>
            <a:endParaRPr lang="en-US" dirty="0"/>
          </a:p>
          <a:p>
            <a:pPr lvl="1"/>
            <a:r>
              <a:rPr lang="en-US" dirty="0"/>
              <a:t>Apache Webserver</a:t>
            </a:r>
          </a:p>
          <a:p>
            <a:pPr lvl="1"/>
            <a:r>
              <a:rPr lang="en-US" dirty="0"/>
              <a:t>MYSQL database server</a:t>
            </a:r>
          </a:p>
          <a:p>
            <a:pPr lvl="1"/>
            <a:r>
              <a:rPr lang="en-US" dirty="0"/>
              <a:t>TOMCAT</a:t>
            </a:r>
          </a:p>
          <a:p>
            <a:pPr marL="457200" lvl="1" indent="0">
              <a:buNone/>
            </a:pPr>
            <a:endParaRPr lang="en-US" dirty="0"/>
          </a:p>
          <a:p>
            <a:pPr marL="0" indent="0">
              <a:buNone/>
            </a:pPr>
            <a:endParaRPr lang="en-US" dirty="0"/>
          </a:p>
          <a:p>
            <a:pPr marL="0" indent="0">
              <a:buNone/>
            </a:pPr>
            <a:endParaRPr lang="nl-NL" dirty="0"/>
          </a:p>
        </p:txBody>
      </p:sp>
      <p:pic>
        <p:nvPicPr>
          <p:cNvPr id="7" name="Graphic 6" descr="Processor">
            <a:extLst>
              <a:ext uri="{FF2B5EF4-FFF2-40B4-BE49-F238E27FC236}">
                <a16:creationId xmlns:a16="http://schemas.microsoft.com/office/drawing/2014/main" id="{47BB9479-EB9E-82F4-7D52-C0DF7370DD0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128756" y="2277991"/>
            <a:ext cx="2926098" cy="2926098"/>
          </a:xfrm>
          <a:prstGeom prst="rect">
            <a:avLst/>
          </a:prstGeom>
        </p:spPr>
      </p:pic>
    </p:spTree>
    <p:extLst>
      <p:ext uri="{BB962C8B-B14F-4D97-AF65-F5344CB8AC3E}">
        <p14:creationId xmlns:p14="http://schemas.microsoft.com/office/powerpoint/2010/main" val="146095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CFA0E1-3CD2-0537-AE97-8C411A9C717E}"/>
              </a:ext>
            </a:extLst>
          </p:cNvPr>
          <p:cNvSpPr>
            <a:spLocks noGrp="1"/>
          </p:cNvSpPr>
          <p:nvPr>
            <p:ph type="title"/>
          </p:nvPr>
        </p:nvSpPr>
        <p:spPr>
          <a:xfrm>
            <a:off x="849683" y="1240076"/>
            <a:ext cx="2727813" cy="4584527"/>
          </a:xfrm>
        </p:spPr>
        <p:txBody>
          <a:bodyPr>
            <a:normAutofit/>
          </a:bodyPr>
          <a:lstStyle/>
          <a:p>
            <a:r>
              <a:rPr lang="en-GB" sz="2500">
                <a:solidFill>
                  <a:srgbClr val="FFFFFF"/>
                </a:solidFill>
              </a:rPr>
              <a:t>WAAROM PROGRAMMEREN IN Java ?</a:t>
            </a:r>
            <a:endParaRPr lang="LID4096" sz="2500">
              <a:solidFill>
                <a:srgbClr val="FFFFFF"/>
              </a:solidFill>
            </a:endParaRPr>
          </a:p>
        </p:txBody>
      </p:sp>
      <p:sp>
        <p:nvSpPr>
          <p:cNvPr id="25" name="Tijdelijke aanduiding voor inhoud 2">
            <a:extLst>
              <a:ext uri="{FF2B5EF4-FFF2-40B4-BE49-F238E27FC236}">
                <a16:creationId xmlns:a16="http://schemas.microsoft.com/office/drawing/2014/main" id="{BC720D5A-5014-DE8D-D341-96EB2DC900C2}"/>
              </a:ext>
            </a:extLst>
          </p:cNvPr>
          <p:cNvSpPr>
            <a:spLocks noGrp="1"/>
          </p:cNvSpPr>
          <p:nvPr>
            <p:ph idx="1"/>
          </p:nvPr>
        </p:nvSpPr>
        <p:spPr>
          <a:xfrm>
            <a:off x="4705594" y="1240077"/>
            <a:ext cx="6034827" cy="4916465"/>
          </a:xfrm>
        </p:spPr>
        <p:txBody>
          <a:bodyPr anchor="t">
            <a:normAutofit/>
          </a:bodyPr>
          <a:lstStyle/>
          <a:p>
            <a:pPr>
              <a:lnSpc>
                <a:spcPct val="110000"/>
              </a:lnSpc>
              <a:buFont typeface="Arial" panose="020B0604020202020204" pitchFamily="34" charset="0"/>
              <a:buChar char="•"/>
            </a:pPr>
            <a:r>
              <a:rPr lang="nl-NL" sz="1300" b="1" i="0">
                <a:effectLst/>
                <a:latin typeface="-apple-system"/>
              </a:rPr>
              <a:t>Lange geschiedenis en betrouwbaarheid: </a:t>
            </a:r>
            <a:r>
              <a:rPr lang="nl-NL" sz="1300" i="0">
                <a:effectLst/>
                <a:latin typeface="-apple-system"/>
              </a:rPr>
              <a:t>Java werd voor het eerst uitgebracht in 1995 door Sun Microsystems en heeft sindsdien een solide reputatie opgebouwd</a:t>
            </a:r>
          </a:p>
          <a:p>
            <a:pPr>
              <a:lnSpc>
                <a:spcPct val="110000"/>
              </a:lnSpc>
              <a:buFont typeface="Arial" panose="020B0604020202020204" pitchFamily="34" charset="0"/>
              <a:buChar char="•"/>
            </a:pPr>
            <a:r>
              <a:rPr lang="nl-NL" sz="1300" b="1" i="0">
                <a:effectLst/>
                <a:latin typeface="-apple-system"/>
              </a:rPr>
              <a:t>Platformonafhankelijkheid: </a:t>
            </a:r>
            <a:r>
              <a:rPr lang="nl-NL" sz="1300" i="0">
                <a:effectLst/>
                <a:latin typeface="-apple-system"/>
              </a:rPr>
              <a:t>Java-code kan op elk apparaat draaien dat Java ondersteunt, zonder dat de code opnieuw gecompileerd hoeft te worden. Dit wordt vaak samengevat met de zin "schrijf eenmaal, voer overal uit“.</a:t>
            </a:r>
          </a:p>
          <a:p>
            <a:pPr>
              <a:lnSpc>
                <a:spcPct val="110000"/>
              </a:lnSpc>
              <a:buFont typeface="Arial" panose="020B0604020202020204" pitchFamily="34" charset="0"/>
              <a:buChar char="•"/>
            </a:pPr>
            <a:r>
              <a:rPr lang="nl-NL" sz="1300" b="1" i="0">
                <a:effectLst/>
                <a:latin typeface="-apple-system"/>
              </a:rPr>
              <a:t>Object georiënteerd: </a:t>
            </a:r>
            <a:r>
              <a:rPr lang="nl-NL" sz="1300" i="0">
                <a:effectLst/>
                <a:latin typeface="-apple-system"/>
              </a:rPr>
              <a:t>Java maakt gebruik van objectgeoriënteerde programmeerprincipes, wat helpt bij het organiseren van complexe programma’s en het hergebruiken van code.</a:t>
            </a:r>
          </a:p>
          <a:p>
            <a:pPr>
              <a:lnSpc>
                <a:spcPct val="110000"/>
              </a:lnSpc>
              <a:buFont typeface="Arial" panose="020B0604020202020204" pitchFamily="34" charset="0"/>
              <a:buChar char="•"/>
            </a:pPr>
            <a:r>
              <a:rPr lang="nl-NL" sz="1300" b="1" i="0">
                <a:effectLst/>
                <a:latin typeface="-apple-system"/>
              </a:rPr>
              <a:t>Robuustheid en Beveiliging</a:t>
            </a:r>
            <a:r>
              <a:rPr lang="nl-NL" sz="1300" i="0">
                <a:effectLst/>
                <a:latin typeface="-apple-system"/>
              </a:rPr>
              <a:t>: Java heeft ingebouwde beveiligingsfuncties en een robuust geheugenbeheer, wat helpt bij het voorkomen van veelvoorkomende programmeerfouten zoals geheugenlekken.</a:t>
            </a:r>
          </a:p>
          <a:p>
            <a:pPr>
              <a:lnSpc>
                <a:spcPct val="110000"/>
              </a:lnSpc>
              <a:buFont typeface="Arial" panose="020B0604020202020204" pitchFamily="34" charset="0"/>
              <a:buChar char="•"/>
            </a:pPr>
            <a:r>
              <a:rPr lang="nl-NL" sz="1300" b="1" i="0">
                <a:effectLst/>
                <a:latin typeface="-apple-system"/>
              </a:rPr>
              <a:t>Sterke Community Ondersteuning</a:t>
            </a:r>
            <a:r>
              <a:rPr lang="nl-NL" sz="1300" i="0">
                <a:effectLst/>
                <a:latin typeface="-apple-system"/>
              </a:rPr>
              <a:t>: Java heeft een grote en actieve gemeenschap van ontwikkelaars, wat betekent dat er veel bronnen, bibliotheken en </a:t>
            </a:r>
            <a:r>
              <a:rPr lang="nl-NL" sz="1300" i="0" err="1">
                <a:effectLst/>
                <a:latin typeface="-apple-system"/>
              </a:rPr>
              <a:t>frameworks</a:t>
            </a:r>
            <a:r>
              <a:rPr lang="nl-NL" sz="1300" i="0">
                <a:effectLst/>
                <a:latin typeface="-apple-system"/>
              </a:rPr>
              <a:t> beschikbaar zijn om te helpen bij de ontwikkeling.</a:t>
            </a:r>
          </a:p>
          <a:p>
            <a:pPr>
              <a:lnSpc>
                <a:spcPct val="110000"/>
              </a:lnSpc>
              <a:buFont typeface="Arial" panose="020B0604020202020204" pitchFamily="34" charset="0"/>
              <a:buChar char="•"/>
            </a:pPr>
            <a:r>
              <a:rPr lang="nl-NL" sz="1300" b="1" i="0">
                <a:effectLst/>
                <a:latin typeface="-apple-system"/>
              </a:rPr>
              <a:t>Uitgebreide Bibliotheken: </a:t>
            </a:r>
            <a:r>
              <a:rPr lang="nl-NL" sz="1300" i="0">
                <a:effectLst/>
                <a:latin typeface="-apple-system"/>
              </a:rPr>
              <a:t>Java biedt een uitgebreide set bibliotheken die veelvoorkomende programmeertaken vereenvoudigen, zoals netwerkcommunicatie, databaseverbindingen en grafische gebruikersinterfaces.</a:t>
            </a:r>
          </a:p>
        </p:txBody>
      </p:sp>
    </p:spTree>
    <p:extLst>
      <p:ext uri="{BB962C8B-B14F-4D97-AF65-F5344CB8AC3E}">
        <p14:creationId xmlns:p14="http://schemas.microsoft.com/office/powerpoint/2010/main" val="2088063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4ACAB8-73E0-27E1-B8E7-1A642B50C34B}"/>
              </a:ext>
            </a:extLst>
          </p:cNvPr>
          <p:cNvSpPr>
            <a:spLocks noGrp="1"/>
          </p:cNvSpPr>
          <p:nvPr>
            <p:ph type="title"/>
          </p:nvPr>
        </p:nvSpPr>
        <p:spPr/>
        <p:txBody>
          <a:bodyPr>
            <a:normAutofit/>
          </a:bodyPr>
          <a:lstStyle/>
          <a:p>
            <a:r>
              <a:rPr lang="en-GB"/>
              <a:t>Wat is Eclipse ?</a:t>
            </a:r>
            <a:endParaRPr lang="LID4096" dirty="0"/>
          </a:p>
        </p:txBody>
      </p:sp>
      <p:graphicFrame>
        <p:nvGraphicFramePr>
          <p:cNvPr id="5" name="Tijdelijke aanduiding voor inhoud 2">
            <a:extLst>
              <a:ext uri="{FF2B5EF4-FFF2-40B4-BE49-F238E27FC236}">
                <a16:creationId xmlns:a16="http://schemas.microsoft.com/office/drawing/2014/main" id="{84F5F983-0AF4-CEFD-4381-33DE4081856C}"/>
              </a:ext>
            </a:extLst>
          </p:cNvPr>
          <p:cNvGraphicFramePr>
            <a:graphicFrameLocks noGrp="1"/>
          </p:cNvGraphicFramePr>
          <p:nvPr>
            <p:ph idx="1"/>
            <p:extLst>
              <p:ext uri="{D42A27DB-BD31-4B8C-83A1-F6EECF244321}">
                <p14:modId xmlns:p14="http://schemas.microsoft.com/office/powerpoint/2010/main" val="1192957867"/>
              </p:ext>
            </p:extLst>
          </p:nvPr>
        </p:nvGraphicFramePr>
        <p:xfrm>
          <a:off x="1450975" y="2331497"/>
          <a:ext cx="9604375" cy="3723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7209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3576CA-1070-57E3-7314-C3A537323BAD}"/>
              </a:ext>
            </a:extLst>
          </p:cNvPr>
          <p:cNvSpPr>
            <a:spLocks noGrp="1"/>
          </p:cNvSpPr>
          <p:nvPr>
            <p:ph type="title"/>
          </p:nvPr>
        </p:nvSpPr>
        <p:spPr/>
        <p:txBody>
          <a:bodyPr/>
          <a:lstStyle/>
          <a:p>
            <a:r>
              <a:rPr lang="en-GB" dirty="0"/>
              <a:t>Hoe </a:t>
            </a:r>
            <a:r>
              <a:rPr lang="en-GB" dirty="0" err="1"/>
              <a:t>werkt</a:t>
            </a:r>
            <a:r>
              <a:rPr lang="en-GB" dirty="0"/>
              <a:t> Java</a:t>
            </a:r>
            <a:endParaRPr lang="LID4096" dirty="0"/>
          </a:p>
        </p:txBody>
      </p:sp>
      <p:pic>
        <p:nvPicPr>
          <p:cNvPr id="5" name="Tijdelijke aanduiding voor inhoud 4">
            <a:extLst>
              <a:ext uri="{FF2B5EF4-FFF2-40B4-BE49-F238E27FC236}">
                <a16:creationId xmlns:a16="http://schemas.microsoft.com/office/drawing/2014/main" id="{1C91A9CB-FA1D-9A62-0C0C-5C131D7A58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3862" y="1591088"/>
            <a:ext cx="6962966" cy="4541719"/>
          </a:xfrm>
        </p:spPr>
      </p:pic>
      <p:grpSp>
        <p:nvGrpSpPr>
          <p:cNvPr id="13" name="Groep 12">
            <a:extLst>
              <a:ext uri="{FF2B5EF4-FFF2-40B4-BE49-F238E27FC236}">
                <a16:creationId xmlns:a16="http://schemas.microsoft.com/office/drawing/2014/main" id="{5281208F-5AB7-8163-A1E4-41BFF9313ABD}"/>
              </a:ext>
            </a:extLst>
          </p:cNvPr>
          <p:cNvGrpSpPr/>
          <p:nvPr/>
        </p:nvGrpSpPr>
        <p:grpSpPr>
          <a:xfrm>
            <a:off x="8640889" y="3030010"/>
            <a:ext cx="2862072" cy="1708912"/>
            <a:chOff x="8778240" y="3922808"/>
            <a:chExt cx="2862072" cy="1708912"/>
          </a:xfrm>
        </p:grpSpPr>
        <p:sp>
          <p:nvSpPr>
            <p:cNvPr id="12" name="Rechthoek 11">
              <a:extLst>
                <a:ext uri="{FF2B5EF4-FFF2-40B4-BE49-F238E27FC236}">
                  <a16:creationId xmlns:a16="http://schemas.microsoft.com/office/drawing/2014/main" id="{2CF4279F-23C3-B1C1-C536-A8D00FE9046C}"/>
                </a:ext>
              </a:extLst>
            </p:cNvPr>
            <p:cNvSpPr/>
            <p:nvPr/>
          </p:nvSpPr>
          <p:spPr>
            <a:xfrm>
              <a:off x="8778240" y="4022408"/>
              <a:ext cx="2862072" cy="150971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LID4096"/>
            </a:p>
          </p:txBody>
        </p:sp>
        <p:pic>
          <p:nvPicPr>
            <p:cNvPr id="11" name="Graphic 10">
              <a:extLst>
                <a:ext uri="{FF2B5EF4-FFF2-40B4-BE49-F238E27FC236}">
                  <a16:creationId xmlns:a16="http://schemas.microsoft.com/office/drawing/2014/main" id="{1CA42FA8-0FA8-80D7-27F7-BF660D638DD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90432" y="3922808"/>
              <a:ext cx="2563368" cy="1708912"/>
            </a:xfrm>
            <a:prstGeom prst="rect">
              <a:avLst/>
            </a:prstGeom>
          </p:spPr>
        </p:pic>
      </p:grpSp>
      <p:sp>
        <p:nvSpPr>
          <p:cNvPr id="20" name="Pijl: omlaag 19">
            <a:extLst>
              <a:ext uri="{FF2B5EF4-FFF2-40B4-BE49-F238E27FC236}">
                <a16:creationId xmlns:a16="http://schemas.microsoft.com/office/drawing/2014/main" id="{FF885DD0-E2FF-1D23-0B60-30F39A9C3FDB}"/>
              </a:ext>
            </a:extLst>
          </p:cNvPr>
          <p:cNvSpPr/>
          <p:nvPr/>
        </p:nvSpPr>
        <p:spPr>
          <a:xfrm rot="10800000">
            <a:off x="9822640" y="1752634"/>
            <a:ext cx="393192" cy="1367753"/>
          </a:xfrm>
          <a:prstGeom prst="down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LID4096"/>
          </a:p>
        </p:txBody>
      </p:sp>
      <p:grpSp>
        <p:nvGrpSpPr>
          <p:cNvPr id="25" name="Groep 24">
            <a:extLst>
              <a:ext uri="{FF2B5EF4-FFF2-40B4-BE49-F238E27FC236}">
                <a16:creationId xmlns:a16="http://schemas.microsoft.com/office/drawing/2014/main" id="{B48FCB79-4C9B-B244-C860-2F23430E45DF}"/>
              </a:ext>
            </a:extLst>
          </p:cNvPr>
          <p:cNvGrpSpPr/>
          <p:nvPr/>
        </p:nvGrpSpPr>
        <p:grpSpPr>
          <a:xfrm>
            <a:off x="8513524" y="237466"/>
            <a:ext cx="3072384" cy="1525247"/>
            <a:chOff x="8430768" y="893647"/>
            <a:chExt cx="3072384" cy="1525247"/>
          </a:xfrm>
        </p:grpSpPr>
        <p:sp>
          <p:nvSpPr>
            <p:cNvPr id="24" name="Rechthoek 23">
              <a:extLst>
                <a:ext uri="{FF2B5EF4-FFF2-40B4-BE49-F238E27FC236}">
                  <a16:creationId xmlns:a16="http://schemas.microsoft.com/office/drawing/2014/main" id="{EFB3AE0F-8C12-7775-4B79-BAD95A8F284D}"/>
                </a:ext>
              </a:extLst>
            </p:cNvPr>
            <p:cNvSpPr/>
            <p:nvPr/>
          </p:nvSpPr>
          <p:spPr>
            <a:xfrm>
              <a:off x="8430768" y="893647"/>
              <a:ext cx="3072384" cy="15252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LID4096"/>
            </a:p>
          </p:txBody>
        </p:sp>
        <p:pic>
          <p:nvPicPr>
            <p:cNvPr id="15" name="Afbeelding 14">
              <a:extLst>
                <a:ext uri="{FF2B5EF4-FFF2-40B4-BE49-F238E27FC236}">
                  <a16:creationId xmlns:a16="http://schemas.microsoft.com/office/drawing/2014/main" id="{17810944-A243-0495-D5C6-5E0C236174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07730" y="929471"/>
              <a:ext cx="2857500" cy="1410111"/>
            </a:xfrm>
            <a:prstGeom prst="rect">
              <a:avLst/>
            </a:prstGeom>
          </p:spPr>
        </p:pic>
        <p:sp>
          <p:nvSpPr>
            <p:cNvPr id="23" name="Tekstvak 22">
              <a:extLst>
                <a:ext uri="{FF2B5EF4-FFF2-40B4-BE49-F238E27FC236}">
                  <a16:creationId xmlns:a16="http://schemas.microsoft.com/office/drawing/2014/main" id="{3BC0139D-15CB-A709-AAE3-1485EDA94E66}"/>
                </a:ext>
              </a:extLst>
            </p:cNvPr>
            <p:cNvSpPr txBox="1"/>
            <p:nvPr/>
          </p:nvSpPr>
          <p:spPr>
            <a:xfrm>
              <a:off x="9126954" y="1970251"/>
              <a:ext cx="2337948" cy="369332"/>
            </a:xfrm>
            <a:prstGeom prst="rect">
              <a:avLst/>
            </a:prstGeom>
            <a:noFill/>
          </p:spPr>
          <p:txBody>
            <a:bodyPr wrap="none" rtlCol="0">
              <a:spAutoFit/>
            </a:bodyPr>
            <a:lstStyle/>
            <a:p>
              <a:r>
                <a:rPr lang="en-GB" dirty="0"/>
                <a:t>Repository – Java Code</a:t>
              </a:r>
              <a:endParaRPr lang="LID4096" dirty="0"/>
            </a:p>
          </p:txBody>
        </p:sp>
      </p:grpSp>
      <p:sp>
        <p:nvSpPr>
          <p:cNvPr id="26" name="Pijl: links 25">
            <a:extLst>
              <a:ext uri="{FF2B5EF4-FFF2-40B4-BE49-F238E27FC236}">
                <a16:creationId xmlns:a16="http://schemas.microsoft.com/office/drawing/2014/main" id="{2BCCCF8C-6A66-F384-C9A0-2A4277E0D1E4}"/>
              </a:ext>
            </a:extLst>
          </p:cNvPr>
          <p:cNvSpPr/>
          <p:nvPr/>
        </p:nvSpPr>
        <p:spPr>
          <a:xfrm>
            <a:off x="7386637" y="3679202"/>
            <a:ext cx="1254252" cy="402336"/>
          </a:xfrm>
          <a:prstGeom prst="leftArrow">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7" name="Tekstvak 26">
            <a:extLst>
              <a:ext uri="{FF2B5EF4-FFF2-40B4-BE49-F238E27FC236}">
                <a16:creationId xmlns:a16="http://schemas.microsoft.com/office/drawing/2014/main" id="{4647B1D3-E80E-1634-5432-3BAB9014096B}"/>
              </a:ext>
            </a:extLst>
          </p:cNvPr>
          <p:cNvSpPr txBox="1"/>
          <p:nvPr/>
        </p:nvSpPr>
        <p:spPr>
          <a:xfrm>
            <a:off x="10124544" y="2078082"/>
            <a:ext cx="928459" cy="923330"/>
          </a:xfrm>
          <a:prstGeom prst="rect">
            <a:avLst/>
          </a:prstGeom>
          <a:noFill/>
        </p:spPr>
        <p:txBody>
          <a:bodyPr wrap="none" rtlCol="0">
            <a:spAutoFit/>
          </a:bodyPr>
          <a:lstStyle/>
          <a:p>
            <a:r>
              <a:rPr lang="en-GB" dirty="0"/>
              <a:t>Commit</a:t>
            </a:r>
          </a:p>
          <a:p>
            <a:r>
              <a:rPr lang="en-GB" dirty="0"/>
              <a:t>Push</a:t>
            </a:r>
          </a:p>
          <a:p>
            <a:r>
              <a:rPr lang="en-GB" dirty="0"/>
              <a:t>Pull</a:t>
            </a:r>
            <a:endParaRPr lang="LID4096" dirty="0"/>
          </a:p>
        </p:txBody>
      </p:sp>
      <p:sp>
        <p:nvSpPr>
          <p:cNvPr id="29" name="Tekstvak 28">
            <a:extLst>
              <a:ext uri="{FF2B5EF4-FFF2-40B4-BE49-F238E27FC236}">
                <a16:creationId xmlns:a16="http://schemas.microsoft.com/office/drawing/2014/main" id="{8DEB8236-CAEA-3F50-4D05-9F17F8E3F9C4}"/>
              </a:ext>
            </a:extLst>
          </p:cNvPr>
          <p:cNvSpPr txBox="1"/>
          <p:nvPr/>
        </p:nvSpPr>
        <p:spPr>
          <a:xfrm>
            <a:off x="7702105" y="3450602"/>
            <a:ext cx="957313" cy="369332"/>
          </a:xfrm>
          <a:prstGeom prst="rect">
            <a:avLst/>
          </a:prstGeom>
          <a:noFill/>
        </p:spPr>
        <p:txBody>
          <a:bodyPr wrap="none" rtlCol="0">
            <a:spAutoFit/>
          </a:bodyPr>
          <a:lstStyle/>
          <a:p>
            <a:r>
              <a:rPr lang="en-GB" dirty="0"/>
              <a:t>Compile</a:t>
            </a:r>
            <a:endParaRPr lang="LID4096" dirty="0"/>
          </a:p>
        </p:txBody>
      </p:sp>
      <p:sp>
        <p:nvSpPr>
          <p:cNvPr id="30" name="Tekstvak 29">
            <a:extLst>
              <a:ext uri="{FF2B5EF4-FFF2-40B4-BE49-F238E27FC236}">
                <a16:creationId xmlns:a16="http://schemas.microsoft.com/office/drawing/2014/main" id="{FFFDF9DE-2C6F-86B6-25DA-096D73BE1AD0}"/>
              </a:ext>
            </a:extLst>
          </p:cNvPr>
          <p:cNvSpPr txBox="1"/>
          <p:nvPr/>
        </p:nvSpPr>
        <p:spPr>
          <a:xfrm>
            <a:off x="7726266" y="3958764"/>
            <a:ext cx="795411" cy="369332"/>
          </a:xfrm>
          <a:prstGeom prst="rect">
            <a:avLst/>
          </a:prstGeom>
          <a:noFill/>
        </p:spPr>
        <p:txBody>
          <a:bodyPr wrap="none" rtlCol="0">
            <a:spAutoFit/>
          </a:bodyPr>
          <a:lstStyle/>
          <a:p>
            <a:r>
              <a:rPr lang="en-GB" dirty="0"/>
              <a:t>Debug</a:t>
            </a:r>
            <a:endParaRPr lang="LID4096" dirty="0"/>
          </a:p>
        </p:txBody>
      </p:sp>
      <p:pic>
        <p:nvPicPr>
          <p:cNvPr id="2050" name="Picture 2">
            <a:extLst>
              <a:ext uri="{FF2B5EF4-FFF2-40B4-BE49-F238E27FC236}">
                <a16:creationId xmlns:a16="http://schemas.microsoft.com/office/drawing/2014/main" id="{7108A5BC-38A8-B412-F6B2-50BA1A95BAF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21465" y="5507823"/>
            <a:ext cx="3602349" cy="910661"/>
          </a:xfrm>
          <a:prstGeom prst="rect">
            <a:avLst/>
          </a:prstGeom>
          <a:noFill/>
          <a:extLst>
            <a:ext uri="{909E8E84-426E-40DD-AFC4-6F175D3DCCD1}">
              <a14:hiddenFill xmlns:a14="http://schemas.microsoft.com/office/drawing/2010/main">
                <a:solidFill>
                  <a:srgbClr val="FFFFFF"/>
                </a:solidFill>
              </a14:hiddenFill>
            </a:ext>
          </a:extLst>
        </p:spPr>
      </p:pic>
      <p:sp>
        <p:nvSpPr>
          <p:cNvPr id="31" name="Pijl: links 30">
            <a:extLst>
              <a:ext uri="{FF2B5EF4-FFF2-40B4-BE49-F238E27FC236}">
                <a16:creationId xmlns:a16="http://schemas.microsoft.com/office/drawing/2014/main" id="{3636DC8C-D728-91A8-F9F1-D1BFCBF19BF6}"/>
              </a:ext>
            </a:extLst>
          </p:cNvPr>
          <p:cNvSpPr/>
          <p:nvPr/>
        </p:nvSpPr>
        <p:spPr>
          <a:xfrm rot="16200000">
            <a:off x="9562360" y="4890458"/>
            <a:ext cx="904608" cy="402336"/>
          </a:xfrm>
          <a:prstGeom prst="leftArrow">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33" name="Tekstvak 32">
            <a:extLst>
              <a:ext uri="{FF2B5EF4-FFF2-40B4-BE49-F238E27FC236}">
                <a16:creationId xmlns:a16="http://schemas.microsoft.com/office/drawing/2014/main" id="{3A9BCC23-D397-4CBB-704A-BA52F6FF7175}"/>
              </a:ext>
            </a:extLst>
          </p:cNvPr>
          <p:cNvSpPr txBox="1"/>
          <p:nvPr/>
        </p:nvSpPr>
        <p:spPr>
          <a:xfrm>
            <a:off x="10136695" y="4838522"/>
            <a:ext cx="1533906" cy="369332"/>
          </a:xfrm>
          <a:prstGeom prst="rect">
            <a:avLst/>
          </a:prstGeom>
          <a:noFill/>
        </p:spPr>
        <p:txBody>
          <a:bodyPr wrap="square">
            <a:spAutoFit/>
          </a:bodyPr>
          <a:lstStyle/>
          <a:p>
            <a:r>
              <a:rPr lang="en-US" dirty="0"/>
              <a:t>Get</a:t>
            </a:r>
            <a:endParaRPr lang="LID4096" dirty="0"/>
          </a:p>
        </p:txBody>
      </p:sp>
      <p:sp>
        <p:nvSpPr>
          <p:cNvPr id="34" name="Tekstvak 33">
            <a:extLst>
              <a:ext uri="{FF2B5EF4-FFF2-40B4-BE49-F238E27FC236}">
                <a16:creationId xmlns:a16="http://schemas.microsoft.com/office/drawing/2014/main" id="{CD685DAC-3D60-DF65-A875-C97583F0FF01}"/>
              </a:ext>
            </a:extLst>
          </p:cNvPr>
          <p:cNvSpPr txBox="1"/>
          <p:nvPr/>
        </p:nvSpPr>
        <p:spPr>
          <a:xfrm>
            <a:off x="10089908" y="6308140"/>
            <a:ext cx="1533906" cy="369332"/>
          </a:xfrm>
          <a:prstGeom prst="rect">
            <a:avLst/>
          </a:prstGeom>
          <a:noFill/>
        </p:spPr>
        <p:txBody>
          <a:bodyPr wrap="square">
            <a:spAutoFit/>
          </a:bodyPr>
          <a:lstStyle/>
          <a:p>
            <a:r>
              <a:rPr lang="en-US" dirty="0"/>
              <a:t>Libraries</a:t>
            </a:r>
            <a:endParaRPr lang="LID4096" dirty="0"/>
          </a:p>
        </p:txBody>
      </p:sp>
    </p:spTree>
    <p:extLst>
      <p:ext uri="{BB962C8B-B14F-4D97-AF65-F5344CB8AC3E}">
        <p14:creationId xmlns:p14="http://schemas.microsoft.com/office/powerpoint/2010/main" val="2043251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6FE7134-47B1-4BFF-93CB-669E11257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8"/>
            <a:ext cx="12192000" cy="6389231"/>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07D22F26-2D5F-1159-848B-9A5CCC773500}"/>
              </a:ext>
            </a:extLst>
          </p:cNvPr>
          <p:cNvSpPr>
            <a:spLocks noGrp="1"/>
          </p:cNvSpPr>
          <p:nvPr>
            <p:ph type="title"/>
          </p:nvPr>
        </p:nvSpPr>
        <p:spPr>
          <a:xfrm>
            <a:off x="849683" y="1240076"/>
            <a:ext cx="2777397" cy="4584527"/>
          </a:xfrm>
        </p:spPr>
        <p:txBody>
          <a:bodyPr>
            <a:normAutofit/>
          </a:bodyPr>
          <a:lstStyle/>
          <a:p>
            <a:r>
              <a:rPr lang="en-GB" sz="3000">
                <a:solidFill>
                  <a:srgbClr val="FFFFFF"/>
                </a:solidFill>
              </a:rPr>
              <a:t>Java hierarchische objecten</a:t>
            </a:r>
            <a:endParaRPr lang="LID4096" sz="3000">
              <a:solidFill>
                <a:srgbClr val="FFFFFF"/>
              </a:solidFill>
            </a:endParaRPr>
          </a:p>
        </p:txBody>
      </p:sp>
      <p:sp>
        <p:nvSpPr>
          <p:cNvPr id="3" name="Tijdelijke aanduiding voor inhoud 2">
            <a:extLst>
              <a:ext uri="{FF2B5EF4-FFF2-40B4-BE49-F238E27FC236}">
                <a16:creationId xmlns:a16="http://schemas.microsoft.com/office/drawing/2014/main" id="{49CFF70D-8B03-0F40-02B7-A7D0529C3ACA}"/>
              </a:ext>
            </a:extLst>
          </p:cNvPr>
          <p:cNvSpPr>
            <a:spLocks noGrp="1"/>
          </p:cNvSpPr>
          <p:nvPr>
            <p:ph idx="1"/>
          </p:nvPr>
        </p:nvSpPr>
        <p:spPr>
          <a:xfrm>
            <a:off x="4326903" y="251786"/>
            <a:ext cx="7615715" cy="6472287"/>
          </a:xfrm>
        </p:spPr>
        <p:txBody>
          <a:bodyPr anchor="t">
            <a:normAutofit/>
          </a:bodyPr>
          <a:lstStyle/>
          <a:p>
            <a:pPr>
              <a:lnSpc>
                <a:spcPct val="110000"/>
              </a:lnSpc>
            </a:pPr>
            <a:r>
              <a:rPr lang="nl-NL" sz="1600" b="1" dirty="0"/>
              <a:t>Project:</a:t>
            </a:r>
          </a:p>
          <a:p>
            <a:pPr lvl="1">
              <a:lnSpc>
                <a:spcPct val="110000"/>
              </a:lnSpc>
            </a:pPr>
            <a:r>
              <a:rPr lang="nl-NL" sz="1600" dirty="0"/>
              <a:t>Dit is de hoogste organisatorische eenheid in Java. Een project bevat alle bronbestanden, bibliotheken en configuratiebestanden die nodig zijn om een applicatie te bouwen. Het kan meerdere packages, klassen en resources bevatten.</a:t>
            </a:r>
          </a:p>
          <a:p>
            <a:pPr>
              <a:lnSpc>
                <a:spcPct val="110000"/>
              </a:lnSpc>
            </a:pPr>
            <a:r>
              <a:rPr lang="nl-NL" sz="1600" b="1" dirty="0"/>
              <a:t>Package:</a:t>
            </a:r>
          </a:p>
          <a:p>
            <a:pPr lvl="1">
              <a:lnSpc>
                <a:spcPct val="110000"/>
              </a:lnSpc>
            </a:pPr>
            <a:r>
              <a:rPr lang="nl-NL" sz="1600" dirty="0"/>
              <a:t>Een package is een verzameling van gerelateerde klassen en interfaces. Het is een soort van folderstructuur. Voorbeeld: com.capgemini.training</a:t>
            </a:r>
          </a:p>
          <a:p>
            <a:pPr>
              <a:lnSpc>
                <a:spcPct val="110000"/>
              </a:lnSpc>
            </a:pPr>
            <a:r>
              <a:rPr lang="nl-NL" sz="1600" b="1" dirty="0"/>
              <a:t>Class:</a:t>
            </a:r>
          </a:p>
          <a:p>
            <a:pPr lvl="1">
              <a:lnSpc>
                <a:spcPct val="110000"/>
              </a:lnSpc>
            </a:pPr>
            <a:r>
              <a:rPr lang="nl-NL" sz="1600" dirty="0"/>
              <a:t>Een class bevat de code en de functies. Classes worden binnen packages geplaatst.</a:t>
            </a:r>
          </a:p>
          <a:p>
            <a:pPr lvl="2">
              <a:lnSpc>
                <a:spcPct val="110000"/>
              </a:lnSpc>
            </a:pPr>
            <a:r>
              <a:rPr lang="nl-NL" dirty="0"/>
              <a:t>Voorbeeld: public class rekenen { ... }.</a:t>
            </a:r>
          </a:p>
          <a:p>
            <a:pPr>
              <a:lnSpc>
                <a:spcPct val="110000"/>
              </a:lnSpc>
            </a:pPr>
            <a:r>
              <a:rPr lang="nl-NL" sz="1600" dirty="0"/>
              <a:t>Resource:</a:t>
            </a:r>
          </a:p>
          <a:p>
            <a:pPr lvl="1">
              <a:lnSpc>
                <a:spcPct val="110000"/>
              </a:lnSpc>
            </a:pPr>
            <a:r>
              <a:rPr lang="nl-NL" sz="1600" dirty="0"/>
              <a:t>Resources zijn niet-code bestanden die door de applicatie worden gebruikt, zoals afbeeldingen, audio, configuratiebestanden, enz. Deze worden meestal opgeslagen in een speciale map binnen het project, zoals src/main/resources.</a:t>
            </a:r>
          </a:p>
          <a:p>
            <a:pPr lvl="2">
              <a:lnSpc>
                <a:spcPct val="110000"/>
              </a:lnSpc>
            </a:pPr>
            <a:r>
              <a:rPr lang="nl-NL" dirty="0"/>
              <a:t>Voorbeeld: Een afbeelding logo.png kan worden geplaatst in src/main/resources/images/logo.png.</a:t>
            </a:r>
            <a:endParaRPr lang="LID4096" dirty="0"/>
          </a:p>
        </p:txBody>
      </p:sp>
    </p:spTree>
    <p:extLst>
      <p:ext uri="{BB962C8B-B14F-4D97-AF65-F5344CB8AC3E}">
        <p14:creationId xmlns:p14="http://schemas.microsoft.com/office/powerpoint/2010/main" val="2341795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40F7F8-BD1B-B896-475C-D9D717FE3A6D}"/>
              </a:ext>
            </a:extLst>
          </p:cNvPr>
          <p:cNvSpPr>
            <a:spLocks noGrp="1"/>
          </p:cNvSpPr>
          <p:nvPr>
            <p:ph type="title"/>
          </p:nvPr>
        </p:nvSpPr>
        <p:spPr>
          <a:xfrm>
            <a:off x="1451581" y="5008500"/>
            <a:ext cx="9603272" cy="960755"/>
          </a:xfrm>
        </p:spPr>
        <p:txBody>
          <a:bodyPr anchor="t">
            <a:normAutofit/>
          </a:bodyPr>
          <a:lstStyle/>
          <a:p>
            <a:r>
              <a:rPr lang="en-GB" dirty="0"/>
              <a:t>Java </a:t>
            </a:r>
            <a:r>
              <a:rPr lang="en-GB" dirty="0" err="1"/>
              <a:t>functies</a:t>
            </a:r>
            <a:endParaRPr lang="LID4096" dirty="0"/>
          </a:p>
        </p:txBody>
      </p:sp>
      <p:pic>
        <p:nvPicPr>
          <p:cNvPr id="4098" name="Picture 2" descr="Java Methods - GeeksforGeeks">
            <a:extLst>
              <a:ext uri="{FF2B5EF4-FFF2-40B4-BE49-F238E27FC236}">
                <a16:creationId xmlns:a16="http://schemas.microsoft.com/office/drawing/2014/main" id="{1CC5CCE1-E5DB-F45B-047B-8EE62A25E5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0975" y="1956675"/>
            <a:ext cx="4574476" cy="2192844"/>
          </a:xfrm>
          <a:prstGeom prst="rect">
            <a:avLst/>
          </a:prstGeom>
          <a:noFill/>
          <a:extLst>
            <a:ext uri="{909E8E84-426E-40DD-AFC4-6F175D3DCCD1}">
              <a14:hiddenFill xmlns:a14="http://schemas.microsoft.com/office/drawing/2010/main">
                <a:solidFill>
                  <a:srgbClr val="FFFFFF"/>
                </a:solidFill>
              </a14:hiddenFill>
            </a:ext>
          </a:extLst>
        </p:spPr>
      </p:pic>
      <p:sp>
        <p:nvSpPr>
          <p:cNvPr id="6" name="Tekstvak 5">
            <a:extLst>
              <a:ext uri="{FF2B5EF4-FFF2-40B4-BE49-F238E27FC236}">
                <a16:creationId xmlns:a16="http://schemas.microsoft.com/office/drawing/2014/main" id="{C730C296-F356-3C07-BECD-2449B12B1F4A}"/>
              </a:ext>
            </a:extLst>
          </p:cNvPr>
          <p:cNvSpPr txBox="1"/>
          <p:nvPr/>
        </p:nvSpPr>
        <p:spPr>
          <a:xfrm>
            <a:off x="1926906" y="1126446"/>
            <a:ext cx="9128444" cy="563231"/>
          </a:xfrm>
          <a:prstGeom prst="rect">
            <a:avLst/>
          </a:prstGeom>
          <a:noFill/>
        </p:spPr>
        <p:txBody>
          <a:bodyPr wrap="square" rtlCol="0">
            <a:spAutoFit/>
          </a:bodyPr>
          <a:lstStyle/>
          <a:p>
            <a:pPr defTabSz="388620">
              <a:spcAft>
                <a:spcPts val="600"/>
              </a:spcAft>
            </a:pPr>
            <a:r>
              <a:rPr lang="en-GB" sz="1530" kern="1200" dirty="0" err="1">
                <a:solidFill>
                  <a:schemeClr val="tx1"/>
                </a:solidFill>
                <a:latin typeface="+mn-lt"/>
                <a:ea typeface="+mn-ea"/>
                <a:cs typeface="+mn-cs"/>
              </a:rPr>
              <a:t>Functies</a:t>
            </a:r>
            <a:r>
              <a:rPr lang="en-GB" sz="1530" kern="1200" dirty="0">
                <a:solidFill>
                  <a:schemeClr val="tx1"/>
                </a:solidFill>
                <a:latin typeface="+mn-lt"/>
                <a:ea typeface="+mn-ea"/>
                <a:cs typeface="+mn-cs"/>
              </a:rPr>
              <a:t> </a:t>
            </a:r>
            <a:r>
              <a:rPr lang="en-GB" sz="1530" kern="1200" dirty="0" err="1">
                <a:solidFill>
                  <a:schemeClr val="tx1"/>
                </a:solidFill>
                <a:latin typeface="+mn-lt"/>
                <a:ea typeface="+mn-ea"/>
                <a:cs typeface="+mn-cs"/>
              </a:rPr>
              <a:t>worden</a:t>
            </a:r>
            <a:r>
              <a:rPr lang="en-GB" sz="1530" kern="1200" dirty="0">
                <a:solidFill>
                  <a:schemeClr val="tx1"/>
                </a:solidFill>
                <a:latin typeface="+mn-lt"/>
                <a:ea typeface="+mn-ea"/>
                <a:cs typeface="+mn-cs"/>
              </a:rPr>
              <a:t> in classes </a:t>
            </a:r>
            <a:r>
              <a:rPr lang="en-GB" sz="1530" kern="1200" dirty="0" err="1">
                <a:solidFill>
                  <a:schemeClr val="tx1"/>
                </a:solidFill>
                <a:latin typeface="+mn-lt"/>
                <a:ea typeface="+mn-ea"/>
                <a:cs typeface="+mn-cs"/>
              </a:rPr>
              <a:t>gedefinieerd</a:t>
            </a:r>
            <a:r>
              <a:rPr lang="en-GB" sz="1530" kern="1200" dirty="0">
                <a:solidFill>
                  <a:schemeClr val="tx1"/>
                </a:solidFill>
                <a:latin typeface="+mn-lt"/>
                <a:ea typeface="+mn-ea"/>
                <a:cs typeface="+mn-cs"/>
              </a:rPr>
              <a:t>. </a:t>
            </a:r>
            <a:r>
              <a:rPr lang="en-GB" sz="1530" kern="1200" dirty="0" err="1">
                <a:solidFill>
                  <a:schemeClr val="tx1"/>
                </a:solidFill>
                <a:latin typeface="+mn-lt"/>
                <a:ea typeface="+mn-ea"/>
                <a:cs typeface="+mn-cs"/>
              </a:rPr>
              <a:t>Een</a:t>
            </a:r>
            <a:r>
              <a:rPr lang="en-GB" sz="1530" kern="1200" dirty="0">
                <a:solidFill>
                  <a:schemeClr val="tx1"/>
                </a:solidFill>
                <a:latin typeface="+mn-lt"/>
                <a:ea typeface="+mn-ea"/>
                <a:cs typeface="+mn-cs"/>
              </a:rPr>
              <a:t> public (</a:t>
            </a:r>
            <a:r>
              <a:rPr lang="en-GB" sz="1530" kern="1200" dirty="0" err="1">
                <a:solidFill>
                  <a:schemeClr val="tx1"/>
                </a:solidFill>
                <a:latin typeface="+mn-lt"/>
                <a:ea typeface="+mn-ea"/>
                <a:cs typeface="+mn-cs"/>
              </a:rPr>
              <a:t>openbare</a:t>
            </a:r>
            <a:r>
              <a:rPr lang="en-GB" sz="1530" kern="1200" dirty="0">
                <a:solidFill>
                  <a:schemeClr val="tx1"/>
                </a:solidFill>
                <a:latin typeface="+mn-lt"/>
                <a:ea typeface="+mn-ea"/>
                <a:cs typeface="+mn-cs"/>
              </a:rPr>
              <a:t>) </a:t>
            </a:r>
            <a:r>
              <a:rPr lang="en-GB" sz="1530" kern="1200" dirty="0" err="1">
                <a:solidFill>
                  <a:schemeClr val="tx1"/>
                </a:solidFill>
                <a:latin typeface="+mn-lt"/>
                <a:ea typeface="+mn-ea"/>
                <a:cs typeface="+mn-cs"/>
              </a:rPr>
              <a:t>functie</a:t>
            </a:r>
            <a:r>
              <a:rPr lang="en-GB" sz="1530" kern="1200" dirty="0">
                <a:solidFill>
                  <a:schemeClr val="tx1"/>
                </a:solidFill>
                <a:latin typeface="+mn-lt"/>
                <a:ea typeface="+mn-ea"/>
                <a:cs typeface="+mn-cs"/>
              </a:rPr>
              <a:t> </a:t>
            </a:r>
            <a:r>
              <a:rPr lang="en-GB" sz="1530" kern="1200" dirty="0" err="1">
                <a:solidFill>
                  <a:schemeClr val="tx1"/>
                </a:solidFill>
                <a:latin typeface="+mn-lt"/>
                <a:ea typeface="+mn-ea"/>
                <a:cs typeface="+mn-cs"/>
              </a:rPr>
              <a:t>kan</a:t>
            </a:r>
            <a:r>
              <a:rPr lang="en-GB" sz="1530" kern="1200" dirty="0">
                <a:solidFill>
                  <a:schemeClr val="tx1"/>
                </a:solidFill>
                <a:latin typeface="+mn-lt"/>
                <a:ea typeface="+mn-ea"/>
                <a:cs typeface="+mn-cs"/>
              </a:rPr>
              <a:t> </a:t>
            </a:r>
            <a:r>
              <a:rPr lang="en-GB" sz="1530" kern="1200" dirty="0" err="1">
                <a:solidFill>
                  <a:schemeClr val="tx1"/>
                </a:solidFill>
                <a:latin typeface="+mn-lt"/>
                <a:ea typeface="+mn-ea"/>
                <a:cs typeface="+mn-cs"/>
              </a:rPr>
              <a:t>worden</a:t>
            </a:r>
            <a:r>
              <a:rPr lang="en-GB" sz="1530" kern="1200" dirty="0">
                <a:solidFill>
                  <a:schemeClr val="tx1"/>
                </a:solidFill>
                <a:latin typeface="+mn-lt"/>
                <a:ea typeface="+mn-ea"/>
                <a:cs typeface="+mn-cs"/>
              </a:rPr>
              <a:t> </a:t>
            </a:r>
            <a:r>
              <a:rPr lang="en-GB" sz="1530" kern="1200" dirty="0" err="1">
                <a:solidFill>
                  <a:schemeClr val="tx1"/>
                </a:solidFill>
                <a:latin typeface="+mn-lt"/>
                <a:ea typeface="+mn-ea"/>
                <a:cs typeface="+mn-cs"/>
              </a:rPr>
              <a:t>aangeroepen</a:t>
            </a:r>
            <a:r>
              <a:rPr lang="en-GB" sz="1530" kern="1200" dirty="0">
                <a:solidFill>
                  <a:schemeClr val="tx1"/>
                </a:solidFill>
                <a:latin typeface="+mn-lt"/>
                <a:ea typeface="+mn-ea"/>
                <a:cs typeface="+mn-cs"/>
              </a:rPr>
              <a:t> </a:t>
            </a:r>
            <a:r>
              <a:rPr lang="en-GB" sz="1530" kern="1200" dirty="0" err="1">
                <a:solidFill>
                  <a:schemeClr val="tx1"/>
                </a:solidFill>
                <a:latin typeface="+mn-lt"/>
                <a:ea typeface="+mn-ea"/>
                <a:cs typeface="+mn-cs"/>
              </a:rPr>
              <a:t>buiten</a:t>
            </a:r>
            <a:r>
              <a:rPr lang="en-GB" sz="1530" kern="1200" dirty="0">
                <a:solidFill>
                  <a:schemeClr val="tx1"/>
                </a:solidFill>
                <a:latin typeface="+mn-lt"/>
                <a:ea typeface="+mn-ea"/>
                <a:cs typeface="+mn-cs"/>
              </a:rPr>
              <a:t> de class door </a:t>
            </a:r>
            <a:r>
              <a:rPr lang="en-GB" sz="1530" kern="1200" dirty="0" err="1">
                <a:solidFill>
                  <a:schemeClr val="tx1"/>
                </a:solidFill>
                <a:latin typeface="+mn-lt"/>
                <a:ea typeface="+mn-ea"/>
                <a:cs typeface="+mn-cs"/>
              </a:rPr>
              <a:t>andere</a:t>
            </a:r>
            <a:r>
              <a:rPr lang="en-GB" sz="1530" kern="1200" dirty="0">
                <a:solidFill>
                  <a:schemeClr val="tx1"/>
                </a:solidFill>
                <a:latin typeface="+mn-lt"/>
                <a:ea typeface="+mn-ea"/>
                <a:cs typeface="+mn-cs"/>
              </a:rPr>
              <a:t> classes. </a:t>
            </a:r>
            <a:endParaRPr lang="en-GB" dirty="0"/>
          </a:p>
        </p:txBody>
      </p:sp>
      <p:sp>
        <p:nvSpPr>
          <p:cNvPr id="8" name="Tekstvak 7">
            <a:extLst>
              <a:ext uri="{FF2B5EF4-FFF2-40B4-BE49-F238E27FC236}">
                <a16:creationId xmlns:a16="http://schemas.microsoft.com/office/drawing/2014/main" id="{4DDCB473-E7E4-30B0-08DE-0537B7B684ED}"/>
              </a:ext>
            </a:extLst>
          </p:cNvPr>
          <p:cNvSpPr txBox="1"/>
          <p:nvPr/>
        </p:nvSpPr>
        <p:spPr>
          <a:xfrm>
            <a:off x="6370672" y="1758163"/>
            <a:ext cx="3764894" cy="170046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defTabSz="388620">
              <a:spcAft>
                <a:spcPts val="600"/>
              </a:spcAft>
            </a:pPr>
            <a:r>
              <a:rPr lang="en-US" sz="850" b="1" kern="1200">
                <a:solidFill>
                  <a:srgbClr val="7F0055"/>
                </a:solidFill>
                <a:highlight>
                  <a:srgbClr val="FFFFFF"/>
                </a:highlight>
                <a:latin typeface="Courier New" panose="02070309020205020404" pitchFamily="49" charset="0"/>
                <a:ea typeface="+mn-ea"/>
                <a:cs typeface="+mn-cs"/>
              </a:rPr>
              <a:t>package</a:t>
            </a:r>
            <a:r>
              <a:rPr lang="en-US" sz="850" kern="1200">
                <a:solidFill>
                  <a:srgbClr val="000000"/>
                </a:solidFill>
                <a:highlight>
                  <a:srgbClr val="FFFFFF"/>
                </a:highlight>
                <a:latin typeface="Courier New" panose="02070309020205020404" pitchFamily="49" charset="0"/>
                <a:ea typeface="+mn-ea"/>
                <a:cs typeface="+mn-cs"/>
              </a:rPr>
              <a:t> tools;</a:t>
            </a:r>
          </a:p>
          <a:p>
            <a:pPr defTabSz="388620">
              <a:spcAft>
                <a:spcPts val="600"/>
              </a:spcAft>
            </a:pPr>
            <a:r>
              <a:rPr lang="en-US" sz="850" b="1" kern="1200">
                <a:solidFill>
                  <a:srgbClr val="7F0055"/>
                </a:solidFill>
                <a:highlight>
                  <a:srgbClr val="FFFFFF"/>
                </a:highlight>
                <a:latin typeface="Courier New" panose="02070309020205020404" pitchFamily="49" charset="0"/>
                <a:ea typeface="+mn-ea"/>
                <a:cs typeface="+mn-cs"/>
              </a:rPr>
              <a:t>public</a:t>
            </a:r>
            <a:r>
              <a:rPr lang="en-US" sz="850" kern="1200">
                <a:solidFill>
                  <a:srgbClr val="000000"/>
                </a:solidFill>
                <a:highlight>
                  <a:srgbClr val="FFFFFF"/>
                </a:highlight>
                <a:latin typeface="Courier New" panose="02070309020205020404" pitchFamily="49" charset="0"/>
                <a:ea typeface="+mn-ea"/>
                <a:cs typeface="+mn-cs"/>
              </a:rPr>
              <a:t> </a:t>
            </a:r>
            <a:r>
              <a:rPr lang="en-US" sz="850" b="1" kern="1200">
                <a:solidFill>
                  <a:srgbClr val="7F0055"/>
                </a:solidFill>
                <a:highlight>
                  <a:srgbClr val="FFFFFF"/>
                </a:highlight>
                <a:latin typeface="Courier New" panose="02070309020205020404" pitchFamily="49" charset="0"/>
                <a:ea typeface="+mn-ea"/>
                <a:cs typeface="+mn-cs"/>
              </a:rPr>
              <a:t>class</a:t>
            </a:r>
            <a:r>
              <a:rPr lang="en-US" sz="850" kern="1200">
                <a:solidFill>
                  <a:srgbClr val="000000"/>
                </a:solidFill>
                <a:highlight>
                  <a:srgbClr val="FFFFFF"/>
                </a:highlight>
                <a:latin typeface="Courier New" panose="02070309020205020404" pitchFamily="49" charset="0"/>
                <a:ea typeface="+mn-ea"/>
                <a:cs typeface="+mn-cs"/>
              </a:rPr>
              <a:t> </a:t>
            </a:r>
            <a:r>
              <a:rPr lang="en-US" sz="850" kern="1200" err="1">
                <a:solidFill>
                  <a:srgbClr val="000000"/>
                </a:solidFill>
                <a:highlight>
                  <a:srgbClr val="FFFFFF"/>
                </a:highlight>
                <a:latin typeface="Courier New" panose="02070309020205020404" pitchFamily="49" charset="0"/>
                <a:ea typeface="+mn-ea"/>
                <a:cs typeface="+mn-cs"/>
              </a:rPr>
              <a:t>rekenen</a:t>
            </a:r>
            <a:r>
              <a:rPr lang="en-US" sz="850" kern="1200">
                <a:solidFill>
                  <a:srgbClr val="000000"/>
                </a:solidFill>
                <a:highlight>
                  <a:srgbClr val="FFFFFF"/>
                </a:highlight>
                <a:latin typeface="Courier New" panose="02070309020205020404" pitchFamily="49" charset="0"/>
                <a:ea typeface="+mn-ea"/>
                <a:cs typeface="+mn-cs"/>
              </a:rPr>
              <a:t> {</a:t>
            </a:r>
          </a:p>
          <a:p>
            <a:pPr defTabSz="388620">
              <a:spcAft>
                <a:spcPts val="600"/>
              </a:spcAft>
            </a:pPr>
            <a:r>
              <a:rPr lang="en-US" sz="850" b="1" kern="1200">
                <a:solidFill>
                  <a:srgbClr val="7F0055"/>
                </a:solidFill>
                <a:highlight>
                  <a:srgbClr val="FFFFFF"/>
                </a:highlight>
                <a:latin typeface="Courier New" panose="02070309020205020404" pitchFamily="49" charset="0"/>
                <a:ea typeface="+mn-ea"/>
                <a:cs typeface="+mn-cs"/>
              </a:rPr>
              <a:t>public</a:t>
            </a:r>
            <a:r>
              <a:rPr lang="en-US" sz="850" kern="1200">
                <a:solidFill>
                  <a:srgbClr val="000000"/>
                </a:solidFill>
                <a:highlight>
                  <a:srgbClr val="FFFFFF"/>
                </a:highlight>
                <a:latin typeface="Courier New" panose="02070309020205020404" pitchFamily="49" charset="0"/>
                <a:ea typeface="+mn-ea"/>
                <a:cs typeface="+mn-cs"/>
              </a:rPr>
              <a:t> </a:t>
            </a:r>
            <a:r>
              <a:rPr lang="en-US" sz="850" b="1" kern="1200">
                <a:solidFill>
                  <a:srgbClr val="7F0055"/>
                </a:solidFill>
                <a:highlight>
                  <a:srgbClr val="FFFFFF"/>
                </a:highlight>
                <a:latin typeface="Courier New" panose="02070309020205020404" pitchFamily="49" charset="0"/>
                <a:ea typeface="+mn-ea"/>
                <a:cs typeface="+mn-cs"/>
              </a:rPr>
              <a:t>static</a:t>
            </a:r>
            <a:r>
              <a:rPr lang="en-US" sz="850" kern="1200">
                <a:solidFill>
                  <a:srgbClr val="000000"/>
                </a:solidFill>
                <a:highlight>
                  <a:srgbClr val="FFFFFF"/>
                </a:highlight>
                <a:latin typeface="Courier New" panose="02070309020205020404" pitchFamily="49" charset="0"/>
                <a:ea typeface="+mn-ea"/>
                <a:cs typeface="+mn-cs"/>
              </a:rPr>
              <a:t> </a:t>
            </a:r>
            <a:r>
              <a:rPr lang="en-US" sz="850" b="1" kern="1200">
                <a:solidFill>
                  <a:srgbClr val="7F0055"/>
                </a:solidFill>
                <a:highlight>
                  <a:srgbClr val="FFFFFF"/>
                </a:highlight>
                <a:latin typeface="Courier New" panose="02070309020205020404" pitchFamily="49" charset="0"/>
                <a:ea typeface="+mn-ea"/>
                <a:cs typeface="+mn-cs"/>
              </a:rPr>
              <a:t>void</a:t>
            </a:r>
            <a:r>
              <a:rPr lang="en-US" sz="850" kern="1200">
                <a:solidFill>
                  <a:srgbClr val="000000"/>
                </a:solidFill>
                <a:highlight>
                  <a:srgbClr val="FFFFFF"/>
                </a:highlight>
                <a:latin typeface="Courier New" panose="02070309020205020404" pitchFamily="49" charset="0"/>
                <a:ea typeface="+mn-ea"/>
                <a:cs typeface="+mn-cs"/>
              </a:rPr>
              <a:t> main(String[] </a:t>
            </a:r>
            <a:r>
              <a:rPr lang="en-US" sz="850" kern="1200" err="1">
                <a:solidFill>
                  <a:srgbClr val="6A3E3E"/>
                </a:solidFill>
                <a:highlight>
                  <a:srgbClr val="FFFFFF"/>
                </a:highlight>
                <a:latin typeface="Courier New" panose="02070309020205020404" pitchFamily="49" charset="0"/>
                <a:ea typeface="+mn-ea"/>
                <a:cs typeface="+mn-cs"/>
              </a:rPr>
              <a:t>args</a:t>
            </a:r>
            <a:r>
              <a:rPr lang="en-US" sz="850" kern="1200">
                <a:solidFill>
                  <a:srgbClr val="000000"/>
                </a:solidFill>
                <a:highlight>
                  <a:srgbClr val="FFFFFF"/>
                </a:highlight>
                <a:latin typeface="Courier New" panose="02070309020205020404" pitchFamily="49" charset="0"/>
                <a:ea typeface="+mn-ea"/>
                <a:cs typeface="+mn-cs"/>
              </a:rPr>
              <a:t>) {</a:t>
            </a:r>
          </a:p>
          <a:p>
            <a:pPr defTabSz="388620">
              <a:spcAft>
                <a:spcPts val="600"/>
              </a:spcAft>
            </a:pPr>
            <a:r>
              <a:rPr lang="en-US" sz="850" kern="1200">
                <a:solidFill>
                  <a:srgbClr val="3F7F5F"/>
                </a:solidFill>
                <a:highlight>
                  <a:srgbClr val="FFFFFF"/>
                </a:highlight>
                <a:latin typeface="Courier New" panose="02070309020205020404" pitchFamily="49" charset="0"/>
                <a:ea typeface="+mn-ea"/>
                <a:cs typeface="+mn-cs"/>
              </a:rPr>
              <a:t>//String[] </a:t>
            </a:r>
            <a:r>
              <a:rPr lang="en-US" sz="850" u="sng" kern="1200" err="1">
                <a:solidFill>
                  <a:srgbClr val="3F7F5F"/>
                </a:solidFill>
                <a:highlight>
                  <a:srgbClr val="FFFFFF"/>
                </a:highlight>
                <a:latin typeface="Courier New" panose="02070309020205020404" pitchFamily="49" charset="0"/>
                <a:ea typeface="+mn-ea"/>
                <a:cs typeface="+mn-cs"/>
              </a:rPr>
              <a:t>mijngetallen</a:t>
            </a:r>
            <a:r>
              <a:rPr lang="en-US" sz="850" kern="1200">
                <a:solidFill>
                  <a:srgbClr val="3F7F5F"/>
                </a:solidFill>
                <a:highlight>
                  <a:srgbClr val="FFFFFF"/>
                </a:highlight>
                <a:latin typeface="Courier New" panose="02070309020205020404" pitchFamily="49" charset="0"/>
                <a:ea typeface="+mn-ea"/>
                <a:cs typeface="+mn-cs"/>
              </a:rPr>
              <a:t> = { "1", "2", "3" };</a:t>
            </a:r>
            <a:endParaRPr lang="en-US" sz="850" kern="1200">
              <a:solidFill>
                <a:srgbClr val="000000"/>
              </a:solidFill>
              <a:highlight>
                <a:srgbClr val="FFFFFF"/>
              </a:highlight>
              <a:latin typeface="Courier New" panose="02070309020205020404" pitchFamily="49" charset="0"/>
              <a:ea typeface="+mn-ea"/>
              <a:cs typeface="+mn-cs"/>
            </a:endParaRPr>
          </a:p>
          <a:p>
            <a:pPr defTabSz="388620">
              <a:spcAft>
                <a:spcPts val="600"/>
              </a:spcAft>
            </a:pPr>
            <a:r>
              <a:rPr lang="en-US" sz="850" kern="1200">
                <a:solidFill>
                  <a:srgbClr val="3F7F5F"/>
                </a:solidFill>
                <a:highlight>
                  <a:srgbClr val="FFFFFF"/>
                </a:highlight>
                <a:latin typeface="Courier New" panose="02070309020205020404" pitchFamily="49" charset="0"/>
                <a:ea typeface="+mn-ea"/>
                <a:cs typeface="+mn-cs"/>
              </a:rPr>
              <a:t>//</a:t>
            </a:r>
            <a:r>
              <a:rPr lang="en-US" sz="850" u="sng" kern="1200" err="1">
                <a:solidFill>
                  <a:srgbClr val="3F7F5F"/>
                </a:solidFill>
                <a:highlight>
                  <a:srgbClr val="FFFFFF"/>
                </a:highlight>
                <a:latin typeface="Courier New" panose="02070309020205020404" pitchFamily="49" charset="0"/>
                <a:ea typeface="+mn-ea"/>
                <a:cs typeface="+mn-cs"/>
              </a:rPr>
              <a:t>args</a:t>
            </a:r>
            <a:r>
              <a:rPr lang="en-US" sz="850" kern="1200">
                <a:solidFill>
                  <a:srgbClr val="3F7F5F"/>
                </a:solidFill>
                <a:highlight>
                  <a:srgbClr val="FFFFFF"/>
                </a:highlight>
                <a:latin typeface="Courier New" panose="02070309020205020404" pitchFamily="49" charset="0"/>
                <a:ea typeface="+mn-ea"/>
                <a:cs typeface="+mn-cs"/>
              </a:rPr>
              <a:t> = </a:t>
            </a:r>
            <a:r>
              <a:rPr lang="en-US" sz="850" u="sng" kern="1200" err="1">
                <a:solidFill>
                  <a:srgbClr val="3F7F5F"/>
                </a:solidFill>
                <a:highlight>
                  <a:srgbClr val="FFFFFF"/>
                </a:highlight>
                <a:latin typeface="Courier New" panose="02070309020205020404" pitchFamily="49" charset="0"/>
                <a:ea typeface="+mn-ea"/>
                <a:cs typeface="+mn-cs"/>
              </a:rPr>
              <a:t>mijngetallen</a:t>
            </a:r>
            <a:r>
              <a:rPr lang="en-US" sz="850" kern="1200">
                <a:solidFill>
                  <a:srgbClr val="3F7F5F"/>
                </a:solidFill>
                <a:highlight>
                  <a:srgbClr val="FFFFFF"/>
                </a:highlight>
                <a:latin typeface="Courier New" panose="02070309020205020404" pitchFamily="49" charset="0"/>
                <a:ea typeface="+mn-ea"/>
                <a:cs typeface="+mn-cs"/>
              </a:rPr>
              <a:t> ;</a:t>
            </a:r>
            <a:endParaRPr lang="en-US" sz="850" kern="1200">
              <a:solidFill>
                <a:srgbClr val="000000"/>
              </a:solidFill>
              <a:highlight>
                <a:srgbClr val="FFFFFF"/>
              </a:highlight>
              <a:latin typeface="Courier New" panose="02070309020205020404" pitchFamily="49" charset="0"/>
              <a:ea typeface="+mn-ea"/>
              <a:cs typeface="+mn-cs"/>
            </a:endParaRPr>
          </a:p>
          <a:p>
            <a:pPr defTabSz="388620">
              <a:spcAft>
                <a:spcPts val="600"/>
              </a:spcAft>
            </a:pPr>
            <a:r>
              <a:rPr lang="en-US" sz="850" b="1" kern="1200">
                <a:solidFill>
                  <a:srgbClr val="7F0055"/>
                </a:solidFill>
                <a:highlight>
                  <a:srgbClr val="FFFFFF"/>
                </a:highlight>
                <a:latin typeface="Courier New" panose="02070309020205020404" pitchFamily="49" charset="0"/>
                <a:ea typeface="+mn-ea"/>
                <a:cs typeface="+mn-cs"/>
              </a:rPr>
              <a:t>int</a:t>
            </a:r>
            <a:r>
              <a:rPr lang="en-US" sz="850" kern="1200">
                <a:solidFill>
                  <a:srgbClr val="000000"/>
                </a:solidFill>
                <a:highlight>
                  <a:srgbClr val="FFFFFF"/>
                </a:highlight>
                <a:latin typeface="Courier New" panose="02070309020205020404" pitchFamily="49" charset="0"/>
                <a:ea typeface="+mn-ea"/>
                <a:cs typeface="+mn-cs"/>
              </a:rPr>
              <a:t> </a:t>
            </a:r>
            <a:r>
              <a:rPr lang="en-US" sz="850" kern="1200" err="1">
                <a:solidFill>
                  <a:srgbClr val="6A3E3E"/>
                </a:solidFill>
                <a:highlight>
                  <a:srgbClr val="FFFFFF"/>
                </a:highlight>
                <a:latin typeface="Courier New" panose="02070309020205020404" pitchFamily="49" charset="0"/>
                <a:ea typeface="+mn-ea"/>
                <a:cs typeface="+mn-cs"/>
              </a:rPr>
              <a:t>som</a:t>
            </a:r>
            <a:r>
              <a:rPr lang="en-US" sz="850" kern="1200">
                <a:solidFill>
                  <a:srgbClr val="000000"/>
                </a:solidFill>
                <a:highlight>
                  <a:srgbClr val="FFFFFF"/>
                </a:highlight>
                <a:latin typeface="Courier New" panose="02070309020205020404" pitchFamily="49" charset="0"/>
                <a:ea typeface="+mn-ea"/>
                <a:cs typeface="+mn-cs"/>
              </a:rPr>
              <a:t> =</a:t>
            </a:r>
            <a:r>
              <a:rPr lang="en-US" sz="850" kern="1200" err="1">
                <a:solidFill>
                  <a:srgbClr val="000000"/>
                </a:solidFill>
                <a:highlight>
                  <a:srgbClr val="FFFFFF"/>
                </a:highlight>
                <a:latin typeface="Courier New" panose="02070309020205020404" pitchFamily="49" charset="0"/>
                <a:ea typeface="+mn-ea"/>
                <a:cs typeface="+mn-cs"/>
              </a:rPr>
              <a:t>bereken.</a:t>
            </a:r>
            <a:r>
              <a:rPr lang="en-US" sz="850" i="1" kern="1200" err="1">
                <a:solidFill>
                  <a:srgbClr val="000000"/>
                </a:solidFill>
                <a:highlight>
                  <a:srgbClr val="FFFFFF"/>
                </a:highlight>
                <a:latin typeface="Courier New" panose="02070309020205020404" pitchFamily="49" charset="0"/>
                <a:ea typeface="+mn-ea"/>
                <a:cs typeface="+mn-cs"/>
              </a:rPr>
              <a:t>optellen</a:t>
            </a:r>
            <a:r>
              <a:rPr lang="en-US" sz="850" kern="1200">
                <a:solidFill>
                  <a:srgbClr val="000000"/>
                </a:solidFill>
                <a:highlight>
                  <a:srgbClr val="FFFFFF"/>
                </a:highlight>
                <a:latin typeface="Courier New" panose="02070309020205020404" pitchFamily="49" charset="0"/>
                <a:ea typeface="+mn-ea"/>
                <a:cs typeface="+mn-cs"/>
              </a:rPr>
              <a:t>(</a:t>
            </a:r>
            <a:r>
              <a:rPr lang="en-US" sz="850" kern="1200" err="1">
                <a:solidFill>
                  <a:srgbClr val="6A3E3E"/>
                </a:solidFill>
                <a:highlight>
                  <a:srgbClr val="FFFFFF"/>
                </a:highlight>
                <a:latin typeface="Courier New" panose="02070309020205020404" pitchFamily="49" charset="0"/>
                <a:ea typeface="+mn-ea"/>
                <a:cs typeface="+mn-cs"/>
              </a:rPr>
              <a:t>args</a:t>
            </a:r>
            <a:r>
              <a:rPr lang="en-US" sz="850" kern="1200">
                <a:solidFill>
                  <a:srgbClr val="000000"/>
                </a:solidFill>
                <a:highlight>
                  <a:srgbClr val="FFFFFF"/>
                </a:highlight>
                <a:latin typeface="Courier New" panose="02070309020205020404" pitchFamily="49" charset="0"/>
                <a:ea typeface="+mn-ea"/>
                <a:cs typeface="+mn-cs"/>
              </a:rPr>
              <a:t>);</a:t>
            </a:r>
          </a:p>
          <a:p>
            <a:pPr defTabSz="388620">
              <a:spcAft>
                <a:spcPts val="600"/>
              </a:spcAft>
            </a:pPr>
            <a:r>
              <a:rPr lang="en-US" sz="850" kern="1200" err="1">
                <a:solidFill>
                  <a:srgbClr val="000000"/>
                </a:solidFill>
                <a:highlight>
                  <a:srgbClr val="FFFFFF"/>
                </a:highlight>
                <a:latin typeface="Courier New" panose="02070309020205020404" pitchFamily="49" charset="0"/>
                <a:ea typeface="+mn-ea"/>
                <a:cs typeface="+mn-cs"/>
              </a:rPr>
              <a:t>System.</a:t>
            </a:r>
            <a:r>
              <a:rPr lang="en-US" sz="850" b="1" i="1" kern="1200" err="1">
                <a:solidFill>
                  <a:srgbClr val="0000C0"/>
                </a:solidFill>
                <a:highlight>
                  <a:srgbClr val="FFFFFF"/>
                </a:highlight>
                <a:latin typeface="Courier New" panose="02070309020205020404" pitchFamily="49" charset="0"/>
                <a:ea typeface="+mn-ea"/>
                <a:cs typeface="+mn-cs"/>
              </a:rPr>
              <a:t>out</a:t>
            </a:r>
            <a:r>
              <a:rPr lang="en-US" sz="850" kern="1200" err="1">
                <a:solidFill>
                  <a:srgbClr val="000000"/>
                </a:solidFill>
                <a:highlight>
                  <a:srgbClr val="FFFFFF"/>
                </a:highlight>
                <a:latin typeface="Courier New" panose="02070309020205020404" pitchFamily="49" charset="0"/>
                <a:ea typeface="+mn-ea"/>
                <a:cs typeface="+mn-cs"/>
              </a:rPr>
              <a:t>.println</a:t>
            </a:r>
            <a:r>
              <a:rPr lang="en-US" sz="850" kern="1200">
                <a:solidFill>
                  <a:srgbClr val="000000"/>
                </a:solidFill>
                <a:highlight>
                  <a:srgbClr val="FFFFFF"/>
                </a:highlight>
                <a:latin typeface="Courier New" panose="02070309020205020404" pitchFamily="49" charset="0"/>
                <a:ea typeface="+mn-ea"/>
                <a:cs typeface="+mn-cs"/>
              </a:rPr>
              <a:t>(</a:t>
            </a:r>
            <a:r>
              <a:rPr lang="en-US" sz="850" kern="1200" err="1">
                <a:solidFill>
                  <a:srgbClr val="6A3E3E"/>
                </a:solidFill>
                <a:highlight>
                  <a:srgbClr val="FFFFFF"/>
                </a:highlight>
                <a:latin typeface="Courier New" panose="02070309020205020404" pitchFamily="49" charset="0"/>
                <a:ea typeface="+mn-ea"/>
                <a:cs typeface="+mn-cs"/>
              </a:rPr>
              <a:t>som</a:t>
            </a:r>
            <a:r>
              <a:rPr lang="en-US" sz="850" kern="1200">
                <a:solidFill>
                  <a:srgbClr val="000000"/>
                </a:solidFill>
                <a:highlight>
                  <a:srgbClr val="FFFFFF"/>
                </a:highlight>
                <a:latin typeface="Courier New" panose="02070309020205020404" pitchFamily="49" charset="0"/>
                <a:ea typeface="+mn-ea"/>
                <a:cs typeface="+mn-cs"/>
              </a:rPr>
              <a:t>); }}</a:t>
            </a:r>
          </a:p>
          <a:p>
            <a:pPr marL="0" marR="0">
              <a:spcBef>
                <a:spcPts val="0"/>
              </a:spcBef>
              <a:spcAft>
                <a:spcPts val="600"/>
              </a:spcAft>
            </a:pPr>
            <a:endParaRPr lang="en-US" sz="1000">
              <a:solidFill>
                <a:srgbClr val="000000"/>
              </a:solidFill>
              <a:effectLst/>
              <a:highlight>
                <a:srgbClr val="FFFFFF"/>
              </a:highlight>
              <a:latin typeface="Courier New" panose="02070309020205020404" pitchFamily="49" charset="0"/>
            </a:endParaRPr>
          </a:p>
        </p:txBody>
      </p:sp>
      <p:sp>
        <p:nvSpPr>
          <p:cNvPr id="10" name="Tekstvak 9">
            <a:extLst>
              <a:ext uri="{FF2B5EF4-FFF2-40B4-BE49-F238E27FC236}">
                <a16:creationId xmlns:a16="http://schemas.microsoft.com/office/drawing/2014/main" id="{D463288A-44DB-C72D-9312-ECA350DD63BC}"/>
              </a:ext>
            </a:extLst>
          </p:cNvPr>
          <p:cNvSpPr txBox="1"/>
          <p:nvPr/>
        </p:nvSpPr>
        <p:spPr>
          <a:xfrm>
            <a:off x="6370672" y="3053097"/>
            <a:ext cx="3764894" cy="170046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defTabSz="388620">
              <a:spcAft>
                <a:spcPts val="600"/>
              </a:spcAft>
            </a:pPr>
            <a:r>
              <a:rPr lang="en-US" sz="850" b="1" kern="1200">
                <a:solidFill>
                  <a:srgbClr val="7F0055"/>
                </a:solidFill>
                <a:highlight>
                  <a:srgbClr val="FFFFFF"/>
                </a:highlight>
                <a:latin typeface="Courier New" panose="02070309020205020404" pitchFamily="49" charset="0"/>
                <a:ea typeface="+mn-ea"/>
                <a:cs typeface="+mn-cs"/>
              </a:rPr>
              <a:t>package</a:t>
            </a:r>
            <a:r>
              <a:rPr lang="en-US" sz="850" kern="1200">
                <a:solidFill>
                  <a:srgbClr val="000000"/>
                </a:solidFill>
                <a:highlight>
                  <a:srgbClr val="FFFFFF"/>
                </a:highlight>
                <a:latin typeface="Courier New" panose="02070309020205020404" pitchFamily="49" charset="0"/>
                <a:ea typeface="+mn-ea"/>
                <a:cs typeface="+mn-cs"/>
              </a:rPr>
              <a:t> tools;</a:t>
            </a:r>
          </a:p>
          <a:p>
            <a:pPr defTabSz="388620">
              <a:spcAft>
                <a:spcPts val="600"/>
              </a:spcAft>
            </a:pPr>
            <a:r>
              <a:rPr lang="en-US" sz="850" b="1" kern="1200">
                <a:solidFill>
                  <a:srgbClr val="7F0055"/>
                </a:solidFill>
                <a:highlight>
                  <a:srgbClr val="FFFFFF"/>
                </a:highlight>
                <a:latin typeface="Courier New" panose="02070309020205020404" pitchFamily="49" charset="0"/>
                <a:ea typeface="+mn-ea"/>
                <a:cs typeface="+mn-cs"/>
              </a:rPr>
              <a:t>public</a:t>
            </a:r>
            <a:r>
              <a:rPr lang="en-US" sz="850" kern="1200">
                <a:solidFill>
                  <a:srgbClr val="000000"/>
                </a:solidFill>
                <a:highlight>
                  <a:srgbClr val="FFFFFF"/>
                </a:highlight>
                <a:latin typeface="Courier New" panose="02070309020205020404" pitchFamily="49" charset="0"/>
                <a:ea typeface="+mn-ea"/>
                <a:cs typeface="+mn-cs"/>
              </a:rPr>
              <a:t> </a:t>
            </a:r>
            <a:r>
              <a:rPr lang="en-US" sz="850" b="1" kern="1200">
                <a:solidFill>
                  <a:srgbClr val="7F0055"/>
                </a:solidFill>
                <a:highlight>
                  <a:srgbClr val="FFFFFF"/>
                </a:highlight>
                <a:latin typeface="Courier New" panose="02070309020205020404" pitchFamily="49" charset="0"/>
                <a:ea typeface="+mn-ea"/>
                <a:cs typeface="+mn-cs"/>
              </a:rPr>
              <a:t>class</a:t>
            </a:r>
            <a:r>
              <a:rPr lang="en-US" sz="850" kern="1200">
                <a:solidFill>
                  <a:srgbClr val="000000"/>
                </a:solidFill>
                <a:highlight>
                  <a:srgbClr val="FFFFFF"/>
                </a:highlight>
                <a:latin typeface="Courier New" panose="02070309020205020404" pitchFamily="49" charset="0"/>
                <a:ea typeface="+mn-ea"/>
                <a:cs typeface="+mn-cs"/>
              </a:rPr>
              <a:t> </a:t>
            </a:r>
            <a:r>
              <a:rPr lang="en-US" sz="850" kern="1200" err="1">
                <a:solidFill>
                  <a:srgbClr val="000000"/>
                </a:solidFill>
                <a:highlight>
                  <a:srgbClr val="FFFFFF"/>
                </a:highlight>
                <a:latin typeface="Courier New" panose="02070309020205020404" pitchFamily="49" charset="0"/>
                <a:ea typeface="+mn-ea"/>
                <a:cs typeface="+mn-cs"/>
              </a:rPr>
              <a:t>bereken</a:t>
            </a:r>
            <a:r>
              <a:rPr lang="en-US" sz="850" kern="1200">
                <a:solidFill>
                  <a:srgbClr val="000000"/>
                </a:solidFill>
                <a:highlight>
                  <a:srgbClr val="FFFFFF"/>
                </a:highlight>
                <a:latin typeface="Courier New" panose="02070309020205020404" pitchFamily="49" charset="0"/>
                <a:ea typeface="+mn-ea"/>
                <a:cs typeface="+mn-cs"/>
              </a:rPr>
              <a:t> {</a:t>
            </a:r>
          </a:p>
          <a:p>
            <a:pPr defTabSz="388620">
              <a:spcAft>
                <a:spcPts val="600"/>
              </a:spcAft>
            </a:pPr>
            <a:r>
              <a:rPr lang="en-US" sz="850" b="1" kern="1200">
                <a:solidFill>
                  <a:srgbClr val="7F0055"/>
                </a:solidFill>
                <a:highlight>
                  <a:srgbClr val="FFFFFF"/>
                </a:highlight>
                <a:latin typeface="Courier New" panose="02070309020205020404" pitchFamily="49" charset="0"/>
                <a:ea typeface="+mn-ea"/>
                <a:cs typeface="+mn-cs"/>
              </a:rPr>
              <a:t>public</a:t>
            </a:r>
            <a:r>
              <a:rPr lang="en-US" sz="850" kern="1200">
                <a:solidFill>
                  <a:srgbClr val="000000"/>
                </a:solidFill>
                <a:highlight>
                  <a:srgbClr val="FFFFFF"/>
                </a:highlight>
                <a:latin typeface="Courier New" panose="02070309020205020404" pitchFamily="49" charset="0"/>
                <a:ea typeface="+mn-ea"/>
                <a:cs typeface="+mn-cs"/>
              </a:rPr>
              <a:t> </a:t>
            </a:r>
            <a:r>
              <a:rPr lang="en-US" sz="850" b="1" kern="1200">
                <a:solidFill>
                  <a:srgbClr val="7F0055"/>
                </a:solidFill>
                <a:highlight>
                  <a:srgbClr val="FFFFFF"/>
                </a:highlight>
                <a:latin typeface="Courier New" panose="02070309020205020404" pitchFamily="49" charset="0"/>
                <a:ea typeface="+mn-ea"/>
                <a:cs typeface="+mn-cs"/>
              </a:rPr>
              <a:t>static</a:t>
            </a:r>
            <a:r>
              <a:rPr lang="en-US" sz="850" kern="1200">
                <a:solidFill>
                  <a:srgbClr val="000000"/>
                </a:solidFill>
                <a:highlight>
                  <a:srgbClr val="FFFFFF"/>
                </a:highlight>
                <a:latin typeface="Courier New" panose="02070309020205020404" pitchFamily="49" charset="0"/>
                <a:ea typeface="+mn-ea"/>
                <a:cs typeface="+mn-cs"/>
              </a:rPr>
              <a:t> </a:t>
            </a:r>
            <a:r>
              <a:rPr lang="en-US" sz="850" b="1" kern="1200">
                <a:solidFill>
                  <a:srgbClr val="7F0055"/>
                </a:solidFill>
                <a:highlight>
                  <a:srgbClr val="FFFFFF"/>
                </a:highlight>
                <a:latin typeface="Courier New" panose="02070309020205020404" pitchFamily="49" charset="0"/>
                <a:ea typeface="+mn-ea"/>
                <a:cs typeface="+mn-cs"/>
              </a:rPr>
              <a:t>int</a:t>
            </a:r>
            <a:r>
              <a:rPr lang="en-US" sz="850" kern="1200">
                <a:solidFill>
                  <a:srgbClr val="000000"/>
                </a:solidFill>
                <a:highlight>
                  <a:srgbClr val="FFFFFF"/>
                </a:highlight>
                <a:latin typeface="Courier New" panose="02070309020205020404" pitchFamily="49" charset="0"/>
                <a:ea typeface="+mn-ea"/>
                <a:cs typeface="+mn-cs"/>
              </a:rPr>
              <a:t> </a:t>
            </a:r>
            <a:r>
              <a:rPr lang="en-US" sz="850" kern="1200" err="1">
                <a:solidFill>
                  <a:srgbClr val="000000"/>
                </a:solidFill>
                <a:highlight>
                  <a:srgbClr val="FFFFFF"/>
                </a:highlight>
                <a:latin typeface="Courier New" panose="02070309020205020404" pitchFamily="49" charset="0"/>
                <a:ea typeface="+mn-ea"/>
                <a:cs typeface="+mn-cs"/>
              </a:rPr>
              <a:t>optellen</a:t>
            </a:r>
            <a:r>
              <a:rPr lang="en-US" sz="850" kern="1200">
                <a:solidFill>
                  <a:srgbClr val="000000"/>
                </a:solidFill>
                <a:highlight>
                  <a:srgbClr val="FFFFFF"/>
                </a:highlight>
                <a:latin typeface="Courier New" panose="02070309020205020404" pitchFamily="49" charset="0"/>
                <a:ea typeface="+mn-ea"/>
                <a:cs typeface="+mn-cs"/>
              </a:rPr>
              <a:t>(String[] </a:t>
            </a:r>
            <a:r>
              <a:rPr lang="en-US" sz="850" kern="1200" err="1">
                <a:solidFill>
                  <a:srgbClr val="6A3E3E"/>
                </a:solidFill>
                <a:highlight>
                  <a:srgbClr val="FFFFFF"/>
                </a:highlight>
                <a:latin typeface="Courier New" panose="02070309020205020404" pitchFamily="49" charset="0"/>
                <a:ea typeface="+mn-ea"/>
                <a:cs typeface="+mn-cs"/>
              </a:rPr>
              <a:t>getallen</a:t>
            </a:r>
            <a:r>
              <a:rPr lang="en-US" sz="850" kern="1200">
                <a:solidFill>
                  <a:srgbClr val="000000"/>
                </a:solidFill>
                <a:highlight>
                  <a:srgbClr val="FFFFFF"/>
                </a:highlight>
                <a:latin typeface="Courier New" panose="02070309020205020404" pitchFamily="49" charset="0"/>
                <a:ea typeface="+mn-ea"/>
                <a:cs typeface="+mn-cs"/>
              </a:rPr>
              <a:t>) {</a:t>
            </a:r>
          </a:p>
          <a:p>
            <a:pPr defTabSz="388620">
              <a:spcAft>
                <a:spcPts val="600"/>
              </a:spcAft>
            </a:pPr>
            <a:r>
              <a:rPr lang="en-US" sz="850" b="1" kern="1200">
                <a:solidFill>
                  <a:srgbClr val="7F0055"/>
                </a:solidFill>
                <a:highlight>
                  <a:srgbClr val="FFFFFF"/>
                </a:highlight>
                <a:latin typeface="Courier New" panose="02070309020205020404" pitchFamily="49" charset="0"/>
                <a:ea typeface="+mn-ea"/>
                <a:cs typeface="+mn-cs"/>
              </a:rPr>
              <a:t>int</a:t>
            </a:r>
            <a:r>
              <a:rPr lang="en-US" sz="850" kern="1200">
                <a:solidFill>
                  <a:srgbClr val="000000"/>
                </a:solidFill>
                <a:highlight>
                  <a:srgbClr val="FFFFFF"/>
                </a:highlight>
                <a:latin typeface="Courier New" panose="02070309020205020404" pitchFamily="49" charset="0"/>
                <a:ea typeface="+mn-ea"/>
                <a:cs typeface="+mn-cs"/>
              </a:rPr>
              <a:t> </a:t>
            </a:r>
            <a:r>
              <a:rPr lang="en-US" sz="850" kern="1200">
                <a:solidFill>
                  <a:srgbClr val="6A3E3E"/>
                </a:solidFill>
                <a:highlight>
                  <a:srgbClr val="FFFFFF"/>
                </a:highlight>
                <a:latin typeface="Courier New" panose="02070309020205020404" pitchFamily="49" charset="0"/>
                <a:ea typeface="+mn-ea"/>
                <a:cs typeface="+mn-cs"/>
              </a:rPr>
              <a:t>sum</a:t>
            </a:r>
            <a:r>
              <a:rPr lang="en-US" sz="850" kern="1200">
                <a:solidFill>
                  <a:srgbClr val="000000"/>
                </a:solidFill>
                <a:highlight>
                  <a:srgbClr val="FFFFFF"/>
                </a:highlight>
                <a:latin typeface="Courier New" panose="02070309020205020404" pitchFamily="49" charset="0"/>
                <a:ea typeface="+mn-ea"/>
                <a:cs typeface="+mn-cs"/>
              </a:rPr>
              <a:t> = 0;</a:t>
            </a:r>
          </a:p>
          <a:p>
            <a:pPr defTabSz="388620">
              <a:spcAft>
                <a:spcPts val="600"/>
              </a:spcAft>
            </a:pPr>
            <a:r>
              <a:rPr lang="en-US" sz="850" b="1" kern="1200">
                <a:solidFill>
                  <a:srgbClr val="7F0055"/>
                </a:solidFill>
                <a:highlight>
                  <a:srgbClr val="FFFFFF"/>
                </a:highlight>
                <a:latin typeface="Courier New" panose="02070309020205020404" pitchFamily="49" charset="0"/>
                <a:ea typeface="+mn-ea"/>
                <a:cs typeface="+mn-cs"/>
              </a:rPr>
              <a:t>for</a:t>
            </a:r>
            <a:r>
              <a:rPr lang="en-US" sz="850" kern="1200">
                <a:solidFill>
                  <a:srgbClr val="000000"/>
                </a:solidFill>
                <a:highlight>
                  <a:srgbClr val="FFFFFF"/>
                </a:highlight>
                <a:latin typeface="Courier New" panose="02070309020205020404" pitchFamily="49" charset="0"/>
                <a:ea typeface="+mn-ea"/>
                <a:cs typeface="+mn-cs"/>
              </a:rPr>
              <a:t> (</a:t>
            </a:r>
            <a:r>
              <a:rPr lang="en-US" sz="850" b="1" kern="1200">
                <a:solidFill>
                  <a:srgbClr val="7F0055"/>
                </a:solidFill>
                <a:highlight>
                  <a:srgbClr val="FFFFFF"/>
                </a:highlight>
                <a:latin typeface="Courier New" panose="02070309020205020404" pitchFamily="49" charset="0"/>
                <a:ea typeface="+mn-ea"/>
                <a:cs typeface="+mn-cs"/>
              </a:rPr>
              <a:t>int</a:t>
            </a:r>
            <a:r>
              <a:rPr lang="en-US" sz="850" kern="1200">
                <a:solidFill>
                  <a:srgbClr val="000000"/>
                </a:solidFill>
                <a:highlight>
                  <a:srgbClr val="FFFFFF"/>
                </a:highlight>
                <a:latin typeface="Courier New" panose="02070309020205020404" pitchFamily="49" charset="0"/>
                <a:ea typeface="+mn-ea"/>
                <a:cs typeface="+mn-cs"/>
              </a:rPr>
              <a:t> </a:t>
            </a:r>
            <a:r>
              <a:rPr lang="en-US" sz="850" kern="1200" err="1">
                <a:solidFill>
                  <a:srgbClr val="6A3E3E"/>
                </a:solidFill>
                <a:highlight>
                  <a:srgbClr val="FFFFFF"/>
                </a:highlight>
                <a:latin typeface="Courier New" panose="02070309020205020404" pitchFamily="49" charset="0"/>
                <a:ea typeface="+mn-ea"/>
                <a:cs typeface="+mn-cs"/>
              </a:rPr>
              <a:t>i</a:t>
            </a:r>
            <a:r>
              <a:rPr lang="en-US" sz="850" kern="1200">
                <a:solidFill>
                  <a:srgbClr val="000000"/>
                </a:solidFill>
                <a:highlight>
                  <a:srgbClr val="FFFFFF"/>
                </a:highlight>
                <a:latin typeface="Courier New" panose="02070309020205020404" pitchFamily="49" charset="0"/>
                <a:ea typeface="+mn-ea"/>
                <a:cs typeface="+mn-cs"/>
              </a:rPr>
              <a:t> = 0; </a:t>
            </a:r>
            <a:r>
              <a:rPr lang="en-US" sz="850" kern="1200" err="1">
                <a:solidFill>
                  <a:srgbClr val="6A3E3E"/>
                </a:solidFill>
                <a:highlight>
                  <a:srgbClr val="FFFFFF"/>
                </a:highlight>
                <a:latin typeface="Courier New" panose="02070309020205020404" pitchFamily="49" charset="0"/>
                <a:ea typeface="+mn-ea"/>
                <a:cs typeface="+mn-cs"/>
              </a:rPr>
              <a:t>i</a:t>
            </a:r>
            <a:r>
              <a:rPr lang="en-US" sz="850" kern="1200">
                <a:solidFill>
                  <a:srgbClr val="000000"/>
                </a:solidFill>
                <a:highlight>
                  <a:srgbClr val="FFFFFF"/>
                </a:highlight>
                <a:latin typeface="Courier New" panose="02070309020205020404" pitchFamily="49" charset="0"/>
                <a:ea typeface="+mn-ea"/>
                <a:cs typeface="+mn-cs"/>
              </a:rPr>
              <a:t> &lt; </a:t>
            </a:r>
            <a:r>
              <a:rPr lang="en-US" sz="850" kern="1200" err="1">
                <a:solidFill>
                  <a:srgbClr val="6A3E3E"/>
                </a:solidFill>
                <a:highlight>
                  <a:srgbClr val="FFFFFF"/>
                </a:highlight>
                <a:latin typeface="Courier New" panose="02070309020205020404" pitchFamily="49" charset="0"/>
                <a:ea typeface="+mn-ea"/>
                <a:cs typeface="+mn-cs"/>
              </a:rPr>
              <a:t>getallen</a:t>
            </a:r>
            <a:r>
              <a:rPr lang="en-US" sz="850" kern="1200" err="1">
                <a:solidFill>
                  <a:srgbClr val="000000"/>
                </a:solidFill>
                <a:highlight>
                  <a:srgbClr val="FFFFFF"/>
                </a:highlight>
                <a:latin typeface="Courier New" panose="02070309020205020404" pitchFamily="49" charset="0"/>
                <a:ea typeface="+mn-ea"/>
                <a:cs typeface="+mn-cs"/>
              </a:rPr>
              <a:t>.</a:t>
            </a:r>
            <a:r>
              <a:rPr lang="en-US" sz="850" kern="1200" err="1">
                <a:solidFill>
                  <a:srgbClr val="0000C0"/>
                </a:solidFill>
                <a:highlight>
                  <a:srgbClr val="FFFFFF"/>
                </a:highlight>
                <a:latin typeface="Courier New" panose="02070309020205020404" pitchFamily="49" charset="0"/>
                <a:ea typeface="+mn-ea"/>
                <a:cs typeface="+mn-cs"/>
              </a:rPr>
              <a:t>length</a:t>
            </a:r>
            <a:r>
              <a:rPr lang="en-US" sz="850" kern="1200">
                <a:solidFill>
                  <a:srgbClr val="000000"/>
                </a:solidFill>
                <a:highlight>
                  <a:srgbClr val="FFFFFF"/>
                </a:highlight>
                <a:latin typeface="Courier New" panose="02070309020205020404" pitchFamily="49" charset="0"/>
                <a:ea typeface="+mn-ea"/>
                <a:cs typeface="+mn-cs"/>
              </a:rPr>
              <a:t>; </a:t>
            </a:r>
            <a:r>
              <a:rPr lang="en-US" sz="850" kern="1200" err="1">
                <a:solidFill>
                  <a:srgbClr val="6A3E3E"/>
                </a:solidFill>
                <a:highlight>
                  <a:srgbClr val="FFFFFF"/>
                </a:highlight>
                <a:latin typeface="Courier New" panose="02070309020205020404" pitchFamily="49" charset="0"/>
                <a:ea typeface="+mn-ea"/>
                <a:cs typeface="+mn-cs"/>
              </a:rPr>
              <a:t>i</a:t>
            </a:r>
            <a:r>
              <a:rPr lang="en-US" sz="850" kern="1200">
                <a:solidFill>
                  <a:srgbClr val="000000"/>
                </a:solidFill>
                <a:highlight>
                  <a:srgbClr val="FFFFFF"/>
                </a:highlight>
                <a:latin typeface="Courier New" panose="02070309020205020404" pitchFamily="49" charset="0"/>
                <a:ea typeface="+mn-ea"/>
                <a:cs typeface="+mn-cs"/>
              </a:rPr>
              <a:t>++) { </a:t>
            </a:r>
          </a:p>
          <a:p>
            <a:pPr defTabSz="388620">
              <a:spcAft>
                <a:spcPts val="600"/>
              </a:spcAft>
            </a:pPr>
            <a:r>
              <a:rPr lang="en-US" sz="850" kern="1200">
                <a:solidFill>
                  <a:srgbClr val="6A3E3E"/>
                </a:solidFill>
                <a:highlight>
                  <a:srgbClr val="FFFFFF"/>
                </a:highlight>
                <a:latin typeface="Courier New" panose="02070309020205020404" pitchFamily="49" charset="0"/>
                <a:ea typeface="+mn-ea"/>
                <a:cs typeface="+mn-cs"/>
              </a:rPr>
              <a:t>sum</a:t>
            </a:r>
            <a:r>
              <a:rPr lang="en-US" sz="850" kern="1200">
                <a:solidFill>
                  <a:srgbClr val="000000"/>
                </a:solidFill>
                <a:highlight>
                  <a:srgbClr val="FFFFFF"/>
                </a:highlight>
                <a:latin typeface="Courier New" panose="02070309020205020404" pitchFamily="49" charset="0"/>
                <a:ea typeface="+mn-ea"/>
                <a:cs typeface="+mn-cs"/>
              </a:rPr>
              <a:t> = </a:t>
            </a:r>
            <a:r>
              <a:rPr lang="en-US" sz="850" kern="1200">
                <a:solidFill>
                  <a:srgbClr val="6A3E3E"/>
                </a:solidFill>
                <a:highlight>
                  <a:srgbClr val="FFFFFF"/>
                </a:highlight>
                <a:latin typeface="Courier New" panose="02070309020205020404" pitchFamily="49" charset="0"/>
                <a:ea typeface="+mn-ea"/>
                <a:cs typeface="+mn-cs"/>
              </a:rPr>
              <a:t>sum</a:t>
            </a:r>
            <a:r>
              <a:rPr lang="en-US" sz="850" kern="1200">
                <a:solidFill>
                  <a:srgbClr val="000000"/>
                </a:solidFill>
                <a:highlight>
                  <a:srgbClr val="FFFFFF"/>
                </a:highlight>
                <a:latin typeface="Courier New" panose="02070309020205020404" pitchFamily="49" charset="0"/>
                <a:ea typeface="+mn-ea"/>
                <a:cs typeface="+mn-cs"/>
              </a:rPr>
              <a:t> + </a:t>
            </a:r>
            <a:r>
              <a:rPr lang="en-US" sz="850" kern="1200" err="1">
                <a:solidFill>
                  <a:srgbClr val="000000"/>
                </a:solidFill>
                <a:highlight>
                  <a:srgbClr val="FFFFFF"/>
                </a:highlight>
                <a:latin typeface="Courier New" panose="02070309020205020404" pitchFamily="49" charset="0"/>
                <a:ea typeface="+mn-ea"/>
                <a:cs typeface="+mn-cs"/>
              </a:rPr>
              <a:t>Integer.</a:t>
            </a:r>
            <a:r>
              <a:rPr lang="en-US" sz="850" i="1" kern="1200" err="1">
                <a:solidFill>
                  <a:srgbClr val="000000"/>
                </a:solidFill>
                <a:highlight>
                  <a:srgbClr val="FFFFFF"/>
                </a:highlight>
                <a:latin typeface="Courier New" panose="02070309020205020404" pitchFamily="49" charset="0"/>
                <a:ea typeface="+mn-ea"/>
                <a:cs typeface="+mn-cs"/>
              </a:rPr>
              <a:t>valueOf</a:t>
            </a:r>
            <a:r>
              <a:rPr lang="en-US" sz="850" kern="1200">
                <a:solidFill>
                  <a:srgbClr val="000000"/>
                </a:solidFill>
                <a:highlight>
                  <a:srgbClr val="FFFFFF"/>
                </a:highlight>
                <a:latin typeface="Courier New" panose="02070309020205020404" pitchFamily="49" charset="0"/>
                <a:ea typeface="+mn-ea"/>
                <a:cs typeface="+mn-cs"/>
              </a:rPr>
              <a:t>(</a:t>
            </a:r>
            <a:r>
              <a:rPr lang="en-US" sz="850" kern="1200" err="1">
                <a:solidFill>
                  <a:srgbClr val="6A3E3E"/>
                </a:solidFill>
                <a:highlight>
                  <a:srgbClr val="FFFFFF"/>
                </a:highlight>
                <a:latin typeface="Courier New" panose="02070309020205020404" pitchFamily="49" charset="0"/>
                <a:ea typeface="+mn-ea"/>
                <a:cs typeface="+mn-cs"/>
              </a:rPr>
              <a:t>getallen</a:t>
            </a:r>
            <a:r>
              <a:rPr lang="en-US" sz="850" kern="1200">
                <a:solidFill>
                  <a:srgbClr val="000000"/>
                </a:solidFill>
                <a:highlight>
                  <a:srgbClr val="FFFFFF"/>
                </a:highlight>
                <a:latin typeface="Courier New" panose="02070309020205020404" pitchFamily="49" charset="0"/>
                <a:ea typeface="+mn-ea"/>
                <a:cs typeface="+mn-cs"/>
              </a:rPr>
              <a:t>[</a:t>
            </a:r>
            <a:r>
              <a:rPr lang="en-US" sz="850" kern="1200" err="1">
                <a:solidFill>
                  <a:srgbClr val="6A3E3E"/>
                </a:solidFill>
                <a:highlight>
                  <a:srgbClr val="FFFFFF"/>
                </a:highlight>
                <a:latin typeface="Courier New" panose="02070309020205020404" pitchFamily="49" charset="0"/>
                <a:ea typeface="+mn-ea"/>
                <a:cs typeface="+mn-cs"/>
              </a:rPr>
              <a:t>i</a:t>
            </a:r>
            <a:r>
              <a:rPr lang="en-US" sz="850" kern="1200">
                <a:solidFill>
                  <a:srgbClr val="000000"/>
                </a:solidFill>
                <a:highlight>
                  <a:srgbClr val="FFFFFF"/>
                </a:highlight>
                <a:latin typeface="Courier New" panose="02070309020205020404" pitchFamily="49" charset="0"/>
                <a:ea typeface="+mn-ea"/>
                <a:cs typeface="+mn-cs"/>
              </a:rPr>
              <a:t>]); } </a:t>
            </a:r>
          </a:p>
          <a:p>
            <a:pPr defTabSz="388620">
              <a:spcAft>
                <a:spcPts val="600"/>
              </a:spcAft>
            </a:pPr>
            <a:r>
              <a:rPr lang="en-US" sz="850" b="1" kern="1200">
                <a:solidFill>
                  <a:srgbClr val="7F0055"/>
                </a:solidFill>
                <a:highlight>
                  <a:srgbClr val="FFFFFF"/>
                </a:highlight>
                <a:latin typeface="Courier New" panose="02070309020205020404" pitchFamily="49" charset="0"/>
                <a:ea typeface="+mn-ea"/>
                <a:cs typeface="+mn-cs"/>
              </a:rPr>
              <a:t>return</a:t>
            </a:r>
            <a:r>
              <a:rPr lang="en-US" sz="850" kern="1200">
                <a:solidFill>
                  <a:srgbClr val="000000"/>
                </a:solidFill>
                <a:highlight>
                  <a:srgbClr val="FFFFFF"/>
                </a:highlight>
                <a:latin typeface="Courier New" panose="02070309020205020404" pitchFamily="49" charset="0"/>
                <a:ea typeface="+mn-ea"/>
                <a:cs typeface="+mn-cs"/>
              </a:rPr>
              <a:t> </a:t>
            </a:r>
            <a:r>
              <a:rPr lang="en-US" sz="850" kern="1200">
                <a:solidFill>
                  <a:srgbClr val="6A3E3E"/>
                </a:solidFill>
                <a:highlight>
                  <a:srgbClr val="FFFFFF"/>
                </a:highlight>
                <a:latin typeface="Courier New" panose="02070309020205020404" pitchFamily="49" charset="0"/>
                <a:ea typeface="+mn-ea"/>
                <a:cs typeface="+mn-cs"/>
              </a:rPr>
              <a:t>sum</a:t>
            </a:r>
            <a:r>
              <a:rPr lang="en-US" sz="850" kern="1200">
                <a:solidFill>
                  <a:srgbClr val="000000"/>
                </a:solidFill>
                <a:highlight>
                  <a:srgbClr val="FFFFFF"/>
                </a:highlight>
                <a:latin typeface="Courier New" panose="02070309020205020404" pitchFamily="49" charset="0"/>
                <a:ea typeface="+mn-ea"/>
                <a:cs typeface="+mn-cs"/>
              </a:rPr>
              <a:t>; }}</a:t>
            </a:r>
          </a:p>
          <a:p>
            <a:pPr marL="0" marR="0">
              <a:spcBef>
                <a:spcPts val="0"/>
              </a:spcBef>
              <a:spcAft>
                <a:spcPts val="600"/>
              </a:spcAft>
            </a:pPr>
            <a:endParaRPr lang="en-US" sz="1000">
              <a:solidFill>
                <a:srgbClr val="000000"/>
              </a:solidFill>
              <a:effectLst/>
              <a:highlight>
                <a:srgbClr val="FFFFFF"/>
              </a:highlight>
              <a:latin typeface="Courier New" panose="02070309020205020404" pitchFamily="49" charset="0"/>
            </a:endParaRPr>
          </a:p>
        </p:txBody>
      </p:sp>
    </p:spTree>
    <p:extLst>
      <p:ext uri="{BB962C8B-B14F-4D97-AF65-F5344CB8AC3E}">
        <p14:creationId xmlns:p14="http://schemas.microsoft.com/office/powerpoint/2010/main" val="3970078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3A4A84-229A-A227-7355-C4FB299BD393}"/>
              </a:ext>
            </a:extLst>
          </p:cNvPr>
          <p:cNvSpPr>
            <a:spLocks noGrp="1"/>
          </p:cNvSpPr>
          <p:nvPr>
            <p:ph type="title"/>
          </p:nvPr>
        </p:nvSpPr>
        <p:spPr/>
        <p:txBody>
          <a:bodyPr>
            <a:normAutofit/>
          </a:bodyPr>
          <a:lstStyle/>
          <a:p>
            <a:r>
              <a:rPr lang="en-GB" dirty="0" err="1"/>
              <a:t>Rekenprogramma</a:t>
            </a:r>
            <a:r>
              <a:rPr lang="en-GB" dirty="0"/>
              <a:t> </a:t>
            </a:r>
            <a:endParaRPr lang="LID4096" dirty="0"/>
          </a:p>
        </p:txBody>
      </p:sp>
      <p:sp>
        <p:nvSpPr>
          <p:cNvPr id="4" name="Tekstvak 3">
            <a:extLst>
              <a:ext uri="{FF2B5EF4-FFF2-40B4-BE49-F238E27FC236}">
                <a16:creationId xmlns:a16="http://schemas.microsoft.com/office/drawing/2014/main" id="{3352F5FC-0442-E734-AC31-280403316A1C}"/>
              </a:ext>
            </a:extLst>
          </p:cNvPr>
          <p:cNvSpPr txBox="1"/>
          <p:nvPr/>
        </p:nvSpPr>
        <p:spPr>
          <a:xfrm>
            <a:off x="7551717" y="2666883"/>
            <a:ext cx="4382262" cy="132343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0" marR="0">
              <a:spcBef>
                <a:spcPts val="0"/>
              </a:spcBef>
              <a:spcAft>
                <a:spcPts val="0"/>
              </a:spcAft>
            </a:pPr>
            <a:r>
              <a:rPr lang="en-US" sz="1000" b="1" dirty="0">
                <a:solidFill>
                  <a:srgbClr val="7F0055"/>
                </a:solidFill>
                <a:effectLst/>
                <a:highlight>
                  <a:srgbClr val="FFFFFF"/>
                </a:highlight>
                <a:latin typeface="Courier New" panose="02070309020205020404" pitchFamily="49" charset="0"/>
              </a:rPr>
              <a:t>package</a:t>
            </a:r>
            <a:r>
              <a:rPr lang="en-US" sz="1000" dirty="0">
                <a:solidFill>
                  <a:srgbClr val="000000"/>
                </a:solidFill>
                <a:effectLst/>
                <a:highlight>
                  <a:srgbClr val="FFFFFF"/>
                </a:highlight>
                <a:latin typeface="Courier New" panose="02070309020205020404" pitchFamily="49" charset="0"/>
              </a:rPr>
              <a:t> </a:t>
            </a:r>
            <a:r>
              <a:rPr lang="en-US" sz="1000" dirty="0" err="1">
                <a:solidFill>
                  <a:srgbClr val="000000"/>
                </a:solidFill>
                <a:effectLst/>
                <a:highlight>
                  <a:srgbClr val="FFFFFF"/>
                </a:highlight>
                <a:latin typeface="Courier New" panose="02070309020205020404" pitchFamily="49" charset="0"/>
              </a:rPr>
              <a:t>com.</a:t>
            </a:r>
            <a:r>
              <a:rPr lang="en-US" sz="1000" dirty="0" err="1">
                <a:solidFill>
                  <a:srgbClr val="000000"/>
                </a:solidFill>
                <a:highlight>
                  <a:srgbClr val="FFFFFF"/>
                </a:highlight>
                <a:latin typeface="Courier New" panose="02070309020205020404" pitchFamily="49" charset="0"/>
              </a:rPr>
              <a:t>c</a:t>
            </a:r>
            <a:r>
              <a:rPr lang="en-US" sz="1000" dirty="0" err="1">
                <a:solidFill>
                  <a:srgbClr val="000000"/>
                </a:solidFill>
                <a:effectLst/>
                <a:highlight>
                  <a:srgbClr val="FFFFFF"/>
                </a:highlight>
                <a:latin typeface="Courier New" panose="02070309020205020404" pitchFamily="49" charset="0"/>
              </a:rPr>
              <a:t>apgemini.training</a:t>
            </a:r>
            <a:r>
              <a:rPr lang="en-US" sz="1000" dirty="0">
                <a:solidFill>
                  <a:srgbClr val="000000"/>
                </a:solidFill>
                <a:effectLst/>
                <a:highlight>
                  <a:srgbClr val="FFFFFF"/>
                </a:highlight>
                <a:latin typeface="Courier New" panose="02070309020205020404" pitchFamily="49" charset="0"/>
              </a:rPr>
              <a:t>;</a:t>
            </a:r>
          </a:p>
          <a:p>
            <a:pPr marL="0" marR="0">
              <a:spcBef>
                <a:spcPts val="0"/>
              </a:spcBef>
              <a:spcAft>
                <a:spcPts val="0"/>
              </a:spcAft>
            </a:pPr>
            <a:r>
              <a:rPr lang="en-US" sz="1000" b="1" dirty="0">
                <a:solidFill>
                  <a:srgbClr val="7F0055"/>
                </a:solidFill>
                <a:effectLst/>
                <a:highlight>
                  <a:srgbClr val="FFFFFF"/>
                </a:highlight>
                <a:latin typeface="Courier New" panose="02070309020205020404" pitchFamily="49" charset="0"/>
              </a:rPr>
              <a:t>public</a:t>
            </a:r>
            <a:r>
              <a:rPr lang="en-US" sz="1000" dirty="0">
                <a:solidFill>
                  <a:srgbClr val="000000"/>
                </a:solidFill>
                <a:effectLst/>
                <a:highlight>
                  <a:srgbClr val="FFFFFF"/>
                </a:highlight>
                <a:latin typeface="Courier New" panose="02070309020205020404" pitchFamily="49" charset="0"/>
              </a:rPr>
              <a:t> </a:t>
            </a:r>
            <a:r>
              <a:rPr lang="en-US" sz="1000" b="1" dirty="0">
                <a:solidFill>
                  <a:srgbClr val="7F0055"/>
                </a:solidFill>
                <a:effectLst/>
                <a:highlight>
                  <a:srgbClr val="FFFFFF"/>
                </a:highlight>
                <a:latin typeface="Courier New" panose="02070309020205020404" pitchFamily="49" charset="0"/>
              </a:rPr>
              <a:t>class</a:t>
            </a:r>
            <a:r>
              <a:rPr lang="en-US" sz="1000" dirty="0">
                <a:solidFill>
                  <a:srgbClr val="000000"/>
                </a:solidFill>
                <a:effectLst/>
                <a:highlight>
                  <a:srgbClr val="FFFFFF"/>
                </a:highlight>
                <a:latin typeface="Courier New" panose="02070309020205020404" pitchFamily="49" charset="0"/>
              </a:rPr>
              <a:t> </a:t>
            </a:r>
            <a:r>
              <a:rPr lang="en-US" sz="1000" dirty="0" err="1">
                <a:solidFill>
                  <a:srgbClr val="000000"/>
                </a:solidFill>
                <a:effectLst/>
                <a:highlight>
                  <a:srgbClr val="FFFFFF"/>
                </a:highlight>
                <a:latin typeface="Courier New" panose="02070309020205020404" pitchFamily="49" charset="0"/>
              </a:rPr>
              <a:t>rekenen</a:t>
            </a:r>
            <a:r>
              <a:rPr lang="en-US" sz="1000" dirty="0">
                <a:solidFill>
                  <a:srgbClr val="000000"/>
                </a:solidFill>
                <a:effectLst/>
                <a:highlight>
                  <a:srgbClr val="FFFFFF"/>
                </a:highlight>
                <a:latin typeface="Courier New" panose="02070309020205020404" pitchFamily="49" charset="0"/>
              </a:rPr>
              <a:t> {</a:t>
            </a:r>
          </a:p>
          <a:p>
            <a:pPr marL="0" marR="0">
              <a:spcBef>
                <a:spcPts val="0"/>
              </a:spcBef>
              <a:spcAft>
                <a:spcPts val="0"/>
              </a:spcAft>
            </a:pPr>
            <a:r>
              <a:rPr lang="en-US" sz="1000" b="1" dirty="0">
                <a:solidFill>
                  <a:srgbClr val="7F0055"/>
                </a:solidFill>
                <a:effectLst/>
                <a:highlight>
                  <a:srgbClr val="FFFFFF"/>
                </a:highlight>
                <a:latin typeface="Courier New" panose="02070309020205020404" pitchFamily="49" charset="0"/>
              </a:rPr>
              <a:t>public</a:t>
            </a:r>
            <a:r>
              <a:rPr lang="en-US" sz="1000" dirty="0">
                <a:solidFill>
                  <a:srgbClr val="000000"/>
                </a:solidFill>
                <a:effectLst/>
                <a:highlight>
                  <a:srgbClr val="FFFFFF"/>
                </a:highlight>
                <a:latin typeface="Courier New" panose="02070309020205020404" pitchFamily="49" charset="0"/>
              </a:rPr>
              <a:t> </a:t>
            </a:r>
            <a:r>
              <a:rPr lang="en-US" sz="1000" b="1" dirty="0">
                <a:solidFill>
                  <a:srgbClr val="7F0055"/>
                </a:solidFill>
                <a:effectLst/>
                <a:highlight>
                  <a:srgbClr val="FFFFFF"/>
                </a:highlight>
                <a:latin typeface="Courier New" panose="02070309020205020404" pitchFamily="49" charset="0"/>
              </a:rPr>
              <a:t>static</a:t>
            </a:r>
            <a:r>
              <a:rPr lang="en-US" sz="1000" dirty="0">
                <a:solidFill>
                  <a:srgbClr val="000000"/>
                </a:solidFill>
                <a:effectLst/>
                <a:highlight>
                  <a:srgbClr val="FFFFFF"/>
                </a:highlight>
                <a:latin typeface="Courier New" panose="02070309020205020404" pitchFamily="49" charset="0"/>
              </a:rPr>
              <a:t> </a:t>
            </a:r>
            <a:r>
              <a:rPr lang="en-US" sz="1000" b="1" dirty="0">
                <a:solidFill>
                  <a:srgbClr val="7F0055"/>
                </a:solidFill>
                <a:effectLst/>
                <a:highlight>
                  <a:srgbClr val="FFFFFF"/>
                </a:highlight>
                <a:latin typeface="Courier New" panose="02070309020205020404" pitchFamily="49" charset="0"/>
              </a:rPr>
              <a:t>void</a:t>
            </a:r>
            <a:r>
              <a:rPr lang="en-US" sz="1000" dirty="0">
                <a:solidFill>
                  <a:srgbClr val="000000"/>
                </a:solidFill>
                <a:effectLst/>
                <a:highlight>
                  <a:srgbClr val="FFFFFF"/>
                </a:highlight>
                <a:latin typeface="Courier New" panose="02070309020205020404" pitchFamily="49" charset="0"/>
              </a:rPr>
              <a:t> main(String[] </a:t>
            </a:r>
            <a:r>
              <a:rPr lang="en-US" sz="1000" dirty="0" err="1">
                <a:solidFill>
                  <a:srgbClr val="6A3E3E"/>
                </a:solidFill>
                <a:effectLst/>
                <a:highlight>
                  <a:srgbClr val="FFFFFF"/>
                </a:highlight>
                <a:latin typeface="Courier New" panose="02070309020205020404" pitchFamily="49" charset="0"/>
              </a:rPr>
              <a:t>args</a:t>
            </a:r>
            <a:r>
              <a:rPr lang="en-US" sz="1000" dirty="0">
                <a:solidFill>
                  <a:srgbClr val="000000"/>
                </a:solidFill>
                <a:effectLst/>
                <a:highlight>
                  <a:srgbClr val="FFFFFF"/>
                </a:highlight>
                <a:latin typeface="Courier New" panose="02070309020205020404" pitchFamily="49" charset="0"/>
              </a:rPr>
              <a:t>) {</a:t>
            </a:r>
          </a:p>
          <a:p>
            <a:pPr marL="0" marR="0">
              <a:spcBef>
                <a:spcPts val="0"/>
              </a:spcBef>
              <a:spcAft>
                <a:spcPts val="0"/>
              </a:spcAft>
            </a:pPr>
            <a:r>
              <a:rPr lang="en-US" sz="1000" dirty="0">
                <a:solidFill>
                  <a:srgbClr val="3F7F5F"/>
                </a:solidFill>
                <a:effectLst/>
                <a:highlight>
                  <a:srgbClr val="FFFFFF"/>
                </a:highlight>
                <a:latin typeface="Courier New" panose="02070309020205020404" pitchFamily="49" charset="0"/>
              </a:rPr>
              <a:t>//String[] </a:t>
            </a:r>
            <a:r>
              <a:rPr lang="en-US" sz="1000" u="sng" dirty="0" err="1">
                <a:solidFill>
                  <a:srgbClr val="3F7F5F"/>
                </a:solidFill>
                <a:effectLst/>
                <a:highlight>
                  <a:srgbClr val="FFFFFF"/>
                </a:highlight>
                <a:latin typeface="Courier New" panose="02070309020205020404" pitchFamily="49" charset="0"/>
              </a:rPr>
              <a:t>mijngetallen</a:t>
            </a:r>
            <a:r>
              <a:rPr lang="en-US" sz="1000" dirty="0">
                <a:solidFill>
                  <a:srgbClr val="3F7F5F"/>
                </a:solidFill>
                <a:effectLst/>
                <a:highlight>
                  <a:srgbClr val="FFFFFF"/>
                </a:highlight>
                <a:latin typeface="Courier New" panose="02070309020205020404" pitchFamily="49" charset="0"/>
              </a:rPr>
              <a:t> = { "1", "2", "3" };</a:t>
            </a:r>
            <a:endParaRPr lang="en-US" sz="1000" dirty="0">
              <a:solidFill>
                <a:srgbClr val="000000"/>
              </a:solidFill>
              <a:effectLst/>
              <a:highlight>
                <a:srgbClr val="FFFFFF"/>
              </a:highlight>
              <a:latin typeface="Courier New" panose="02070309020205020404" pitchFamily="49" charset="0"/>
            </a:endParaRPr>
          </a:p>
          <a:p>
            <a:pPr marL="0" marR="0">
              <a:spcBef>
                <a:spcPts val="0"/>
              </a:spcBef>
              <a:spcAft>
                <a:spcPts val="0"/>
              </a:spcAft>
            </a:pPr>
            <a:r>
              <a:rPr lang="en-US" sz="1000" dirty="0">
                <a:solidFill>
                  <a:srgbClr val="3F7F5F"/>
                </a:solidFill>
                <a:effectLst/>
                <a:highlight>
                  <a:srgbClr val="FFFFFF"/>
                </a:highlight>
                <a:latin typeface="Courier New" panose="02070309020205020404" pitchFamily="49" charset="0"/>
              </a:rPr>
              <a:t>//</a:t>
            </a:r>
            <a:r>
              <a:rPr lang="en-US" sz="1000" u="sng" dirty="0" err="1">
                <a:solidFill>
                  <a:srgbClr val="3F7F5F"/>
                </a:solidFill>
                <a:effectLst/>
                <a:highlight>
                  <a:srgbClr val="FFFFFF"/>
                </a:highlight>
                <a:latin typeface="Courier New" panose="02070309020205020404" pitchFamily="49" charset="0"/>
              </a:rPr>
              <a:t>args</a:t>
            </a:r>
            <a:r>
              <a:rPr lang="en-US" sz="1000" dirty="0">
                <a:solidFill>
                  <a:srgbClr val="3F7F5F"/>
                </a:solidFill>
                <a:effectLst/>
                <a:highlight>
                  <a:srgbClr val="FFFFFF"/>
                </a:highlight>
                <a:latin typeface="Courier New" panose="02070309020205020404" pitchFamily="49" charset="0"/>
              </a:rPr>
              <a:t> = </a:t>
            </a:r>
            <a:r>
              <a:rPr lang="en-US" sz="1000" u="sng" dirty="0" err="1">
                <a:solidFill>
                  <a:srgbClr val="3F7F5F"/>
                </a:solidFill>
                <a:effectLst/>
                <a:highlight>
                  <a:srgbClr val="FFFFFF"/>
                </a:highlight>
                <a:latin typeface="Courier New" panose="02070309020205020404" pitchFamily="49" charset="0"/>
              </a:rPr>
              <a:t>mijngetallen</a:t>
            </a:r>
            <a:r>
              <a:rPr lang="en-US" sz="1000" dirty="0">
                <a:solidFill>
                  <a:srgbClr val="3F7F5F"/>
                </a:solidFill>
                <a:effectLst/>
                <a:highlight>
                  <a:srgbClr val="FFFFFF"/>
                </a:highlight>
                <a:latin typeface="Courier New" panose="02070309020205020404" pitchFamily="49" charset="0"/>
              </a:rPr>
              <a:t> ;</a:t>
            </a:r>
            <a:endParaRPr lang="en-US" sz="1000" dirty="0">
              <a:solidFill>
                <a:srgbClr val="000000"/>
              </a:solidFill>
              <a:effectLst/>
              <a:highlight>
                <a:srgbClr val="FFFFFF"/>
              </a:highlight>
              <a:latin typeface="Courier New" panose="02070309020205020404" pitchFamily="49" charset="0"/>
            </a:endParaRPr>
          </a:p>
          <a:p>
            <a:pPr marL="0" marR="0">
              <a:spcBef>
                <a:spcPts val="0"/>
              </a:spcBef>
              <a:spcAft>
                <a:spcPts val="0"/>
              </a:spcAft>
            </a:pPr>
            <a:r>
              <a:rPr lang="en-US" sz="1000" b="1" dirty="0">
                <a:solidFill>
                  <a:srgbClr val="7F0055"/>
                </a:solidFill>
                <a:effectLst/>
                <a:highlight>
                  <a:srgbClr val="FFFFFF"/>
                </a:highlight>
                <a:latin typeface="Courier New" panose="02070309020205020404" pitchFamily="49" charset="0"/>
              </a:rPr>
              <a:t>int</a:t>
            </a:r>
            <a:r>
              <a:rPr lang="en-US" sz="1000" dirty="0">
                <a:solidFill>
                  <a:srgbClr val="000000"/>
                </a:solidFill>
                <a:effectLst/>
                <a:highlight>
                  <a:srgbClr val="FFFFFF"/>
                </a:highlight>
                <a:latin typeface="Courier New" panose="02070309020205020404" pitchFamily="49" charset="0"/>
              </a:rPr>
              <a:t> </a:t>
            </a:r>
            <a:r>
              <a:rPr lang="en-US" sz="1000" dirty="0" err="1">
                <a:solidFill>
                  <a:srgbClr val="6A3E3E"/>
                </a:solidFill>
                <a:effectLst/>
                <a:highlight>
                  <a:srgbClr val="FFFFFF"/>
                </a:highlight>
                <a:latin typeface="Courier New" panose="02070309020205020404" pitchFamily="49" charset="0"/>
              </a:rPr>
              <a:t>som</a:t>
            </a:r>
            <a:r>
              <a:rPr lang="en-US" sz="1000" dirty="0">
                <a:solidFill>
                  <a:srgbClr val="000000"/>
                </a:solidFill>
                <a:effectLst/>
                <a:highlight>
                  <a:srgbClr val="FFFFFF"/>
                </a:highlight>
                <a:latin typeface="Courier New" panose="02070309020205020404" pitchFamily="49" charset="0"/>
              </a:rPr>
              <a:t> =</a:t>
            </a:r>
            <a:r>
              <a:rPr lang="en-US" sz="1000" dirty="0" err="1">
                <a:solidFill>
                  <a:srgbClr val="000000"/>
                </a:solidFill>
                <a:effectLst/>
                <a:highlight>
                  <a:srgbClr val="FFFFFF"/>
                </a:highlight>
                <a:latin typeface="Courier New" panose="02070309020205020404" pitchFamily="49" charset="0"/>
              </a:rPr>
              <a:t>bereken.</a:t>
            </a:r>
            <a:r>
              <a:rPr lang="en-US" sz="1000" i="1" dirty="0" err="1">
                <a:solidFill>
                  <a:srgbClr val="000000"/>
                </a:solidFill>
                <a:effectLst/>
                <a:highlight>
                  <a:srgbClr val="FFFFFF"/>
                </a:highlight>
                <a:latin typeface="Courier New" panose="02070309020205020404" pitchFamily="49" charset="0"/>
              </a:rPr>
              <a:t>optellen</a:t>
            </a:r>
            <a:r>
              <a:rPr lang="en-US" sz="1000" dirty="0">
                <a:solidFill>
                  <a:srgbClr val="000000"/>
                </a:solidFill>
                <a:effectLst/>
                <a:highlight>
                  <a:srgbClr val="FFFFFF"/>
                </a:highlight>
                <a:latin typeface="Courier New" panose="02070309020205020404" pitchFamily="49" charset="0"/>
              </a:rPr>
              <a:t>(</a:t>
            </a:r>
            <a:r>
              <a:rPr lang="en-US" sz="1000" dirty="0" err="1">
                <a:solidFill>
                  <a:srgbClr val="6A3E3E"/>
                </a:solidFill>
                <a:effectLst/>
                <a:highlight>
                  <a:srgbClr val="FFFFFF"/>
                </a:highlight>
                <a:latin typeface="Courier New" panose="02070309020205020404" pitchFamily="49" charset="0"/>
              </a:rPr>
              <a:t>args</a:t>
            </a:r>
            <a:r>
              <a:rPr lang="en-US" sz="1000" dirty="0">
                <a:solidFill>
                  <a:srgbClr val="000000"/>
                </a:solidFill>
                <a:effectLst/>
                <a:highlight>
                  <a:srgbClr val="FFFFFF"/>
                </a:highlight>
                <a:latin typeface="Courier New" panose="02070309020205020404" pitchFamily="49" charset="0"/>
              </a:rPr>
              <a:t>);</a:t>
            </a:r>
          </a:p>
          <a:p>
            <a:pPr marL="0" marR="0">
              <a:spcBef>
                <a:spcPts val="0"/>
              </a:spcBef>
              <a:spcAft>
                <a:spcPts val="0"/>
              </a:spcAft>
            </a:pPr>
            <a:r>
              <a:rPr lang="en-US" sz="1000" dirty="0" err="1">
                <a:solidFill>
                  <a:srgbClr val="000000"/>
                </a:solidFill>
                <a:effectLst/>
                <a:highlight>
                  <a:srgbClr val="FFFFFF"/>
                </a:highlight>
                <a:latin typeface="Courier New" panose="02070309020205020404" pitchFamily="49" charset="0"/>
              </a:rPr>
              <a:t>System.</a:t>
            </a:r>
            <a:r>
              <a:rPr lang="en-US" sz="1000" b="1" i="1" dirty="0" err="1">
                <a:solidFill>
                  <a:srgbClr val="0000C0"/>
                </a:solidFill>
                <a:effectLst/>
                <a:highlight>
                  <a:srgbClr val="FFFFFF"/>
                </a:highlight>
                <a:latin typeface="Courier New" panose="02070309020205020404" pitchFamily="49" charset="0"/>
              </a:rPr>
              <a:t>out</a:t>
            </a:r>
            <a:r>
              <a:rPr lang="en-US" sz="1000" dirty="0" err="1">
                <a:solidFill>
                  <a:srgbClr val="000000"/>
                </a:solidFill>
                <a:effectLst/>
                <a:highlight>
                  <a:srgbClr val="FFFFFF"/>
                </a:highlight>
                <a:latin typeface="Courier New" panose="02070309020205020404" pitchFamily="49" charset="0"/>
              </a:rPr>
              <a:t>.println</a:t>
            </a:r>
            <a:r>
              <a:rPr lang="en-US" sz="1000" dirty="0">
                <a:solidFill>
                  <a:srgbClr val="000000"/>
                </a:solidFill>
                <a:effectLst/>
                <a:highlight>
                  <a:srgbClr val="FFFFFF"/>
                </a:highlight>
                <a:latin typeface="Courier New" panose="02070309020205020404" pitchFamily="49" charset="0"/>
              </a:rPr>
              <a:t>(</a:t>
            </a:r>
            <a:r>
              <a:rPr lang="en-US" sz="1000" dirty="0" err="1">
                <a:solidFill>
                  <a:srgbClr val="6A3E3E"/>
                </a:solidFill>
                <a:effectLst/>
                <a:highlight>
                  <a:srgbClr val="FFFFFF"/>
                </a:highlight>
                <a:latin typeface="Courier New" panose="02070309020205020404" pitchFamily="49" charset="0"/>
              </a:rPr>
              <a:t>som</a:t>
            </a:r>
            <a:r>
              <a:rPr lang="en-US" sz="1000" dirty="0">
                <a:solidFill>
                  <a:srgbClr val="000000"/>
                </a:solidFill>
                <a:effectLst/>
                <a:highlight>
                  <a:srgbClr val="FFFFFF"/>
                </a:highlight>
                <a:latin typeface="Courier New" panose="02070309020205020404" pitchFamily="49" charset="0"/>
              </a:rPr>
              <a:t>); }}</a:t>
            </a:r>
          </a:p>
          <a:p>
            <a:pPr marL="0" marR="0">
              <a:spcBef>
                <a:spcPts val="0"/>
              </a:spcBef>
              <a:spcAft>
                <a:spcPts val="0"/>
              </a:spcAft>
            </a:pPr>
            <a:endParaRPr lang="en-US" sz="1000" dirty="0">
              <a:solidFill>
                <a:srgbClr val="000000"/>
              </a:solidFill>
              <a:effectLst/>
              <a:highlight>
                <a:srgbClr val="FFFFFF"/>
              </a:highlight>
              <a:latin typeface="Courier New" panose="02070309020205020404" pitchFamily="49" charset="0"/>
            </a:endParaRPr>
          </a:p>
        </p:txBody>
      </p:sp>
      <p:sp>
        <p:nvSpPr>
          <p:cNvPr id="5" name="Tekstvak 4">
            <a:extLst>
              <a:ext uri="{FF2B5EF4-FFF2-40B4-BE49-F238E27FC236}">
                <a16:creationId xmlns:a16="http://schemas.microsoft.com/office/drawing/2014/main" id="{FFB6DBF6-4DEA-36D8-BDB5-346B1983ABEE}"/>
              </a:ext>
            </a:extLst>
          </p:cNvPr>
          <p:cNvSpPr txBox="1"/>
          <p:nvPr/>
        </p:nvSpPr>
        <p:spPr>
          <a:xfrm>
            <a:off x="7551717" y="4411905"/>
            <a:ext cx="4382262" cy="132343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000" b="1">
                <a:solidFill>
                  <a:srgbClr val="7F0055"/>
                </a:solidFill>
                <a:effectLst/>
                <a:highlight>
                  <a:srgbClr val="FFFFFF"/>
                </a:highlight>
                <a:latin typeface="Courier New" panose="02070309020205020404" pitchFamily="49" charset="0"/>
              </a:rPr>
              <a:t>package</a:t>
            </a:r>
            <a:r>
              <a:rPr lang="en-US" sz="1000">
                <a:solidFill>
                  <a:srgbClr val="000000"/>
                </a:solidFill>
                <a:effectLst/>
                <a:highlight>
                  <a:srgbClr val="FFFFFF"/>
                </a:highlight>
                <a:latin typeface="Courier New" panose="02070309020205020404" pitchFamily="49" charset="0"/>
              </a:rPr>
              <a:t> com.</a:t>
            </a:r>
            <a:r>
              <a:rPr lang="en-US" sz="1000">
                <a:solidFill>
                  <a:srgbClr val="000000"/>
                </a:solidFill>
                <a:highlight>
                  <a:srgbClr val="FFFFFF"/>
                </a:highlight>
                <a:latin typeface="Courier New" panose="02070309020205020404" pitchFamily="49" charset="0"/>
              </a:rPr>
              <a:t>c</a:t>
            </a:r>
            <a:r>
              <a:rPr lang="en-US" sz="1000">
                <a:solidFill>
                  <a:srgbClr val="000000"/>
                </a:solidFill>
                <a:effectLst/>
                <a:highlight>
                  <a:srgbClr val="FFFFFF"/>
                </a:highlight>
                <a:latin typeface="Courier New" panose="02070309020205020404" pitchFamily="49" charset="0"/>
              </a:rPr>
              <a:t>apgemini.training;</a:t>
            </a:r>
          </a:p>
          <a:p>
            <a:pPr marL="0" marR="0">
              <a:spcBef>
                <a:spcPts val="0"/>
              </a:spcBef>
              <a:spcAft>
                <a:spcPts val="0"/>
              </a:spcAft>
            </a:pPr>
            <a:r>
              <a:rPr lang="en-US" sz="1000" b="1">
                <a:solidFill>
                  <a:srgbClr val="7F0055"/>
                </a:solidFill>
                <a:effectLst/>
                <a:highlight>
                  <a:srgbClr val="FFFFFF"/>
                </a:highlight>
                <a:latin typeface="Courier New" panose="02070309020205020404" pitchFamily="49" charset="0"/>
              </a:rPr>
              <a:t>public</a:t>
            </a:r>
            <a:r>
              <a:rPr lang="en-US" sz="1000">
                <a:solidFill>
                  <a:srgbClr val="000000"/>
                </a:solidFill>
                <a:effectLst/>
                <a:highlight>
                  <a:srgbClr val="FFFFFF"/>
                </a:highlight>
                <a:latin typeface="Courier New" panose="02070309020205020404" pitchFamily="49" charset="0"/>
              </a:rPr>
              <a:t> </a:t>
            </a:r>
            <a:r>
              <a:rPr lang="en-US" sz="1000" b="1">
                <a:solidFill>
                  <a:srgbClr val="7F0055"/>
                </a:solidFill>
                <a:effectLst/>
                <a:highlight>
                  <a:srgbClr val="FFFFFF"/>
                </a:highlight>
                <a:latin typeface="Courier New" panose="02070309020205020404" pitchFamily="49" charset="0"/>
              </a:rPr>
              <a:t>class</a:t>
            </a:r>
            <a:r>
              <a:rPr lang="en-US" sz="1000">
                <a:solidFill>
                  <a:srgbClr val="000000"/>
                </a:solidFill>
                <a:effectLst/>
                <a:highlight>
                  <a:srgbClr val="FFFFFF"/>
                </a:highlight>
                <a:latin typeface="Courier New" panose="02070309020205020404" pitchFamily="49" charset="0"/>
              </a:rPr>
              <a:t> bereken {</a:t>
            </a:r>
          </a:p>
          <a:p>
            <a:pPr marL="0" marR="0">
              <a:spcBef>
                <a:spcPts val="0"/>
              </a:spcBef>
              <a:spcAft>
                <a:spcPts val="0"/>
              </a:spcAft>
            </a:pPr>
            <a:r>
              <a:rPr lang="en-US" sz="1000" b="1">
                <a:solidFill>
                  <a:srgbClr val="7F0055"/>
                </a:solidFill>
                <a:effectLst/>
                <a:highlight>
                  <a:srgbClr val="FFFFFF"/>
                </a:highlight>
                <a:latin typeface="Courier New" panose="02070309020205020404" pitchFamily="49" charset="0"/>
              </a:rPr>
              <a:t>public</a:t>
            </a:r>
            <a:r>
              <a:rPr lang="en-US" sz="1000">
                <a:solidFill>
                  <a:srgbClr val="000000"/>
                </a:solidFill>
                <a:effectLst/>
                <a:highlight>
                  <a:srgbClr val="FFFFFF"/>
                </a:highlight>
                <a:latin typeface="Courier New" panose="02070309020205020404" pitchFamily="49" charset="0"/>
              </a:rPr>
              <a:t> </a:t>
            </a:r>
            <a:r>
              <a:rPr lang="en-US" sz="1000" b="1">
                <a:solidFill>
                  <a:srgbClr val="7F0055"/>
                </a:solidFill>
                <a:effectLst/>
                <a:highlight>
                  <a:srgbClr val="FFFFFF"/>
                </a:highlight>
                <a:latin typeface="Courier New" panose="02070309020205020404" pitchFamily="49" charset="0"/>
              </a:rPr>
              <a:t>static</a:t>
            </a:r>
            <a:r>
              <a:rPr lang="en-US" sz="1000">
                <a:solidFill>
                  <a:srgbClr val="000000"/>
                </a:solidFill>
                <a:effectLst/>
                <a:highlight>
                  <a:srgbClr val="FFFFFF"/>
                </a:highlight>
                <a:latin typeface="Courier New" panose="02070309020205020404" pitchFamily="49" charset="0"/>
              </a:rPr>
              <a:t> </a:t>
            </a:r>
            <a:r>
              <a:rPr lang="en-US" sz="1000" b="1">
                <a:solidFill>
                  <a:srgbClr val="7F0055"/>
                </a:solidFill>
                <a:effectLst/>
                <a:highlight>
                  <a:srgbClr val="FFFFFF"/>
                </a:highlight>
                <a:latin typeface="Courier New" panose="02070309020205020404" pitchFamily="49" charset="0"/>
              </a:rPr>
              <a:t>int</a:t>
            </a:r>
            <a:r>
              <a:rPr lang="en-US" sz="1000">
                <a:solidFill>
                  <a:srgbClr val="000000"/>
                </a:solidFill>
                <a:effectLst/>
                <a:highlight>
                  <a:srgbClr val="FFFFFF"/>
                </a:highlight>
                <a:latin typeface="Courier New" panose="02070309020205020404" pitchFamily="49" charset="0"/>
              </a:rPr>
              <a:t> optellen(String[] </a:t>
            </a:r>
            <a:r>
              <a:rPr lang="en-US" sz="1000">
                <a:solidFill>
                  <a:srgbClr val="6A3E3E"/>
                </a:solidFill>
                <a:effectLst/>
                <a:highlight>
                  <a:srgbClr val="FFFFFF"/>
                </a:highlight>
                <a:latin typeface="Courier New" panose="02070309020205020404" pitchFamily="49" charset="0"/>
              </a:rPr>
              <a:t>getallen</a:t>
            </a:r>
            <a:r>
              <a:rPr lang="en-US" sz="1000">
                <a:solidFill>
                  <a:srgbClr val="000000"/>
                </a:solidFill>
                <a:effectLst/>
                <a:highlight>
                  <a:srgbClr val="FFFFFF"/>
                </a:highlight>
                <a:latin typeface="Courier New" panose="02070309020205020404" pitchFamily="49" charset="0"/>
              </a:rPr>
              <a:t>) {</a:t>
            </a:r>
          </a:p>
          <a:p>
            <a:pPr marL="0" marR="0">
              <a:spcBef>
                <a:spcPts val="0"/>
              </a:spcBef>
              <a:spcAft>
                <a:spcPts val="0"/>
              </a:spcAft>
            </a:pPr>
            <a:r>
              <a:rPr lang="en-US" sz="1000" b="1">
                <a:solidFill>
                  <a:srgbClr val="7F0055"/>
                </a:solidFill>
                <a:effectLst/>
                <a:highlight>
                  <a:srgbClr val="FFFFFF"/>
                </a:highlight>
                <a:latin typeface="Courier New" panose="02070309020205020404" pitchFamily="49" charset="0"/>
              </a:rPr>
              <a:t>int</a:t>
            </a:r>
            <a:r>
              <a:rPr lang="en-US" sz="1000">
                <a:solidFill>
                  <a:srgbClr val="000000"/>
                </a:solidFill>
                <a:effectLst/>
                <a:highlight>
                  <a:srgbClr val="FFFFFF"/>
                </a:highlight>
                <a:latin typeface="Courier New" panose="02070309020205020404" pitchFamily="49" charset="0"/>
              </a:rPr>
              <a:t> </a:t>
            </a:r>
            <a:r>
              <a:rPr lang="en-US" sz="1000">
                <a:solidFill>
                  <a:srgbClr val="6A3E3E"/>
                </a:solidFill>
                <a:effectLst/>
                <a:highlight>
                  <a:srgbClr val="FFFFFF"/>
                </a:highlight>
                <a:latin typeface="Courier New" panose="02070309020205020404" pitchFamily="49" charset="0"/>
              </a:rPr>
              <a:t>sum</a:t>
            </a:r>
            <a:r>
              <a:rPr lang="en-US" sz="1000">
                <a:solidFill>
                  <a:srgbClr val="000000"/>
                </a:solidFill>
                <a:effectLst/>
                <a:highlight>
                  <a:srgbClr val="FFFFFF"/>
                </a:highlight>
                <a:latin typeface="Courier New" panose="02070309020205020404" pitchFamily="49" charset="0"/>
              </a:rPr>
              <a:t> = 0;</a:t>
            </a:r>
          </a:p>
          <a:p>
            <a:pPr marL="0" marR="0">
              <a:spcBef>
                <a:spcPts val="0"/>
              </a:spcBef>
              <a:spcAft>
                <a:spcPts val="0"/>
              </a:spcAft>
            </a:pPr>
            <a:r>
              <a:rPr lang="en-US" sz="1000" b="1">
                <a:solidFill>
                  <a:srgbClr val="7F0055"/>
                </a:solidFill>
                <a:effectLst/>
                <a:highlight>
                  <a:srgbClr val="FFFFFF"/>
                </a:highlight>
                <a:latin typeface="Courier New" panose="02070309020205020404" pitchFamily="49" charset="0"/>
              </a:rPr>
              <a:t>for</a:t>
            </a:r>
            <a:r>
              <a:rPr lang="en-US" sz="1000">
                <a:solidFill>
                  <a:srgbClr val="000000"/>
                </a:solidFill>
                <a:effectLst/>
                <a:highlight>
                  <a:srgbClr val="FFFFFF"/>
                </a:highlight>
                <a:latin typeface="Courier New" panose="02070309020205020404" pitchFamily="49" charset="0"/>
              </a:rPr>
              <a:t> (</a:t>
            </a:r>
            <a:r>
              <a:rPr lang="en-US" sz="1000" b="1">
                <a:solidFill>
                  <a:srgbClr val="7F0055"/>
                </a:solidFill>
                <a:effectLst/>
                <a:highlight>
                  <a:srgbClr val="FFFFFF"/>
                </a:highlight>
                <a:latin typeface="Courier New" panose="02070309020205020404" pitchFamily="49" charset="0"/>
              </a:rPr>
              <a:t>int</a:t>
            </a:r>
            <a:r>
              <a:rPr lang="en-US" sz="1000">
                <a:solidFill>
                  <a:srgbClr val="000000"/>
                </a:solidFill>
                <a:effectLst/>
                <a:highlight>
                  <a:srgbClr val="FFFFFF"/>
                </a:highlight>
                <a:latin typeface="Courier New" panose="02070309020205020404" pitchFamily="49" charset="0"/>
              </a:rPr>
              <a:t> </a:t>
            </a:r>
            <a:r>
              <a:rPr lang="en-US" sz="1000">
                <a:solidFill>
                  <a:srgbClr val="6A3E3E"/>
                </a:solidFill>
                <a:effectLst/>
                <a:highlight>
                  <a:srgbClr val="FFFFFF"/>
                </a:highlight>
                <a:latin typeface="Courier New" panose="02070309020205020404" pitchFamily="49" charset="0"/>
              </a:rPr>
              <a:t>i</a:t>
            </a:r>
            <a:r>
              <a:rPr lang="en-US" sz="1000">
                <a:solidFill>
                  <a:srgbClr val="000000"/>
                </a:solidFill>
                <a:effectLst/>
                <a:highlight>
                  <a:srgbClr val="FFFFFF"/>
                </a:highlight>
                <a:latin typeface="Courier New" panose="02070309020205020404" pitchFamily="49" charset="0"/>
              </a:rPr>
              <a:t> = 0; </a:t>
            </a:r>
            <a:r>
              <a:rPr lang="en-US" sz="1000">
                <a:solidFill>
                  <a:srgbClr val="6A3E3E"/>
                </a:solidFill>
                <a:effectLst/>
                <a:highlight>
                  <a:srgbClr val="FFFFFF"/>
                </a:highlight>
                <a:latin typeface="Courier New" panose="02070309020205020404" pitchFamily="49" charset="0"/>
              </a:rPr>
              <a:t>i</a:t>
            </a:r>
            <a:r>
              <a:rPr lang="en-US" sz="1000">
                <a:solidFill>
                  <a:srgbClr val="000000"/>
                </a:solidFill>
                <a:effectLst/>
                <a:highlight>
                  <a:srgbClr val="FFFFFF"/>
                </a:highlight>
                <a:latin typeface="Courier New" panose="02070309020205020404" pitchFamily="49" charset="0"/>
              </a:rPr>
              <a:t> &lt; </a:t>
            </a:r>
            <a:r>
              <a:rPr lang="en-US" sz="1000">
                <a:solidFill>
                  <a:srgbClr val="6A3E3E"/>
                </a:solidFill>
                <a:effectLst/>
                <a:highlight>
                  <a:srgbClr val="FFFFFF"/>
                </a:highlight>
                <a:latin typeface="Courier New" panose="02070309020205020404" pitchFamily="49" charset="0"/>
              </a:rPr>
              <a:t>getallen</a:t>
            </a:r>
            <a:r>
              <a:rPr lang="en-US" sz="1000">
                <a:solidFill>
                  <a:srgbClr val="000000"/>
                </a:solidFill>
                <a:effectLst/>
                <a:highlight>
                  <a:srgbClr val="FFFFFF"/>
                </a:highlight>
                <a:latin typeface="Courier New" panose="02070309020205020404" pitchFamily="49" charset="0"/>
              </a:rPr>
              <a:t>.</a:t>
            </a:r>
            <a:r>
              <a:rPr lang="en-US" sz="1000">
                <a:solidFill>
                  <a:srgbClr val="0000C0"/>
                </a:solidFill>
                <a:effectLst/>
                <a:highlight>
                  <a:srgbClr val="FFFFFF"/>
                </a:highlight>
                <a:latin typeface="Courier New" panose="02070309020205020404" pitchFamily="49" charset="0"/>
              </a:rPr>
              <a:t>length</a:t>
            </a:r>
            <a:r>
              <a:rPr lang="en-US" sz="1000">
                <a:solidFill>
                  <a:srgbClr val="000000"/>
                </a:solidFill>
                <a:effectLst/>
                <a:highlight>
                  <a:srgbClr val="FFFFFF"/>
                </a:highlight>
                <a:latin typeface="Courier New" panose="02070309020205020404" pitchFamily="49" charset="0"/>
              </a:rPr>
              <a:t>; </a:t>
            </a:r>
            <a:r>
              <a:rPr lang="en-US" sz="1000">
                <a:solidFill>
                  <a:srgbClr val="6A3E3E"/>
                </a:solidFill>
                <a:effectLst/>
                <a:highlight>
                  <a:srgbClr val="FFFFFF"/>
                </a:highlight>
                <a:latin typeface="Courier New" panose="02070309020205020404" pitchFamily="49" charset="0"/>
              </a:rPr>
              <a:t>i</a:t>
            </a:r>
            <a:r>
              <a:rPr lang="en-US" sz="1000">
                <a:solidFill>
                  <a:srgbClr val="000000"/>
                </a:solidFill>
                <a:effectLst/>
                <a:highlight>
                  <a:srgbClr val="FFFFFF"/>
                </a:highlight>
                <a:latin typeface="Courier New" panose="02070309020205020404" pitchFamily="49" charset="0"/>
              </a:rPr>
              <a:t>++) { </a:t>
            </a:r>
          </a:p>
          <a:p>
            <a:pPr marL="0" marR="0">
              <a:spcBef>
                <a:spcPts val="0"/>
              </a:spcBef>
              <a:spcAft>
                <a:spcPts val="0"/>
              </a:spcAft>
            </a:pPr>
            <a:r>
              <a:rPr lang="en-US" sz="1000">
                <a:solidFill>
                  <a:srgbClr val="6A3E3E"/>
                </a:solidFill>
                <a:effectLst/>
                <a:highlight>
                  <a:srgbClr val="FFFFFF"/>
                </a:highlight>
                <a:latin typeface="Courier New" panose="02070309020205020404" pitchFamily="49" charset="0"/>
              </a:rPr>
              <a:t>sum</a:t>
            </a:r>
            <a:r>
              <a:rPr lang="en-US" sz="1000">
                <a:solidFill>
                  <a:srgbClr val="000000"/>
                </a:solidFill>
                <a:effectLst/>
                <a:highlight>
                  <a:srgbClr val="FFFFFF"/>
                </a:highlight>
                <a:latin typeface="Courier New" panose="02070309020205020404" pitchFamily="49" charset="0"/>
              </a:rPr>
              <a:t> = </a:t>
            </a:r>
            <a:r>
              <a:rPr lang="en-US" sz="1000">
                <a:solidFill>
                  <a:srgbClr val="6A3E3E"/>
                </a:solidFill>
                <a:effectLst/>
                <a:highlight>
                  <a:srgbClr val="FFFFFF"/>
                </a:highlight>
                <a:latin typeface="Courier New" panose="02070309020205020404" pitchFamily="49" charset="0"/>
              </a:rPr>
              <a:t>sum</a:t>
            </a:r>
            <a:r>
              <a:rPr lang="en-US" sz="1000">
                <a:solidFill>
                  <a:srgbClr val="000000"/>
                </a:solidFill>
                <a:effectLst/>
                <a:highlight>
                  <a:srgbClr val="FFFFFF"/>
                </a:highlight>
                <a:latin typeface="Courier New" panose="02070309020205020404" pitchFamily="49" charset="0"/>
              </a:rPr>
              <a:t> + Integer.</a:t>
            </a:r>
            <a:r>
              <a:rPr lang="en-US" sz="1000" i="1">
                <a:solidFill>
                  <a:srgbClr val="000000"/>
                </a:solidFill>
                <a:effectLst/>
                <a:highlight>
                  <a:srgbClr val="FFFFFF"/>
                </a:highlight>
                <a:latin typeface="Courier New" panose="02070309020205020404" pitchFamily="49" charset="0"/>
              </a:rPr>
              <a:t>valueOf</a:t>
            </a:r>
            <a:r>
              <a:rPr lang="en-US" sz="1000">
                <a:solidFill>
                  <a:srgbClr val="000000"/>
                </a:solidFill>
                <a:effectLst/>
                <a:highlight>
                  <a:srgbClr val="FFFFFF"/>
                </a:highlight>
                <a:latin typeface="Courier New" panose="02070309020205020404" pitchFamily="49" charset="0"/>
              </a:rPr>
              <a:t>(</a:t>
            </a:r>
            <a:r>
              <a:rPr lang="en-US" sz="1000">
                <a:solidFill>
                  <a:srgbClr val="6A3E3E"/>
                </a:solidFill>
                <a:effectLst/>
                <a:highlight>
                  <a:srgbClr val="FFFFFF"/>
                </a:highlight>
                <a:latin typeface="Courier New" panose="02070309020205020404" pitchFamily="49" charset="0"/>
              </a:rPr>
              <a:t>getallen</a:t>
            </a:r>
            <a:r>
              <a:rPr lang="en-US" sz="1000">
                <a:solidFill>
                  <a:srgbClr val="000000"/>
                </a:solidFill>
                <a:effectLst/>
                <a:highlight>
                  <a:srgbClr val="FFFFFF"/>
                </a:highlight>
                <a:latin typeface="Courier New" panose="02070309020205020404" pitchFamily="49" charset="0"/>
              </a:rPr>
              <a:t>[</a:t>
            </a:r>
            <a:r>
              <a:rPr lang="en-US" sz="1000">
                <a:solidFill>
                  <a:srgbClr val="6A3E3E"/>
                </a:solidFill>
                <a:effectLst/>
                <a:highlight>
                  <a:srgbClr val="FFFFFF"/>
                </a:highlight>
                <a:latin typeface="Courier New" panose="02070309020205020404" pitchFamily="49" charset="0"/>
              </a:rPr>
              <a:t>i</a:t>
            </a:r>
            <a:r>
              <a:rPr lang="en-US" sz="1000">
                <a:solidFill>
                  <a:srgbClr val="000000"/>
                </a:solidFill>
                <a:effectLst/>
                <a:highlight>
                  <a:srgbClr val="FFFFFF"/>
                </a:highlight>
                <a:latin typeface="Courier New" panose="02070309020205020404" pitchFamily="49" charset="0"/>
              </a:rPr>
              <a:t>]); } </a:t>
            </a:r>
          </a:p>
          <a:p>
            <a:pPr marL="0" marR="0">
              <a:spcBef>
                <a:spcPts val="0"/>
              </a:spcBef>
              <a:spcAft>
                <a:spcPts val="0"/>
              </a:spcAft>
            </a:pPr>
            <a:r>
              <a:rPr lang="en-US" sz="1000" b="1">
                <a:solidFill>
                  <a:srgbClr val="7F0055"/>
                </a:solidFill>
                <a:effectLst/>
                <a:highlight>
                  <a:srgbClr val="FFFFFF"/>
                </a:highlight>
                <a:latin typeface="Courier New" panose="02070309020205020404" pitchFamily="49" charset="0"/>
              </a:rPr>
              <a:t>return</a:t>
            </a:r>
            <a:r>
              <a:rPr lang="en-US" sz="1000">
                <a:solidFill>
                  <a:srgbClr val="000000"/>
                </a:solidFill>
                <a:effectLst/>
                <a:highlight>
                  <a:srgbClr val="FFFFFF"/>
                </a:highlight>
                <a:latin typeface="Courier New" panose="02070309020205020404" pitchFamily="49" charset="0"/>
              </a:rPr>
              <a:t> </a:t>
            </a:r>
            <a:r>
              <a:rPr lang="en-US" sz="1000">
                <a:solidFill>
                  <a:srgbClr val="6A3E3E"/>
                </a:solidFill>
                <a:effectLst/>
                <a:highlight>
                  <a:srgbClr val="FFFFFF"/>
                </a:highlight>
                <a:latin typeface="Courier New" panose="02070309020205020404" pitchFamily="49" charset="0"/>
              </a:rPr>
              <a:t>sum</a:t>
            </a:r>
            <a:r>
              <a:rPr lang="en-US" sz="1000">
                <a:solidFill>
                  <a:srgbClr val="000000"/>
                </a:solidFill>
                <a:effectLst/>
                <a:highlight>
                  <a:srgbClr val="FFFFFF"/>
                </a:highlight>
                <a:latin typeface="Courier New" panose="02070309020205020404" pitchFamily="49" charset="0"/>
              </a:rPr>
              <a:t>; }}</a:t>
            </a:r>
          </a:p>
          <a:p>
            <a:pPr marL="0" marR="0">
              <a:spcBef>
                <a:spcPts val="0"/>
              </a:spcBef>
              <a:spcAft>
                <a:spcPts val="0"/>
              </a:spcAft>
            </a:pPr>
            <a:endParaRPr lang="en-US" sz="1000" dirty="0">
              <a:solidFill>
                <a:srgbClr val="000000"/>
              </a:solidFill>
              <a:effectLst/>
              <a:highlight>
                <a:srgbClr val="FFFFFF"/>
              </a:highlight>
              <a:latin typeface="Courier New" panose="02070309020205020404" pitchFamily="49" charset="0"/>
            </a:endParaRPr>
          </a:p>
        </p:txBody>
      </p:sp>
      <p:sp>
        <p:nvSpPr>
          <p:cNvPr id="9" name="Tekstvak 8">
            <a:extLst>
              <a:ext uri="{FF2B5EF4-FFF2-40B4-BE49-F238E27FC236}">
                <a16:creationId xmlns:a16="http://schemas.microsoft.com/office/drawing/2014/main" id="{ACD84803-0547-70FA-E644-51C9AC19C946}"/>
              </a:ext>
            </a:extLst>
          </p:cNvPr>
          <p:cNvSpPr txBox="1"/>
          <p:nvPr/>
        </p:nvSpPr>
        <p:spPr>
          <a:xfrm>
            <a:off x="838200" y="1506022"/>
            <a:ext cx="1057534" cy="369332"/>
          </a:xfrm>
          <a:prstGeom prst="rect">
            <a:avLst/>
          </a:prstGeom>
          <a:noFill/>
        </p:spPr>
        <p:txBody>
          <a:bodyPr wrap="none" rtlCol="0">
            <a:spAutoFit/>
          </a:bodyPr>
          <a:lstStyle/>
          <a:p>
            <a:r>
              <a:rPr lang="en-GB"/>
              <a:t>Opgave 1</a:t>
            </a:r>
            <a:endParaRPr lang="LID4096" dirty="0"/>
          </a:p>
        </p:txBody>
      </p:sp>
      <p:sp>
        <p:nvSpPr>
          <p:cNvPr id="10" name="Tekstvak 9">
            <a:extLst>
              <a:ext uri="{FF2B5EF4-FFF2-40B4-BE49-F238E27FC236}">
                <a16:creationId xmlns:a16="http://schemas.microsoft.com/office/drawing/2014/main" id="{10AD0CDE-8FF7-ACD8-6D06-E04BDAFF601F}"/>
              </a:ext>
            </a:extLst>
          </p:cNvPr>
          <p:cNvSpPr txBox="1"/>
          <p:nvPr/>
        </p:nvSpPr>
        <p:spPr>
          <a:xfrm>
            <a:off x="7478565" y="2297551"/>
            <a:ext cx="1378839" cy="369332"/>
          </a:xfrm>
          <a:prstGeom prst="rect">
            <a:avLst/>
          </a:prstGeom>
          <a:noFill/>
        </p:spPr>
        <p:txBody>
          <a:bodyPr wrap="none" rtlCol="0">
            <a:spAutoFit/>
          </a:bodyPr>
          <a:lstStyle/>
          <a:p>
            <a:r>
              <a:rPr lang="en-GB"/>
              <a:t>rekenen.java</a:t>
            </a:r>
            <a:endParaRPr lang="LID4096" dirty="0"/>
          </a:p>
        </p:txBody>
      </p:sp>
      <p:sp>
        <p:nvSpPr>
          <p:cNvPr id="11" name="Tekstvak 10">
            <a:extLst>
              <a:ext uri="{FF2B5EF4-FFF2-40B4-BE49-F238E27FC236}">
                <a16:creationId xmlns:a16="http://schemas.microsoft.com/office/drawing/2014/main" id="{D816049C-F1F2-53CD-47D2-948E187F1AA0}"/>
              </a:ext>
            </a:extLst>
          </p:cNvPr>
          <p:cNvSpPr txBox="1"/>
          <p:nvPr/>
        </p:nvSpPr>
        <p:spPr>
          <a:xfrm>
            <a:off x="7478564" y="4033436"/>
            <a:ext cx="1378839" cy="369332"/>
          </a:xfrm>
          <a:prstGeom prst="rect">
            <a:avLst/>
          </a:prstGeom>
          <a:noFill/>
        </p:spPr>
        <p:txBody>
          <a:bodyPr wrap="none" rtlCol="0">
            <a:spAutoFit/>
          </a:bodyPr>
          <a:lstStyle/>
          <a:p>
            <a:r>
              <a:rPr lang="en-GB"/>
              <a:t>bereken.java</a:t>
            </a:r>
            <a:endParaRPr lang="LID4096" dirty="0"/>
          </a:p>
        </p:txBody>
      </p:sp>
      <p:pic>
        <p:nvPicPr>
          <p:cNvPr id="13" name="Afbeelding 12">
            <a:extLst>
              <a:ext uri="{FF2B5EF4-FFF2-40B4-BE49-F238E27FC236}">
                <a16:creationId xmlns:a16="http://schemas.microsoft.com/office/drawing/2014/main" id="{ABEF9B61-B538-914B-5AED-F3295FD7E32D}"/>
              </a:ext>
            </a:extLst>
          </p:cNvPr>
          <p:cNvPicPr>
            <a:picLocks noChangeAspect="1"/>
          </p:cNvPicPr>
          <p:nvPr/>
        </p:nvPicPr>
        <p:blipFill>
          <a:blip r:embed="rId3"/>
          <a:stretch>
            <a:fillRect/>
          </a:stretch>
        </p:blipFill>
        <p:spPr>
          <a:xfrm>
            <a:off x="9777243" y="845927"/>
            <a:ext cx="2156736" cy="1671687"/>
          </a:xfrm>
          <a:prstGeom prst="rect">
            <a:avLst/>
          </a:prstGeom>
          <a:ln w="6350">
            <a:solidFill>
              <a:schemeClr val="tx1"/>
            </a:solidFill>
          </a:ln>
        </p:spPr>
      </p:pic>
      <p:sp>
        <p:nvSpPr>
          <p:cNvPr id="14" name="Tekstvak 13">
            <a:extLst>
              <a:ext uri="{FF2B5EF4-FFF2-40B4-BE49-F238E27FC236}">
                <a16:creationId xmlns:a16="http://schemas.microsoft.com/office/drawing/2014/main" id="{6AA1BA4F-1987-49FF-D8AE-0C01D81A2ECA}"/>
              </a:ext>
            </a:extLst>
          </p:cNvPr>
          <p:cNvSpPr txBox="1"/>
          <p:nvPr/>
        </p:nvSpPr>
        <p:spPr>
          <a:xfrm>
            <a:off x="838200" y="1875354"/>
            <a:ext cx="6640364" cy="4739759"/>
          </a:xfrm>
          <a:prstGeom prst="rect">
            <a:avLst/>
          </a:prstGeom>
          <a:noFill/>
        </p:spPr>
        <p:txBody>
          <a:bodyPr wrap="square" rtlCol="0">
            <a:spAutoFit/>
          </a:bodyPr>
          <a:lstStyle/>
          <a:p>
            <a:pPr marL="285750" indent="-285750">
              <a:buFont typeface="Arial" panose="020B0604020202020204" pitchFamily="34" charset="0"/>
              <a:buChar char="•"/>
            </a:pPr>
            <a:r>
              <a:rPr lang="en-GB" dirty="0"/>
              <a:t>File, New , Java project</a:t>
            </a:r>
          </a:p>
          <a:p>
            <a:pPr marL="285750" indent="-285750">
              <a:buFont typeface="Arial" panose="020B0604020202020204" pitchFamily="34" charset="0"/>
              <a:buChar char="•"/>
            </a:pPr>
            <a:r>
              <a:rPr lang="en-GB" dirty="0" err="1"/>
              <a:t>Vul</a:t>
            </a:r>
            <a:r>
              <a:rPr lang="en-GB" dirty="0"/>
              <a:t> </a:t>
            </a:r>
            <a:r>
              <a:rPr lang="en-GB" dirty="0" err="1"/>
              <a:t>een</a:t>
            </a:r>
            <a:r>
              <a:rPr lang="en-GB" dirty="0"/>
              <a:t> </a:t>
            </a:r>
            <a:r>
              <a:rPr lang="en-GB" dirty="0" err="1"/>
              <a:t>Projectnaam</a:t>
            </a:r>
            <a:r>
              <a:rPr lang="en-GB" dirty="0"/>
              <a:t> in (tools)</a:t>
            </a:r>
          </a:p>
          <a:p>
            <a:pPr marL="285750" indent="-285750">
              <a:buFont typeface="Arial" panose="020B0604020202020204" pitchFamily="34" charset="0"/>
              <a:buChar char="•"/>
            </a:pPr>
            <a:r>
              <a:rPr lang="en-GB" dirty="0" err="1"/>
              <a:t>Kies</a:t>
            </a:r>
            <a:r>
              <a:rPr lang="en-GB" dirty="0"/>
              <a:t> JavaSE-17 </a:t>
            </a:r>
            <a:r>
              <a:rPr lang="en-GB" dirty="0" err="1"/>
              <a:t>als</a:t>
            </a:r>
            <a:r>
              <a:rPr lang="en-GB" dirty="0"/>
              <a:t> execution environment</a:t>
            </a:r>
          </a:p>
          <a:p>
            <a:pPr marL="285750" indent="-285750">
              <a:buFont typeface="Arial" panose="020B0604020202020204" pitchFamily="34" charset="0"/>
              <a:buChar char="•"/>
            </a:pPr>
            <a:r>
              <a:rPr lang="en-GB" dirty="0"/>
              <a:t>Finish (rest default)</a:t>
            </a:r>
          </a:p>
          <a:p>
            <a:pPr marL="285750" indent="-285750">
              <a:buFont typeface="Arial" panose="020B0604020202020204" pitchFamily="34" charset="0"/>
              <a:buChar char="•"/>
            </a:pPr>
            <a:r>
              <a:rPr lang="en-GB" dirty="0"/>
              <a:t>Maak in </a:t>
            </a:r>
            <a:r>
              <a:rPr lang="en-GB" dirty="0" err="1"/>
              <a:t>src</a:t>
            </a:r>
            <a:r>
              <a:rPr lang="en-GB" dirty="0"/>
              <a:t> </a:t>
            </a:r>
            <a:r>
              <a:rPr lang="en-GB" dirty="0" err="1"/>
              <a:t>een</a:t>
            </a:r>
            <a:r>
              <a:rPr lang="en-GB" dirty="0"/>
              <a:t> package </a:t>
            </a:r>
            <a:r>
              <a:rPr lang="en-GB" dirty="0" err="1"/>
              <a:t>aan</a:t>
            </a:r>
            <a:r>
              <a:rPr lang="en-GB" dirty="0"/>
              <a:t> (</a:t>
            </a:r>
            <a:r>
              <a:rPr lang="en-GB" dirty="0" err="1"/>
              <a:t>com.capgemini.traning</a:t>
            </a:r>
            <a:r>
              <a:rPr lang="en-GB" dirty="0"/>
              <a:t>)</a:t>
            </a:r>
          </a:p>
          <a:p>
            <a:pPr marL="285750" indent="-285750">
              <a:buFont typeface="Arial" panose="020B0604020202020204" pitchFamily="34" charset="0"/>
              <a:buChar char="•"/>
            </a:pPr>
            <a:r>
              <a:rPr lang="en-GB" dirty="0"/>
              <a:t>Maak de class </a:t>
            </a:r>
            <a:r>
              <a:rPr lang="en-GB" dirty="0" err="1"/>
              <a:t>rekenen</a:t>
            </a:r>
            <a:r>
              <a:rPr lang="en-GB" dirty="0"/>
              <a:t> </a:t>
            </a:r>
            <a:r>
              <a:rPr lang="en-GB" dirty="0" err="1"/>
              <a:t>aan</a:t>
            </a:r>
            <a:r>
              <a:rPr lang="en-GB" dirty="0"/>
              <a:t> met </a:t>
            </a:r>
            <a:r>
              <a:rPr lang="en-GB" dirty="0" err="1"/>
              <a:t>onderstaande</a:t>
            </a:r>
            <a:r>
              <a:rPr lang="en-GB" dirty="0"/>
              <a:t> setting</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err="1"/>
              <a:t>Bovenstaande</a:t>
            </a:r>
            <a:r>
              <a:rPr lang="en-GB" dirty="0"/>
              <a:t> is </a:t>
            </a:r>
            <a:r>
              <a:rPr lang="en-GB" dirty="0" err="1"/>
              <a:t>belangrijk</a:t>
            </a:r>
            <a:r>
              <a:rPr lang="en-GB" dirty="0"/>
              <a:t> </a:t>
            </a:r>
            <a:r>
              <a:rPr lang="en-GB" dirty="0" err="1"/>
              <a:t>hier</a:t>
            </a:r>
            <a:r>
              <a:rPr lang="en-GB" dirty="0"/>
              <a:t> start de Java app mee.</a:t>
            </a:r>
          </a:p>
          <a:p>
            <a:pPr marL="285750" indent="-285750">
              <a:buFont typeface="Arial" panose="020B0604020202020204" pitchFamily="34" charset="0"/>
              <a:buChar char="•"/>
            </a:pPr>
            <a:r>
              <a:rPr lang="en-GB" dirty="0"/>
              <a:t>Maak de class </a:t>
            </a:r>
            <a:r>
              <a:rPr lang="en-GB" dirty="0" err="1"/>
              <a:t>bereken</a:t>
            </a:r>
            <a:r>
              <a:rPr lang="en-GB" dirty="0"/>
              <a:t> </a:t>
            </a:r>
            <a:r>
              <a:rPr lang="en-GB" dirty="0" err="1"/>
              <a:t>aan</a:t>
            </a:r>
            <a:endParaRPr lang="en-GB" dirty="0"/>
          </a:p>
          <a:p>
            <a:pPr marL="285750" indent="-285750">
              <a:buFont typeface="Arial" panose="020B0604020202020204" pitchFamily="34" charset="0"/>
              <a:buChar char="•"/>
            </a:pPr>
            <a:r>
              <a:rPr lang="en-GB" dirty="0" err="1"/>
              <a:t>Rechtermuis</a:t>
            </a:r>
            <a:r>
              <a:rPr lang="en-GB" dirty="0"/>
              <a:t> op je project (run as java </a:t>
            </a:r>
            <a:r>
              <a:rPr lang="en-GB" dirty="0" err="1"/>
              <a:t>applicatie</a:t>
            </a:r>
            <a:r>
              <a:rPr lang="en-GB" dirty="0"/>
              <a:t>)</a:t>
            </a:r>
          </a:p>
          <a:p>
            <a:pPr marL="285750" indent="-285750">
              <a:buFont typeface="Arial" panose="020B0604020202020204" pitchFamily="34" charset="0"/>
              <a:buChar char="•"/>
            </a:pPr>
            <a:r>
              <a:rPr lang="en-GB" dirty="0"/>
              <a:t>In je console </a:t>
            </a:r>
            <a:r>
              <a:rPr lang="en-GB" dirty="0" err="1"/>
              <a:t>zou</a:t>
            </a:r>
            <a:r>
              <a:rPr lang="en-GB" dirty="0"/>
              <a:t> 0 </a:t>
            </a:r>
            <a:r>
              <a:rPr lang="en-GB" dirty="0" err="1"/>
              <a:t>moeten</a:t>
            </a:r>
            <a:r>
              <a:rPr lang="en-GB" dirty="0"/>
              <a:t> </a:t>
            </a:r>
            <a:r>
              <a:rPr lang="en-GB" dirty="0" err="1"/>
              <a:t>komen</a:t>
            </a:r>
            <a:r>
              <a:rPr lang="en-GB" dirty="0"/>
              <a:t> </a:t>
            </a:r>
          </a:p>
          <a:p>
            <a:pPr marL="285750" indent="-285750">
              <a:buFont typeface="Arial" panose="020B0604020202020204" pitchFamily="34" charset="0"/>
              <a:buChar char="•"/>
            </a:pPr>
            <a:r>
              <a:rPr lang="en-GB" dirty="0" err="1"/>
              <a:t>Verwijder</a:t>
            </a:r>
            <a:r>
              <a:rPr lang="en-GB" dirty="0"/>
              <a:t> de comments in rekenen.java</a:t>
            </a:r>
          </a:p>
          <a:p>
            <a:pPr marL="285750" indent="-285750">
              <a:buFont typeface="Arial" panose="020B0604020202020204" pitchFamily="34" charset="0"/>
              <a:buChar char="•"/>
            </a:pPr>
            <a:r>
              <a:rPr lang="en-GB" dirty="0"/>
              <a:t>Run </a:t>
            </a:r>
            <a:r>
              <a:rPr lang="en-GB" dirty="0" err="1"/>
              <a:t>opnieuw</a:t>
            </a:r>
            <a:r>
              <a:rPr lang="en-GB" dirty="0"/>
              <a:t> , er </a:t>
            </a:r>
            <a:r>
              <a:rPr lang="en-GB" dirty="0" err="1"/>
              <a:t>zou</a:t>
            </a:r>
            <a:r>
              <a:rPr lang="en-GB" dirty="0"/>
              <a:t> nu 6 </a:t>
            </a:r>
            <a:r>
              <a:rPr lang="en-GB" dirty="0" err="1"/>
              <a:t>moeten</a:t>
            </a:r>
            <a:r>
              <a:rPr lang="en-GB" dirty="0"/>
              <a:t> </a:t>
            </a:r>
            <a:r>
              <a:rPr lang="en-GB" dirty="0" err="1"/>
              <a:t>uitkomen</a:t>
            </a:r>
            <a:r>
              <a:rPr lang="en-GB" dirty="0"/>
              <a:t> </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endParaRPr lang="LID4096" sz="1600" dirty="0"/>
          </a:p>
        </p:txBody>
      </p:sp>
      <p:pic>
        <p:nvPicPr>
          <p:cNvPr id="16" name="Afbeelding 15">
            <a:extLst>
              <a:ext uri="{FF2B5EF4-FFF2-40B4-BE49-F238E27FC236}">
                <a16:creationId xmlns:a16="http://schemas.microsoft.com/office/drawing/2014/main" id="{E26F1FBE-3AD3-9D44-2F61-031F3120E141}"/>
              </a:ext>
            </a:extLst>
          </p:cNvPr>
          <p:cNvPicPr>
            <a:picLocks noChangeAspect="1"/>
          </p:cNvPicPr>
          <p:nvPr/>
        </p:nvPicPr>
        <p:blipFill>
          <a:blip r:embed="rId4"/>
          <a:stretch>
            <a:fillRect/>
          </a:stretch>
        </p:blipFill>
        <p:spPr>
          <a:xfrm>
            <a:off x="1287921" y="3873706"/>
            <a:ext cx="3343742" cy="371527"/>
          </a:xfrm>
          <a:prstGeom prst="rect">
            <a:avLst/>
          </a:prstGeom>
        </p:spPr>
      </p:pic>
      <p:sp>
        <p:nvSpPr>
          <p:cNvPr id="18" name="Tekstvak 17">
            <a:extLst>
              <a:ext uri="{FF2B5EF4-FFF2-40B4-BE49-F238E27FC236}">
                <a16:creationId xmlns:a16="http://schemas.microsoft.com/office/drawing/2014/main" id="{C96C81B8-FE52-8CA1-E204-7869E1916827}"/>
              </a:ext>
            </a:extLst>
          </p:cNvPr>
          <p:cNvSpPr txBox="1"/>
          <p:nvPr/>
        </p:nvSpPr>
        <p:spPr>
          <a:xfrm>
            <a:off x="318609" y="86876"/>
            <a:ext cx="7398808" cy="369332"/>
          </a:xfrm>
          <a:prstGeom prst="rect">
            <a:avLst/>
          </a:prstGeom>
          <a:noFill/>
        </p:spPr>
        <p:txBody>
          <a:bodyPr wrap="square">
            <a:spAutoFit/>
          </a:bodyPr>
          <a:lstStyle/>
          <a:p>
            <a:r>
              <a:rPr lang="LID4096" dirty="0"/>
              <a:t>https://github.com/otcap/training/tree/main/java/quickstart</a:t>
            </a:r>
          </a:p>
        </p:txBody>
      </p:sp>
    </p:spTree>
    <p:extLst>
      <p:ext uri="{BB962C8B-B14F-4D97-AF65-F5344CB8AC3E}">
        <p14:creationId xmlns:p14="http://schemas.microsoft.com/office/powerpoint/2010/main" val="4021683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5551AF-C284-B58C-76CB-D49AF5712EE2}"/>
              </a:ext>
            </a:extLst>
          </p:cNvPr>
          <p:cNvSpPr>
            <a:spLocks noGrp="1"/>
          </p:cNvSpPr>
          <p:nvPr>
            <p:ph type="title"/>
          </p:nvPr>
        </p:nvSpPr>
        <p:spPr/>
        <p:txBody>
          <a:bodyPr>
            <a:normAutofit/>
          </a:bodyPr>
          <a:lstStyle/>
          <a:p>
            <a:r>
              <a:rPr lang="en-GB" dirty="0" err="1"/>
              <a:t>Compileren</a:t>
            </a:r>
            <a:r>
              <a:rPr lang="en-GB" dirty="0"/>
              <a:t> en jar files</a:t>
            </a:r>
            <a:endParaRPr lang="LID4096" dirty="0"/>
          </a:p>
        </p:txBody>
      </p:sp>
      <p:sp>
        <p:nvSpPr>
          <p:cNvPr id="3" name="Tijdelijke aanduiding voor inhoud 2">
            <a:extLst>
              <a:ext uri="{FF2B5EF4-FFF2-40B4-BE49-F238E27FC236}">
                <a16:creationId xmlns:a16="http://schemas.microsoft.com/office/drawing/2014/main" id="{7C663937-8A7A-BBE8-F392-A83154FA0543}"/>
              </a:ext>
            </a:extLst>
          </p:cNvPr>
          <p:cNvSpPr>
            <a:spLocks/>
          </p:cNvSpPr>
          <p:nvPr/>
        </p:nvSpPr>
        <p:spPr>
          <a:xfrm>
            <a:off x="1359991" y="1959914"/>
            <a:ext cx="10203936" cy="4093567"/>
          </a:xfrm>
          <a:prstGeom prst="rect">
            <a:avLst/>
          </a:prstGeom>
        </p:spPr>
        <p:txBody>
          <a:bodyPr>
            <a:normAutofit/>
          </a:bodyPr>
          <a:lstStyle/>
          <a:p>
            <a:pPr defTabSz="315468">
              <a:spcAft>
                <a:spcPts val="600"/>
              </a:spcAft>
            </a:pPr>
            <a:r>
              <a:rPr lang="nl-NL" sz="1400" kern="1200" dirty="0">
                <a:solidFill>
                  <a:schemeClr val="tx1"/>
                </a:solidFill>
                <a:latin typeface="+mn-lt"/>
                <a:ea typeface="+mn-ea"/>
                <a:cs typeface="+mn-cs"/>
              </a:rPr>
              <a:t>Compileren is het proces waarbij een computerprogramma geschreven in code door een ontwikkelaar wordt vertaald naar een code die een computer snel kan verwerken. </a:t>
            </a:r>
          </a:p>
          <a:p>
            <a:pPr defTabSz="315468">
              <a:spcAft>
                <a:spcPts val="600"/>
              </a:spcAft>
            </a:pPr>
            <a:r>
              <a:rPr lang="nl-NL" sz="1400" kern="1200" dirty="0">
                <a:solidFill>
                  <a:schemeClr val="tx1"/>
                </a:solidFill>
                <a:latin typeface="+mn-lt"/>
                <a:ea typeface="+mn-ea"/>
                <a:cs typeface="+mn-cs"/>
              </a:rPr>
              <a:t>Java files worden door javac gecompileerd </a:t>
            </a:r>
          </a:p>
          <a:p>
            <a:pPr defTabSz="315468">
              <a:spcAft>
                <a:spcPts val="600"/>
              </a:spcAft>
            </a:pPr>
            <a:r>
              <a:rPr lang="nl-NL" sz="1400" kern="1200" dirty="0">
                <a:solidFill>
                  <a:schemeClr val="tx1"/>
                </a:solidFill>
                <a:latin typeface="+mn-lt"/>
                <a:ea typeface="+mn-ea"/>
                <a:cs typeface="+mn-cs"/>
              </a:rPr>
              <a:t>Bovenstaande file “world.java” kan je uitvoeren in een command line door:  java world.java</a:t>
            </a:r>
          </a:p>
          <a:p>
            <a:pPr defTabSz="315468">
              <a:spcAft>
                <a:spcPts val="600"/>
              </a:spcAft>
            </a:pPr>
            <a:r>
              <a:rPr lang="nl-NL" sz="1400" kern="1200" dirty="0">
                <a:solidFill>
                  <a:schemeClr val="tx1"/>
                </a:solidFill>
                <a:latin typeface="+mn-lt"/>
                <a:ea typeface="+mn-ea"/>
                <a:cs typeface="+mn-cs"/>
              </a:rPr>
              <a:t>Je kan het bestand ook compileren in een JAR file met javac</a:t>
            </a:r>
          </a:p>
          <a:p>
            <a:pPr marL="315468" lvl="1" defTabSz="315468">
              <a:spcAft>
                <a:spcPts val="600"/>
              </a:spcAft>
            </a:pPr>
            <a:r>
              <a:rPr lang="nl-NL" sz="1000" kern="1200" dirty="0">
                <a:solidFill>
                  <a:schemeClr val="tx1"/>
                </a:solidFill>
                <a:latin typeface="+mn-lt"/>
                <a:ea typeface="+mn-ea"/>
                <a:cs typeface="+mn-cs"/>
              </a:rPr>
              <a:t>Windows Start, cmd.exe</a:t>
            </a:r>
          </a:p>
          <a:p>
            <a:pPr marL="315468" lvl="1" defTabSz="315468">
              <a:spcAft>
                <a:spcPts val="600"/>
              </a:spcAft>
            </a:pPr>
            <a:r>
              <a:rPr lang="nl-NL" sz="1000" kern="1200" dirty="0">
                <a:solidFill>
                  <a:schemeClr val="tx1"/>
                </a:solidFill>
                <a:latin typeface="+mn-lt"/>
                <a:ea typeface="+mn-ea"/>
                <a:cs typeface="+mn-cs"/>
              </a:rPr>
              <a:t>md build  (Maak een directory build aan )</a:t>
            </a:r>
          </a:p>
          <a:p>
            <a:pPr marL="315468" lvl="1" defTabSz="315468">
              <a:spcAft>
                <a:spcPts val="600"/>
              </a:spcAft>
            </a:pPr>
            <a:r>
              <a:rPr lang="en-GB" sz="1000" kern="1200" dirty="0" err="1">
                <a:solidFill>
                  <a:schemeClr val="tx1"/>
                </a:solidFill>
                <a:latin typeface="+mn-lt"/>
                <a:ea typeface="+mn-ea"/>
                <a:cs typeface="+mn-cs"/>
              </a:rPr>
              <a:t>javac</a:t>
            </a:r>
            <a:r>
              <a:rPr lang="en-GB" sz="1000" kern="1200" dirty="0">
                <a:solidFill>
                  <a:schemeClr val="tx1"/>
                </a:solidFill>
                <a:latin typeface="+mn-lt"/>
                <a:ea typeface="+mn-ea"/>
                <a:cs typeface="+mn-cs"/>
              </a:rPr>
              <a:t> -d ./build world.java  (</a:t>
            </a:r>
            <a:r>
              <a:rPr lang="en-GB" sz="1000" kern="1200" dirty="0" err="1">
                <a:solidFill>
                  <a:schemeClr val="tx1"/>
                </a:solidFill>
                <a:latin typeface="+mn-lt"/>
                <a:ea typeface="+mn-ea"/>
                <a:cs typeface="+mn-cs"/>
              </a:rPr>
              <a:t>dit</a:t>
            </a:r>
            <a:r>
              <a:rPr lang="en-GB" sz="1000" kern="1200" dirty="0">
                <a:solidFill>
                  <a:schemeClr val="tx1"/>
                </a:solidFill>
                <a:latin typeface="+mn-lt"/>
                <a:ea typeface="+mn-ea"/>
                <a:cs typeface="+mn-cs"/>
              </a:rPr>
              <a:t> </a:t>
            </a:r>
            <a:r>
              <a:rPr lang="en-GB" sz="1000" kern="1200" dirty="0" err="1">
                <a:solidFill>
                  <a:schemeClr val="tx1"/>
                </a:solidFill>
                <a:latin typeface="+mn-lt"/>
                <a:ea typeface="+mn-ea"/>
                <a:cs typeface="+mn-cs"/>
              </a:rPr>
              <a:t>maakt</a:t>
            </a:r>
            <a:r>
              <a:rPr lang="en-GB" sz="1000" kern="1200" dirty="0">
                <a:solidFill>
                  <a:schemeClr val="tx1"/>
                </a:solidFill>
                <a:latin typeface="+mn-lt"/>
                <a:ea typeface="+mn-ea"/>
                <a:cs typeface="+mn-cs"/>
              </a:rPr>
              <a:t> de </a:t>
            </a:r>
            <a:r>
              <a:rPr lang="en-GB" sz="1000" kern="1200" dirty="0" err="1">
                <a:solidFill>
                  <a:schemeClr val="tx1"/>
                </a:solidFill>
                <a:latin typeface="+mn-lt"/>
                <a:ea typeface="+mn-ea"/>
                <a:cs typeface="+mn-cs"/>
              </a:rPr>
              <a:t>structuur</a:t>
            </a:r>
            <a:r>
              <a:rPr lang="en-GB" sz="1000" kern="1200" dirty="0">
                <a:solidFill>
                  <a:schemeClr val="tx1"/>
                </a:solidFill>
                <a:latin typeface="+mn-lt"/>
                <a:ea typeface="+mn-ea"/>
                <a:cs typeface="+mn-cs"/>
              </a:rPr>
              <a:t> </a:t>
            </a:r>
            <a:r>
              <a:rPr lang="en-GB" sz="1000" kern="1200" dirty="0" err="1">
                <a:solidFill>
                  <a:schemeClr val="tx1"/>
                </a:solidFill>
                <a:latin typeface="+mn-lt"/>
                <a:ea typeface="+mn-ea"/>
                <a:cs typeface="+mn-cs"/>
              </a:rPr>
              <a:t>en</a:t>
            </a:r>
            <a:r>
              <a:rPr lang="en-GB" sz="1000" kern="1200" dirty="0">
                <a:solidFill>
                  <a:schemeClr val="tx1"/>
                </a:solidFill>
                <a:latin typeface="+mn-lt"/>
                <a:ea typeface="+mn-ea"/>
                <a:cs typeface="+mn-cs"/>
              </a:rPr>
              <a:t> de java class </a:t>
            </a:r>
            <a:r>
              <a:rPr lang="en-GB" sz="1000" kern="1200" dirty="0" err="1">
                <a:solidFill>
                  <a:schemeClr val="tx1"/>
                </a:solidFill>
                <a:latin typeface="+mn-lt"/>
                <a:ea typeface="+mn-ea"/>
                <a:cs typeface="+mn-cs"/>
              </a:rPr>
              <a:t>aan</a:t>
            </a:r>
            <a:r>
              <a:rPr lang="en-GB" sz="1000" kern="1200" dirty="0">
                <a:solidFill>
                  <a:schemeClr val="tx1"/>
                </a:solidFill>
                <a:latin typeface="+mn-lt"/>
                <a:ea typeface="+mn-ea"/>
                <a:cs typeface="+mn-cs"/>
              </a:rPr>
              <a:t>)</a:t>
            </a:r>
          </a:p>
          <a:p>
            <a:pPr marL="315468" lvl="1" defTabSz="315468">
              <a:spcAft>
                <a:spcPts val="600"/>
              </a:spcAft>
            </a:pPr>
            <a:r>
              <a:rPr lang="en-GB" sz="1000" kern="1200" dirty="0">
                <a:solidFill>
                  <a:schemeClr val="tx1"/>
                </a:solidFill>
                <a:latin typeface="+mn-lt"/>
                <a:ea typeface="+mn-ea"/>
                <a:cs typeface="+mn-cs"/>
              </a:rPr>
              <a:t>cd build  ( ga </a:t>
            </a:r>
            <a:r>
              <a:rPr lang="en-GB" sz="1000" kern="1200" dirty="0" err="1">
                <a:solidFill>
                  <a:schemeClr val="tx1"/>
                </a:solidFill>
                <a:latin typeface="+mn-lt"/>
                <a:ea typeface="+mn-ea"/>
                <a:cs typeface="+mn-cs"/>
              </a:rPr>
              <a:t>naar</a:t>
            </a:r>
            <a:r>
              <a:rPr lang="en-GB" sz="1000" kern="1200" dirty="0">
                <a:solidFill>
                  <a:schemeClr val="tx1"/>
                </a:solidFill>
                <a:latin typeface="+mn-lt"/>
                <a:ea typeface="+mn-ea"/>
                <a:cs typeface="+mn-cs"/>
              </a:rPr>
              <a:t> de directory build)</a:t>
            </a:r>
          </a:p>
          <a:p>
            <a:pPr marL="315468" lvl="1" defTabSz="315468">
              <a:spcAft>
                <a:spcPts val="600"/>
              </a:spcAft>
            </a:pPr>
            <a:r>
              <a:rPr lang="nl-NL" sz="1000" kern="1200" dirty="0">
                <a:solidFill>
                  <a:schemeClr val="tx1"/>
                </a:solidFill>
                <a:latin typeface="+mn-lt"/>
                <a:ea typeface="+mn-ea"/>
                <a:cs typeface="+mn-cs"/>
              </a:rPr>
              <a:t>jar cfe hello.jar hello/world hello/world.class  (maak de jar file en geef de start class aan)</a:t>
            </a:r>
          </a:p>
          <a:p>
            <a:pPr marL="315468" lvl="1" defTabSz="315468">
              <a:spcAft>
                <a:spcPts val="600"/>
              </a:spcAft>
            </a:pPr>
            <a:r>
              <a:rPr lang="nl-NL" sz="1000" kern="1200" dirty="0">
                <a:solidFill>
                  <a:schemeClr val="tx1"/>
                </a:solidFill>
                <a:latin typeface="+mn-lt"/>
                <a:ea typeface="+mn-ea"/>
                <a:cs typeface="+mn-cs"/>
              </a:rPr>
              <a:t>java –jar hello.jar  (java code wordt uitgevoerd)</a:t>
            </a:r>
          </a:p>
          <a:p>
            <a:pPr defTabSz="315468">
              <a:spcAft>
                <a:spcPts val="600"/>
              </a:spcAft>
            </a:pPr>
            <a:r>
              <a:rPr lang="nl-NL" sz="1400" kern="1200" dirty="0">
                <a:solidFill>
                  <a:schemeClr val="tx1"/>
                </a:solidFill>
                <a:latin typeface="+mn-lt"/>
                <a:ea typeface="+mn-ea"/>
                <a:cs typeface="+mn-cs"/>
              </a:rPr>
              <a:t>Een jar file is een soort van zipfile met alle gecompileerde code.</a:t>
            </a:r>
          </a:p>
          <a:p>
            <a:pPr defTabSz="315468">
              <a:spcAft>
                <a:spcPts val="600"/>
              </a:spcAft>
            </a:pPr>
            <a:endParaRPr lang="nl-NL" sz="1104" kern="1200" dirty="0">
              <a:solidFill>
                <a:schemeClr val="tx1"/>
              </a:solidFill>
              <a:latin typeface="+mn-lt"/>
              <a:ea typeface="+mn-ea"/>
              <a:cs typeface="+mn-cs"/>
            </a:endParaRPr>
          </a:p>
          <a:p>
            <a:pPr defTabSz="315468">
              <a:spcAft>
                <a:spcPts val="600"/>
              </a:spcAft>
            </a:pPr>
            <a:endParaRPr lang="nl-NL" sz="1104" kern="1200" dirty="0">
              <a:solidFill>
                <a:schemeClr val="tx1"/>
              </a:solidFill>
              <a:latin typeface="+mn-lt"/>
              <a:ea typeface="+mn-ea"/>
              <a:cs typeface="+mn-cs"/>
            </a:endParaRPr>
          </a:p>
          <a:p>
            <a:pPr defTabSz="315468">
              <a:spcAft>
                <a:spcPts val="600"/>
              </a:spcAft>
            </a:pPr>
            <a:endParaRPr lang="nl-NL" sz="1104" kern="1200" dirty="0">
              <a:solidFill>
                <a:schemeClr val="tx1"/>
              </a:solidFill>
              <a:latin typeface="+mn-lt"/>
              <a:ea typeface="+mn-ea"/>
              <a:cs typeface="+mn-cs"/>
            </a:endParaRPr>
          </a:p>
          <a:p>
            <a:pPr defTabSz="315468">
              <a:spcAft>
                <a:spcPts val="600"/>
              </a:spcAft>
            </a:pPr>
            <a:endParaRPr lang="nl-NL" sz="1104" kern="1200" dirty="0">
              <a:solidFill>
                <a:schemeClr val="tx1"/>
              </a:solidFill>
              <a:latin typeface="+mn-lt"/>
              <a:ea typeface="+mn-ea"/>
              <a:cs typeface="+mn-cs"/>
            </a:endParaRPr>
          </a:p>
          <a:p>
            <a:pPr marL="315468" lvl="1" defTabSz="315468">
              <a:spcAft>
                <a:spcPts val="600"/>
              </a:spcAft>
            </a:pPr>
            <a:endParaRPr lang="nl-NL" sz="828" kern="1200" dirty="0">
              <a:solidFill>
                <a:schemeClr val="tx1"/>
              </a:solidFill>
              <a:latin typeface="+mn-lt"/>
              <a:ea typeface="+mn-ea"/>
              <a:cs typeface="+mn-cs"/>
            </a:endParaRPr>
          </a:p>
          <a:p>
            <a:pPr marL="315468" lvl="1" defTabSz="315468">
              <a:spcAft>
                <a:spcPts val="600"/>
              </a:spcAft>
            </a:pPr>
            <a:endParaRPr lang="nl-NL" sz="828" kern="1200" dirty="0">
              <a:solidFill>
                <a:schemeClr val="tx1"/>
              </a:solidFill>
              <a:latin typeface="+mn-lt"/>
              <a:ea typeface="+mn-ea"/>
              <a:cs typeface="+mn-cs"/>
            </a:endParaRPr>
          </a:p>
          <a:p>
            <a:pPr defTabSz="315468">
              <a:spcAft>
                <a:spcPts val="600"/>
              </a:spcAft>
            </a:pPr>
            <a:endParaRPr lang="nl-NL" sz="1104" kern="1200" dirty="0">
              <a:solidFill>
                <a:schemeClr val="tx1"/>
              </a:solidFill>
              <a:latin typeface="+mn-lt"/>
              <a:ea typeface="+mn-ea"/>
              <a:cs typeface="+mn-cs"/>
            </a:endParaRPr>
          </a:p>
          <a:p>
            <a:pPr marL="0" indent="0">
              <a:spcAft>
                <a:spcPts val="600"/>
              </a:spcAft>
              <a:buNone/>
            </a:pPr>
            <a:endParaRPr lang="nl-NL" sz="1600" dirty="0"/>
          </a:p>
        </p:txBody>
      </p:sp>
      <p:grpSp>
        <p:nvGrpSpPr>
          <p:cNvPr id="7" name="Group 6">
            <a:extLst>
              <a:ext uri="{FF2B5EF4-FFF2-40B4-BE49-F238E27FC236}">
                <a16:creationId xmlns:a16="http://schemas.microsoft.com/office/drawing/2014/main" id="{E27AA913-E01F-4BE1-E046-99AEB734DB13}"/>
              </a:ext>
            </a:extLst>
          </p:cNvPr>
          <p:cNvGrpSpPr/>
          <p:nvPr/>
        </p:nvGrpSpPr>
        <p:grpSpPr>
          <a:xfrm>
            <a:off x="7745087" y="3696519"/>
            <a:ext cx="4446913" cy="1496350"/>
            <a:chOff x="7621224" y="3597907"/>
            <a:chExt cx="4446913" cy="1496350"/>
          </a:xfrm>
        </p:grpSpPr>
        <p:grpSp>
          <p:nvGrpSpPr>
            <p:cNvPr id="4" name="Group 3">
              <a:extLst>
                <a:ext uri="{FF2B5EF4-FFF2-40B4-BE49-F238E27FC236}">
                  <a16:creationId xmlns:a16="http://schemas.microsoft.com/office/drawing/2014/main" id="{45CEF001-5B2A-D89D-CEE9-9576273DB33D}"/>
                </a:ext>
              </a:extLst>
            </p:cNvPr>
            <p:cNvGrpSpPr/>
            <p:nvPr/>
          </p:nvGrpSpPr>
          <p:grpSpPr>
            <a:xfrm>
              <a:off x="7621224" y="3597907"/>
              <a:ext cx="3500617" cy="1496350"/>
              <a:chOff x="6603964" y="4557131"/>
              <a:chExt cx="3500617" cy="1496350"/>
            </a:xfrm>
          </p:grpSpPr>
          <p:sp>
            <p:nvSpPr>
              <p:cNvPr id="8" name="Rechthoek 7">
                <a:extLst>
                  <a:ext uri="{FF2B5EF4-FFF2-40B4-BE49-F238E27FC236}">
                    <a16:creationId xmlns:a16="http://schemas.microsoft.com/office/drawing/2014/main" id="{B5A5ADBB-D5BF-2E5E-D3A1-CCBCE83259C4}"/>
                  </a:ext>
                </a:extLst>
              </p:cNvPr>
              <p:cNvSpPr/>
              <p:nvPr/>
            </p:nvSpPr>
            <p:spPr>
              <a:xfrm>
                <a:off x="6603964" y="4557131"/>
                <a:ext cx="3500617" cy="14963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LID4096"/>
              </a:p>
            </p:txBody>
          </p:sp>
          <p:sp>
            <p:nvSpPr>
              <p:cNvPr id="6" name="Tekstvak 5">
                <a:extLst>
                  <a:ext uri="{FF2B5EF4-FFF2-40B4-BE49-F238E27FC236}">
                    <a16:creationId xmlns:a16="http://schemas.microsoft.com/office/drawing/2014/main" id="{6FC2DF82-C06B-7364-F21F-0A7657831E3F}"/>
                  </a:ext>
                </a:extLst>
              </p:cNvPr>
              <p:cNvSpPr txBox="1"/>
              <p:nvPr/>
            </p:nvSpPr>
            <p:spPr>
              <a:xfrm>
                <a:off x="6603965" y="4619415"/>
                <a:ext cx="3024989" cy="283476"/>
              </a:xfrm>
              <a:prstGeom prst="rect">
                <a:avLst/>
              </a:prstGeom>
              <a:noFill/>
            </p:spPr>
            <p:txBody>
              <a:bodyPr wrap="square" rtlCol="0">
                <a:spAutoFit/>
              </a:bodyPr>
              <a:lstStyle/>
              <a:p>
                <a:pPr defTabSz="315468">
                  <a:spcAft>
                    <a:spcPts val="600"/>
                  </a:spcAft>
                </a:pPr>
                <a:r>
                  <a:rPr lang="en-GB" sz="1242" kern="1200" dirty="0">
                    <a:solidFill>
                      <a:schemeClr val="tx1"/>
                    </a:solidFill>
                    <a:latin typeface="+mn-lt"/>
                    <a:ea typeface="+mn-ea"/>
                    <a:cs typeface="+mn-cs"/>
                  </a:rPr>
                  <a:t>world.java</a:t>
                </a:r>
                <a:endParaRPr lang="LID4096" dirty="0"/>
              </a:p>
            </p:txBody>
          </p:sp>
        </p:grpSp>
        <p:sp>
          <p:nvSpPr>
            <p:cNvPr id="5" name="Tekstvak 4">
              <a:extLst>
                <a:ext uri="{FF2B5EF4-FFF2-40B4-BE49-F238E27FC236}">
                  <a16:creationId xmlns:a16="http://schemas.microsoft.com/office/drawing/2014/main" id="{9543023F-07A5-C95D-7E28-267797C94B03}"/>
                </a:ext>
              </a:extLst>
            </p:cNvPr>
            <p:cNvSpPr txBox="1"/>
            <p:nvPr/>
          </p:nvSpPr>
          <p:spPr>
            <a:xfrm>
              <a:off x="7823163" y="4032570"/>
              <a:ext cx="4244974" cy="917687"/>
            </a:xfrm>
            <a:prstGeom prst="rect">
              <a:avLst/>
            </a:prstGeom>
            <a:noFill/>
          </p:spPr>
          <p:txBody>
            <a:bodyPr wrap="square">
              <a:spAutoFit/>
            </a:bodyPr>
            <a:lstStyle/>
            <a:p>
              <a:pPr defTabSz="315468">
                <a:spcAft>
                  <a:spcPts val="600"/>
                </a:spcAft>
              </a:pPr>
              <a:r>
                <a:rPr lang="en-US" sz="966" b="1" kern="1200" dirty="0">
                  <a:solidFill>
                    <a:srgbClr val="7F0055"/>
                  </a:solidFill>
                  <a:highlight>
                    <a:srgbClr val="FFFFFF"/>
                  </a:highlight>
                  <a:latin typeface="Courier New" panose="02070309020205020404" pitchFamily="49" charset="0"/>
                  <a:ea typeface="+mn-ea"/>
                  <a:cs typeface="+mn-cs"/>
                </a:rPr>
                <a:t>package</a:t>
              </a:r>
              <a:r>
                <a:rPr lang="en-US" sz="966" kern="1200" dirty="0">
                  <a:solidFill>
                    <a:srgbClr val="000000"/>
                  </a:solidFill>
                  <a:highlight>
                    <a:srgbClr val="FFFFFF"/>
                  </a:highlight>
                  <a:latin typeface="Courier New" panose="02070309020205020404" pitchFamily="49" charset="0"/>
                  <a:ea typeface="+mn-ea"/>
                  <a:cs typeface="+mn-cs"/>
                </a:rPr>
                <a:t> hello;</a:t>
              </a:r>
            </a:p>
            <a:p>
              <a:pPr defTabSz="315468">
                <a:spcAft>
                  <a:spcPts val="600"/>
                </a:spcAft>
              </a:pPr>
              <a:r>
                <a:rPr lang="en-US" sz="966" b="1" kern="1200" dirty="0">
                  <a:solidFill>
                    <a:srgbClr val="7F0055"/>
                  </a:solidFill>
                  <a:highlight>
                    <a:srgbClr val="FFFFFF"/>
                  </a:highlight>
                  <a:latin typeface="Courier New" panose="02070309020205020404" pitchFamily="49" charset="0"/>
                  <a:ea typeface="+mn-ea"/>
                  <a:cs typeface="+mn-cs"/>
                </a:rPr>
                <a:t>public</a:t>
              </a:r>
              <a:r>
                <a:rPr lang="en-US" sz="966" kern="1200" dirty="0">
                  <a:solidFill>
                    <a:srgbClr val="000000"/>
                  </a:solidFill>
                  <a:highlight>
                    <a:srgbClr val="FFFFFF"/>
                  </a:highlight>
                  <a:latin typeface="Courier New" panose="02070309020205020404" pitchFamily="49" charset="0"/>
                  <a:ea typeface="+mn-ea"/>
                  <a:cs typeface="+mn-cs"/>
                </a:rPr>
                <a:t> </a:t>
              </a:r>
              <a:r>
                <a:rPr lang="en-US" sz="966" b="1" kern="1200" dirty="0">
                  <a:solidFill>
                    <a:srgbClr val="7F0055"/>
                  </a:solidFill>
                  <a:highlight>
                    <a:srgbClr val="FFFFFF"/>
                  </a:highlight>
                  <a:latin typeface="Courier New" panose="02070309020205020404" pitchFamily="49" charset="0"/>
                  <a:ea typeface="+mn-ea"/>
                  <a:cs typeface="+mn-cs"/>
                </a:rPr>
                <a:t>class</a:t>
              </a:r>
              <a:r>
                <a:rPr lang="en-US" sz="966" kern="1200" dirty="0">
                  <a:solidFill>
                    <a:srgbClr val="000000"/>
                  </a:solidFill>
                  <a:highlight>
                    <a:srgbClr val="FFFFFF"/>
                  </a:highlight>
                  <a:latin typeface="Courier New" panose="02070309020205020404" pitchFamily="49" charset="0"/>
                  <a:ea typeface="+mn-ea"/>
                  <a:cs typeface="+mn-cs"/>
                </a:rPr>
                <a:t> world {</a:t>
              </a:r>
            </a:p>
            <a:p>
              <a:pPr defTabSz="315468">
                <a:spcAft>
                  <a:spcPts val="600"/>
                </a:spcAft>
              </a:pPr>
              <a:r>
                <a:rPr lang="en-US" sz="966" b="1" kern="1200" dirty="0">
                  <a:solidFill>
                    <a:srgbClr val="7F0055"/>
                  </a:solidFill>
                  <a:highlight>
                    <a:srgbClr val="FFFFFF"/>
                  </a:highlight>
                  <a:latin typeface="Courier New" panose="02070309020205020404" pitchFamily="49" charset="0"/>
                  <a:ea typeface="+mn-ea"/>
                  <a:cs typeface="+mn-cs"/>
                </a:rPr>
                <a:t>public</a:t>
              </a:r>
              <a:r>
                <a:rPr lang="en-US" sz="966" kern="1200" dirty="0">
                  <a:solidFill>
                    <a:srgbClr val="000000"/>
                  </a:solidFill>
                  <a:highlight>
                    <a:srgbClr val="FFFFFF"/>
                  </a:highlight>
                  <a:latin typeface="Courier New" panose="02070309020205020404" pitchFamily="49" charset="0"/>
                  <a:ea typeface="+mn-ea"/>
                  <a:cs typeface="+mn-cs"/>
                </a:rPr>
                <a:t> </a:t>
              </a:r>
              <a:r>
                <a:rPr lang="en-US" sz="966" b="1" kern="1200" dirty="0">
                  <a:solidFill>
                    <a:srgbClr val="7F0055"/>
                  </a:solidFill>
                  <a:highlight>
                    <a:srgbClr val="FFFFFF"/>
                  </a:highlight>
                  <a:latin typeface="Courier New" panose="02070309020205020404" pitchFamily="49" charset="0"/>
                  <a:ea typeface="+mn-ea"/>
                  <a:cs typeface="+mn-cs"/>
                </a:rPr>
                <a:t>static</a:t>
              </a:r>
              <a:r>
                <a:rPr lang="en-US" sz="966" kern="1200" dirty="0">
                  <a:solidFill>
                    <a:srgbClr val="000000"/>
                  </a:solidFill>
                  <a:highlight>
                    <a:srgbClr val="FFFFFF"/>
                  </a:highlight>
                  <a:latin typeface="Courier New" panose="02070309020205020404" pitchFamily="49" charset="0"/>
                  <a:ea typeface="+mn-ea"/>
                  <a:cs typeface="+mn-cs"/>
                </a:rPr>
                <a:t> </a:t>
              </a:r>
              <a:r>
                <a:rPr lang="en-US" sz="966" b="1" kern="1200" dirty="0">
                  <a:solidFill>
                    <a:srgbClr val="7F0055"/>
                  </a:solidFill>
                  <a:highlight>
                    <a:srgbClr val="FFFFFF"/>
                  </a:highlight>
                  <a:latin typeface="Courier New" panose="02070309020205020404" pitchFamily="49" charset="0"/>
                  <a:ea typeface="+mn-ea"/>
                  <a:cs typeface="+mn-cs"/>
                </a:rPr>
                <a:t>void</a:t>
              </a:r>
              <a:r>
                <a:rPr lang="en-US" sz="966" kern="1200" dirty="0">
                  <a:solidFill>
                    <a:srgbClr val="000000"/>
                  </a:solidFill>
                  <a:highlight>
                    <a:srgbClr val="FFFFFF"/>
                  </a:highlight>
                  <a:latin typeface="Courier New" panose="02070309020205020404" pitchFamily="49" charset="0"/>
                  <a:ea typeface="+mn-ea"/>
                  <a:cs typeface="+mn-cs"/>
                </a:rPr>
                <a:t> main(String[] </a:t>
              </a:r>
              <a:r>
                <a:rPr lang="en-US" sz="966" kern="1200" dirty="0" err="1">
                  <a:solidFill>
                    <a:srgbClr val="6A3E3E"/>
                  </a:solidFill>
                  <a:highlight>
                    <a:srgbClr val="FFFFFF"/>
                  </a:highlight>
                  <a:latin typeface="Courier New" panose="02070309020205020404" pitchFamily="49" charset="0"/>
                  <a:ea typeface="+mn-ea"/>
                  <a:cs typeface="+mn-cs"/>
                </a:rPr>
                <a:t>args</a:t>
              </a:r>
              <a:r>
                <a:rPr lang="en-US" sz="966" kern="1200" dirty="0">
                  <a:solidFill>
                    <a:srgbClr val="000000"/>
                  </a:solidFill>
                  <a:highlight>
                    <a:srgbClr val="FFFFFF"/>
                  </a:highlight>
                  <a:latin typeface="Courier New" panose="02070309020205020404" pitchFamily="49" charset="0"/>
                  <a:ea typeface="+mn-ea"/>
                  <a:cs typeface="+mn-cs"/>
                </a:rPr>
                <a:t>) {</a:t>
              </a:r>
            </a:p>
            <a:p>
              <a:pPr defTabSz="315468">
                <a:spcAft>
                  <a:spcPts val="600"/>
                </a:spcAft>
              </a:pPr>
              <a:r>
                <a:rPr lang="en-US" sz="966" kern="1200" dirty="0" err="1">
                  <a:solidFill>
                    <a:srgbClr val="000000"/>
                  </a:solidFill>
                  <a:highlight>
                    <a:srgbClr val="FFFFFF"/>
                  </a:highlight>
                  <a:latin typeface="Courier New" panose="02070309020205020404" pitchFamily="49" charset="0"/>
                  <a:ea typeface="+mn-ea"/>
                  <a:cs typeface="+mn-cs"/>
                </a:rPr>
                <a:t>System.</a:t>
              </a:r>
              <a:r>
                <a:rPr lang="en-US" sz="966" b="1" i="1" kern="1200" dirty="0" err="1">
                  <a:solidFill>
                    <a:srgbClr val="0000C0"/>
                  </a:solidFill>
                  <a:highlight>
                    <a:srgbClr val="FFFFFF"/>
                  </a:highlight>
                  <a:latin typeface="Courier New" panose="02070309020205020404" pitchFamily="49" charset="0"/>
                  <a:ea typeface="+mn-ea"/>
                  <a:cs typeface="+mn-cs"/>
                </a:rPr>
                <a:t>out</a:t>
              </a:r>
              <a:r>
                <a:rPr lang="en-US" sz="966" kern="1200" dirty="0" err="1">
                  <a:solidFill>
                    <a:srgbClr val="000000"/>
                  </a:solidFill>
                  <a:highlight>
                    <a:srgbClr val="FFFFFF"/>
                  </a:highlight>
                  <a:latin typeface="Courier New" panose="02070309020205020404" pitchFamily="49" charset="0"/>
                  <a:ea typeface="+mn-ea"/>
                  <a:cs typeface="+mn-cs"/>
                </a:rPr>
                <a:t>.println</a:t>
              </a:r>
              <a:r>
                <a:rPr lang="en-US" sz="966" kern="1200" dirty="0">
                  <a:solidFill>
                    <a:srgbClr val="000000"/>
                  </a:solidFill>
                  <a:highlight>
                    <a:srgbClr val="FFFFFF"/>
                  </a:highlight>
                  <a:latin typeface="Courier New" panose="02070309020205020404" pitchFamily="49" charset="0"/>
                  <a:ea typeface="+mn-ea"/>
                  <a:cs typeface="+mn-cs"/>
                </a:rPr>
                <a:t>(</a:t>
              </a:r>
              <a:r>
                <a:rPr lang="en-US" sz="966" kern="1200" dirty="0">
                  <a:solidFill>
                    <a:srgbClr val="2A00FF"/>
                  </a:solidFill>
                  <a:highlight>
                    <a:srgbClr val="FFFFFF"/>
                  </a:highlight>
                  <a:latin typeface="Courier New" panose="02070309020205020404" pitchFamily="49" charset="0"/>
                  <a:ea typeface="+mn-ea"/>
                  <a:cs typeface="+mn-cs"/>
                </a:rPr>
                <a:t>"Hello World"</a:t>
              </a:r>
              <a:r>
                <a:rPr lang="en-US" sz="966" kern="1200" dirty="0">
                  <a:solidFill>
                    <a:srgbClr val="000000"/>
                  </a:solidFill>
                  <a:highlight>
                    <a:srgbClr val="FFFFFF"/>
                  </a:highlight>
                  <a:latin typeface="Courier New" panose="02070309020205020404" pitchFamily="49" charset="0"/>
                  <a:ea typeface="+mn-ea"/>
                  <a:cs typeface="+mn-cs"/>
                </a:rPr>
                <a:t>); }}</a:t>
              </a:r>
              <a:endParaRPr lang="en-US" sz="1400" dirty="0">
                <a:solidFill>
                  <a:srgbClr val="000000"/>
                </a:solidFill>
                <a:effectLst/>
                <a:highlight>
                  <a:srgbClr val="FFFFFF"/>
                </a:highlight>
                <a:latin typeface="Courier New" panose="02070309020205020404" pitchFamily="49" charset="0"/>
              </a:endParaRPr>
            </a:p>
          </p:txBody>
        </p:sp>
      </p:grpSp>
    </p:spTree>
    <p:extLst>
      <p:ext uri="{BB962C8B-B14F-4D97-AF65-F5344CB8AC3E}">
        <p14:creationId xmlns:p14="http://schemas.microsoft.com/office/powerpoint/2010/main" val="70495220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1712</TotalTime>
  <Words>1799</Words>
  <Application>Microsoft Office PowerPoint</Application>
  <PresentationFormat>Widescreen</PresentationFormat>
  <Paragraphs>230</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-apple-system</vt:lpstr>
      <vt:lpstr>Arial</vt:lpstr>
      <vt:lpstr>Calibri</vt:lpstr>
      <vt:lpstr>Century Gothic</vt:lpstr>
      <vt:lpstr>Courier New</vt:lpstr>
      <vt:lpstr>Gallery</vt:lpstr>
      <vt:lpstr>Java training</vt:lpstr>
      <vt:lpstr>Voorbereiding</vt:lpstr>
      <vt:lpstr>WAAROM PROGRAMMEREN IN Java ?</vt:lpstr>
      <vt:lpstr>Wat is Eclipse ?</vt:lpstr>
      <vt:lpstr>Hoe werkt Java</vt:lpstr>
      <vt:lpstr>Java hierarchische objecten</vt:lpstr>
      <vt:lpstr>Java functies</vt:lpstr>
      <vt:lpstr>Rekenprogramma </vt:lpstr>
      <vt:lpstr>Compileren en jar files</vt:lpstr>
      <vt:lpstr>PowerPoint Presentation</vt:lpstr>
      <vt:lpstr>Oefening 4 : Database applicatie Maak een maven project aan</vt:lpstr>
      <vt:lpstr>Voeg maven dependency in pom.xml</vt:lpstr>
      <vt:lpstr>Start apache en mysql</vt:lpstr>
      <vt:lpstr>PowerPoint Presentation</vt:lpstr>
      <vt:lpstr>Oefening 5 – Tomcat &amp; Servlets</vt:lpstr>
      <vt:lpstr>PowerPoint Presentation</vt:lpstr>
      <vt:lpstr>Create Servlet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training</dc:title>
  <dc:creator>Gertjan Blom</dc:creator>
  <cp:lastModifiedBy>Blom, Gertjan</cp:lastModifiedBy>
  <cp:revision>6</cp:revision>
  <dcterms:created xsi:type="dcterms:W3CDTF">2024-07-16T17:35:23Z</dcterms:created>
  <dcterms:modified xsi:type="dcterms:W3CDTF">2024-07-18T14:06:12Z</dcterms:modified>
</cp:coreProperties>
</file>