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82" r:id="rId3"/>
    <p:sldId id="270" r:id="rId4"/>
    <p:sldId id="271" r:id="rId5"/>
    <p:sldId id="273" r:id="rId6"/>
    <p:sldId id="272" r:id="rId7"/>
    <p:sldId id="279" r:id="rId8"/>
    <p:sldId id="280" r:id="rId9"/>
    <p:sldId id="284" r:id="rId10"/>
    <p:sldId id="285" r:id="rId11"/>
    <p:sldId id="286" r:id="rId12"/>
    <p:sldId id="287" r:id="rId13"/>
    <p:sldId id="288" r:id="rId14"/>
    <p:sldId id="283" r:id="rId15"/>
    <p:sldId id="276" r:id="rId16"/>
    <p:sldId id="277" r:id="rId17"/>
    <p:sldId id="278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jianyou" initials="C" lastIdx="1" clrIdx="0">
    <p:extLst>
      <p:ext uri="{19B8F6BF-5375-455C-9EA6-DF929625EA0E}">
        <p15:presenceInfo xmlns:p15="http://schemas.microsoft.com/office/powerpoint/2012/main" userId="S-1-5-21-147214757-305610072-1517763936-197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24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5T16:16:45.03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31E7-CFF1-4626-B2FE-C0C4B9A8E8D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E607-C71F-427C-B83A-8212A06EA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1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09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2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8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81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7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37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1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8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5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1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4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7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4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99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https://de.wikipedia.org/wiki/FlexFrame_for_SAP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E607-C71F-427C-B83A-8212A06EA2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2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0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1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1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1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8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5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3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6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7DFB-8C30-4400-875B-D96888E0ABE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C64E-2DB9-4DC4-8B0D-A36F00556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UCD-System </a:t>
            </a:r>
            <a:r>
              <a:rPr lang="en-US" altLang="zh-CN" dirty="0" smtClean="0"/>
              <a:t>setting – tenant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191" y="944218"/>
            <a:ext cx="1918252" cy="5466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8191" y="161013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13383" y="2305877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Template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6652" y="1113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6652" y="233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713383" y="295192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28191" y="3597963"/>
            <a:ext cx="1918252" cy="5466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Customers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022750" y="944218"/>
            <a:ext cx="5105397" cy="3070217"/>
            <a:chOff x="5365958" y="936524"/>
            <a:chExt cx="5105397" cy="3070217"/>
          </a:xfrm>
        </p:grpSpPr>
        <p:sp>
          <p:nvSpPr>
            <p:cNvPr id="3" name="文本框 2"/>
            <p:cNvSpPr txBox="1"/>
            <p:nvPr/>
          </p:nvSpPr>
          <p:spPr>
            <a:xfrm>
              <a:off x="5848056" y="1160409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User name: 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478073" y="1190227"/>
              <a:ext cx="2325757" cy="339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848056" y="1656054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password </a:t>
              </a:r>
              <a:r>
                <a:rPr lang="en-US" altLang="zh-CN" dirty="0" smtClean="0"/>
                <a:t>: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478073" y="1685872"/>
              <a:ext cx="2325757" cy="339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848056" y="211194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domainName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:</a:t>
              </a:r>
              <a:endParaRPr lang="zh-CN" altLang="en-US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478073" y="2141765"/>
              <a:ext cx="2325757" cy="339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848056" y="2581704"/>
              <a:ext cx="116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projectID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: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478073" y="2611522"/>
              <a:ext cx="2325757" cy="339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251646" y="3369916"/>
              <a:ext cx="1437180" cy="417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Connect test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311504" y="3376833"/>
              <a:ext cx="1294612" cy="417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save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365958" y="936524"/>
              <a:ext cx="5105397" cy="30702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022750" y="5136448"/>
            <a:ext cx="360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备注：</a:t>
            </a:r>
            <a:endParaRPr lang="en-US" altLang="zh-CN" sz="1200" dirty="0" smtClean="0"/>
          </a:p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只考虑一个租户信息</a:t>
            </a:r>
            <a:endParaRPr lang="en-US" altLang="zh-CN" sz="1200" dirty="0" smtClean="0"/>
          </a:p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只用考虑一个</a:t>
            </a:r>
            <a:r>
              <a:rPr lang="en-US" altLang="zh-CN" sz="1200" dirty="0" smtClean="0"/>
              <a:t>Region</a:t>
            </a:r>
          </a:p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删除要考虑关联信息的</a:t>
            </a:r>
            <a:r>
              <a:rPr lang="zh-CN" altLang="en-US" sz="1200" dirty="0" smtClean="0"/>
              <a:t>处理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6745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</a:t>
            </a:r>
            <a:r>
              <a:rPr lang="zh-CN" altLang="en-US" dirty="0" smtClean="0"/>
              <a:t>待完善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-31540" y="731093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-31540" y="1397014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753652" y="2092752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-1799105" y="17888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-1799105" y="3015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53652" y="2738795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-31540" y="3384838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613226" y="977945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C00000"/>
                </a:solidFill>
              </a:rPr>
              <a:t>CusA</a:t>
            </a:r>
            <a:r>
              <a:rPr lang="en-US" altLang="zh-CN" b="1" i="1" dirty="0">
                <a:solidFill>
                  <a:srgbClr val="C00000"/>
                </a:solidFill>
              </a:rPr>
              <a:t>-&gt;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0481" y="3504108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2581688" y="5204563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562938" y="5758233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581686" y="4580582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en-US" altLang="zh-CN" dirty="0" smtClean="0"/>
              <a:t>s &amp; Groups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562938" y="4042345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262264" y="300848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的菜单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391688" y="3377820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372938" y="3931490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391686" y="2753839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en-US" altLang="zh-CN" dirty="0" smtClean="0"/>
              <a:t>s &amp; Groups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372938" y="2215602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endParaRPr lang="zh-CN" altLang="en-US" dirty="0"/>
          </a:p>
        </p:txBody>
      </p:sp>
      <p:sp>
        <p:nvSpPr>
          <p:cNvPr id="3" name="矩形标注 2"/>
          <p:cNvSpPr/>
          <p:nvPr/>
        </p:nvSpPr>
        <p:spPr>
          <a:xfrm>
            <a:off x="8020050" y="1346345"/>
            <a:ext cx="2143125" cy="1120630"/>
          </a:xfrm>
          <a:prstGeom prst="wedgeRectCallout">
            <a:avLst>
              <a:gd name="adj1" fmla="val -57722"/>
              <a:gd name="adj2" fmla="val 126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待完善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CMDB—overview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44340" y="1459006"/>
            <a:ext cx="1226820" cy="39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Tenant setting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2046605" y="1406311"/>
            <a:ext cx="1226820" cy="39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IP Range setting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4286250" y="2190413"/>
            <a:ext cx="1143000" cy="5150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Customer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136775" y="2275224"/>
            <a:ext cx="1143000" cy="35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Network Template</a:t>
            </a:r>
            <a:endParaRPr lang="zh-CN" altLang="en-US" sz="1200" dirty="0"/>
          </a:p>
        </p:txBody>
      </p:sp>
      <p:cxnSp>
        <p:nvCxnSpPr>
          <p:cNvPr id="7" name="直接箭头连接符 6"/>
          <p:cNvCxnSpPr>
            <a:stCxn id="27" idx="3"/>
            <a:endCxn id="25" idx="1"/>
          </p:cNvCxnSpPr>
          <p:nvPr/>
        </p:nvCxnSpPr>
        <p:spPr>
          <a:xfrm flipV="1">
            <a:off x="3279775" y="2447925"/>
            <a:ext cx="1006475" cy="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286250" y="3065033"/>
            <a:ext cx="1143000" cy="46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/>
              <a:t>SAPService</a:t>
            </a:r>
            <a:endParaRPr lang="zh-CN" altLang="en-US" sz="1200"/>
          </a:p>
        </p:txBody>
      </p:sp>
      <p:cxnSp>
        <p:nvCxnSpPr>
          <p:cNvPr id="10" name="直接箭头连接符 9"/>
          <p:cNvCxnSpPr>
            <a:stCxn id="60" idx="0"/>
            <a:endCxn id="25" idx="2"/>
          </p:cNvCxnSpPr>
          <p:nvPr/>
        </p:nvCxnSpPr>
        <p:spPr>
          <a:xfrm flipV="1">
            <a:off x="4857750" y="2705436"/>
            <a:ext cx="0" cy="359597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4" idx="3"/>
            <a:endCxn id="25" idx="1"/>
          </p:cNvCxnSpPr>
          <p:nvPr/>
        </p:nvCxnSpPr>
        <p:spPr>
          <a:xfrm>
            <a:off x="3273425" y="1604655"/>
            <a:ext cx="1012825" cy="8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929312" y="3078499"/>
            <a:ext cx="14859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/>
              <a:t>SAPService Template</a:t>
            </a:r>
            <a:endParaRPr lang="zh-CN" altLang="en-US" sz="1200"/>
          </a:p>
        </p:txBody>
      </p:sp>
      <p:cxnSp>
        <p:nvCxnSpPr>
          <p:cNvPr id="68" name="直接箭头连接符 67"/>
          <p:cNvCxnSpPr>
            <a:stCxn id="62" idx="1"/>
            <a:endCxn id="60" idx="3"/>
          </p:cNvCxnSpPr>
          <p:nvPr/>
        </p:nvCxnSpPr>
        <p:spPr>
          <a:xfrm flipH="1">
            <a:off x="5429250" y="3292812"/>
            <a:ext cx="500062" cy="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929312" y="3734903"/>
            <a:ext cx="1485900" cy="4652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/>
              <a:t>UIDs/GIDs</a:t>
            </a:r>
            <a:endParaRPr lang="zh-CN" altLang="en-US" sz="1200"/>
          </a:p>
        </p:txBody>
      </p:sp>
      <p:cxnSp>
        <p:nvCxnSpPr>
          <p:cNvPr id="70" name="直接箭头连接符 69"/>
          <p:cNvCxnSpPr>
            <a:stCxn id="69" idx="1"/>
            <a:endCxn id="60" idx="3"/>
          </p:cNvCxnSpPr>
          <p:nvPr/>
        </p:nvCxnSpPr>
        <p:spPr>
          <a:xfrm flipH="1" flipV="1">
            <a:off x="5429250" y="3297667"/>
            <a:ext cx="500062" cy="66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286250" y="3969170"/>
            <a:ext cx="1143000" cy="46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/>
              <a:t>Host</a:t>
            </a:r>
            <a:endParaRPr lang="zh-CN" altLang="en-US" sz="1200" dirty="0"/>
          </a:p>
        </p:txBody>
      </p:sp>
      <p:cxnSp>
        <p:nvCxnSpPr>
          <p:cNvPr id="72" name="直接箭头连接符 71"/>
          <p:cNvCxnSpPr>
            <a:stCxn id="71" idx="0"/>
            <a:endCxn id="60" idx="2"/>
          </p:cNvCxnSpPr>
          <p:nvPr/>
        </p:nvCxnSpPr>
        <p:spPr>
          <a:xfrm flipV="1">
            <a:off x="4857750" y="3530301"/>
            <a:ext cx="0" cy="438869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CMDB - detail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63422"/>
              </p:ext>
            </p:extLst>
          </p:nvPr>
        </p:nvGraphicFramePr>
        <p:xfrm>
          <a:off x="958850" y="1788160"/>
          <a:ext cx="2578100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/>
                <a:gridCol w="14732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dirty="0" smtClean="0"/>
                        <a:t>Tenant </a:t>
                      </a:r>
                      <a:r>
                        <a:rPr lang="en-US" sz="1100" u="none" strike="noStrike" dirty="0" smtClean="0">
                          <a:effectLst/>
                        </a:rPr>
                        <a:t>Setting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password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domainName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projectID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29261"/>
              </p:ext>
            </p:extLst>
          </p:nvPr>
        </p:nvGraphicFramePr>
        <p:xfrm>
          <a:off x="958850" y="2755900"/>
          <a:ext cx="25781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550"/>
                <a:gridCol w="1479550"/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IP Range Setting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Network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12382"/>
              </p:ext>
            </p:extLst>
          </p:nvPr>
        </p:nvGraphicFramePr>
        <p:xfrm>
          <a:off x="958850" y="3703638"/>
          <a:ext cx="2578100" cy="108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946"/>
                <a:gridCol w="1378154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Contacts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23238"/>
              </p:ext>
            </p:extLst>
          </p:nvPr>
        </p:nvGraphicFramePr>
        <p:xfrm>
          <a:off x="4476750" y="1690688"/>
          <a:ext cx="29464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/>
                <a:gridCol w="14732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SAPService Template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Template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SystemUsage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dbtype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Initscript 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93861"/>
              </p:ext>
            </p:extLst>
          </p:nvPr>
        </p:nvGraphicFramePr>
        <p:xfrm>
          <a:off x="4476750" y="3454912"/>
          <a:ext cx="29464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/>
                <a:gridCol w="14732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Network Template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Template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subnet 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subnet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Subnet names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EIP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EIP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VPC Peering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Remote Gateway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Remote Subnets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7947025" y="3816862"/>
            <a:ext cx="3082925" cy="1120630"/>
          </a:xfrm>
          <a:prstGeom prst="wedgeRectCallout">
            <a:avLst>
              <a:gd name="adj1" fmla="val -87751"/>
              <a:gd name="adj2" fmla="val -1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这里提前了网络模板参数，以便应用到客户网络的自动创建中，后续应该可扩展字段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17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CMDB - detail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87884"/>
              </p:ext>
            </p:extLst>
          </p:nvPr>
        </p:nvGraphicFramePr>
        <p:xfrm>
          <a:off x="325438" y="1588135"/>
          <a:ext cx="6282986" cy="4087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691"/>
                <a:gridCol w="1322734"/>
                <a:gridCol w="3808561"/>
              </a:tblGrid>
              <a:tr h="164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SAPService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三个字符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16420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Inst No(</a:t>
                      </a:r>
                      <a:r>
                        <a:rPr lang="zh-CN" altLang="en-US" sz="1000" u="none" strike="noStrike">
                          <a:effectLst/>
                        </a:rPr>
                        <a:t>自动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按照新增的</a:t>
                      </a:r>
                      <a:r>
                        <a:rPr lang="en-US" sz="1000" u="none" strike="noStrike">
                          <a:effectLst/>
                        </a:rPr>
                        <a:t>Instance Number</a:t>
                      </a:r>
                      <a:r>
                        <a:rPr lang="zh-CN" altLang="en-US" sz="1000" u="none" strike="noStrike">
                          <a:effectLst/>
                        </a:rPr>
                        <a:t>数自动分配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2931688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Service 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db</a:t>
                      </a:r>
                      <a:r>
                        <a:rPr lang="en-US" sz="1000" u="none" strike="noStrike" dirty="0">
                          <a:effectLst/>
                        </a:rPr>
                        <a:t> - database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hdb</a:t>
                      </a:r>
                      <a:r>
                        <a:rPr lang="en-US" sz="1000" u="none" strike="noStrike" dirty="0">
                          <a:effectLst/>
                        </a:rPr>
                        <a:t> - HANA database instance, Single Node Configuration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hdb-mn</a:t>
                      </a:r>
                      <a:r>
                        <a:rPr lang="en-US" sz="1000" u="none" strike="noStrike" dirty="0">
                          <a:effectLst/>
                        </a:rPr>
                        <a:t> - HANA database instance, </a:t>
                      </a:r>
                      <a:r>
                        <a:rPr lang="en-US" sz="1000" u="none" strike="noStrike" dirty="0" err="1">
                          <a:effectLst/>
                        </a:rPr>
                        <a:t>Scaleout</a:t>
                      </a:r>
                      <a:r>
                        <a:rPr lang="en-US" sz="1000" u="none" strike="noStrike" dirty="0">
                          <a:effectLst/>
                        </a:rPr>
                        <a:t> Configuration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ci - central instance (ABAP)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pai</a:t>
                      </a:r>
                      <a:r>
                        <a:rPr lang="en-US" sz="1000" u="none" strike="noStrike" dirty="0">
                          <a:effectLst/>
                        </a:rPr>
                        <a:t> - primary application instance (ABAP), replaces ci as of SAP 7.4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app - application instance (ABAP)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scs</a:t>
                      </a:r>
                      <a:r>
                        <a:rPr lang="en-US" sz="1000" u="none" strike="noStrike" dirty="0">
                          <a:effectLst/>
                        </a:rPr>
                        <a:t> - SAP central (common) services (JAVA)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ascs</a:t>
                      </a:r>
                      <a:r>
                        <a:rPr lang="en-US" sz="1000" u="none" strike="noStrike" dirty="0">
                          <a:effectLst/>
                        </a:rPr>
                        <a:t> - SAP central (common) services (ABAP)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jc</a:t>
                      </a:r>
                      <a:r>
                        <a:rPr lang="en-US" sz="1000" u="none" strike="noStrike" dirty="0">
                          <a:effectLst/>
                        </a:rPr>
                        <a:t> - JAVA central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j - JAVA application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lc</a:t>
                      </a:r>
                      <a:r>
                        <a:rPr lang="en-US" sz="1000" u="none" strike="noStrike" dirty="0">
                          <a:effectLst/>
                        </a:rPr>
                        <a:t> - Live cache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ers</a:t>
                      </a:r>
                      <a:r>
                        <a:rPr lang="en-US" sz="1000" u="none" strike="noStrike" dirty="0">
                          <a:effectLst/>
                        </a:rPr>
                        <a:t> - </a:t>
                      </a:r>
                      <a:r>
                        <a:rPr lang="en-US" sz="1000" u="none" strike="noStrike" dirty="0" err="1">
                          <a:effectLst/>
                        </a:rPr>
                        <a:t>Enqueue</a:t>
                      </a:r>
                      <a:r>
                        <a:rPr lang="en-US" sz="1000" u="none" strike="noStrike" dirty="0">
                          <a:effectLst/>
                        </a:rPr>
                        <a:t> Replicated Server instance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bobj</a:t>
                      </a:r>
                      <a:r>
                        <a:rPr lang="en-US" sz="1000" u="none" strike="noStrike" dirty="0">
                          <a:effectLst/>
                        </a:rPr>
                        <a:t> - SAP business objects (SPOB)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cms</a:t>
                      </a:r>
                      <a:r>
                        <a:rPr lang="en-US" sz="1000" u="none" strike="noStrike" dirty="0">
                          <a:effectLst/>
                        </a:rPr>
                        <a:t> - Content Server (CMS)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mds</a:t>
                      </a:r>
                      <a:r>
                        <a:rPr lang="en-US" sz="1000" u="none" strike="noStrike" dirty="0">
                          <a:effectLst/>
                        </a:rPr>
                        <a:t>, - Master Data Management Services (MDM)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mdss</a:t>
                      </a:r>
                      <a:r>
                        <a:rPr lang="en-US" sz="1000" u="none" strike="noStrike" dirty="0">
                          <a:effectLst/>
                        </a:rPr>
                        <a:t>,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mdis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smd</a:t>
                      </a:r>
                      <a:r>
                        <a:rPr lang="en-US" sz="1000" u="none" strike="noStrike" dirty="0">
                          <a:effectLst/>
                        </a:rPr>
                        <a:t> - Solution Manager Diagnostic Agent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trx</a:t>
                      </a:r>
                      <a:r>
                        <a:rPr lang="en-US" sz="1000" u="none" strike="noStrike" dirty="0">
                          <a:effectLst/>
                        </a:rPr>
                        <a:t> - Search and Classification (text retrieval and information extraction)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wd</a:t>
                      </a:r>
                      <a:r>
                        <a:rPr lang="en-US" sz="1000" u="none" strike="noStrike" dirty="0">
                          <a:effectLst/>
                        </a:rPr>
                        <a:t> - SAP </a:t>
                      </a:r>
                      <a:r>
                        <a:rPr lang="en-US" sz="1000" u="none" strike="noStrike" dirty="0" err="1">
                          <a:effectLst/>
                        </a:rPr>
                        <a:t>WebDispatcher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212094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SystemUsage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Product\test\development\custom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16420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sapversion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16420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  <a:tr h="164201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AllinOneHost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Yes/No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42" marR="6842" marT="6842" marB="0" anchor="b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5740"/>
              </p:ext>
            </p:extLst>
          </p:nvPr>
        </p:nvGraphicFramePr>
        <p:xfrm>
          <a:off x="6807200" y="1588135"/>
          <a:ext cx="5059362" cy="2354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397"/>
                <a:gridCol w="1065129"/>
                <a:gridCol w="3066836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Inst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AllinOneHost</a:t>
                      </a:r>
                      <a:r>
                        <a:rPr lang="zh-CN" altLang="en-US" sz="1100" u="none" strike="noStrike">
                          <a:effectLst/>
                        </a:rPr>
                        <a:t>模式，</a:t>
                      </a:r>
                      <a:r>
                        <a:rPr lang="en-US" sz="1100" u="none" strike="noStrike">
                          <a:effectLst/>
                        </a:rPr>
                        <a:t>Inst No</a:t>
                      </a:r>
                      <a:r>
                        <a:rPr lang="zh-CN" altLang="en-US" sz="1100" u="none" strike="noStrike">
                          <a:effectLst/>
                        </a:rPr>
                        <a:t>无效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virtualhostname(</a:t>
                      </a:r>
                      <a:r>
                        <a:rPr lang="zh-CN" altLang="en-US" sz="1100" u="none" strike="noStrike">
                          <a:effectLst/>
                        </a:rPr>
                        <a:t>自动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规则：</a:t>
                      </a:r>
                      <a:r>
                        <a:rPr lang="en-US" altLang="zh-CN" sz="1100" u="none" strike="noStrike">
                          <a:effectLst/>
                        </a:rPr>
                        <a:t>&lt;</a:t>
                      </a:r>
                      <a:r>
                        <a:rPr lang="en-US" sz="1100" u="none" strike="noStrike">
                          <a:effectLst/>
                        </a:rPr>
                        <a:t>service_type&gt;[&lt;ID&gt;]&lt;SID&gt;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vituralip(</a:t>
                      </a:r>
                      <a:r>
                        <a:rPr lang="zh-CN" altLang="en-US" sz="1100" u="none" strike="noStrike">
                          <a:effectLst/>
                        </a:rPr>
                        <a:t>自动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规则：所在子网中自动分配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hosttype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ecs/bms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OS Type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CPU/MEM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flavor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sapdata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type&amp;size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saplog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type&amp;size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sapbackup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volume type&amp;size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sapshare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volume </a:t>
                      </a:r>
                      <a:r>
                        <a:rPr lang="en-US" sz="1100" u="none" strike="noStrike" dirty="0" err="1">
                          <a:effectLst/>
                        </a:rPr>
                        <a:t>type&amp;size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65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25" y="27654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3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 Create Network 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590367" y="949347"/>
            <a:ext cx="10865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48886" y="1689878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48886" y="235579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334078" y="3051537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67347" y="1858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67347" y="308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334078" y="36975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48886" y="4343623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5847667" y="949347"/>
            <a:ext cx="1086533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SAPService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4590367" y="1867332"/>
            <a:ext cx="170565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Network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4525873" y="2609074"/>
            <a:ext cx="4637792" cy="143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689899" y="3029980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Network Template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000995" y="3522703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847667" y="3511747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641759" y="3103894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689899" y="267086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VPC Name: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641759" y="2744781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CusA</a:t>
            </a:r>
            <a:r>
              <a:rPr lang="en-US" altLang="zh-CN" b="1" dirty="0" smtClean="0"/>
              <a:t>-&gt;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132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4688050" y="2150280"/>
            <a:ext cx="7355294" cy="1901026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686087" y="5740118"/>
            <a:ext cx="7355431" cy="3806452"/>
          </a:xfrm>
          <a:prstGeom prst="roundRect">
            <a:avLst>
              <a:gd name="adj" fmla="val 51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4680820" y="9881314"/>
            <a:ext cx="7360697" cy="9474572"/>
          </a:xfrm>
          <a:prstGeom prst="roundRect">
            <a:avLst>
              <a:gd name="adj" fmla="val 51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4690763" y="19661138"/>
            <a:ext cx="7355294" cy="1496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>
            <a:off x="4690763" y="21457181"/>
            <a:ext cx="7355294" cy="7928128"/>
          </a:xfrm>
          <a:prstGeom prst="roundRect">
            <a:avLst>
              <a:gd name="adj" fmla="val 57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8" y="79324"/>
            <a:ext cx="10515600" cy="4954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UCD—Customer – Create Network 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18960"/>
              </p:ext>
            </p:extLst>
          </p:nvPr>
        </p:nvGraphicFramePr>
        <p:xfrm>
          <a:off x="4873362" y="2405212"/>
          <a:ext cx="699171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762"/>
                <a:gridCol w="2044433"/>
                <a:gridCol w="2380524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Subnet</a:t>
                      </a:r>
                      <a:r>
                        <a:rPr lang="en-US" altLang="zh-CN" b="0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CIDR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dmz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10.90.5.0/24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10.90.5.1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10.90.4.0/24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10.90.4.1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10.90.6.0/24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10.90.6.1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文本框 91"/>
          <p:cNvSpPr txBox="1"/>
          <p:nvPr/>
        </p:nvSpPr>
        <p:spPr>
          <a:xfrm>
            <a:off x="4687913" y="1937977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Subnet</a:t>
            </a: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15439"/>
              </p:ext>
            </p:extLst>
          </p:nvPr>
        </p:nvGraphicFramePr>
        <p:xfrm>
          <a:off x="5247002" y="6775152"/>
          <a:ext cx="6629763" cy="151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44"/>
                <a:gridCol w="630682"/>
                <a:gridCol w="738061"/>
                <a:gridCol w="779780"/>
                <a:gridCol w="1351090"/>
                <a:gridCol w="934193"/>
                <a:gridCol w="1640713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Inbound-Rule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Index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Source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Source Port</a:t>
                      </a:r>
                      <a:r>
                        <a:rPr lang="en-US" altLang="zh-CN" sz="1200" baseline="0" dirty="0" smtClean="0"/>
                        <a:t> Range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Destination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Destination Port Range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Permit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160.44.198.200/32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文本框 96"/>
          <p:cNvSpPr txBox="1"/>
          <p:nvPr/>
        </p:nvSpPr>
        <p:spPr>
          <a:xfrm>
            <a:off x="4685951" y="5527816"/>
            <a:ext cx="9350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Firewall</a:t>
            </a:r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94865"/>
              </p:ext>
            </p:extLst>
          </p:nvPr>
        </p:nvGraphicFramePr>
        <p:xfrm>
          <a:off x="5247003" y="8379132"/>
          <a:ext cx="6624639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44"/>
                <a:gridCol w="630682"/>
                <a:gridCol w="738061"/>
                <a:gridCol w="779780"/>
                <a:gridCol w="1351090"/>
                <a:gridCol w="929069"/>
                <a:gridCol w="1640713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Outbound-Rule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Index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Source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Source Port</a:t>
                      </a:r>
                      <a:r>
                        <a:rPr lang="en-US" altLang="zh-CN" sz="1200" baseline="0" dirty="0" smtClean="0"/>
                        <a:t> Range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Destination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Destination Port Range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Permit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文本框 98"/>
          <p:cNvSpPr txBox="1"/>
          <p:nvPr/>
        </p:nvSpPr>
        <p:spPr>
          <a:xfrm>
            <a:off x="4796301" y="5983677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Name: </a:t>
            </a:r>
            <a:r>
              <a:rPr lang="en-US" altLang="zh-CN" dirty="0" err="1" smtClean="0"/>
              <a:t>fw-cust_A-dmz</a:t>
            </a:r>
            <a:endParaRPr lang="en-US" altLang="zh-CN" dirty="0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5174628" y="6405820"/>
            <a:ext cx="248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Subnet Association: </a:t>
            </a:r>
            <a:r>
              <a:rPr lang="en-US" altLang="zh-CN" dirty="0" err="1" smtClean="0"/>
              <a:t>dmz</a:t>
            </a:r>
            <a:endParaRPr lang="en-US" altLang="zh-CN" dirty="0" smtClean="0"/>
          </a:p>
        </p:txBody>
      </p:sp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0735"/>
              </p:ext>
            </p:extLst>
          </p:nvPr>
        </p:nvGraphicFramePr>
        <p:xfrm>
          <a:off x="5674462" y="10507660"/>
          <a:ext cx="5325728" cy="143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Inbound-Rule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22, 4237</a:t>
                      </a:r>
                      <a:endParaRPr lang="zh-CN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sg-admin-client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sg-</a:t>
                      </a:r>
                      <a:r>
                        <a:rPr lang="en-US" altLang="zh-CN" sz="1200" dirty="0" err="1" smtClean="0"/>
                        <a:t>cust_A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en-US" altLang="zh-CN" sz="1200" dirty="0" err="1" smtClean="0"/>
                        <a:t>dmz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4680684" y="9669013"/>
            <a:ext cx="16053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Security Group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4791034" y="10124874"/>
            <a:ext cx="367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Security 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en-US" altLang="zh-CN" dirty="0"/>
              <a:t>: </a:t>
            </a:r>
            <a:r>
              <a:rPr lang="en-US" altLang="zh-CN" dirty="0" smtClean="0"/>
              <a:t>sg-</a:t>
            </a:r>
            <a:r>
              <a:rPr lang="en-US" altLang="zh-CN" dirty="0" err="1" smtClean="0"/>
              <a:t>cust_A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dmz</a:t>
            </a:r>
            <a:endParaRPr lang="en-US" altLang="zh-CN" dirty="0" smtClean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98731"/>
              </p:ext>
            </p:extLst>
          </p:nvPr>
        </p:nvGraphicFramePr>
        <p:xfrm>
          <a:off x="5669838" y="11933096"/>
          <a:ext cx="5325728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Outbound-Rule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66690"/>
              </p:ext>
            </p:extLst>
          </p:nvPr>
        </p:nvGraphicFramePr>
        <p:xfrm>
          <a:off x="5674462" y="13417392"/>
          <a:ext cx="5325728" cy="217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Inbound-Rule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8100, 8001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sg-</a:t>
                      </a:r>
                      <a:r>
                        <a:rPr lang="en-US" altLang="zh-CN" sz="1200" dirty="0" err="1" smtClean="0"/>
                        <a:t>cust_A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en-US" altLang="zh-CN" sz="1200" dirty="0" err="1" smtClean="0"/>
                        <a:t>dmz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22, 4237, 5900-5904</a:t>
                      </a:r>
                      <a:endParaRPr lang="zh-CN" altLang="en-US" sz="12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sg-admin-client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3298-3299</a:t>
                      </a:r>
                      <a:endParaRPr lang="zh-CN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10.56.0.0/16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sg-</a:t>
                      </a:r>
                      <a:r>
                        <a:rPr lang="en-US" altLang="zh-CN" sz="1200" dirty="0" err="1" smtClean="0"/>
                        <a:t>cust_A</a:t>
                      </a:r>
                      <a:r>
                        <a:rPr lang="en-US" altLang="zh-CN" sz="1200" dirty="0" smtClean="0"/>
                        <a:t>-client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" name="文本框 112"/>
          <p:cNvSpPr txBox="1"/>
          <p:nvPr/>
        </p:nvSpPr>
        <p:spPr>
          <a:xfrm>
            <a:off x="4791034" y="13034606"/>
            <a:ext cx="379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Security 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en-US" altLang="zh-CN" dirty="0"/>
              <a:t>: </a:t>
            </a:r>
            <a:r>
              <a:rPr lang="en-US" altLang="zh-CN" dirty="0" smtClean="0"/>
              <a:t>sg-</a:t>
            </a:r>
            <a:r>
              <a:rPr lang="en-US" altLang="zh-CN" dirty="0" err="1" smtClean="0"/>
              <a:t>cust_A</a:t>
            </a:r>
            <a:r>
              <a:rPr lang="en-US" altLang="zh-CN" dirty="0" smtClean="0"/>
              <a:t>-client</a:t>
            </a:r>
          </a:p>
        </p:txBody>
      </p:sp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85190"/>
              </p:ext>
            </p:extLst>
          </p:nvPr>
        </p:nvGraphicFramePr>
        <p:xfrm>
          <a:off x="5678666" y="15583621"/>
          <a:ext cx="5325728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Outbound-Rule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7315"/>
              </p:ext>
            </p:extLst>
          </p:nvPr>
        </p:nvGraphicFramePr>
        <p:xfrm>
          <a:off x="5678666" y="17017792"/>
          <a:ext cx="5325728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Inbound-Rule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sg-</a:t>
                      </a:r>
                      <a:r>
                        <a:rPr lang="en-US" altLang="zh-CN" sz="1200" dirty="0" err="1" smtClean="0"/>
                        <a:t>cust_A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en-US" altLang="zh-CN" sz="1200" dirty="0" err="1" smtClean="0"/>
                        <a:t>frun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文本框 115"/>
          <p:cNvSpPr txBox="1"/>
          <p:nvPr/>
        </p:nvSpPr>
        <p:spPr>
          <a:xfrm>
            <a:off x="4795238" y="16635006"/>
            <a:ext cx="367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Security 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en-US" altLang="zh-CN" dirty="0"/>
              <a:t>: </a:t>
            </a:r>
            <a:r>
              <a:rPr lang="en-US" altLang="zh-CN" dirty="0" smtClean="0"/>
              <a:t>sg-</a:t>
            </a:r>
            <a:r>
              <a:rPr lang="en-US" altLang="zh-CN" dirty="0" err="1" smtClean="0"/>
              <a:t>cust_A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frun</a:t>
            </a:r>
            <a:endParaRPr lang="en-US" altLang="zh-CN" dirty="0" smtClean="0"/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23326"/>
              </p:ext>
            </p:extLst>
          </p:nvPr>
        </p:nvGraphicFramePr>
        <p:xfrm>
          <a:off x="5675950" y="18094397"/>
          <a:ext cx="5325728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Outbound-Rule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70952"/>
              </p:ext>
            </p:extLst>
          </p:nvPr>
        </p:nvGraphicFramePr>
        <p:xfrm>
          <a:off x="4876075" y="19916070"/>
          <a:ext cx="6981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824"/>
                <a:gridCol w="1214527"/>
                <a:gridCol w="1414188"/>
                <a:gridCol w="1414188"/>
                <a:gridCol w="1414188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Local</a:t>
                      </a:r>
                      <a:r>
                        <a:rPr lang="en-US" altLang="zh-CN" b="0" baseline="0" dirty="0" smtClean="0">
                          <a:solidFill>
                            <a:schemeClr val="bg1"/>
                          </a:solidFill>
                        </a:rPr>
                        <a:t> VPC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Local CIDR Block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Peer VPC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Peer CIDR Block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admin-</a:t>
                      </a:r>
                      <a:r>
                        <a:rPr lang="en-US" altLang="zh-CN" dirty="0" err="1" smtClean="0"/>
                        <a:t>cust_A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10.90.4.0/22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10.90.0.0/22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4690626" y="19443318"/>
            <a:ext cx="13399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VPC Peering</a:t>
            </a:r>
          </a:p>
        </p:txBody>
      </p:sp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74573"/>
              </p:ext>
            </p:extLst>
          </p:nvPr>
        </p:nvGraphicFramePr>
        <p:xfrm>
          <a:off x="5020951" y="21826513"/>
          <a:ext cx="6837038" cy="2392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32541"/>
                <a:gridCol w="4304497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Name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vpn-cust_A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***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Local Subnets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C00000"/>
                          </a:solidFill>
                        </a:rPr>
                        <a:t>dmz</a:t>
                      </a:r>
                      <a:endParaRPr lang="en-US" altLang="zh-CN" b="1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client</a:t>
                      </a:r>
                    </a:p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Admin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Remote 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165.4.12.2/32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Remote Subnets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192.168.52.0/24,192.168.54.0/24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4690626" y="21244878"/>
            <a:ext cx="11343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IPsec VPN</a:t>
            </a:r>
          </a:p>
        </p:txBody>
      </p: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01106"/>
              </p:ext>
            </p:extLst>
          </p:nvPr>
        </p:nvGraphicFramePr>
        <p:xfrm>
          <a:off x="5020951" y="24775218"/>
          <a:ext cx="6837038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38837"/>
                <a:gridCol w="3998201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Authentication Algorithm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MD5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Encryption Algorithm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aes-128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DH Algorithm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group5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Lifecycle(s)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86400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文本框 126"/>
          <p:cNvSpPr txBox="1"/>
          <p:nvPr/>
        </p:nvSpPr>
        <p:spPr>
          <a:xfrm>
            <a:off x="4940917" y="24397195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IKE Policy</a:t>
            </a:r>
          </a:p>
        </p:txBody>
      </p:sp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52871"/>
              </p:ext>
            </p:extLst>
          </p:nvPr>
        </p:nvGraphicFramePr>
        <p:xfrm>
          <a:off x="5019126" y="27180363"/>
          <a:ext cx="6837038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38837"/>
                <a:gridCol w="3998201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Authentication Algorithm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MD5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Encryption Algorithm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aes-128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DH Algorithm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group5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Transfer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Protol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esp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Lifecycle(s)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3600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文本框 128"/>
          <p:cNvSpPr txBox="1"/>
          <p:nvPr/>
        </p:nvSpPr>
        <p:spPr>
          <a:xfrm>
            <a:off x="4939092" y="26802340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IPsec Policy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4686225" y="4367235"/>
            <a:ext cx="7355294" cy="1117951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98443"/>
              </p:ext>
            </p:extLst>
          </p:nvPr>
        </p:nvGraphicFramePr>
        <p:xfrm>
          <a:off x="4871536" y="4622167"/>
          <a:ext cx="69917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850"/>
                <a:gridCol w="3099869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bg1"/>
                          </a:solidFill>
                        </a:rPr>
                        <a:t>Bandwith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100Mbit/s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" name="文本框 132"/>
          <p:cNvSpPr txBox="1"/>
          <p:nvPr/>
        </p:nvSpPr>
        <p:spPr>
          <a:xfrm>
            <a:off x="4686088" y="4154932"/>
            <a:ext cx="1841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Elastic IP Address</a:t>
            </a:r>
          </a:p>
        </p:txBody>
      </p:sp>
      <p:sp>
        <p:nvSpPr>
          <p:cNvPr id="137" name="弧形 136"/>
          <p:cNvSpPr/>
          <p:nvPr/>
        </p:nvSpPr>
        <p:spPr>
          <a:xfrm>
            <a:off x="11548290" y="4989131"/>
            <a:ext cx="1228780" cy="2160240"/>
          </a:xfrm>
          <a:prstGeom prst="arc">
            <a:avLst>
              <a:gd name="adj1" fmla="val 16200000"/>
              <a:gd name="adj2" fmla="val 5460775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2151732" y="5759489"/>
            <a:ext cx="2777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quantity if </a:t>
            </a:r>
            <a:r>
              <a:rPr lang="en-US" altLang="zh-CN" dirty="0" smtClean="0"/>
              <a:t>0, no need FW.</a:t>
            </a:r>
          </a:p>
          <a:p>
            <a:r>
              <a:rPr lang="en-US" altLang="zh-CN" dirty="0" smtClean="0"/>
              <a:t>The destination of </a:t>
            </a:r>
          </a:p>
          <a:p>
            <a:r>
              <a:rPr lang="en-US" altLang="zh-CN" dirty="0" smtClean="0"/>
              <a:t>the first Inbound-rule is EIP</a:t>
            </a:r>
            <a:endParaRPr lang="zh-CN" altLang="en-US" dirty="0"/>
          </a:p>
        </p:txBody>
      </p:sp>
      <p:sp>
        <p:nvSpPr>
          <p:cNvPr id="139" name="圆角矩形 138"/>
          <p:cNvSpPr/>
          <p:nvPr/>
        </p:nvSpPr>
        <p:spPr>
          <a:xfrm>
            <a:off x="5647365" y="296577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r>
              <a:rPr lang="en-US" altLang="zh-CN" sz="2800" dirty="0" smtClean="0"/>
              <a:t>ave</a:t>
            </a:r>
            <a:endParaRPr lang="zh-CN" altLang="en-US" sz="2800" dirty="0"/>
          </a:p>
        </p:txBody>
      </p:sp>
      <p:sp>
        <p:nvSpPr>
          <p:cNvPr id="140" name="圆角矩形 139"/>
          <p:cNvSpPr/>
          <p:nvPr/>
        </p:nvSpPr>
        <p:spPr>
          <a:xfrm>
            <a:off x="9489443" y="296577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Cancel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635882" y="134260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VPC Name </a:t>
            </a:r>
            <a:r>
              <a:rPr lang="zh-CN" altLang="en-US" b="1" dirty="0" smtClean="0"/>
              <a:t>： </a:t>
            </a:r>
            <a:r>
              <a:rPr lang="en-US" altLang="zh-CN" b="1" i="1" dirty="0" smtClean="0"/>
              <a:t>VPC-</a:t>
            </a:r>
            <a:r>
              <a:rPr lang="en-US" altLang="zh-CN" b="1" i="1" dirty="0" err="1" smtClean="0"/>
              <a:t>CusA</a:t>
            </a:r>
            <a:endParaRPr lang="zh-CN" altLang="en-US" b="1" i="1" dirty="0"/>
          </a:p>
        </p:txBody>
      </p:sp>
      <p:sp>
        <p:nvSpPr>
          <p:cNvPr id="82" name="矩形标注 81"/>
          <p:cNvSpPr/>
          <p:nvPr/>
        </p:nvSpPr>
        <p:spPr>
          <a:xfrm>
            <a:off x="11539780" y="1241822"/>
            <a:ext cx="1997179" cy="1260892"/>
          </a:xfrm>
          <a:prstGeom prst="wedgeRectCallout">
            <a:avLst>
              <a:gd name="adj1" fmla="val -77140"/>
              <a:gd name="adj2" fmla="val 51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可对表进行增加、删除和修改</a:t>
            </a:r>
            <a:endParaRPr lang="zh-CN" altLang="en-US" i="1" dirty="0"/>
          </a:p>
        </p:txBody>
      </p:sp>
      <p:sp>
        <p:nvSpPr>
          <p:cNvPr id="55" name="矩形 54"/>
          <p:cNvSpPr/>
          <p:nvPr/>
        </p:nvSpPr>
        <p:spPr>
          <a:xfrm>
            <a:off x="1450699" y="2600745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450699" y="3266666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2235891" y="3962404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9160" y="2769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9160" y="3996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2235891" y="4608447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450699" y="5254490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4533217" y="655466"/>
            <a:ext cx="10865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4533217" y="1172177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790517" y="655466"/>
            <a:ext cx="1086533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SAPService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3652557" y="683132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CusA</a:t>
            </a:r>
            <a:r>
              <a:rPr lang="en-US" altLang="zh-CN" b="1" dirty="0" smtClean="0"/>
              <a:t>-&gt;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084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–Network  View/Edit/Deploy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48886" y="1689878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48886" y="235579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334078" y="3051537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67347" y="1858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67347" y="308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334078" y="36975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48886" y="4343623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17321"/>
              </p:ext>
            </p:extLst>
          </p:nvPr>
        </p:nvGraphicFramePr>
        <p:xfrm>
          <a:off x="4590366" y="2110965"/>
          <a:ext cx="760163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959"/>
                <a:gridCol w="1819275"/>
                <a:gridCol w="47244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VPC</a:t>
                      </a:r>
                      <a:r>
                        <a:rPr lang="en-US" altLang="zh-CN" sz="1400" baseline="0" dirty="0" smtClean="0"/>
                        <a:t>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Subnets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Action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Vpc_CusA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u="sng" dirty="0" smtClean="0"/>
                        <a:t>Subnet1: 10.0.1.0/24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sng" dirty="0" smtClean="0"/>
                        <a:t>Subnet2: 10.0.2.0/24</a:t>
                      </a:r>
                      <a:endParaRPr lang="zh-CN" altLang="en-US" sz="1400" u="sng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sng" dirty="0" smtClean="0"/>
                        <a:t>Subnet3:10.0.3.0/24</a:t>
                      </a:r>
                      <a:endParaRPr lang="zh-CN" altLang="en-US" sz="1400" u="sn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u="sng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圆角矩形 21"/>
          <p:cNvSpPr/>
          <p:nvPr/>
        </p:nvSpPr>
        <p:spPr>
          <a:xfrm>
            <a:off x="4590367" y="949347"/>
            <a:ext cx="10865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847667" y="949347"/>
            <a:ext cx="1086533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SAPService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CusA</a:t>
            </a:r>
            <a:r>
              <a:rPr lang="en-US" altLang="zh-CN" b="1" dirty="0" smtClean="0"/>
              <a:t>-&gt;</a:t>
            </a:r>
            <a:endParaRPr lang="zh-CN" altLang="en-US" b="1" dirty="0"/>
          </a:p>
        </p:txBody>
      </p:sp>
      <p:sp>
        <p:nvSpPr>
          <p:cNvPr id="26" name="圆角矩形 25"/>
          <p:cNvSpPr/>
          <p:nvPr/>
        </p:nvSpPr>
        <p:spPr>
          <a:xfrm>
            <a:off x="8775050" y="257385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9954730" y="2562900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621722" y="2562900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1073365" y="2551963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Deploy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588257" y="4717348"/>
            <a:ext cx="36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备注：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一个客户仅一个</a:t>
            </a:r>
            <a:r>
              <a:rPr lang="en-US" altLang="zh-CN" sz="1200" dirty="0" smtClean="0"/>
              <a:t>VPC</a:t>
            </a:r>
            <a:r>
              <a:rPr lang="zh-CN" altLang="en-US" sz="1200" dirty="0" smtClean="0"/>
              <a:t>网络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当前</a:t>
            </a:r>
            <a:r>
              <a:rPr lang="en-US" altLang="zh-CN" sz="1200" dirty="0" smtClean="0"/>
              <a:t>DEMO</a:t>
            </a:r>
            <a:r>
              <a:rPr lang="zh-CN" altLang="en-US" sz="1200" dirty="0" smtClean="0"/>
              <a:t>在部署后不支持修改网络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39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 138"/>
          <p:cNvSpPr/>
          <p:nvPr/>
        </p:nvSpPr>
        <p:spPr>
          <a:xfrm>
            <a:off x="4525435" y="5461454"/>
            <a:ext cx="7355294" cy="767525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487780" y="2990313"/>
            <a:ext cx="7355294" cy="707267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1366638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 Create </a:t>
            </a:r>
            <a:r>
              <a:rPr lang="en-US" altLang="zh-CN" dirty="0" err="1" smtClean="0"/>
              <a:t>SAPService</a:t>
            </a:r>
            <a:r>
              <a:rPr lang="en-US" altLang="zh-CN" dirty="0" smtClean="0"/>
              <a:t>(Multi-Host)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590367" y="949347"/>
            <a:ext cx="1086533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Network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548886" y="1689878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48886" y="235579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334078" y="3051537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67347" y="1858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67347" y="308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334078" y="36975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48886" y="4343623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5847667" y="949347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4590367" y="1867332"/>
            <a:ext cx="170565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</a:t>
            </a:r>
            <a:r>
              <a:rPr lang="en-US" altLang="zh-CN" sz="1400" dirty="0" err="1" smtClean="0"/>
              <a:t>SAPService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CusA</a:t>
            </a:r>
            <a:r>
              <a:rPr lang="en-US" altLang="zh-CN" b="1" dirty="0" smtClean="0"/>
              <a:t>-&gt;</a:t>
            </a:r>
            <a:endParaRPr lang="zh-CN" altLang="en-US" b="1" dirty="0"/>
          </a:p>
        </p:txBody>
      </p:sp>
      <p:sp>
        <p:nvSpPr>
          <p:cNvPr id="74" name="矩形 73"/>
          <p:cNvSpPr/>
          <p:nvPr/>
        </p:nvSpPr>
        <p:spPr>
          <a:xfrm>
            <a:off x="4693765" y="5757429"/>
            <a:ext cx="90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</a:rPr>
              <a:t>ystem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772296" y="575742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sapadm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015151" y="5757429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&lt;</a:t>
            </a:r>
            <a:r>
              <a:rPr lang="zh-CN" altLang="en-US" dirty="0" smtClean="0">
                <a:solidFill>
                  <a:srgbClr val="C00000"/>
                </a:solidFill>
              </a:rPr>
              <a:t>sid</a:t>
            </a:r>
            <a:r>
              <a:rPr lang="en-US" altLang="zh-CN" dirty="0" smtClean="0">
                <a:solidFill>
                  <a:srgbClr val="C00000"/>
                </a:solidFill>
              </a:rPr>
              <a:t>&gt;</a:t>
            </a:r>
            <a:r>
              <a:rPr lang="zh-CN" altLang="en-US" dirty="0" smtClean="0">
                <a:solidFill>
                  <a:srgbClr val="C00000"/>
                </a:solidFill>
              </a:rPr>
              <a:t>adm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697945" y="5816160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password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778099" y="5811823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password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064167" y="581792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password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80400" y="2371145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SAPService</a:t>
            </a:r>
            <a:r>
              <a:rPr lang="en-US" altLang="zh-CN" b="1" dirty="0" smtClean="0"/>
              <a:t> Template</a:t>
            </a:r>
            <a:r>
              <a:rPr lang="zh-CN" altLang="en-US" b="1" dirty="0" smtClean="0"/>
              <a:t>： </a:t>
            </a:r>
            <a:r>
              <a:rPr lang="en-US" altLang="zh-CN" b="1" dirty="0" smtClean="0"/>
              <a:t>S</a:t>
            </a:r>
            <a:r>
              <a:rPr lang="en-US" altLang="zh-CN" b="1" dirty="0" smtClean="0"/>
              <a:t>/4 </a:t>
            </a:r>
            <a:r>
              <a:rPr lang="en-US" altLang="zh-CN" i="1" dirty="0" err="1" smtClean="0"/>
              <a:t>hana</a:t>
            </a:r>
            <a:endParaRPr lang="zh-CN" altLang="en-US" i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640792" y="318759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SID</a:t>
            </a:r>
            <a:r>
              <a:rPr lang="en-US" altLang="zh-CN" dirty="0" smtClean="0"/>
              <a:t>:</a:t>
            </a:r>
            <a:endParaRPr lang="en-US" altLang="zh-CN" dirty="0" smtClean="0"/>
          </a:p>
        </p:txBody>
      </p:sp>
      <p:sp>
        <p:nvSpPr>
          <p:cNvPr id="105" name="矩形 104"/>
          <p:cNvSpPr/>
          <p:nvPr/>
        </p:nvSpPr>
        <p:spPr>
          <a:xfrm>
            <a:off x="5194149" y="3254267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6279316" y="318759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Instance Number: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8041726" y="3254267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36471" y="3187592"/>
            <a:ext cx="1373068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Description: 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544793" y="2778010"/>
            <a:ext cx="1289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SAP System</a:t>
            </a:r>
            <a:endParaRPr lang="en-US" altLang="zh-CN" b="1" dirty="0" smtClean="0"/>
          </a:p>
        </p:txBody>
      </p:sp>
      <p:sp>
        <p:nvSpPr>
          <p:cNvPr id="112" name="矩形 111"/>
          <p:cNvSpPr/>
          <p:nvPr/>
        </p:nvSpPr>
        <p:spPr>
          <a:xfrm>
            <a:off x="10508483" y="3254267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498750" y="4000317"/>
            <a:ext cx="7355294" cy="1177796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4555762" y="3788014"/>
            <a:ext cx="62332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SAP comp1 Host Settings/ SAP comp2 </a:t>
            </a:r>
            <a:r>
              <a:rPr lang="en-US" altLang="zh-CN" b="1" dirty="0"/>
              <a:t>Host Settings</a:t>
            </a:r>
            <a:r>
              <a:rPr lang="en-US" altLang="zh-CN" b="1" dirty="0" smtClean="0"/>
              <a:t>/</a:t>
            </a:r>
            <a:endParaRPr lang="en-US" altLang="zh-CN" b="1" dirty="0"/>
          </a:p>
        </p:txBody>
      </p:sp>
      <p:sp>
        <p:nvSpPr>
          <p:cNvPr id="121" name="文本框 120"/>
          <p:cNvSpPr txBox="1"/>
          <p:nvPr/>
        </p:nvSpPr>
        <p:spPr>
          <a:xfrm>
            <a:off x="4638644" y="4269043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 Type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5924139" y="4269043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BMS/ECS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40349" y="4221190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 </a:t>
            </a:r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8225844" y="427354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Image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323138" y="4276618"/>
            <a:ext cx="7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Flavor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0608633" y="4276618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CPU/MEM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25435" y="4732631"/>
            <a:ext cx="9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</a:t>
            </a:r>
            <a:r>
              <a:rPr lang="en-US" altLang="zh-CN" dirty="0" err="1" smtClean="0"/>
              <a:t>data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5411577" y="4833237"/>
            <a:ext cx="793716" cy="138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162985" y="467499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</a:t>
            </a:r>
            <a:r>
              <a:rPr lang="en-US" altLang="zh-CN" dirty="0" err="1" smtClean="0"/>
              <a:t>log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920924" y="4732631"/>
            <a:ext cx="845063" cy="27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798052" y="4691578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sapshare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8760395" y="4726431"/>
            <a:ext cx="776530" cy="237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607052" y="4633942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sapbackup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10771861" y="4723155"/>
            <a:ext cx="900854" cy="271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582448" y="5249151"/>
            <a:ext cx="14371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User Settings</a:t>
            </a:r>
            <a:endParaRPr lang="en-US" altLang="zh-CN" b="1" dirty="0" smtClean="0"/>
          </a:p>
        </p:txBody>
      </p:sp>
      <p:sp>
        <p:nvSpPr>
          <p:cNvPr id="3" name="矩形标注 2"/>
          <p:cNvSpPr/>
          <p:nvPr/>
        </p:nvSpPr>
        <p:spPr>
          <a:xfrm>
            <a:off x="12001499" y="2740477"/>
            <a:ext cx="1614955" cy="1660185"/>
          </a:xfrm>
          <a:prstGeom prst="wedgeRectCallout">
            <a:avLst>
              <a:gd name="adj1" fmla="val -199710"/>
              <a:gd name="adj2" fmla="val 23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不同的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应用可以部署在不同的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上，需要进行不同的配置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8477130" y="6369897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6593867" y="6365657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46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UCD-System </a:t>
            </a:r>
            <a:r>
              <a:rPr lang="en-US" altLang="zh-CN" dirty="0" smtClean="0"/>
              <a:t>setting – Network IP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191" y="944218"/>
            <a:ext cx="1918252" cy="5466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8191" y="161013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Configuration </a:t>
            </a:r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13383" y="2305877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Template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6652" y="1113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6652" y="233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713383" y="295192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28191" y="3597963"/>
            <a:ext cx="1918252" cy="5466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95323" y="1530096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 Network: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125340" y="1553297"/>
            <a:ext cx="2325757" cy="264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896447" y="2317543"/>
            <a:ext cx="1294612" cy="32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22750" y="944219"/>
            <a:ext cx="5105397" cy="200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093771" y="3448877"/>
            <a:ext cx="360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备注：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en-US" altLang="zh-CN" sz="1200" dirty="0" smtClean="0"/>
              <a:t>Peering </a:t>
            </a:r>
            <a:r>
              <a:rPr lang="en-US" altLang="zh-CN" sz="1200" dirty="0" err="1" smtClean="0"/>
              <a:t>ip</a:t>
            </a:r>
            <a:r>
              <a:rPr lang="zh-CN" altLang="en-US" sz="1200" dirty="0" smtClean="0"/>
              <a:t>地址不能重叠，</a:t>
            </a:r>
            <a:r>
              <a:rPr lang="zh-CN" altLang="en-US" sz="1200" dirty="0" smtClean="0"/>
              <a:t>为自动化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地址配置，需要设置一个租户的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地址范围。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endParaRPr lang="en-US" altLang="zh-CN" sz="1200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5495323" y="188128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 Mask: 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25340" y="1904484"/>
            <a:ext cx="2325757" cy="264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UCD-</a:t>
            </a:r>
            <a:r>
              <a:rPr lang="en-US" altLang="zh-CN" dirty="0" smtClean="0"/>
              <a:t>-</a:t>
            </a:r>
            <a:r>
              <a:rPr lang="en-US" altLang="zh-CN" dirty="0"/>
              <a:t>Network </a:t>
            </a:r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71610" y="747982"/>
            <a:ext cx="3100905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 Network Template</a:t>
            </a:r>
            <a:endParaRPr lang="zh-CN" altLang="en-US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51526"/>
              </p:ext>
            </p:extLst>
          </p:nvPr>
        </p:nvGraphicFramePr>
        <p:xfrm>
          <a:off x="4358111" y="1331387"/>
          <a:ext cx="7776739" cy="233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39"/>
                <a:gridCol w="2209800"/>
                <a:gridCol w="3657600"/>
              </a:tblGrid>
              <a:tr h="395638">
                <a:tc>
                  <a:txBody>
                    <a:bodyPr/>
                    <a:lstStyle/>
                    <a:p>
                      <a:r>
                        <a:rPr lang="en-US" altLang="zh-CN" b="0" baseline="0" dirty="0" smtClean="0">
                          <a:solidFill>
                            <a:schemeClr val="bg1"/>
                          </a:solidFill>
                        </a:rPr>
                        <a:t>Template name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6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SinglenodeHANA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 pre-defined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800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ClusternodeHANA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 pre-defined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71757">
                <a:tc>
                  <a:txBody>
                    <a:bodyPr/>
                    <a:lstStyle/>
                    <a:p>
                      <a:r>
                        <a:rPr lang="en-US" altLang="zh-CN" b="0" i="1" dirty="0" err="1" smtClean="0"/>
                        <a:t>Customerdefined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ssss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矩形 59"/>
          <p:cNvSpPr/>
          <p:nvPr/>
        </p:nvSpPr>
        <p:spPr>
          <a:xfrm>
            <a:off x="1928191" y="944218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928191" y="161013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2713383" y="2305877"/>
            <a:ext cx="1510747" cy="49695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Template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46652" y="1113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46652" y="233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2713383" y="295192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928191" y="3597963"/>
            <a:ext cx="1918252" cy="546652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9839982" y="1851294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1019662" y="1831729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Edit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839982" y="2518044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1019662" y="2498479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Edit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9839982" y="3167381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11019662" y="3156425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endParaRPr lang="zh-CN" altLang="en-US" dirty="0"/>
          </a:p>
        </p:txBody>
      </p:sp>
      <p:sp>
        <p:nvSpPr>
          <p:cNvPr id="3" name="矩形标注 2"/>
          <p:cNvSpPr/>
          <p:nvPr/>
        </p:nvSpPr>
        <p:spPr>
          <a:xfrm>
            <a:off x="12296774" y="1175364"/>
            <a:ext cx="1895476" cy="981427"/>
          </a:xfrm>
          <a:prstGeom prst="wedgeRectCallout">
            <a:avLst>
              <a:gd name="adj1" fmla="val -77140"/>
              <a:gd name="adj2" fmla="val 51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系统默认模板不可删除和修改</a:t>
            </a:r>
            <a:endParaRPr lang="zh-CN" altLang="en-US" i="1" dirty="0"/>
          </a:p>
        </p:txBody>
      </p:sp>
      <p:sp>
        <p:nvSpPr>
          <p:cNvPr id="78" name="圆角矩形 77"/>
          <p:cNvSpPr/>
          <p:nvPr/>
        </p:nvSpPr>
        <p:spPr>
          <a:xfrm>
            <a:off x="8686654" y="1851294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8686654" y="2540489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8686654" y="3156425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71611" y="3871289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 </a:t>
            </a:r>
            <a:r>
              <a:rPr lang="en-US" altLang="zh-CN" dirty="0" smtClean="0"/>
              <a:t>“’Create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74345" y="4290734"/>
            <a:ext cx="6038850" cy="1989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853812" y="4631630"/>
            <a:ext cx="232663" cy="248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162311" y="457120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Template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893770" y="4571203"/>
            <a:ext cx="172648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5853812" y="5075792"/>
            <a:ext cx="232663" cy="248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6162311" y="5015365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</a:t>
            </a:r>
            <a:endParaRPr lang="zh-CN" altLang="en-US" dirty="0"/>
          </a:p>
        </p:txBody>
      </p:sp>
      <p:sp>
        <p:nvSpPr>
          <p:cNvPr id="94" name="圆角矩形 93"/>
          <p:cNvSpPr/>
          <p:nvPr/>
        </p:nvSpPr>
        <p:spPr>
          <a:xfrm>
            <a:off x="8041630" y="5596737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6888302" y="5585781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35" name="矩形标注 34"/>
          <p:cNvSpPr/>
          <p:nvPr/>
        </p:nvSpPr>
        <p:spPr>
          <a:xfrm>
            <a:off x="10401297" y="4063379"/>
            <a:ext cx="1997179" cy="1260892"/>
          </a:xfrm>
          <a:prstGeom prst="wedgeRectCallout">
            <a:avLst>
              <a:gd name="adj1" fmla="val -77140"/>
              <a:gd name="adj2" fmla="val 51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可以从当前系统默认或已有模板继承修改，或者全新新建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258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4707640" y="2797980"/>
            <a:ext cx="7355294" cy="1901026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705677" y="6387818"/>
            <a:ext cx="7355431" cy="3806452"/>
          </a:xfrm>
          <a:prstGeom prst="roundRect">
            <a:avLst>
              <a:gd name="adj" fmla="val 51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4700410" y="10529014"/>
            <a:ext cx="7360697" cy="9474572"/>
          </a:xfrm>
          <a:prstGeom prst="roundRect">
            <a:avLst>
              <a:gd name="adj" fmla="val 51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4710353" y="20308838"/>
            <a:ext cx="7355294" cy="1496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>
            <a:off x="4710353" y="22104881"/>
            <a:ext cx="7355294" cy="7928128"/>
          </a:xfrm>
          <a:prstGeom prst="roundRect">
            <a:avLst>
              <a:gd name="adj" fmla="val 57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90" y="1139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UCD-</a:t>
            </a:r>
            <a:r>
              <a:rPr lang="en-US" altLang="zh-CN" dirty="0" smtClean="0"/>
              <a:t>-</a:t>
            </a:r>
            <a:r>
              <a:rPr lang="en-US" altLang="zh-CN" dirty="0"/>
              <a:t>Network </a:t>
            </a:r>
            <a:r>
              <a:rPr lang="en-US" altLang="zh-CN" dirty="0" smtClean="0"/>
              <a:t>Template – View /Edit / Create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00165"/>
              </p:ext>
            </p:extLst>
          </p:nvPr>
        </p:nvGraphicFramePr>
        <p:xfrm>
          <a:off x="4892140" y="2865413"/>
          <a:ext cx="699171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762"/>
                <a:gridCol w="2044433"/>
                <a:gridCol w="2380524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Subnet</a:t>
                      </a:r>
                      <a:r>
                        <a:rPr lang="en-US" altLang="zh-CN" b="0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CIDR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dmz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10.90.5.0/24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10.90.5.1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10.90.4.0/24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10.90.4.1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10.90.6.0/24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10.90.6.1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10.90.7.0/24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10.90.7.1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文本框 91"/>
          <p:cNvSpPr txBox="1"/>
          <p:nvPr/>
        </p:nvSpPr>
        <p:spPr>
          <a:xfrm>
            <a:off x="4707503" y="2585677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Subnet</a:t>
            </a: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92205"/>
              </p:ext>
            </p:extLst>
          </p:nvPr>
        </p:nvGraphicFramePr>
        <p:xfrm>
          <a:off x="5266592" y="7422852"/>
          <a:ext cx="6629763" cy="151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44"/>
                <a:gridCol w="630682"/>
                <a:gridCol w="738061"/>
                <a:gridCol w="779780"/>
                <a:gridCol w="1351090"/>
                <a:gridCol w="934193"/>
                <a:gridCol w="1640713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Inbound-Rule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Index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Source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Source Port</a:t>
                      </a:r>
                      <a:r>
                        <a:rPr lang="en-US" altLang="zh-CN" sz="1200" baseline="0" dirty="0" smtClean="0"/>
                        <a:t> Range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Destination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Destination Port Range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Permit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160.44.198.200/32</a:t>
                      </a:r>
                      <a:endParaRPr lang="zh-CN" altLang="en-US" sz="1200" b="0" i="1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zh-CN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文本框 96"/>
          <p:cNvSpPr txBox="1"/>
          <p:nvPr/>
        </p:nvSpPr>
        <p:spPr>
          <a:xfrm>
            <a:off x="4705541" y="6175516"/>
            <a:ext cx="9350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Firewall</a:t>
            </a:r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32136"/>
              </p:ext>
            </p:extLst>
          </p:nvPr>
        </p:nvGraphicFramePr>
        <p:xfrm>
          <a:off x="5266593" y="9026832"/>
          <a:ext cx="6624639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44"/>
                <a:gridCol w="630682"/>
                <a:gridCol w="738061"/>
                <a:gridCol w="779780"/>
                <a:gridCol w="1351090"/>
                <a:gridCol w="929069"/>
                <a:gridCol w="1640713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Outbound-Rule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Index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Source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Source Port</a:t>
                      </a:r>
                      <a:r>
                        <a:rPr lang="en-US" altLang="zh-CN" sz="1200" baseline="0" dirty="0" smtClean="0"/>
                        <a:t> Range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Destination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Destination Port Range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Permit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0.0.0.0/0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文本框 98"/>
          <p:cNvSpPr txBox="1"/>
          <p:nvPr/>
        </p:nvSpPr>
        <p:spPr>
          <a:xfrm>
            <a:off x="4815891" y="6631377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Name: </a:t>
            </a:r>
            <a:r>
              <a:rPr lang="en-US" altLang="zh-CN" dirty="0" err="1" smtClean="0"/>
              <a:t>fw-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cust_A</a:t>
            </a:r>
            <a:r>
              <a:rPr lang="en-US" altLang="zh-CN" dirty="0" err="1" smtClean="0"/>
              <a:t>-dmz</a:t>
            </a:r>
            <a:endParaRPr lang="en-US" altLang="zh-CN" dirty="0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5194218" y="7053520"/>
            <a:ext cx="248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Subnet Association: </a:t>
            </a:r>
            <a:r>
              <a:rPr lang="en-US" altLang="zh-CN" dirty="0" err="1" smtClean="0"/>
              <a:t>dmz</a:t>
            </a:r>
            <a:endParaRPr lang="en-US" altLang="zh-CN" dirty="0" smtClean="0"/>
          </a:p>
        </p:txBody>
      </p:sp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36927"/>
              </p:ext>
            </p:extLst>
          </p:nvPr>
        </p:nvGraphicFramePr>
        <p:xfrm>
          <a:off x="5694052" y="11155360"/>
          <a:ext cx="5325728" cy="143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Inbound-Rule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22, 4237</a:t>
                      </a:r>
                      <a:endParaRPr lang="zh-CN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sg</a:t>
                      </a:r>
                      <a:r>
                        <a:rPr lang="en-US" altLang="zh-CN" sz="1200" dirty="0" smtClean="0"/>
                        <a:t>-admin-service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sg-</a:t>
                      </a:r>
                      <a:r>
                        <a:rPr lang="en-US" altLang="zh-CN" sz="1200" dirty="0" err="1" smtClean="0"/>
                        <a:t>cust_A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en-US" altLang="zh-CN" sz="1200" dirty="0" err="1" smtClean="0"/>
                        <a:t>dmz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4700274" y="10316713"/>
            <a:ext cx="16053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Security Group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4810624" y="10772574"/>
            <a:ext cx="367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Security 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en-US" altLang="zh-CN" dirty="0"/>
              <a:t>: </a:t>
            </a:r>
            <a:r>
              <a:rPr lang="en-US" altLang="zh-CN" dirty="0" err="1" smtClean="0"/>
              <a:t>sg-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cust_A</a:t>
            </a:r>
            <a:r>
              <a:rPr lang="en-US" altLang="zh-CN" dirty="0" err="1" smtClean="0"/>
              <a:t>-dmz</a:t>
            </a:r>
            <a:endParaRPr lang="en-US" altLang="zh-CN" dirty="0" smtClean="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22237"/>
              </p:ext>
            </p:extLst>
          </p:nvPr>
        </p:nvGraphicFramePr>
        <p:xfrm>
          <a:off x="5689428" y="12580796"/>
          <a:ext cx="5325728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Outbound-Rule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87285"/>
              </p:ext>
            </p:extLst>
          </p:nvPr>
        </p:nvGraphicFramePr>
        <p:xfrm>
          <a:off x="5694052" y="14065092"/>
          <a:ext cx="5325728" cy="217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Inbound-Rule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8100, 8001</a:t>
                      </a:r>
                      <a:endParaRPr lang="zh-CN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sg-</a:t>
                      </a:r>
                      <a:r>
                        <a:rPr lang="en-US" altLang="zh-CN" sz="1200" dirty="0" err="1" smtClean="0"/>
                        <a:t>cust_A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en-US" altLang="zh-CN" sz="1200" dirty="0" err="1" smtClean="0"/>
                        <a:t>dmz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22, 4237, 5900-5904</a:t>
                      </a:r>
                      <a:endParaRPr lang="zh-CN" altLang="en-US" sz="12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sg</a:t>
                      </a:r>
                      <a:r>
                        <a:rPr lang="en-US" altLang="zh-CN" sz="1200" dirty="0" smtClean="0"/>
                        <a:t>-admin-service</a:t>
                      </a:r>
                      <a:endParaRPr lang="zh-CN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C00000"/>
                          </a:solidFill>
                        </a:rPr>
                        <a:t>3298-3299</a:t>
                      </a:r>
                      <a:endParaRPr lang="zh-CN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10.56.0.0/16</a:t>
                      </a:r>
                      <a:endParaRPr lang="zh-CN" altLang="en-US" sz="1800" b="0" i="1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sg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en-US" altLang="zh-CN" sz="1200" dirty="0" err="1" smtClean="0"/>
                        <a:t>cust_A</a:t>
                      </a:r>
                      <a:r>
                        <a:rPr lang="en-US" altLang="zh-CN" sz="1200" dirty="0" smtClean="0"/>
                        <a:t>-service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" name="文本框 112"/>
          <p:cNvSpPr txBox="1"/>
          <p:nvPr/>
        </p:nvSpPr>
        <p:spPr>
          <a:xfrm>
            <a:off x="4810624" y="13682306"/>
            <a:ext cx="393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Security 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en-US" altLang="zh-CN" dirty="0"/>
              <a:t>: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cust_A</a:t>
            </a:r>
            <a:r>
              <a:rPr lang="en-US" altLang="zh-CN" dirty="0" smtClean="0"/>
              <a:t>-service</a:t>
            </a:r>
            <a:endParaRPr lang="en-US" altLang="zh-CN" dirty="0" smtClean="0"/>
          </a:p>
        </p:txBody>
      </p:sp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29583"/>
              </p:ext>
            </p:extLst>
          </p:nvPr>
        </p:nvGraphicFramePr>
        <p:xfrm>
          <a:off x="5698256" y="16231321"/>
          <a:ext cx="5325728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Outbound-Rule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96587"/>
              </p:ext>
            </p:extLst>
          </p:nvPr>
        </p:nvGraphicFramePr>
        <p:xfrm>
          <a:off x="5698256" y="17665492"/>
          <a:ext cx="5325728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Inbound-Rule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sg</a:t>
                      </a:r>
                      <a:r>
                        <a:rPr lang="en-US" altLang="zh-CN" sz="1200" dirty="0" smtClean="0"/>
                        <a:t>-</a:t>
                      </a:r>
                      <a:r>
                        <a:rPr lang="en-US" altLang="zh-CN" sz="1200" dirty="0" err="1" smtClean="0"/>
                        <a:t>cust_A</a:t>
                      </a:r>
                      <a:r>
                        <a:rPr lang="en-US" altLang="zh-CN" sz="1200" dirty="0" smtClean="0"/>
                        <a:t>-admin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文本框 115"/>
          <p:cNvSpPr txBox="1"/>
          <p:nvPr/>
        </p:nvSpPr>
        <p:spPr>
          <a:xfrm>
            <a:off x="4814828" y="17282706"/>
            <a:ext cx="387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Security 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en-US" altLang="zh-CN" dirty="0"/>
              <a:t>: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cust_A</a:t>
            </a:r>
            <a:r>
              <a:rPr lang="en-US" altLang="zh-CN" dirty="0" smtClean="0"/>
              <a:t>-admin</a:t>
            </a:r>
            <a:endParaRPr lang="en-US" altLang="zh-CN" dirty="0" smtClean="0"/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63436"/>
              </p:ext>
            </p:extLst>
          </p:nvPr>
        </p:nvGraphicFramePr>
        <p:xfrm>
          <a:off x="5695540" y="18742097"/>
          <a:ext cx="5325728" cy="10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61"/>
                <a:gridCol w="2020002"/>
                <a:gridCol w="2567665"/>
              </a:tblGrid>
              <a:tr h="3187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bg1"/>
                          </a:solidFill>
                        </a:rPr>
                        <a:t>Outbound-Rule</a:t>
                      </a:r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Protocol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Range/ICMP Type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Remote end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Any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05912"/>
              </p:ext>
            </p:extLst>
          </p:nvPr>
        </p:nvGraphicFramePr>
        <p:xfrm>
          <a:off x="4895665" y="20563770"/>
          <a:ext cx="69819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824"/>
                <a:gridCol w="1214527"/>
                <a:gridCol w="1414188"/>
                <a:gridCol w="1414188"/>
                <a:gridCol w="1414188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Local</a:t>
                      </a:r>
                      <a:r>
                        <a:rPr lang="en-US" altLang="zh-CN" b="0" baseline="0" dirty="0" smtClean="0">
                          <a:solidFill>
                            <a:schemeClr val="bg1"/>
                          </a:solidFill>
                        </a:rPr>
                        <a:t> VPC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Local CIDR Block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Peer VPC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Peer CIDR Block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admin-</a:t>
                      </a:r>
                      <a:r>
                        <a:rPr lang="en-US" altLang="zh-CN" dirty="0" err="1" smtClean="0"/>
                        <a:t>cust_A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10.90.4.0/22</a:t>
                      </a:r>
                      <a:endParaRPr lang="zh-CN" altLang="en-US" sz="1800" b="0" i="1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10.90.0.0/22</a:t>
                      </a:r>
                      <a:endParaRPr lang="zh-CN" altLang="en-US" sz="1800" b="0" i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4710216" y="20091018"/>
            <a:ext cx="13399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VPC Peering</a:t>
            </a:r>
          </a:p>
        </p:txBody>
      </p:sp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35590"/>
              </p:ext>
            </p:extLst>
          </p:nvPr>
        </p:nvGraphicFramePr>
        <p:xfrm>
          <a:off x="5040541" y="22474213"/>
          <a:ext cx="6837038" cy="2392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32541"/>
                <a:gridCol w="4304497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Name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vpn-cust_A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***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Local Subnets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C00000"/>
                          </a:solidFill>
                        </a:rPr>
                        <a:t>dmz</a:t>
                      </a:r>
                      <a:endParaRPr lang="en-US" altLang="zh-CN" b="1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service</a:t>
                      </a:r>
                      <a:endParaRPr lang="en-US" altLang="zh-CN" b="1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Admin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Remote 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165.4.12.2/32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Remote Subnets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192.168.52.0/24,192.168.54.0/24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4710216" y="21892578"/>
            <a:ext cx="11343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IPsec VPN</a:t>
            </a:r>
          </a:p>
        </p:txBody>
      </p: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73228"/>
              </p:ext>
            </p:extLst>
          </p:nvPr>
        </p:nvGraphicFramePr>
        <p:xfrm>
          <a:off x="5040541" y="25422918"/>
          <a:ext cx="6837038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38837"/>
                <a:gridCol w="3998201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Authentication Algorithm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MD5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Encryption Algorithm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aes-128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DH Algorithm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group5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Lifecycle(s)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86400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文本框 126"/>
          <p:cNvSpPr txBox="1"/>
          <p:nvPr/>
        </p:nvSpPr>
        <p:spPr>
          <a:xfrm>
            <a:off x="4960507" y="25044895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IKE Policy</a:t>
            </a:r>
          </a:p>
        </p:txBody>
      </p:sp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81498"/>
              </p:ext>
            </p:extLst>
          </p:nvPr>
        </p:nvGraphicFramePr>
        <p:xfrm>
          <a:off x="5038716" y="27828063"/>
          <a:ext cx="6837038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38837"/>
                <a:gridCol w="3998201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Authentication Algorithm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MD5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Encryption Algorithm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aes-128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DH Algorithm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group5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Transfer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Protol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esp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Lifecycle(s)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3600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文本框 128"/>
          <p:cNvSpPr txBox="1"/>
          <p:nvPr/>
        </p:nvSpPr>
        <p:spPr>
          <a:xfrm>
            <a:off x="4958682" y="27450040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IPsec Policy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4705815" y="5014935"/>
            <a:ext cx="7355294" cy="1117951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73779"/>
              </p:ext>
            </p:extLst>
          </p:nvPr>
        </p:nvGraphicFramePr>
        <p:xfrm>
          <a:off x="4891126" y="5269867"/>
          <a:ext cx="69917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850"/>
                <a:gridCol w="3099869"/>
              </a:tblGrid>
              <a:tr h="3187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Bandwidth </a:t>
                      </a: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100Mbit/s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" name="文本框 132"/>
          <p:cNvSpPr txBox="1"/>
          <p:nvPr/>
        </p:nvSpPr>
        <p:spPr>
          <a:xfrm>
            <a:off x="4705678" y="4802632"/>
            <a:ext cx="1841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Elastic IP Address</a:t>
            </a:r>
          </a:p>
        </p:txBody>
      </p:sp>
      <p:sp>
        <p:nvSpPr>
          <p:cNvPr id="137" name="弧形 136"/>
          <p:cNvSpPr/>
          <p:nvPr/>
        </p:nvSpPr>
        <p:spPr>
          <a:xfrm>
            <a:off x="11567880" y="5636831"/>
            <a:ext cx="1228780" cy="2160240"/>
          </a:xfrm>
          <a:prstGeom prst="arc">
            <a:avLst>
              <a:gd name="adj1" fmla="val 16200000"/>
              <a:gd name="adj2" fmla="val 5460775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2171322" y="6407189"/>
            <a:ext cx="2777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quantity if </a:t>
            </a:r>
            <a:r>
              <a:rPr lang="en-US" altLang="zh-CN" dirty="0" smtClean="0"/>
              <a:t>0, no need FW.</a:t>
            </a:r>
          </a:p>
          <a:p>
            <a:r>
              <a:rPr lang="en-US" altLang="zh-CN" dirty="0" smtClean="0"/>
              <a:t>The destination of </a:t>
            </a:r>
          </a:p>
          <a:p>
            <a:r>
              <a:rPr lang="en-US" altLang="zh-CN" dirty="0" smtClean="0"/>
              <a:t>the first Inbound-rule is EIP</a:t>
            </a:r>
            <a:endParaRPr lang="zh-CN" altLang="en-US" dirty="0"/>
          </a:p>
        </p:txBody>
      </p:sp>
      <p:sp>
        <p:nvSpPr>
          <p:cNvPr id="139" name="圆角矩形 138"/>
          <p:cNvSpPr/>
          <p:nvPr/>
        </p:nvSpPr>
        <p:spPr>
          <a:xfrm>
            <a:off x="5666955" y="303054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r>
              <a:rPr lang="en-US" altLang="zh-CN" sz="2800" dirty="0" smtClean="0"/>
              <a:t>ave</a:t>
            </a:r>
            <a:endParaRPr lang="zh-CN" altLang="en-US" sz="2800" dirty="0"/>
          </a:p>
        </p:txBody>
      </p:sp>
      <p:sp>
        <p:nvSpPr>
          <p:cNvPr id="140" name="圆角矩形 139"/>
          <p:cNvSpPr/>
          <p:nvPr/>
        </p:nvSpPr>
        <p:spPr>
          <a:xfrm>
            <a:off x="9509033" y="303054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Reset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586312" y="654609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Network Template </a:t>
            </a:r>
            <a:r>
              <a:rPr lang="en-US" altLang="zh-CN" b="1" dirty="0" smtClean="0"/>
              <a:t>Name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7158298" y="594712"/>
            <a:ext cx="1541030" cy="426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name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707503" y="1225942"/>
            <a:ext cx="7355294" cy="1299567"/>
          </a:xfrm>
          <a:prstGeom prst="roundRect">
            <a:avLst>
              <a:gd name="adj" fmla="val 82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707366" y="1013638"/>
            <a:ext cx="25006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VPC Network </a:t>
            </a:r>
            <a:r>
              <a:rPr lang="en-US" altLang="zh-CN" b="1" dirty="0" err="1" smtClean="0"/>
              <a:t>Paramater</a:t>
            </a:r>
            <a:endParaRPr lang="en-US" altLang="zh-CN" b="1" dirty="0" smtClean="0"/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26789"/>
              </p:ext>
            </p:extLst>
          </p:nvPr>
        </p:nvGraphicFramePr>
        <p:xfrm>
          <a:off x="4969723" y="1739979"/>
          <a:ext cx="3191051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2083"/>
                <a:gridCol w="1818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Subnet 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C00000"/>
                          </a:solidFill>
                        </a:rPr>
                        <a:t>24</a:t>
                      </a:r>
                      <a:endParaRPr lang="zh-CN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文本框 77"/>
          <p:cNvSpPr txBox="1"/>
          <p:nvPr/>
        </p:nvSpPr>
        <p:spPr>
          <a:xfrm>
            <a:off x="4969723" y="1409375"/>
            <a:ext cx="16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VPC </a:t>
            </a:r>
            <a:r>
              <a:rPr lang="en-US" altLang="zh-CN" dirty="0" err="1" smtClean="0"/>
              <a:t>Paramater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548886" y="1689878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548886" y="235579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2334078" y="3051537"/>
            <a:ext cx="1510747" cy="49695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Template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67347" y="1858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67347" y="308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2334078" y="36975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48886" y="4343623"/>
            <a:ext cx="1918252" cy="546652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8947044" y="459992"/>
            <a:ext cx="2086220" cy="715843"/>
          </a:xfrm>
          <a:prstGeom prst="wedgeRectCallout">
            <a:avLst>
              <a:gd name="adj1" fmla="val -101097"/>
              <a:gd name="adj2" fmla="val 143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规则：均分</a:t>
            </a:r>
            <a:r>
              <a:rPr lang="en-US" altLang="zh-CN" dirty="0" smtClean="0"/>
              <a:t>IP</a:t>
            </a:r>
            <a:r>
              <a:rPr lang="zh-CN" altLang="en-US" dirty="0" smtClean="0"/>
              <a:t>网段到</a:t>
            </a:r>
            <a:r>
              <a:rPr lang="en-US" altLang="zh-CN" dirty="0" smtClean="0"/>
              <a:t>subnet</a:t>
            </a:r>
            <a:endParaRPr lang="zh-CN" altLang="en-US" dirty="0"/>
          </a:p>
        </p:txBody>
      </p:sp>
      <p:sp>
        <p:nvSpPr>
          <p:cNvPr id="83" name="矩形标注 82"/>
          <p:cNvSpPr/>
          <p:nvPr/>
        </p:nvSpPr>
        <p:spPr>
          <a:xfrm>
            <a:off x="10469663" y="6552759"/>
            <a:ext cx="2086220" cy="715843"/>
          </a:xfrm>
          <a:prstGeom prst="wedgeRectCallout">
            <a:avLst>
              <a:gd name="adj1" fmla="val -98018"/>
              <a:gd name="adj2" fmla="val 204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规则：</a:t>
            </a:r>
            <a:r>
              <a:rPr lang="en-US" altLang="zh-CN" dirty="0" smtClean="0"/>
              <a:t>EIP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98120"/>
              </p:ext>
            </p:extLst>
          </p:nvPr>
        </p:nvGraphicFramePr>
        <p:xfrm>
          <a:off x="8422994" y="1736505"/>
          <a:ext cx="3191051" cy="64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2083"/>
                <a:gridCol w="1818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Subnet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C00000"/>
                          </a:solidFill>
                        </a:rPr>
                        <a:t>4~XX</a:t>
                      </a:r>
                      <a:endParaRPr lang="zh-CN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75442" y="2137748"/>
            <a:ext cx="1366618" cy="53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示例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</a:t>
            </a:r>
            <a:r>
              <a:rPr lang="en-US" altLang="zh-CN" dirty="0" err="1" smtClean="0"/>
              <a:t>SAPService</a:t>
            </a:r>
            <a:r>
              <a:rPr lang="en-US" altLang="zh-CN" dirty="0" smtClean="0"/>
              <a:t> </a:t>
            </a:r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71611" y="747982"/>
            <a:ext cx="3290092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 </a:t>
            </a:r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87843"/>
              </p:ext>
            </p:extLst>
          </p:nvPr>
        </p:nvGraphicFramePr>
        <p:xfrm>
          <a:off x="4358111" y="1331387"/>
          <a:ext cx="7833887" cy="189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26"/>
                <a:gridCol w="1368335"/>
                <a:gridCol w="1529017"/>
                <a:gridCol w="1017761"/>
                <a:gridCol w="1413312"/>
                <a:gridCol w="1234636"/>
              </a:tblGrid>
              <a:tr h="395638">
                <a:tc>
                  <a:txBody>
                    <a:bodyPr/>
                    <a:lstStyle/>
                    <a:p>
                      <a:r>
                        <a:rPr lang="en-US" altLang="zh-CN" b="0" baseline="0" dirty="0" smtClean="0">
                          <a:solidFill>
                            <a:schemeClr val="bg1"/>
                          </a:solidFill>
                        </a:rPr>
                        <a:t>Template name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Service Type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SAP Version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DB Type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6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singlehosthana</a:t>
                      </a:r>
                      <a:endParaRPr lang="zh-CN" altLang="en-US" sz="1800" b="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71757"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S/4 Hana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圆角矩形 70"/>
          <p:cNvSpPr/>
          <p:nvPr/>
        </p:nvSpPr>
        <p:spPr>
          <a:xfrm>
            <a:off x="11022870" y="2030611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2202550" y="201104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Edit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1022870" y="266910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12202550" y="2658150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</a:t>
            </a:r>
            <a:endParaRPr lang="zh-CN" altLang="en-US" dirty="0"/>
          </a:p>
        </p:txBody>
      </p:sp>
      <p:sp>
        <p:nvSpPr>
          <p:cNvPr id="3" name="矩形标注 2"/>
          <p:cNvSpPr/>
          <p:nvPr/>
        </p:nvSpPr>
        <p:spPr>
          <a:xfrm>
            <a:off x="13479662" y="1354681"/>
            <a:ext cx="1895476" cy="981427"/>
          </a:xfrm>
          <a:prstGeom prst="wedgeRectCallout">
            <a:avLst>
              <a:gd name="adj1" fmla="val -77140"/>
              <a:gd name="adj2" fmla="val 51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系统默认模板不可删除和修改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9372" y="3350865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 “’Create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58661" y="3690460"/>
            <a:ext cx="6651259" cy="300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6898162" y="617581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5288839" y="6199659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540852" y="3846864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Template Name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78797" y="3899219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561172" y="4300856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 </a:t>
            </a:r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399117" y="4300856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61172" y="4735004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SAP Version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99117" y="4787359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4561172" y="5226991"/>
            <a:ext cx="9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 </a:t>
            </a:r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399117" y="5226991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548886" y="1689878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548886" y="235579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2334078" y="3051537"/>
            <a:ext cx="1510747" cy="496957"/>
          </a:xfrm>
          <a:prstGeom prst="round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67347" y="1858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67347" y="308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2334078" y="3697580"/>
            <a:ext cx="1510747" cy="49695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SAPService</a:t>
            </a:r>
            <a:r>
              <a:rPr lang="en-US" altLang="zh-CN" dirty="0"/>
              <a:t> Template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548886" y="4343623"/>
            <a:ext cx="1918252" cy="546652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33921" y="5677050"/>
            <a:ext cx="1257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378797" y="571391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634452" y="4305233"/>
            <a:ext cx="149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Initscript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9178551" y="436652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标注 92"/>
          <p:cNvSpPr/>
          <p:nvPr/>
        </p:nvSpPr>
        <p:spPr>
          <a:xfrm>
            <a:off x="11723757" y="3526708"/>
            <a:ext cx="1895476" cy="981427"/>
          </a:xfrm>
          <a:prstGeom prst="wedgeRectCallout">
            <a:avLst>
              <a:gd name="adj1" fmla="val -127456"/>
              <a:gd name="adj2" fmla="val 51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软件版本以及自动化部署脚本存放地址</a:t>
            </a:r>
            <a:endParaRPr lang="zh-CN" altLang="en-US" i="1" dirty="0"/>
          </a:p>
        </p:txBody>
      </p:sp>
      <p:sp>
        <p:nvSpPr>
          <p:cNvPr id="95" name="矩形 94"/>
          <p:cNvSpPr/>
          <p:nvPr/>
        </p:nvSpPr>
        <p:spPr>
          <a:xfrm>
            <a:off x="7678686" y="3868179"/>
            <a:ext cx="153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SystemUsage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9128835" y="3940842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4733686" y="3515370"/>
            <a:ext cx="3638790" cy="279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UCD—Customers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590367" y="23057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69987"/>
              </p:ext>
            </p:extLst>
          </p:nvPr>
        </p:nvGraphicFramePr>
        <p:xfrm>
          <a:off x="4381501" y="1512987"/>
          <a:ext cx="701992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89"/>
                <a:gridCol w="1163302"/>
                <a:gridCol w="992818"/>
                <a:gridCol w="1255640"/>
                <a:gridCol w="1140180"/>
                <a:gridCol w="155539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Contacts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VPCName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CusA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圆角矩形 18"/>
          <p:cNvSpPr/>
          <p:nvPr/>
        </p:nvSpPr>
        <p:spPr>
          <a:xfrm>
            <a:off x="4590367" y="949347"/>
            <a:ext cx="172470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Customer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9892767" y="1868536"/>
            <a:ext cx="616226" cy="33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Delete</a:t>
            </a:r>
            <a:endParaRPr lang="zh-CN" altLang="en-US" sz="1100" dirty="0"/>
          </a:p>
        </p:txBody>
      </p:sp>
      <p:sp>
        <p:nvSpPr>
          <p:cNvPr id="24" name="圆角矩形 23"/>
          <p:cNvSpPr/>
          <p:nvPr/>
        </p:nvSpPr>
        <p:spPr>
          <a:xfrm>
            <a:off x="10658061" y="1902778"/>
            <a:ext cx="616226" cy="33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Edit</a:t>
            </a:r>
            <a:endParaRPr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809670" y="3767196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Customer Name </a:t>
            </a:r>
            <a:r>
              <a:rPr lang="en-US" altLang="zh-CN" dirty="0" smtClean="0"/>
              <a:t>:</a:t>
            </a:r>
            <a:endParaRPr lang="en-US" altLang="zh-CN" dirty="0" smtClean="0"/>
          </a:p>
        </p:txBody>
      </p:sp>
      <p:sp>
        <p:nvSpPr>
          <p:cNvPr id="30" name="矩形 29"/>
          <p:cNvSpPr/>
          <p:nvPr/>
        </p:nvSpPr>
        <p:spPr>
          <a:xfrm>
            <a:off x="6948203" y="3858008"/>
            <a:ext cx="934278" cy="209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809670" y="4157589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Contacts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809670" y="4547982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590367" y="3098545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 “’Create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6723162" y="5794358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5569834" y="5783402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6948203" y="4207169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948203" y="4584976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48886" y="1689878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48886" y="2355799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334078" y="3051537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67347" y="1858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67347" y="308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334078" y="3697580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48886" y="4343623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66187" y="4910460"/>
            <a:ext cx="137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Description: 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48203" y="4962783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783701" y="5293999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Network Template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926061" y="5367913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8524875" y="3305175"/>
            <a:ext cx="3133725" cy="2916565"/>
          </a:xfrm>
          <a:prstGeom prst="wedgeRectCallout">
            <a:avLst>
              <a:gd name="adj1" fmla="val -123112"/>
              <a:gd name="adj2" fmla="val 39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、创建用户的同时，已经完成网络创建。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、需要结合网络模板以及自动分配规则来创建。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、依据模板设置的子网数、子网掩码以及系统设置的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网络范围。要求各个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的子网网络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不能重叠（</a:t>
            </a:r>
            <a:r>
              <a:rPr lang="en-US" altLang="zh-CN" dirty="0" smtClean="0"/>
              <a:t>VPC Peering</a:t>
            </a:r>
            <a:r>
              <a:rPr lang="zh-CN" altLang="en-US" dirty="0" smtClean="0"/>
              <a:t>要求）。同时自动生成相关网络内容。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9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 138"/>
          <p:cNvSpPr/>
          <p:nvPr/>
        </p:nvSpPr>
        <p:spPr>
          <a:xfrm>
            <a:off x="4460896" y="5385029"/>
            <a:ext cx="7355294" cy="767525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487779" y="2990313"/>
            <a:ext cx="7366265" cy="707267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1366638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 Create </a:t>
            </a:r>
            <a:r>
              <a:rPr lang="en-US" altLang="zh-CN" dirty="0" err="1" smtClean="0"/>
              <a:t>SAPService</a:t>
            </a:r>
            <a:r>
              <a:rPr lang="en-US" altLang="zh-CN" dirty="0" smtClean="0"/>
              <a:t>(ALL in ONE Host)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550756" y="922283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4590367" y="1867332"/>
            <a:ext cx="170565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</a:t>
            </a:r>
            <a:r>
              <a:rPr lang="en-US" altLang="zh-CN" sz="1400" dirty="0" err="1" smtClean="0"/>
              <a:t>SAPService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C00000"/>
                </a:solidFill>
              </a:rPr>
              <a:t>CusA</a:t>
            </a:r>
            <a:r>
              <a:rPr lang="en-US" altLang="zh-CN" b="1" i="1" dirty="0">
                <a:solidFill>
                  <a:srgbClr val="C00000"/>
                </a:solidFill>
              </a:rPr>
              <a:t>-&gt;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126659" y="6369897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6243396" y="6365657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693765" y="5757429"/>
            <a:ext cx="90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</a:rPr>
              <a:t>ystem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772296" y="575742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sapadm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015151" y="5757429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&lt;</a:t>
            </a:r>
            <a:r>
              <a:rPr lang="zh-CN" altLang="en-US" dirty="0" smtClean="0">
                <a:solidFill>
                  <a:srgbClr val="C00000"/>
                </a:solidFill>
              </a:rPr>
              <a:t>sid</a:t>
            </a:r>
            <a:r>
              <a:rPr lang="en-US" altLang="zh-CN" dirty="0" smtClean="0">
                <a:solidFill>
                  <a:srgbClr val="C00000"/>
                </a:solidFill>
              </a:rPr>
              <a:t>&gt;</a:t>
            </a:r>
            <a:r>
              <a:rPr lang="zh-CN" altLang="en-US" dirty="0" smtClean="0">
                <a:solidFill>
                  <a:srgbClr val="C00000"/>
                </a:solidFill>
              </a:rPr>
              <a:t>adm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697945" y="5816160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password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778099" y="5811823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password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064167" y="581792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password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480400" y="237114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SAPService</a:t>
            </a:r>
            <a:r>
              <a:rPr lang="en-US" altLang="zh-CN" b="1" dirty="0" smtClean="0"/>
              <a:t> Template</a:t>
            </a:r>
            <a:r>
              <a:rPr lang="zh-CN" altLang="en-US" b="1" dirty="0" smtClean="0"/>
              <a:t>： </a:t>
            </a:r>
            <a:r>
              <a:rPr lang="en-US" altLang="zh-CN" b="1" i="1" dirty="0" err="1">
                <a:solidFill>
                  <a:srgbClr val="C00000"/>
                </a:solidFill>
              </a:rPr>
              <a:t>SinglenodeHANA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640792" y="318759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SID</a:t>
            </a:r>
            <a:r>
              <a:rPr lang="en-US" altLang="zh-CN" dirty="0" smtClean="0"/>
              <a:t>:</a:t>
            </a:r>
            <a:endParaRPr lang="en-US" altLang="zh-CN" dirty="0" smtClean="0"/>
          </a:p>
        </p:txBody>
      </p:sp>
      <p:sp>
        <p:nvSpPr>
          <p:cNvPr id="105" name="矩形 104"/>
          <p:cNvSpPr/>
          <p:nvPr/>
        </p:nvSpPr>
        <p:spPr>
          <a:xfrm>
            <a:off x="5194149" y="3254267"/>
            <a:ext cx="434789" cy="249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6441362" y="3216528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Instance Number: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8189219" y="3256826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371112" y="3139424"/>
            <a:ext cx="1373068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Description: 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544793" y="2778010"/>
            <a:ext cx="12890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SAP System</a:t>
            </a:r>
            <a:endParaRPr lang="en-US" altLang="zh-CN" b="1" dirty="0" smtClean="0"/>
          </a:p>
        </p:txBody>
      </p:sp>
      <p:sp>
        <p:nvSpPr>
          <p:cNvPr id="112" name="矩形 111"/>
          <p:cNvSpPr/>
          <p:nvPr/>
        </p:nvSpPr>
        <p:spPr>
          <a:xfrm>
            <a:off x="10609889" y="3216528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498750" y="4000317"/>
            <a:ext cx="7355294" cy="1177796"/>
          </a:xfrm>
          <a:prstGeom prst="roundRect">
            <a:avLst>
              <a:gd name="adj" fmla="val 1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4555763" y="3788014"/>
            <a:ext cx="1436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Host Settings</a:t>
            </a:r>
            <a:endParaRPr lang="en-US" altLang="zh-CN" b="1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4638644" y="4269043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 Type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5924139" y="4269043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BMS/ECS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40349" y="4221190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 </a:t>
            </a:r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8225844" y="4273545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Image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323138" y="4276618"/>
            <a:ext cx="7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Flavor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10608633" y="4276618"/>
            <a:ext cx="934278" cy="237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</a:rPr>
              <a:t>CPU/MEM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25435" y="4732631"/>
            <a:ext cx="9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</a:t>
            </a:r>
            <a:r>
              <a:rPr lang="en-US" altLang="zh-CN" dirty="0" err="1" smtClean="0"/>
              <a:t>data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5411577" y="4833237"/>
            <a:ext cx="793716" cy="138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162985" y="467499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</a:t>
            </a:r>
            <a:r>
              <a:rPr lang="en-US" altLang="zh-CN" dirty="0" err="1" smtClean="0"/>
              <a:t>log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920924" y="4732631"/>
            <a:ext cx="845063" cy="27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798052" y="4691578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sapshare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8760395" y="4726431"/>
            <a:ext cx="776530" cy="237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607052" y="4633942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sapbackup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10771861" y="4723155"/>
            <a:ext cx="900854" cy="271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ysClr val="windowText" lastClr="000000"/>
                </a:solidFill>
              </a:rPr>
              <a:t>Tyep</a:t>
            </a:r>
            <a:r>
              <a:rPr lang="en-US" altLang="zh-CN" sz="1200" dirty="0">
                <a:solidFill>
                  <a:sysClr val="windowText" lastClr="000000"/>
                </a:solidFill>
              </a:rPr>
              <a:t>/size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525435" y="5249056"/>
            <a:ext cx="14371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User Settings</a:t>
            </a:r>
            <a:endParaRPr lang="en-US" altLang="zh-CN" b="1" dirty="0" smtClean="0"/>
          </a:p>
        </p:txBody>
      </p:sp>
      <p:sp>
        <p:nvSpPr>
          <p:cNvPr id="154" name="矩形 153"/>
          <p:cNvSpPr/>
          <p:nvPr/>
        </p:nvSpPr>
        <p:spPr>
          <a:xfrm>
            <a:off x="-31540" y="731093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-31540" y="1397014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156" name="圆角矩形 155"/>
          <p:cNvSpPr/>
          <p:nvPr/>
        </p:nvSpPr>
        <p:spPr>
          <a:xfrm>
            <a:off x="753652" y="2092752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-1799105" y="17888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-1799105" y="3015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159" name="圆角矩形 158"/>
          <p:cNvSpPr/>
          <p:nvPr/>
        </p:nvSpPr>
        <p:spPr>
          <a:xfrm>
            <a:off x="753652" y="2738795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-31540" y="3384838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sp>
        <p:nvSpPr>
          <p:cNvPr id="161" name="圆角矩形 160"/>
          <p:cNvSpPr/>
          <p:nvPr/>
        </p:nvSpPr>
        <p:spPr>
          <a:xfrm>
            <a:off x="2540481" y="3504108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162" name="圆角矩形 161"/>
          <p:cNvSpPr/>
          <p:nvPr/>
        </p:nvSpPr>
        <p:spPr>
          <a:xfrm>
            <a:off x="2581688" y="5204563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163" name="圆角矩形 162"/>
          <p:cNvSpPr/>
          <p:nvPr/>
        </p:nvSpPr>
        <p:spPr>
          <a:xfrm>
            <a:off x="2581687" y="5939836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</a:t>
            </a:r>
            <a:endParaRPr lang="zh-CN" altLang="en-US" dirty="0"/>
          </a:p>
        </p:txBody>
      </p:sp>
      <p:sp>
        <p:nvSpPr>
          <p:cNvPr id="164" name="圆角矩形 163"/>
          <p:cNvSpPr/>
          <p:nvPr/>
        </p:nvSpPr>
        <p:spPr>
          <a:xfrm>
            <a:off x="2581686" y="4580582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en-US" altLang="zh-CN" dirty="0" smtClean="0"/>
              <a:t>s &amp; Groups</a:t>
            </a:r>
            <a:endParaRPr lang="zh-CN" altLang="en-US" dirty="0"/>
          </a:p>
        </p:txBody>
      </p:sp>
      <p:sp>
        <p:nvSpPr>
          <p:cNvPr id="165" name="圆角矩形 164"/>
          <p:cNvSpPr/>
          <p:nvPr/>
        </p:nvSpPr>
        <p:spPr>
          <a:xfrm>
            <a:off x="2562938" y="4042345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2262264" y="300848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的菜单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</a:t>
            </a:r>
            <a:r>
              <a:rPr lang="en-US" altLang="zh-CN" dirty="0" err="1" smtClean="0"/>
              <a:t>SAPService</a:t>
            </a:r>
            <a:r>
              <a:rPr lang="en-US" altLang="zh-CN" dirty="0" smtClean="0"/>
              <a:t> View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-31540" y="731093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-31540" y="1397014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753652" y="2092752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-1799105" y="17888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-1799105" y="3015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53652" y="2738795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-31540" y="3384838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613226" y="977945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4590367" y="1867332"/>
            <a:ext cx="1705658" cy="42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 </a:t>
            </a:r>
            <a:r>
              <a:rPr lang="en-US" altLang="zh-CN" sz="1400" dirty="0" err="1" smtClean="0"/>
              <a:t>SAPService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C00000"/>
                </a:solidFill>
              </a:rPr>
              <a:t>CusA</a:t>
            </a:r>
            <a:r>
              <a:rPr lang="en-US" altLang="zh-CN" b="1" i="1" dirty="0">
                <a:solidFill>
                  <a:srgbClr val="C00000"/>
                </a:solidFill>
              </a:rPr>
              <a:t>-&gt;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90367" y="33245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71158"/>
              </p:ext>
            </p:extLst>
          </p:nvPr>
        </p:nvGraphicFramePr>
        <p:xfrm>
          <a:off x="4590367" y="2531812"/>
          <a:ext cx="741113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95"/>
                <a:gridCol w="849077"/>
                <a:gridCol w="866229"/>
                <a:gridCol w="797617"/>
                <a:gridCol w="1329362"/>
                <a:gridCol w="1200715"/>
                <a:gridCol w="887868"/>
                <a:gridCol w="88786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Inst</a:t>
                      </a:r>
                      <a:r>
                        <a:rPr lang="en-US" altLang="zh-CN" dirty="0" smtClean="0"/>
                        <a:t> 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 Type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SAP 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Virtual Host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Virtual 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HN1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4556414" y="49434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636086" y="5410868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509995" y="6041182"/>
            <a:ext cx="65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备注：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/>
              <a:t>一</a:t>
            </a:r>
            <a:r>
              <a:rPr lang="zh-CN" altLang="en-US" sz="1200" dirty="0" smtClean="0"/>
              <a:t>个客户可以创建多个</a:t>
            </a:r>
            <a:r>
              <a:rPr lang="en-US" altLang="zh-CN" sz="1200" dirty="0" smtClean="0"/>
              <a:t>SID</a:t>
            </a:r>
          </a:p>
          <a:p>
            <a:pPr marL="228600" indent="-228600">
              <a:buAutoNum type="arabicPeriod"/>
            </a:pPr>
            <a:r>
              <a:rPr lang="zh-CN" altLang="en-US" sz="1200" dirty="0" smtClean="0"/>
              <a:t>以</a:t>
            </a:r>
            <a:r>
              <a:rPr lang="en-US" altLang="zh-CN" sz="1200" dirty="0" smtClean="0"/>
              <a:t>SID</a:t>
            </a:r>
            <a:r>
              <a:rPr lang="zh-CN" altLang="en-US" sz="1200" dirty="0" smtClean="0"/>
              <a:t>为单位进行，修改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部署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备份、恢复等操作；当前</a:t>
            </a:r>
            <a:r>
              <a:rPr lang="en-US" altLang="zh-CN" sz="1200" dirty="0" smtClean="0"/>
              <a:t>DEMO</a:t>
            </a:r>
            <a:r>
              <a:rPr lang="zh-CN" altLang="en-US" sz="1200" dirty="0" smtClean="0"/>
              <a:t>，部署后不再进行修改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非</a:t>
            </a:r>
            <a:r>
              <a:rPr lang="en-US" altLang="zh-CN" sz="1200" dirty="0" smtClean="0"/>
              <a:t>SID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host</a:t>
            </a:r>
            <a:r>
              <a:rPr lang="zh-CN" altLang="en-US" sz="1200" dirty="0" smtClean="0"/>
              <a:t>不在此表显示</a:t>
            </a:r>
            <a:endParaRPr lang="en-US" altLang="zh-CN" sz="1200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5793291" y="5436006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911926" y="5425069"/>
            <a:ext cx="1005468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Restore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540481" y="3504108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2581688" y="5204563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562938" y="5758233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581686" y="4580582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en-US" altLang="zh-CN" dirty="0" smtClean="0"/>
              <a:t>s &amp; Groups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562938" y="4042345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262264" y="300848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的菜单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029200" y="3693923"/>
            <a:ext cx="612354" cy="77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41554" y="4469727"/>
            <a:ext cx="599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点击，展开显示</a:t>
            </a:r>
            <a:r>
              <a:rPr lang="en-US" altLang="zh-CN" dirty="0" smtClean="0">
                <a:solidFill>
                  <a:srgbClr val="C00000"/>
                </a:solidFill>
              </a:rPr>
              <a:t>SID</a:t>
            </a:r>
            <a:r>
              <a:rPr lang="zh-CN" altLang="en-US" dirty="0" smtClean="0">
                <a:solidFill>
                  <a:srgbClr val="C00000"/>
                </a:solidFill>
              </a:rPr>
              <a:t>的全部信息，像</a:t>
            </a:r>
            <a:r>
              <a:rPr lang="en-US" altLang="zh-CN" dirty="0" smtClean="0">
                <a:solidFill>
                  <a:srgbClr val="C00000"/>
                </a:solidFill>
              </a:rPr>
              <a:t>OTC ECS</a:t>
            </a:r>
            <a:r>
              <a:rPr lang="zh-CN" altLang="en-US" dirty="0" smtClean="0">
                <a:solidFill>
                  <a:srgbClr val="C00000"/>
                </a:solidFill>
              </a:rPr>
              <a:t>的显示界面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9448800" y="866775"/>
            <a:ext cx="1933575" cy="1093228"/>
          </a:xfrm>
          <a:prstGeom prst="wedgeRectCallout">
            <a:avLst>
              <a:gd name="adj1" fmla="val -19437"/>
              <a:gd name="adj2" fmla="val 119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 Host 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自动创建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0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687" y="106707"/>
            <a:ext cx="10515600" cy="5995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 smtClean="0"/>
              <a:t>UCD—Customer –</a:t>
            </a:r>
            <a:r>
              <a:rPr lang="en-US" altLang="zh-CN" dirty="0" err="1"/>
              <a:t>SAPService</a:t>
            </a:r>
            <a:r>
              <a:rPr lang="en-US" altLang="zh-CN" dirty="0"/>
              <a:t> </a:t>
            </a:r>
            <a:r>
              <a:rPr lang="en-US" altLang="zh-CN" dirty="0" smtClean="0"/>
              <a:t> Detail View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-31540" y="731093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Setting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-31540" y="1397014"/>
            <a:ext cx="1918252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Configuration Template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753652" y="2092752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Template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-1799105" y="17888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一级菜单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-1799105" y="3015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53652" y="2738795"/>
            <a:ext cx="151074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SAPService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-31540" y="3384838"/>
            <a:ext cx="1918252" cy="5466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Customers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90367" y="1619852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613226" y="977945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9707" y="97701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 smtClean="0">
                <a:solidFill>
                  <a:srgbClr val="C00000"/>
                </a:solidFill>
              </a:rPr>
              <a:t>CusA</a:t>
            </a:r>
            <a:r>
              <a:rPr lang="en-US" altLang="zh-CN" b="1" i="1" dirty="0" smtClean="0">
                <a:solidFill>
                  <a:srgbClr val="C00000"/>
                </a:solidFill>
              </a:rPr>
              <a:t>-&gt;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0481" y="3504108"/>
            <a:ext cx="1315133" cy="42738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SAPService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2581688" y="5204563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562938" y="5758233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581686" y="4580582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en-US" altLang="zh-CN" dirty="0" smtClean="0"/>
              <a:t>s &amp; Groups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562938" y="4042345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262264" y="300848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的菜单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28359" y="101546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-&gt; HN1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5661" y="190877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49470" y="2318955"/>
            <a:ext cx="852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Inst</a:t>
            </a:r>
            <a:r>
              <a:rPr lang="en-US" altLang="zh-CN" dirty="0"/>
              <a:t> No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20895" y="2688287"/>
            <a:ext cx="135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Service Type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20895" y="3098467"/>
            <a:ext cx="100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DB Type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52538" y="3533133"/>
            <a:ext cx="12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SAP Version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45345" y="1831947"/>
            <a:ext cx="190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Virtual Host Name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45345" y="2261415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Virtual IP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39537" y="2630747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Status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57283" y="2922725"/>
            <a:ext cx="1111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Host Type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857283" y="3292057"/>
            <a:ext cx="93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OS Type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57283" y="3669681"/>
            <a:ext cx="754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Flavor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613910" y="4649269"/>
            <a:ext cx="9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</a:t>
            </a:r>
            <a:r>
              <a:rPr lang="en-US" altLang="zh-CN" dirty="0" err="1" smtClean="0"/>
              <a:t>data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613910" y="502689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sap</a:t>
            </a:r>
            <a:r>
              <a:rPr lang="en-US" altLang="zh-CN" dirty="0" err="1" smtClean="0"/>
              <a:t>log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64633" y="5556838"/>
            <a:ext cx="1020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sapshare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64633" y="5984220"/>
            <a:ext cx="118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sapbackup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04064" y="4807743"/>
            <a:ext cx="90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</a:rPr>
              <a:t>ystem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84443" y="5177075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sapadm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07691" y="5662161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zh-CN" altLang="en-US" dirty="0">
                <a:solidFill>
                  <a:srgbClr val="C00000"/>
                </a:solidFill>
              </a:rPr>
              <a:t>sid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adm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4642931" y="4105877"/>
            <a:ext cx="741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590367" y="4105877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Volumes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6433185" y="4153200"/>
            <a:ext cx="1315133" cy="4273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en-US" altLang="zh-CN" dirty="0" smtClean="0"/>
              <a:t>s &amp; Groups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5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1701</Words>
  <Application>Microsoft Office PowerPoint</Application>
  <PresentationFormat>宽屏</PresentationFormat>
  <Paragraphs>831</Paragraphs>
  <Slides>18</Slides>
  <Notes>15</Notes>
  <HiddenSlides>4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UCD-System setting – tenant </vt:lpstr>
      <vt:lpstr>UCD-System setting – Network IP</vt:lpstr>
      <vt:lpstr>UCD--Network Template</vt:lpstr>
      <vt:lpstr>UCD--Network Template – View /Edit / Create</vt:lpstr>
      <vt:lpstr>UCD—SAPService Template</vt:lpstr>
      <vt:lpstr>UCD—Customers </vt:lpstr>
      <vt:lpstr>UCD—Customer – Create SAPService(ALL in ONE Host)</vt:lpstr>
      <vt:lpstr>UCD—Customer –SAPService View</vt:lpstr>
      <vt:lpstr>UCD—Customer –SAPService  Detail View</vt:lpstr>
      <vt:lpstr>UCD—Customer –待完善</vt:lpstr>
      <vt:lpstr>CMDB—overview</vt:lpstr>
      <vt:lpstr>CMDB - detail</vt:lpstr>
      <vt:lpstr>CMDB - detail</vt:lpstr>
      <vt:lpstr>THE END</vt:lpstr>
      <vt:lpstr>UCD—Customer – Create Network </vt:lpstr>
      <vt:lpstr>UCD—Customer – Create Network </vt:lpstr>
      <vt:lpstr>UCD—Customer –Network  View/Edit/Deploy</vt:lpstr>
      <vt:lpstr>UCD—Customer – Create SAPService(Multi-Host)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Choujun</dc:creator>
  <cp:lastModifiedBy>Chenjianyou</cp:lastModifiedBy>
  <cp:revision>297</cp:revision>
  <dcterms:created xsi:type="dcterms:W3CDTF">2017-07-12T11:50:40Z</dcterms:created>
  <dcterms:modified xsi:type="dcterms:W3CDTF">2017-07-27T22:01:16Z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1500576680</vt:lpwstr>
  </property>
  <property fmtid="{D5CDD505-2E9C-101B-9397-08002B2CF9AE}" pid="6" name="_2015_ms_pID_725343">
    <vt:lpwstr>(2)ebXIv3aSBe7Yll4EVvuZJsh23dW3tpRisN+YjQYp2vDwOgiLulpdfOMVB5orn5Mo27GOU8cx
QgtguZgPB1cdzliwzDxqXiyVDzfNWzMLBKqFL9LUK+tcwW2FLj+/rxGfzl9FMyy8r7fRS39B
fovc4opgpiiwKhk+f/d8THgODf+UbmjIDfsJLTheWEn0Yk1TaQFYLNTgsHsrONqkNuHorWcS
7WrPk7fDQidEU1+oxj</vt:lpwstr>
  </property>
  <property fmtid="{D5CDD505-2E9C-101B-9397-08002B2CF9AE}" pid="7" name="_2015_ms_pID_7253431">
    <vt:lpwstr>2dSClyoThPEoYrQsLnXmcdF0IGaqHdE+kJH5ERPxcGkVQ+pUL75hcc
Td1qdUkTAWTrWhhvQg6+ueZBfcFEvTGXbglRjp+rMfQEIBdtvoEUstoexZQF7dlvJJxGisKj
PlrtVkc1W4ZmvhHiBNLUf0YBb93JM/nQ1+GiPz4pFu7aOuRdWtiQzjYcEaA6EZOUOrg=</vt:lpwstr>
  </property>
</Properties>
</file>