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82" r:id="rId3"/>
    <p:sldId id="273" r:id="rId4"/>
    <p:sldId id="272" r:id="rId5"/>
    <p:sldId id="279" r:id="rId6"/>
    <p:sldId id="280" r:id="rId7"/>
    <p:sldId id="284" r:id="rId8"/>
    <p:sldId id="289" r:id="rId9"/>
    <p:sldId id="286" r:id="rId10"/>
    <p:sldId id="287" r:id="rId11"/>
    <p:sldId id="288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jianyou" initials="C" lastIdx="1" clrIdx="0">
    <p:extLst>
      <p:ext uri="{19B8F6BF-5375-455C-9EA6-DF929625EA0E}">
        <p15:presenceInfo xmlns:p15="http://schemas.microsoft.com/office/powerpoint/2012/main" userId="S-1-5-21-147214757-305610072-1517763936-197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24" autoAdjust="0"/>
  </p:normalViewPr>
  <p:slideViewPr>
    <p:cSldViewPr snapToGrid="0">
      <p:cViewPr varScale="1">
        <p:scale>
          <a:sx n="80" d="100"/>
          <a:sy n="80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5T16:16:45.03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31E7-CFF1-4626-B2FE-C0C4B9A8E8D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E607-C71F-427C-B83A-8212A06E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1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0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8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4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7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</a:t>
            </a:r>
            <a:r>
              <a:rPr lang="en-US" altLang="zh-CN" dirty="0" smtClean="0"/>
              <a:t>de.wikipedia.org/wiki/FlexFrame_for_SAP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ID (UID) and group ID (GID) of each operating system user must be unique and the same on each instance host that belongs to the same SAP system.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4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9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2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9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8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0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1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1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1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8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5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3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6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7DFB-8C30-4400-875B-D96888E0ABEE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UCD-System setting – tenant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191" y="944218"/>
            <a:ext cx="1918252" cy="5466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8191" y="161013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6652" y="1113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6652" y="233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713383" y="295192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28191" y="3597963"/>
            <a:ext cx="1918252" cy="5466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Customers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022750" y="944218"/>
            <a:ext cx="5105397" cy="3070217"/>
            <a:chOff x="5365958" y="936524"/>
            <a:chExt cx="5105397" cy="3070217"/>
          </a:xfrm>
        </p:grpSpPr>
        <p:sp>
          <p:nvSpPr>
            <p:cNvPr id="3" name="文本框 2"/>
            <p:cNvSpPr txBox="1"/>
            <p:nvPr/>
          </p:nvSpPr>
          <p:spPr>
            <a:xfrm>
              <a:off x="5848056" y="1160409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User name: 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478073" y="1190227"/>
              <a:ext cx="2325757" cy="339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848056" y="1656054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password </a:t>
              </a:r>
              <a:r>
                <a:rPr lang="en-US" altLang="zh-CN" dirty="0" smtClean="0"/>
                <a:t>: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478073" y="1685872"/>
              <a:ext cx="2325757" cy="339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848056" y="211194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domainName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:</a:t>
              </a:r>
              <a:endParaRPr lang="zh-CN" altLang="en-US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478073" y="2141765"/>
              <a:ext cx="2325757" cy="339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848056" y="2581704"/>
              <a:ext cx="116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projectID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: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478073" y="2611522"/>
              <a:ext cx="2325757" cy="339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251646" y="3369916"/>
              <a:ext cx="1437180" cy="417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Connect test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311504" y="3376833"/>
              <a:ext cx="1294612" cy="417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save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365958" y="936524"/>
              <a:ext cx="5105397" cy="30702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022750" y="5136448"/>
            <a:ext cx="360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备注：</a:t>
            </a:r>
            <a:endParaRPr lang="en-US" altLang="zh-CN" sz="1200" dirty="0" smtClean="0"/>
          </a:p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只考虑一个租户信息</a:t>
            </a:r>
            <a:endParaRPr lang="en-US" altLang="zh-CN" sz="1200" dirty="0" smtClean="0"/>
          </a:p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只用考虑一个</a:t>
            </a:r>
            <a:r>
              <a:rPr lang="en-US" altLang="zh-CN" sz="1200" dirty="0" smtClean="0"/>
              <a:t>Region</a:t>
            </a:r>
          </a:p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删除要考虑关联信息的处理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6745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CMDB - detail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63422"/>
              </p:ext>
            </p:extLst>
          </p:nvPr>
        </p:nvGraphicFramePr>
        <p:xfrm>
          <a:off x="958850" y="1788160"/>
          <a:ext cx="2578100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/>
                <a:gridCol w="14732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dirty="0" smtClean="0"/>
                        <a:t>Tenant </a:t>
                      </a:r>
                      <a:r>
                        <a:rPr lang="en-US" sz="1100" u="none" strike="noStrike" dirty="0" smtClean="0">
                          <a:effectLst/>
                        </a:rPr>
                        <a:t>Setting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password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domainName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projectID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29261"/>
              </p:ext>
            </p:extLst>
          </p:nvPr>
        </p:nvGraphicFramePr>
        <p:xfrm>
          <a:off x="958850" y="2755900"/>
          <a:ext cx="25781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550"/>
                <a:gridCol w="1479550"/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IP Range Setting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Network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12382"/>
              </p:ext>
            </p:extLst>
          </p:nvPr>
        </p:nvGraphicFramePr>
        <p:xfrm>
          <a:off x="958850" y="3703638"/>
          <a:ext cx="25781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946"/>
                <a:gridCol w="1378154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Contacts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23238"/>
              </p:ext>
            </p:extLst>
          </p:nvPr>
        </p:nvGraphicFramePr>
        <p:xfrm>
          <a:off x="4476750" y="1690688"/>
          <a:ext cx="29464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/>
                <a:gridCol w="14732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SAPService Template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Template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SystemUsage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dbtype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Initscript 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93861"/>
              </p:ext>
            </p:extLst>
          </p:nvPr>
        </p:nvGraphicFramePr>
        <p:xfrm>
          <a:off x="4476750" y="3454912"/>
          <a:ext cx="29464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/>
                <a:gridCol w="14732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Network Template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Template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subnet 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subnet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Subnet names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EIP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EIP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VPC Peering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Remote Gateway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Remote Subnets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7947025" y="3816862"/>
            <a:ext cx="3082925" cy="1120630"/>
          </a:xfrm>
          <a:prstGeom prst="wedgeRectCallout">
            <a:avLst>
              <a:gd name="adj1" fmla="val -87751"/>
              <a:gd name="adj2" fmla="val -1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这里提前了网络模板参数，以便应用到客户网络的自动创建中，后续应该可扩展字段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07192"/>
              </p:ext>
            </p:extLst>
          </p:nvPr>
        </p:nvGraphicFramePr>
        <p:xfrm>
          <a:off x="7871807" y="1731963"/>
          <a:ext cx="25781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/>
                <a:gridCol w="14732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userid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groupid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groupname</a:t>
                      </a:r>
                      <a:endParaRPr lang="en-US" sz="11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17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CMDB - detail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87884"/>
              </p:ext>
            </p:extLst>
          </p:nvPr>
        </p:nvGraphicFramePr>
        <p:xfrm>
          <a:off x="325438" y="1588135"/>
          <a:ext cx="6282986" cy="4087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691"/>
                <a:gridCol w="1322734"/>
                <a:gridCol w="3808561"/>
              </a:tblGrid>
              <a:tr h="164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SAPService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三个字符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16420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Inst No(</a:t>
                      </a:r>
                      <a:r>
                        <a:rPr lang="zh-CN" altLang="en-US" sz="1000" u="none" strike="noStrike">
                          <a:effectLst/>
                        </a:rPr>
                        <a:t>自动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按照新增的</a:t>
                      </a:r>
                      <a:r>
                        <a:rPr lang="en-US" sz="1000" u="none" strike="noStrike">
                          <a:effectLst/>
                        </a:rPr>
                        <a:t>Instance Number</a:t>
                      </a:r>
                      <a:r>
                        <a:rPr lang="zh-CN" altLang="en-US" sz="1000" u="none" strike="noStrike">
                          <a:effectLst/>
                        </a:rPr>
                        <a:t>数自动分配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2931688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Service 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db</a:t>
                      </a:r>
                      <a:r>
                        <a:rPr lang="en-US" sz="1000" u="none" strike="noStrike" dirty="0">
                          <a:effectLst/>
                        </a:rPr>
                        <a:t> - database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hdb</a:t>
                      </a:r>
                      <a:r>
                        <a:rPr lang="en-US" sz="1000" u="none" strike="noStrike" dirty="0">
                          <a:effectLst/>
                        </a:rPr>
                        <a:t> - HANA database instance, Single Node Configuration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hdb-mn</a:t>
                      </a:r>
                      <a:r>
                        <a:rPr lang="en-US" sz="1000" u="none" strike="noStrike" dirty="0">
                          <a:effectLst/>
                        </a:rPr>
                        <a:t> - HANA database instance, </a:t>
                      </a:r>
                      <a:r>
                        <a:rPr lang="en-US" sz="1000" u="none" strike="noStrike" dirty="0" err="1">
                          <a:effectLst/>
                        </a:rPr>
                        <a:t>Scaleout</a:t>
                      </a:r>
                      <a:r>
                        <a:rPr lang="en-US" sz="1000" u="none" strike="noStrike" dirty="0">
                          <a:effectLst/>
                        </a:rPr>
                        <a:t> Configuration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ci - central instance (ABAP)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pai</a:t>
                      </a:r>
                      <a:r>
                        <a:rPr lang="en-US" sz="1000" u="none" strike="noStrike" dirty="0">
                          <a:effectLst/>
                        </a:rPr>
                        <a:t> - primary application instance (ABAP), replaces ci as of SAP 7.4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app - application instance (ABAP)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scs</a:t>
                      </a:r>
                      <a:r>
                        <a:rPr lang="en-US" sz="1000" u="none" strike="noStrike" dirty="0">
                          <a:effectLst/>
                        </a:rPr>
                        <a:t> - SAP central (common) services (JAVA)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ascs</a:t>
                      </a:r>
                      <a:r>
                        <a:rPr lang="en-US" sz="1000" u="none" strike="noStrike" dirty="0">
                          <a:effectLst/>
                        </a:rPr>
                        <a:t> - SAP central (common) services (ABAP)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jc</a:t>
                      </a:r>
                      <a:r>
                        <a:rPr lang="en-US" sz="1000" u="none" strike="noStrike" dirty="0">
                          <a:effectLst/>
                        </a:rPr>
                        <a:t> - JAVA central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j - JAVA application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lc</a:t>
                      </a:r>
                      <a:r>
                        <a:rPr lang="en-US" sz="1000" u="none" strike="noStrike" dirty="0">
                          <a:effectLst/>
                        </a:rPr>
                        <a:t> - Live cache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ers</a:t>
                      </a:r>
                      <a:r>
                        <a:rPr lang="en-US" sz="1000" u="none" strike="noStrike" dirty="0">
                          <a:effectLst/>
                        </a:rPr>
                        <a:t> - </a:t>
                      </a:r>
                      <a:r>
                        <a:rPr lang="en-US" sz="1000" u="none" strike="noStrike" dirty="0" err="1">
                          <a:effectLst/>
                        </a:rPr>
                        <a:t>Enqueue</a:t>
                      </a:r>
                      <a:r>
                        <a:rPr lang="en-US" sz="1000" u="none" strike="noStrike" dirty="0">
                          <a:effectLst/>
                        </a:rPr>
                        <a:t> Replicated Server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bobj</a:t>
                      </a:r>
                      <a:r>
                        <a:rPr lang="en-US" sz="1000" u="none" strike="noStrike" dirty="0">
                          <a:effectLst/>
                        </a:rPr>
                        <a:t> - SAP business objects (SPOB)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cms</a:t>
                      </a:r>
                      <a:r>
                        <a:rPr lang="en-US" sz="1000" u="none" strike="noStrike" dirty="0">
                          <a:effectLst/>
                        </a:rPr>
                        <a:t> - Content Server (CMS)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mds</a:t>
                      </a:r>
                      <a:r>
                        <a:rPr lang="en-US" sz="1000" u="none" strike="noStrike" dirty="0">
                          <a:effectLst/>
                        </a:rPr>
                        <a:t>, - Master Data Management Services (MDM)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mdss</a:t>
                      </a:r>
                      <a:r>
                        <a:rPr lang="en-US" sz="1000" u="none" strike="noStrike" dirty="0">
                          <a:effectLst/>
                        </a:rPr>
                        <a:t>,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mdis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smd</a:t>
                      </a:r>
                      <a:r>
                        <a:rPr lang="en-US" sz="1000" u="none" strike="noStrike" dirty="0">
                          <a:effectLst/>
                        </a:rPr>
                        <a:t> - Solution Manager Diagnostic Agent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trx</a:t>
                      </a:r>
                      <a:r>
                        <a:rPr lang="en-US" sz="1000" u="none" strike="noStrike" dirty="0">
                          <a:effectLst/>
                        </a:rPr>
                        <a:t> - Search and Classification (text retrieval and information extraction)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wd</a:t>
                      </a:r>
                      <a:r>
                        <a:rPr lang="en-US" sz="1000" u="none" strike="noStrike" dirty="0">
                          <a:effectLst/>
                        </a:rPr>
                        <a:t> - SAP </a:t>
                      </a:r>
                      <a:r>
                        <a:rPr lang="en-US" sz="1000" u="none" strike="noStrike" dirty="0" err="1">
                          <a:effectLst/>
                        </a:rPr>
                        <a:t>WebDispatcher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212094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SystemUsage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Product\test\development\custom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16420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sapversion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16420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16420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AllinOneHost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Yes/No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5740"/>
              </p:ext>
            </p:extLst>
          </p:nvPr>
        </p:nvGraphicFramePr>
        <p:xfrm>
          <a:off x="6807200" y="1588135"/>
          <a:ext cx="5059362" cy="2354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397"/>
                <a:gridCol w="1065129"/>
                <a:gridCol w="3066836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Inst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AllinOneHost</a:t>
                      </a:r>
                      <a:r>
                        <a:rPr lang="zh-CN" altLang="en-US" sz="1100" u="none" strike="noStrike">
                          <a:effectLst/>
                        </a:rPr>
                        <a:t>模式，</a:t>
                      </a:r>
                      <a:r>
                        <a:rPr lang="en-US" sz="1100" u="none" strike="noStrike">
                          <a:effectLst/>
                        </a:rPr>
                        <a:t>Inst No</a:t>
                      </a:r>
                      <a:r>
                        <a:rPr lang="zh-CN" altLang="en-US" sz="1100" u="none" strike="noStrike">
                          <a:effectLst/>
                        </a:rPr>
                        <a:t>无效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virtualhostname(</a:t>
                      </a:r>
                      <a:r>
                        <a:rPr lang="zh-CN" altLang="en-US" sz="1100" u="none" strike="noStrike">
                          <a:effectLst/>
                        </a:rPr>
                        <a:t>自动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规则：</a:t>
                      </a:r>
                      <a:r>
                        <a:rPr lang="en-US" altLang="zh-CN" sz="1100" u="none" strike="noStrike">
                          <a:effectLst/>
                        </a:rPr>
                        <a:t>&lt;</a:t>
                      </a:r>
                      <a:r>
                        <a:rPr lang="en-US" sz="1100" u="none" strike="noStrike">
                          <a:effectLst/>
                        </a:rPr>
                        <a:t>service_type&gt;[&lt;ID&gt;]&lt;SID&gt;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vituralip(</a:t>
                      </a:r>
                      <a:r>
                        <a:rPr lang="zh-CN" altLang="en-US" sz="1100" u="none" strike="noStrike">
                          <a:effectLst/>
                        </a:rPr>
                        <a:t>自动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规则：所在子网中自动分配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hosttype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ecs/bms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OS Type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CPU/MEM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flavor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sapdata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type&amp;size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saplog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type&amp;size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sapbackup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type&amp;size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sapshare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volume </a:t>
                      </a:r>
                      <a:r>
                        <a:rPr lang="en-US" sz="1100" u="none" strike="noStrike" dirty="0" err="1">
                          <a:effectLst/>
                        </a:rPr>
                        <a:t>type&amp;size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65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25" y="27654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3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UCD-System setting – Network IP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191" y="944218"/>
            <a:ext cx="1918252" cy="5466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8191" y="161013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6652" y="1113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6652" y="233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713383" y="295192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28191" y="3597963"/>
            <a:ext cx="1918252" cy="5466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95323" y="1530096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 Network: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125340" y="1553297"/>
            <a:ext cx="2325757" cy="264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896447" y="2317543"/>
            <a:ext cx="1294612" cy="32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22750" y="944219"/>
            <a:ext cx="5105397" cy="200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093771" y="3448877"/>
            <a:ext cx="360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备注：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en-US" altLang="zh-CN" sz="1200" dirty="0" smtClean="0"/>
              <a:t>Peering </a:t>
            </a:r>
            <a:r>
              <a:rPr lang="en-US" altLang="zh-CN" sz="1200" dirty="0" err="1" smtClean="0"/>
              <a:t>ip</a:t>
            </a:r>
            <a:r>
              <a:rPr lang="zh-CN" altLang="en-US" sz="1200" dirty="0" smtClean="0"/>
              <a:t>地址不能重叠，为自动化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地址配置，需要设置一个租户的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地址范围。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b="1" i="1" dirty="0" smtClean="0"/>
              <a:t>考虑客户场景来具体设置</a:t>
            </a:r>
            <a:endParaRPr lang="en-US" altLang="zh-CN" sz="1200" b="1" i="1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5495323" y="188128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 Mask: 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25340" y="1904484"/>
            <a:ext cx="2325757" cy="264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</a:t>
            </a:r>
            <a:r>
              <a:rPr lang="en-US" altLang="zh-CN" dirty="0" err="1" smtClean="0"/>
              <a:t>SAPService</a:t>
            </a:r>
            <a:r>
              <a:rPr lang="en-US" altLang="zh-CN" dirty="0" smtClean="0"/>
              <a:t> </a:t>
            </a:r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71611" y="747982"/>
            <a:ext cx="3290092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 </a:t>
            </a:r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86233"/>
              </p:ext>
            </p:extLst>
          </p:nvPr>
        </p:nvGraphicFramePr>
        <p:xfrm>
          <a:off x="4358111" y="1331387"/>
          <a:ext cx="7833887" cy="189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26"/>
                <a:gridCol w="1368335"/>
                <a:gridCol w="1529017"/>
                <a:gridCol w="1017761"/>
                <a:gridCol w="1413312"/>
                <a:gridCol w="1234636"/>
              </a:tblGrid>
              <a:tr h="395638">
                <a:tc>
                  <a:txBody>
                    <a:bodyPr/>
                    <a:lstStyle/>
                    <a:p>
                      <a:r>
                        <a:rPr lang="en-US" altLang="zh-CN" b="0" baseline="0" dirty="0" smtClean="0">
                          <a:solidFill>
                            <a:schemeClr val="bg1"/>
                          </a:solidFill>
                        </a:rPr>
                        <a:t>Template name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Service Type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SAP Version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DB Type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6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singlehosthana</a:t>
                      </a:r>
                      <a:endParaRPr lang="zh-CN" altLang="en-US" sz="18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71757">
                <a:tc>
                  <a:txBody>
                    <a:bodyPr/>
                    <a:lstStyle/>
                    <a:p>
                      <a:r>
                        <a:rPr lang="en-US" altLang="zh-CN" b="0" i="1" dirty="0" smtClean="0">
                          <a:solidFill>
                            <a:srgbClr val="C00000"/>
                          </a:solidFill>
                        </a:rPr>
                        <a:t>S/4 Hana</a:t>
                      </a:r>
                      <a:endParaRPr lang="zh-CN" altLang="en-US" b="0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圆角矩形 70"/>
          <p:cNvSpPr/>
          <p:nvPr/>
        </p:nvSpPr>
        <p:spPr>
          <a:xfrm>
            <a:off x="11022870" y="2030611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2202550" y="201104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Edit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1022870" y="266910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12202550" y="2658150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endParaRPr lang="zh-CN" altLang="en-US" dirty="0"/>
          </a:p>
        </p:txBody>
      </p:sp>
      <p:sp>
        <p:nvSpPr>
          <p:cNvPr id="3" name="矩形标注 2"/>
          <p:cNvSpPr/>
          <p:nvPr/>
        </p:nvSpPr>
        <p:spPr>
          <a:xfrm>
            <a:off x="13479662" y="1354681"/>
            <a:ext cx="1895476" cy="981427"/>
          </a:xfrm>
          <a:prstGeom prst="wedgeRectCallout">
            <a:avLst>
              <a:gd name="adj1" fmla="val -77140"/>
              <a:gd name="adj2" fmla="val 51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系统默认模板不可删除和修改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9372" y="3350865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 “’Create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58661" y="3690460"/>
            <a:ext cx="6651259" cy="300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6898162" y="617581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5288839" y="6199659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540852" y="3846864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Template Name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78797" y="3899219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561172" y="4300856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 Type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399117" y="4300856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61172" y="4735004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SAP Version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99117" y="4787359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4561172" y="5226991"/>
            <a:ext cx="9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 Type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399117" y="5226991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548886" y="1689878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8886" y="235579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67347" y="1858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67347" y="308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2334078" y="3697580"/>
            <a:ext cx="1510747" cy="49695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SAPService</a:t>
            </a:r>
            <a:r>
              <a:rPr lang="en-US" altLang="zh-CN" dirty="0"/>
              <a:t> Template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48886" y="4343623"/>
            <a:ext cx="1918252" cy="546652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33921" y="5677050"/>
            <a:ext cx="1257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378797" y="571391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634452" y="4305233"/>
            <a:ext cx="149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Initscript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9178551" y="436652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标注 92"/>
          <p:cNvSpPr/>
          <p:nvPr/>
        </p:nvSpPr>
        <p:spPr>
          <a:xfrm>
            <a:off x="11723757" y="3526708"/>
            <a:ext cx="1895476" cy="981427"/>
          </a:xfrm>
          <a:prstGeom prst="wedgeRectCallout">
            <a:avLst>
              <a:gd name="adj1" fmla="val -127456"/>
              <a:gd name="adj2" fmla="val 51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软件版本以及自动化部署脚本存放地址</a:t>
            </a:r>
            <a:endParaRPr lang="zh-CN" altLang="en-US" i="1" dirty="0"/>
          </a:p>
        </p:txBody>
      </p:sp>
      <p:sp>
        <p:nvSpPr>
          <p:cNvPr id="95" name="矩形 94"/>
          <p:cNvSpPr/>
          <p:nvPr/>
        </p:nvSpPr>
        <p:spPr>
          <a:xfrm>
            <a:off x="7678686" y="3868179"/>
            <a:ext cx="153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SystemUsage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9128835" y="3940842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4733686" y="3515370"/>
            <a:ext cx="3638790" cy="279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UCD—Customers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590367" y="23057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44254"/>
              </p:ext>
            </p:extLst>
          </p:nvPr>
        </p:nvGraphicFramePr>
        <p:xfrm>
          <a:off x="4381501" y="1512987"/>
          <a:ext cx="706324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279"/>
                <a:gridCol w="1397457"/>
                <a:gridCol w="1192657"/>
                <a:gridCol w="1508381"/>
                <a:gridCol w="18684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Contacts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CusA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圆角矩形 18"/>
          <p:cNvSpPr/>
          <p:nvPr/>
        </p:nvSpPr>
        <p:spPr>
          <a:xfrm>
            <a:off x="4590367" y="949347"/>
            <a:ext cx="172470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Customer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9892767" y="1868536"/>
            <a:ext cx="616226" cy="33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Delete</a:t>
            </a:r>
            <a:endParaRPr lang="zh-CN" altLang="en-US" sz="1100" dirty="0"/>
          </a:p>
        </p:txBody>
      </p:sp>
      <p:sp>
        <p:nvSpPr>
          <p:cNvPr id="24" name="圆角矩形 23"/>
          <p:cNvSpPr/>
          <p:nvPr/>
        </p:nvSpPr>
        <p:spPr>
          <a:xfrm>
            <a:off x="10658061" y="1902778"/>
            <a:ext cx="616226" cy="33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Edit</a:t>
            </a:r>
            <a:endParaRPr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809670" y="3767196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Customer Name :</a:t>
            </a:r>
          </a:p>
        </p:txBody>
      </p:sp>
      <p:sp>
        <p:nvSpPr>
          <p:cNvPr id="30" name="矩形 29"/>
          <p:cNvSpPr/>
          <p:nvPr/>
        </p:nvSpPr>
        <p:spPr>
          <a:xfrm>
            <a:off x="6948203" y="3858008"/>
            <a:ext cx="934278" cy="209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809670" y="4157589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Contacts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809670" y="4547982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590367" y="3098545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 “’Create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6723162" y="5794358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5569834" y="5783402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6948203" y="4207169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948203" y="4584976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48886" y="1689878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48886" y="235579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67347" y="1858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67347" y="308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334078" y="36975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48886" y="4343623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66187" y="4910460"/>
            <a:ext cx="137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Description: 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48203" y="4962783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8524875" y="3305175"/>
            <a:ext cx="3133725" cy="2916565"/>
          </a:xfrm>
          <a:prstGeom prst="wedgeRectCallout">
            <a:avLst>
              <a:gd name="adj1" fmla="val -123112"/>
              <a:gd name="adj2" fmla="val 39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、创建用户的同时，已经完成网络创建。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、需要结合网络模板以及自动分配规则来创建。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、依据模板设置的子网数、子网掩码以及系统设置的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网络范围。要求各个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的子网网络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不能重叠（</a:t>
            </a:r>
            <a:r>
              <a:rPr lang="en-US" altLang="zh-CN" dirty="0" smtClean="0"/>
              <a:t>VPC Peering</a:t>
            </a:r>
            <a:r>
              <a:rPr lang="zh-CN" altLang="en-US" dirty="0" smtClean="0"/>
              <a:t>要求）。同时自动生成相关网络内容。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9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 138"/>
          <p:cNvSpPr/>
          <p:nvPr/>
        </p:nvSpPr>
        <p:spPr>
          <a:xfrm>
            <a:off x="4460896" y="5385029"/>
            <a:ext cx="7355294" cy="767525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487779" y="2990313"/>
            <a:ext cx="7366265" cy="707267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1366638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 Create </a:t>
            </a:r>
            <a:r>
              <a:rPr lang="en-US" altLang="zh-CN" dirty="0" err="1" smtClean="0"/>
              <a:t>SAPService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550756" y="922283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4590367" y="1867332"/>
            <a:ext cx="170565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</a:t>
            </a:r>
            <a:r>
              <a:rPr lang="en-US" altLang="zh-CN" sz="1400" dirty="0" err="1" smtClean="0"/>
              <a:t>SAPService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C00000"/>
                </a:solidFill>
              </a:rPr>
              <a:t>CusA</a:t>
            </a:r>
            <a:r>
              <a:rPr lang="en-US" altLang="zh-CN" b="1" i="1" dirty="0">
                <a:solidFill>
                  <a:srgbClr val="C00000"/>
                </a:solidFill>
              </a:rPr>
              <a:t>-&gt;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126659" y="6369897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6243396" y="6365657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693765" y="5757429"/>
            <a:ext cx="90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</a:rPr>
              <a:t>ystem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772296" y="575742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sapadm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015151" y="5757429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&lt;</a:t>
            </a:r>
            <a:r>
              <a:rPr lang="zh-CN" altLang="en-US" dirty="0" smtClean="0">
                <a:solidFill>
                  <a:srgbClr val="C00000"/>
                </a:solidFill>
              </a:rPr>
              <a:t>sid</a:t>
            </a:r>
            <a:r>
              <a:rPr lang="en-US" altLang="zh-CN" dirty="0" smtClean="0">
                <a:solidFill>
                  <a:srgbClr val="C00000"/>
                </a:solidFill>
              </a:rPr>
              <a:t>&gt;</a:t>
            </a:r>
            <a:r>
              <a:rPr lang="zh-CN" altLang="en-US" dirty="0" smtClean="0">
                <a:solidFill>
                  <a:srgbClr val="C00000"/>
                </a:solidFill>
              </a:rPr>
              <a:t>adm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697945" y="5816160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ysClr val="windowText" lastClr="000000"/>
                </a:solidFill>
              </a:rPr>
              <a:t>uid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778099" y="5811823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ysClr val="windowText" lastClr="000000"/>
                </a:solidFill>
              </a:rPr>
              <a:t>uid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064167" y="581792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ysClr val="windowText" lastClr="000000"/>
                </a:solidFill>
              </a:rPr>
              <a:t>uid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80400" y="2371145"/>
            <a:ext cx="694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SAPService</a:t>
            </a:r>
            <a:r>
              <a:rPr lang="en-US" altLang="zh-CN" b="1" dirty="0" smtClean="0"/>
              <a:t> Template</a:t>
            </a:r>
            <a:r>
              <a:rPr lang="zh-CN" altLang="en-US" b="1" dirty="0" smtClean="0"/>
              <a:t>： </a:t>
            </a:r>
            <a:r>
              <a:rPr lang="en-US" altLang="zh-CN" b="1" i="1" dirty="0" smtClean="0">
                <a:solidFill>
                  <a:srgbClr val="C00000"/>
                </a:solidFill>
              </a:rPr>
              <a:t>HANA</a:t>
            </a:r>
            <a:r>
              <a:rPr lang="zh-CN" altLang="en-US" b="1" i="1" dirty="0" smtClean="0">
                <a:solidFill>
                  <a:srgbClr val="C00000"/>
                </a:solidFill>
              </a:rPr>
              <a:t>， 依据具体</a:t>
            </a:r>
            <a:r>
              <a:rPr lang="en-US" altLang="zh-CN" b="1" i="1" dirty="0" smtClean="0">
                <a:solidFill>
                  <a:srgbClr val="C00000"/>
                </a:solidFill>
              </a:rPr>
              <a:t>SAP</a:t>
            </a:r>
            <a:r>
              <a:rPr lang="zh-CN" altLang="en-US" b="1" i="1" dirty="0" smtClean="0">
                <a:solidFill>
                  <a:srgbClr val="C00000"/>
                </a:solidFill>
              </a:rPr>
              <a:t>应用类型</a:t>
            </a:r>
            <a:r>
              <a:rPr lang="zh-CN" altLang="en-US" b="1" i="1" dirty="0" smtClean="0">
                <a:solidFill>
                  <a:srgbClr val="C00000"/>
                </a:solidFill>
              </a:rPr>
              <a:t>设置下列参数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640792" y="318759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SID:</a:t>
            </a:r>
          </a:p>
        </p:txBody>
      </p:sp>
      <p:sp>
        <p:nvSpPr>
          <p:cNvPr id="105" name="矩形 104"/>
          <p:cNvSpPr/>
          <p:nvPr/>
        </p:nvSpPr>
        <p:spPr>
          <a:xfrm>
            <a:off x="5194149" y="3254267"/>
            <a:ext cx="434789" cy="249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6441362" y="3216528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Instance Number: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8189219" y="3256826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371112" y="3139424"/>
            <a:ext cx="1373068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Description: 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544793" y="2778010"/>
            <a:ext cx="1289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SAP System</a:t>
            </a:r>
          </a:p>
        </p:txBody>
      </p:sp>
      <p:sp>
        <p:nvSpPr>
          <p:cNvPr id="112" name="矩形 111"/>
          <p:cNvSpPr/>
          <p:nvPr/>
        </p:nvSpPr>
        <p:spPr>
          <a:xfrm>
            <a:off x="10609889" y="3216528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498750" y="4000317"/>
            <a:ext cx="7355294" cy="1177796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4555763" y="3788014"/>
            <a:ext cx="1436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Host Settings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638644" y="4269043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 Type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5924139" y="4269043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BMS/ECS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40349" y="4221190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 Type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8225844" y="427354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Image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323138" y="4276618"/>
            <a:ext cx="7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Flavor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0608633" y="4276618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CPU/MEM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25435" y="4732631"/>
            <a:ext cx="9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sapdata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5411577" y="4833237"/>
            <a:ext cx="793716" cy="138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162985" y="467499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saplog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920924" y="4732631"/>
            <a:ext cx="845063" cy="27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798052" y="4691578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sapshare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8760395" y="4726431"/>
            <a:ext cx="776530" cy="237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607052" y="4633942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sapbackup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10771861" y="4723155"/>
            <a:ext cx="900854" cy="271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525435" y="5249056"/>
            <a:ext cx="14371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User Settings</a:t>
            </a:r>
          </a:p>
        </p:txBody>
      </p:sp>
      <p:sp>
        <p:nvSpPr>
          <p:cNvPr id="154" name="矩形 153"/>
          <p:cNvSpPr/>
          <p:nvPr/>
        </p:nvSpPr>
        <p:spPr>
          <a:xfrm>
            <a:off x="1661099" y="1663451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1661099" y="2329372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-106466" y="2721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-106466" y="3947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159" name="圆角矩形 158"/>
          <p:cNvSpPr/>
          <p:nvPr/>
        </p:nvSpPr>
        <p:spPr>
          <a:xfrm>
            <a:off x="2446291" y="3671153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1661099" y="4317196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sp>
        <p:nvSpPr>
          <p:cNvPr id="162" name="圆角矩形 161"/>
          <p:cNvSpPr/>
          <p:nvPr/>
        </p:nvSpPr>
        <p:spPr>
          <a:xfrm>
            <a:off x="9123497" y="918963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163" name="圆角矩形 162"/>
          <p:cNvSpPr/>
          <p:nvPr/>
        </p:nvSpPr>
        <p:spPr>
          <a:xfrm>
            <a:off x="10686367" y="896972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</a:t>
            </a:r>
            <a:endParaRPr lang="zh-CN" altLang="en-US" dirty="0"/>
          </a:p>
        </p:txBody>
      </p:sp>
      <p:sp>
        <p:nvSpPr>
          <p:cNvPr id="164" name="圆角矩形 163"/>
          <p:cNvSpPr/>
          <p:nvPr/>
        </p:nvSpPr>
        <p:spPr>
          <a:xfrm>
            <a:off x="5974656" y="913140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Users &amp; Groups</a:t>
            </a:r>
            <a:endParaRPr lang="zh-CN" altLang="en-US" dirty="0"/>
          </a:p>
        </p:txBody>
      </p:sp>
      <p:sp>
        <p:nvSpPr>
          <p:cNvPr id="165" name="圆角矩形 164"/>
          <p:cNvSpPr/>
          <p:nvPr/>
        </p:nvSpPr>
        <p:spPr>
          <a:xfrm>
            <a:off x="7531652" y="927121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endParaRPr lang="zh-CN" altLang="en-US" dirty="0"/>
          </a:p>
        </p:txBody>
      </p:sp>
      <p:sp>
        <p:nvSpPr>
          <p:cNvPr id="55" name="矩形标注 54"/>
          <p:cNvSpPr/>
          <p:nvPr/>
        </p:nvSpPr>
        <p:spPr>
          <a:xfrm>
            <a:off x="11782083" y="4298370"/>
            <a:ext cx="1933575" cy="1093228"/>
          </a:xfrm>
          <a:prstGeom prst="wedgeRectCallout">
            <a:avLst>
              <a:gd name="adj1" fmla="val -66235"/>
              <a:gd name="adj2" fmla="val 1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SID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，需要</a:t>
            </a:r>
            <a:r>
              <a:rPr lang="zh-CN" altLang="en-US" dirty="0" smtClean="0"/>
              <a:t>时能</a:t>
            </a:r>
            <a:r>
              <a:rPr lang="zh-CN" altLang="en-US" dirty="0" smtClean="0"/>
              <a:t>自动</a:t>
            </a:r>
            <a:r>
              <a:rPr lang="zh-CN" altLang="en-US" dirty="0" smtClean="0"/>
              <a:t>创建，并依据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应用不同而不同。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</a:t>
            </a:r>
            <a:r>
              <a:rPr lang="en-US" altLang="zh-CN" dirty="0" err="1" smtClean="0"/>
              <a:t>SAPService</a:t>
            </a:r>
            <a:r>
              <a:rPr lang="en-US" altLang="zh-CN" dirty="0" smtClean="0"/>
              <a:t> View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613226" y="977945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4590367" y="1867332"/>
            <a:ext cx="170565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</a:t>
            </a:r>
            <a:r>
              <a:rPr lang="en-US" altLang="zh-CN" sz="1400" dirty="0" err="1" smtClean="0"/>
              <a:t>SAPService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C00000"/>
                </a:solidFill>
              </a:rPr>
              <a:t>CusA</a:t>
            </a:r>
            <a:r>
              <a:rPr lang="en-US" altLang="zh-CN" b="1" i="1" dirty="0">
                <a:solidFill>
                  <a:srgbClr val="C00000"/>
                </a:solidFill>
              </a:rPr>
              <a:t>-&gt;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71158"/>
              </p:ext>
            </p:extLst>
          </p:nvPr>
        </p:nvGraphicFramePr>
        <p:xfrm>
          <a:off x="4590367" y="2531812"/>
          <a:ext cx="741113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95"/>
                <a:gridCol w="849077"/>
                <a:gridCol w="866229"/>
                <a:gridCol w="797617"/>
                <a:gridCol w="1329362"/>
                <a:gridCol w="1200715"/>
                <a:gridCol w="887868"/>
                <a:gridCol w="88786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Inst</a:t>
                      </a:r>
                      <a:r>
                        <a:rPr lang="en-US" altLang="zh-CN" dirty="0" smtClean="0"/>
                        <a:t> 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 Type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SAP 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Virtual Host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Virtual 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HN1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圆角矩形 46"/>
          <p:cNvSpPr/>
          <p:nvPr/>
        </p:nvSpPr>
        <p:spPr>
          <a:xfrm>
            <a:off x="4636086" y="5410868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509995" y="6041182"/>
            <a:ext cx="65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备注：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/>
              <a:t>一</a:t>
            </a:r>
            <a:r>
              <a:rPr lang="zh-CN" altLang="en-US" sz="1200" dirty="0" smtClean="0"/>
              <a:t>个客户可以创建多个</a:t>
            </a:r>
            <a:r>
              <a:rPr lang="en-US" altLang="zh-CN" sz="1200" dirty="0" smtClean="0"/>
              <a:t>SID</a:t>
            </a:r>
          </a:p>
          <a:p>
            <a:pPr marL="228600" indent="-228600">
              <a:buAutoNum type="arabicPeriod"/>
            </a:pPr>
            <a:r>
              <a:rPr lang="zh-CN" altLang="en-US" sz="1200" dirty="0" smtClean="0"/>
              <a:t>以</a:t>
            </a:r>
            <a:r>
              <a:rPr lang="en-US" altLang="zh-CN" sz="1200" dirty="0" smtClean="0"/>
              <a:t>SID</a:t>
            </a:r>
            <a:r>
              <a:rPr lang="zh-CN" altLang="en-US" sz="1200" dirty="0" smtClean="0"/>
              <a:t>为单位进行，修改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部署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备份、恢复等操作；当前</a:t>
            </a:r>
            <a:r>
              <a:rPr lang="en-US" altLang="zh-CN" sz="1200" dirty="0" smtClean="0"/>
              <a:t>DEMO</a:t>
            </a:r>
            <a:r>
              <a:rPr lang="zh-CN" altLang="en-US" sz="1200" dirty="0" smtClean="0"/>
              <a:t>，部署后不再进行修改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非</a:t>
            </a:r>
            <a:r>
              <a:rPr lang="en-US" altLang="zh-CN" sz="1200" dirty="0" smtClean="0"/>
              <a:t>SID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host</a:t>
            </a:r>
            <a:r>
              <a:rPr lang="zh-CN" altLang="en-US" sz="1200" dirty="0" smtClean="0"/>
              <a:t>不在此表显示</a:t>
            </a:r>
            <a:endParaRPr lang="en-US" altLang="zh-CN" sz="1200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5793291" y="543600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911926" y="5425069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Restore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029200" y="3693923"/>
            <a:ext cx="612354" cy="77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41554" y="4469727"/>
            <a:ext cx="599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点击，展开显示</a:t>
            </a:r>
            <a:r>
              <a:rPr lang="en-US" altLang="zh-CN" dirty="0" smtClean="0">
                <a:solidFill>
                  <a:srgbClr val="C00000"/>
                </a:solidFill>
              </a:rPr>
              <a:t>SID</a:t>
            </a:r>
            <a:r>
              <a:rPr lang="zh-CN" altLang="en-US" dirty="0" smtClean="0">
                <a:solidFill>
                  <a:srgbClr val="C00000"/>
                </a:solidFill>
              </a:rPr>
              <a:t>的全部信息，像</a:t>
            </a:r>
            <a:r>
              <a:rPr lang="en-US" altLang="zh-CN" dirty="0" smtClean="0">
                <a:solidFill>
                  <a:srgbClr val="C00000"/>
                </a:solidFill>
              </a:rPr>
              <a:t>OTC ECS</a:t>
            </a:r>
            <a:r>
              <a:rPr lang="zh-CN" altLang="en-US" dirty="0" smtClean="0">
                <a:solidFill>
                  <a:srgbClr val="C00000"/>
                </a:solidFill>
              </a:rPr>
              <a:t>的显示界面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61099" y="1663451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661099" y="2329372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-106466" y="2721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-106466" y="3947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2446291" y="3671153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661099" y="4317196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9134012" y="982836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0696882" y="960845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5985171" y="977013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Users &amp; Groups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7542167" y="990994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9448800" y="866775"/>
            <a:ext cx="1933575" cy="1093228"/>
          </a:xfrm>
          <a:prstGeom prst="wedgeRectCallout">
            <a:avLst>
              <a:gd name="adj1" fmla="val -19437"/>
              <a:gd name="adj2" fmla="val 119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 Host 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自动创建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0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</a:t>
            </a:r>
            <a:r>
              <a:rPr lang="en-US" altLang="zh-CN" dirty="0" err="1"/>
              <a:t>SAPService</a:t>
            </a:r>
            <a:r>
              <a:rPr lang="en-US" altLang="zh-CN" dirty="0"/>
              <a:t> </a:t>
            </a:r>
            <a:r>
              <a:rPr lang="en-US" altLang="zh-CN" dirty="0" smtClean="0"/>
              <a:t> Detail View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613226" y="977945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 smtClean="0">
                <a:solidFill>
                  <a:srgbClr val="C00000"/>
                </a:solidFill>
              </a:rPr>
              <a:t>CusA</a:t>
            </a:r>
            <a:r>
              <a:rPr lang="en-US" altLang="zh-CN" b="1" i="1" dirty="0" smtClean="0">
                <a:solidFill>
                  <a:srgbClr val="C00000"/>
                </a:solidFill>
              </a:rPr>
              <a:t>-&gt;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28359" y="101546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-&gt; HN1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5661" y="190877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49470" y="2318955"/>
            <a:ext cx="852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Inst</a:t>
            </a:r>
            <a:r>
              <a:rPr lang="en-US" altLang="zh-CN" dirty="0"/>
              <a:t> No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20895" y="2688287"/>
            <a:ext cx="135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Service Type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20895" y="3098467"/>
            <a:ext cx="100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DB Type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52538" y="3533133"/>
            <a:ext cx="12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SAP Version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45345" y="1831947"/>
            <a:ext cx="190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Virtual Host Name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45345" y="2261415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Virtual IP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39537" y="2630747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Status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57283" y="2922725"/>
            <a:ext cx="1111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Host Type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857283" y="3292057"/>
            <a:ext cx="93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OS Type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57283" y="3669681"/>
            <a:ext cx="754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Flavor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613910" y="4649269"/>
            <a:ext cx="9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sapdata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613910" y="502689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saplog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64633" y="5556838"/>
            <a:ext cx="1020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sapshare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64633" y="5984220"/>
            <a:ext cx="118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sapbackup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95055" y="4814934"/>
            <a:ext cx="90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</a:rPr>
              <a:t>ystem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75434" y="5184266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sapadm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498682" y="5669352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zh-CN" altLang="en-US" dirty="0">
                <a:solidFill>
                  <a:srgbClr val="C00000"/>
                </a:solidFill>
              </a:rPr>
              <a:t>sid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adm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4642931" y="4105877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590367" y="4105877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Volumes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6192961" y="4145532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Users &amp; Groups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033039" y="1784126"/>
            <a:ext cx="1474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System Usage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661099" y="1663451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661099" y="2329372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-106466" y="2721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-106466" y="3947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2446291" y="3671153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661099" y="4317196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5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</a:t>
            </a:r>
            <a:r>
              <a:rPr lang="en-US" altLang="zh-CN" smtClean="0"/>
              <a:t>–UID/GID </a:t>
            </a:r>
            <a:r>
              <a:rPr lang="en-US" altLang="zh-CN" dirty="0" smtClean="0"/>
              <a:t>View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613226" y="977945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SAPService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709707" y="1760307"/>
            <a:ext cx="170565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User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C00000"/>
                </a:solidFill>
              </a:rPr>
              <a:t>CusA</a:t>
            </a:r>
            <a:r>
              <a:rPr lang="en-US" altLang="zh-CN" b="1" i="1" dirty="0">
                <a:solidFill>
                  <a:srgbClr val="C00000"/>
                </a:solidFill>
              </a:rPr>
              <a:t>-&gt;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9146"/>
              </p:ext>
            </p:extLst>
          </p:nvPr>
        </p:nvGraphicFramePr>
        <p:xfrm>
          <a:off x="3709707" y="2424787"/>
          <a:ext cx="52456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05"/>
                <a:gridCol w="760002"/>
                <a:gridCol w="796629"/>
                <a:gridCol w="2452208"/>
              </a:tblGrid>
              <a:tr h="3270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315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sid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en-US" altLang="zh-CN" dirty="0" err="1" smtClean="0"/>
                        <a:t>adm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sid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159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sapadm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1034673" y="1663451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034673" y="2329372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-106466" y="2721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-106466" y="3947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1819865" y="3671153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34673" y="4317196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9134012" y="982836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0696882" y="960845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5985171" y="977013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Users &amp; Groups</a:t>
            </a:r>
            <a:endParaRPr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7542167" y="990994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581170" y="2800544"/>
            <a:ext cx="1005468" cy="2899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760850" y="2789588"/>
            <a:ext cx="1005468" cy="2899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755425" y="3655782"/>
            <a:ext cx="170565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Group</a:t>
            </a:r>
            <a:endParaRPr lang="zh-CN" altLang="en-US" sz="1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37843"/>
              </p:ext>
            </p:extLst>
          </p:nvPr>
        </p:nvGraphicFramePr>
        <p:xfrm>
          <a:off x="3755425" y="4320262"/>
          <a:ext cx="50108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15"/>
                <a:gridCol w="1000125"/>
                <a:gridCol w="2550853"/>
              </a:tblGrid>
              <a:tr h="3270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Group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3159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sapsys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15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圆角矩形 30"/>
          <p:cNvSpPr/>
          <p:nvPr/>
        </p:nvSpPr>
        <p:spPr>
          <a:xfrm>
            <a:off x="6419644" y="4756823"/>
            <a:ext cx="1005468" cy="2899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599324" y="4745867"/>
            <a:ext cx="1005468" cy="2899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334446" y="1821328"/>
            <a:ext cx="3638790" cy="321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410430" y="207315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 Name:</a:t>
            </a:r>
          </a:p>
        </p:txBody>
      </p:sp>
      <p:sp>
        <p:nvSpPr>
          <p:cNvPr id="35" name="矩形 34"/>
          <p:cNvSpPr/>
          <p:nvPr/>
        </p:nvSpPr>
        <p:spPr>
          <a:xfrm>
            <a:off x="11548963" y="2163967"/>
            <a:ext cx="934278" cy="209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410430" y="246354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UID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410430" y="285394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SID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1347476" y="449786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10194148" y="4486910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548963" y="2513128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548963" y="289093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366947" y="3216419"/>
            <a:ext cx="88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Group: 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1548963" y="3268742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386322" y="3599958"/>
            <a:ext cx="118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Password: 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1568338" y="3652281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410430" y="4000432"/>
            <a:ext cx="1992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Confirm Password: 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1592446" y="405275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343823" y="5162526"/>
            <a:ext cx="3638790" cy="162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9419807" y="5414352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Group Name:</a:t>
            </a:r>
          </a:p>
        </p:txBody>
      </p:sp>
      <p:sp>
        <p:nvSpPr>
          <p:cNvPr id="65" name="矩形 64"/>
          <p:cNvSpPr/>
          <p:nvPr/>
        </p:nvSpPr>
        <p:spPr>
          <a:xfrm>
            <a:off x="11558340" y="5505164"/>
            <a:ext cx="934278" cy="209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419807" y="58047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11318888" y="6243089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10165560" y="6232133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1558340" y="585432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19525" y="596714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演示场景，可使用自动生成账户信息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1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CMDB—overview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44340" y="1459006"/>
            <a:ext cx="1226820" cy="39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Tenant setting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2046605" y="1406311"/>
            <a:ext cx="1226820" cy="39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IP Range setting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4286250" y="2190413"/>
            <a:ext cx="1143000" cy="5150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Customer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136775" y="2275224"/>
            <a:ext cx="1143000" cy="35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Network Template</a:t>
            </a:r>
            <a:endParaRPr lang="zh-CN" altLang="en-US" sz="1200" dirty="0"/>
          </a:p>
        </p:txBody>
      </p:sp>
      <p:cxnSp>
        <p:nvCxnSpPr>
          <p:cNvPr id="7" name="直接箭头连接符 6"/>
          <p:cNvCxnSpPr>
            <a:stCxn id="27" idx="3"/>
            <a:endCxn id="25" idx="1"/>
          </p:cNvCxnSpPr>
          <p:nvPr/>
        </p:nvCxnSpPr>
        <p:spPr>
          <a:xfrm flipV="1">
            <a:off x="3279775" y="2447925"/>
            <a:ext cx="1006475" cy="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286250" y="3065033"/>
            <a:ext cx="1143000" cy="46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SAPService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60" idx="0"/>
            <a:endCxn id="25" idx="2"/>
          </p:cNvCxnSpPr>
          <p:nvPr/>
        </p:nvCxnSpPr>
        <p:spPr>
          <a:xfrm flipV="1">
            <a:off x="4857750" y="2705436"/>
            <a:ext cx="0" cy="359597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4" idx="3"/>
            <a:endCxn id="25" idx="1"/>
          </p:cNvCxnSpPr>
          <p:nvPr/>
        </p:nvCxnSpPr>
        <p:spPr>
          <a:xfrm>
            <a:off x="3273425" y="1604655"/>
            <a:ext cx="1012825" cy="8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929312" y="3078499"/>
            <a:ext cx="14859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/>
              <a:t>SAPService Template</a:t>
            </a:r>
            <a:endParaRPr lang="zh-CN" altLang="en-US" sz="1200"/>
          </a:p>
        </p:txBody>
      </p:sp>
      <p:cxnSp>
        <p:nvCxnSpPr>
          <p:cNvPr id="68" name="直接箭头连接符 67"/>
          <p:cNvCxnSpPr>
            <a:stCxn id="62" idx="1"/>
            <a:endCxn id="60" idx="3"/>
          </p:cNvCxnSpPr>
          <p:nvPr/>
        </p:nvCxnSpPr>
        <p:spPr>
          <a:xfrm flipH="1">
            <a:off x="5429250" y="3292812"/>
            <a:ext cx="500062" cy="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929312" y="3734903"/>
            <a:ext cx="1485900" cy="46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UIDs/GIDs</a:t>
            </a:r>
            <a:endParaRPr lang="zh-CN" altLang="en-US" sz="1200" dirty="0"/>
          </a:p>
        </p:txBody>
      </p:sp>
      <p:cxnSp>
        <p:nvCxnSpPr>
          <p:cNvPr id="70" name="直接箭头连接符 69"/>
          <p:cNvCxnSpPr>
            <a:stCxn id="69" idx="1"/>
            <a:endCxn id="60" idx="3"/>
          </p:cNvCxnSpPr>
          <p:nvPr/>
        </p:nvCxnSpPr>
        <p:spPr>
          <a:xfrm flipH="1" flipV="1">
            <a:off x="5429250" y="3297667"/>
            <a:ext cx="500062" cy="66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286250" y="3969170"/>
            <a:ext cx="1143000" cy="46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Host</a:t>
            </a:r>
            <a:endParaRPr lang="zh-CN" altLang="en-US" sz="1200" dirty="0"/>
          </a:p>
        </p:txBody>
      </p:sp>
      <p:cxnSp>
        <p:nvCxnSpPr>
          <p:cNvPr id="72" name="直接箭头连接符 71"/>
          <p:cNvCxnSpPr>
            <a:stCxn id="71" idx="0"/>
            <a:endCxn id="60" idx="2"/>
          </p:cNvCxnSpPr>
          <p:nvPr/>
        </p:nvCxnSpPr>
        <p:spPr>
          <a:xfrm flipV="1">
            <a:off x="4857750" y="3530301"/>
            <a:ext cx="0" cy="438869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885</Words>
  <Application>Microsoft Office PowerPoint</Application>
  <PresentationFormat>宽屏</PresentationFormat>
  <Paragraphs>351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UCD-System setting – tenant </vt:lpstr>
      <vt:lpstr>UCD-System setting – Network IP</vt:lpstr>
      <vt:lpstr>UCD—SAPService Template</vt:lpstr>
      <vt:lpstr>UCD—Customers </vt:lpstr>
      <vt:lpstr>UCD—Customer – Create SAPService</vt:lpstr>
      <vt:lpstr>UCD—Customer –SAPService View</vt:lpstr>
      <vt:lpstr>UCD—Customer –SAPService  Detail View</vt:lpstr>
      <vt:lpstr>UCD—Customer –UID/GID View</vt:lpstr>
      <vt:lpstr>CMDB—overview</vt:lpstr>
      <vt:lpstr>CMDB - detail</vt:lpstr>
      <vt:lpstr>CMDB - detail</vt:lpstr>
      <vt:lpstr>THE END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Choujun</dc:creator>
  <cp:lastModifiedBy>Chenjianyou</cp:lastModifiedBy>
  <cp:revision>321</cp:revision>
  <dcterms:created xsi:type="dcterms:W3CDTF">2017-07-12T11:50:40Z</dcterms:created>
  <dcterms:modified xsi:type="dcterms:W3CDTF">2017-07-28T20:04:10Z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1500576680</vt:lpwstr>
  </property>
  <property fmtid="{D5CDD505-2E9C-101B-9397-08002B2CF9AE}" pid="6" name="_2015_ms_pID_725343">
    <vt:lpwstr>(3)oT1Lx7Gnx92DhubxdVrT6lNTkvmMzagrdDjgPC4uF8wz1OwfRj7+A3Mvjdz6c2fhIilCmqNA
RHPkcOeGnvn3rLkmIAuo/rUJrMtOzoTb5nsel4oV0XMovclWrqwFPRUgNApzkB3iWjYPgqsJ
1vRY7GjgUY62sEqs1jj8oxS3iAA3vw0g2vKo2KI90pYLnVzqqNDiRvmKtgpK1vL1BzSn+cH0
LB6oi0XReBn+0GqB0/</vt:lpwstr>
  </property>
  <property fmtid="{D5CDD505-2E9C-101B-9397-08002B2CF9AE}" pid="7" name="_2015_ms_pID_7253431">
    <vt:lpwstr>GVe+ID4ltAmx8D6bWMVtopezBd7ELIlx5EbFnIUGjTgY6CfvkSitQV
qJs/x/cG6//GXc3dtLuLyZ4iZJxwpzGrnXOFtcSmDHvyDgKo7uCeI/j9EWYZChiYub35hbwU
GbOeZCPh4VYYMfj5QTj3fLmFKd1zJ2HDhDvjXml1DFjVt/i9DVIHVh/J+0RkkNvSV87/49Fj
geyPlwv1bIHzzjmtQ0h43WuvAjwWmNcpzVKQ</vt:lpwstr>
  </property>
  <property fmtid="{D5CDD505-2E9C-101B-9397-08002B2CF9AE}" pid="8" name="_2015_ms_pID_7253432">
    <vt:lpwstr>zA==</vt:lpwstr>
  </property>
</Properties>
</file>