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Condense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Condensed-bold.fntdata"/><Relationship Id="rId23" Type="http://schemas.openxmlformats.org/officeDocument/2006/relationships/font" Target="fonts/RobotoCondense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Condensed-boldItalic.fntdata"/><Relationship Id="rId25" Type="http://schemas.openxmlformats.org/officeDocument/2006/relationships/font" Target="fonts/Roboto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1" name="Google Shape;38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89" name="Google Shape;48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9" name="Google Shape;12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1028700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5800" y="26289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685800" y="2548890"/>
            <a:ext cx="7848600" cy="1191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2743200" y="-1085850"/>
            <a:ext cx="3657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5457825" y="1628775"/>
            <a:ext cx="44005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1266825" y="-352425"/>
            <a:ext cx="440055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4648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5720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45720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5" name="Google Shape;35;p4"/>
          <p:cNvSpPr txBox="1"/>
          <p:nvPr>
            <p:ph idx="3" type="body"/>
          </p:nvPr>
        </p:nvSpPr>
        <p:spPr>
          <a:xfrm>
            <a:off x="475488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4"/>
          <p:cNvSpPr txBox="1"/>
          <p:nvPr>
            <p:ph idx="4" type="body"/>
          </p:nvPr>
        </p:nvSpPr>
        <p:spPr>
          <a:xfrm>
            <a:off x="475488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40" name="Google Shape;40;p4"/>
          <p:cNvCxnSpPr/>
          <p:nvPr/>
        </p:nvCxnSpPr>
        <p:spPr>
          <a:xfrm rot="5400000">
            <a:off x="2806462" y="3034268"/>
            <a:ext cx="353187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solidFill>
          <a:schemeClr val="dk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22313" y="1771650"/>
            <a:ext cx="7772400" cy="16502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722313" y="3470148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731520" y="3449574"/>
            <a:ext cx="7848600" cy="1191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594060"/>
            <a:ext cx="2139696" cy="9464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2971800" y="594060"/>
            <a:ext cx="571500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1" y="1597914"/>
            <a:ext cx="2139696" cy="3182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 rot="5400000">
            <a:off x="684114" y="2684956"/>
            <a:ext cx="418338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457200" y="594360"/>
            <a:ext cx="2142680" cy="9486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2858610" y="628651"/>
            <a:ext cx="5904390" cy="4125342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457200" y="1600200"/>
            <a:ext cx="2139696" cy="318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65589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oracle.com/javase/7/docs/api/java/lang/String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oracle.com/javase/7/docs/api/java/lang/String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jpg"/><Relationship Id="rId10" Type="http://schemas.openxmlformats.org/officeDocument/2006/relationships/image" Target="../media/image6.png"/><Relationship Id="rId13" Type="http://schemas.openxmlformats.org/officeDocument/2006/relationships/image" Target="../media/image11.jpg"/><Relationship Id="rId1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6.jpg"/><Relationship Id="rId9" Type="http://schemas.openxmlformats.org/officeDocument/2006/relationships/image" Target="../media/image15.png"/><Relationship Id="rId15" Type="http://schemas.openxmlformats.org/officeDocument/2006/relationships/image" Target="../media/image10.jpg"/><Relationship Id="rId14" Type="http://schemas.openxmlformats.org/officeDocument/2006/relationships/image" Target="../media/image14.jpg"/><Relationship Id="rId5" Type="http://schemas.openxmlformats.org/officeDocument/2006/relationships/image" Target="../media/image2.jpg"/><Relationship Id="rId6" Type="http://schemas.openxmlformats.org/officeDocument/2006/relationships/image" Target="../media/image13.jp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ctrTitle"/>
          </p:nvPr>
        </p:nvSpPr>
        <p:spPr>
          <a:xfrm>
            <a:off x="685800" y="1028700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s-ES" sz="3200"/>
              <a:t>TEMA: INTRODUCCIÓN A POO</a:t>
            </a:r>
            <a:br>
              <a:rPr lang="es-ES" sz="3200"/>
            </a:br>
            <a:r>
              <a:rPr lang="es-ES" sz="3200"/>
              <a:t>            OBJETOS EN JAVA</a:t>
            </a:r>
            <a:endParaRPr sz="3200"/>
          </a:p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685800" y="26289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s-ES"/>
              <a:t>Taller de Programación.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s-ES"/>
              <a:t>Módulo: Programación Orientada a Objetos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Conceptos básicos de POO. </a:t>
            </a:r>
            <a:r>
              <a:rPr b="1" lang="es-ES" sz="3200">
                <a:latin typeface="Calibri"/>
                <a:ea typeface="Calibri"/>
                <a:cs typeface="Calibri"/>
                <a:sym typeface="Calibri"/>
              </a:rPr>
              <a:t>Clase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2"/>
          <p:cNvSpPr txBox="1"/>
          <p:nvPr>
            <p:ph idx="1" type="body"/>
          </p:nvPr>
        </p:nvSpPr>
        <p:spPr>
          <a:xfrm>
            <a:off x="457200" y="1255014"/>
            <a:ext cx="4258816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i="1" lang="es-ES" sz="2000"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 describe un conjunto de objetos comunes (mismo tipo). Consta de: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79" lvl="1" marL="457200" rtl="0" algn="l">
              <a:spcBef>
                <a:spcPts val="32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La declaración de las v.i. que implementan el estado del objeto.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79" lvl="1" marL="457200" rtl="0" algn="l">
              <a:spcBef>
                <a:spcPts val="32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La codificación de los métodos que implementan su comportamiento.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Un objeto se crea a partir de una clase (el objeto</a:t>
            </a:r>
            <a:r>
              <a:rPr i="1" lang="es-E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es</a:t>
            </a:r>
            <a:r>
              <a:rPr i="1" lang="es-ES" sz="2000">
                <a:latin typeface="Calibri"/>
                <a:ea typeface="Calibri"/>
                <a:cs typeface="Calibri"/>
                <a:sym typeface="Calibri"/>
              </a:rPr>
              <a:t> instancia </a:t>
            </a: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de una clase).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1750" lvl="0" marL="182880" rtl="0" algn="l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" lvl="0" marL="182880" rtl="0" algn="l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2"/>
          <p:cNvSpPr txBox="1"/>
          <p:nvPr>
            <p:ph idx="2" type="body"/>
          </p:nvPr>
        </p:nvSpPr>
        <p:spPr>
          <a:xfrm>
            <a:off x="4648200" y="1255014"/>
            <a:ext cx="4603812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Representación gráfica de una clase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2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387" name="Google Shape;387;p2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388" name="Google Shape;388;p22"/>
          <p:cNvGrpSpPr/>
          <p:nvPr/>
        </p:nvGrpSpPr>
        <p:grpSpPr>
          <a:xfrm>
            <a:off x="5104010" y="1779662"/>
            <a:ext cx="4148002" cy="3096344"/>
            <a:chOff x="5104010" y="1779662"/>
            <a:chExt cx="4148002" cy="3096344"/>
          </a:xfrm>
        </p:grpSpPr>
        <p:grpSp>
          <p:nvGrpSpPr>
            <p:cNvPr id="389" name="Google Shape;389;p22"/>
            <p:cNvGrpSpPr/>
            <p:nvPr/>
          </p:nvGrpSpPr>
          <p:grpSpPr>
            <a:xfrm>
              <a:off x="5104010" y="1779662"/>
              <a:ext cx="2448272" cy="3096344"/>
              <a:chOff x="5104010" y="1779662"/>
              <a:chExt cx="2448272" cy="3096344"/>
            </a:xfrm>
          </p:grpSpPr>
          <p:sp>
            <p:nvSpPr>
              <p:cNvPr id="390" name="Google Shape;390;p22"/>
              <p:cNvSpPr/>
              <p:nvPr/>
            </p:nvSpPr>
            <p:spPr>
              <a:xfrm>
                <a:off x="5104010" y="1779662"/>
                <a:ext cx="2448272" cy="504056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Triángulo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2"/>
              <p:cNvSpPr/>
              <p:nvPr/>
            </p:nvSpPr>
            <p:spPr>
              <a:xfrm>
                <a:off x="5104010" y="2283718"/>
                <a:ext cx="2448272" cy="792088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lado1,lado2,lado3,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colorLinea,colorRelleno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2"/>
              <p:cNvSpPr/>
              <p:nvPr/>
            </p:nvSpPr>
            <p:spPr>
              <a:xfrm>
                <a:off x="5105400" y="3075806"/>
                <a:ext cx="2446628" cy="18002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double calcularArea() double calcularPerimetro()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/* métodos para obtener valores de las v.i.*/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/* métodos para establecer valores de las v.i. */ </a:t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3" name="Google Shape;393;p22"/>
            <p:cNvSpPr/>
            <p:nvPr/>
          </p:nvSpPr>
          <p:spPr>
            <a:xfrm>
              <a:off x="7581304" y="1779662"/>
              <a:ext cx="216024" cy="504056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625692" y="2283718"/>
              <a:ext cx="171636" cy="792088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28302" y="3075806"/>
              <a:ext cx="169026" cy="18002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2"/>
            <p:cNvSpPr txBox="1"/>
            <p:nvPr/>
          </p:nvSpPr>
          <p:spPr>
            <a:xfrm>
              <a:off x="7797328" y="1779662"/>
              <a:ext cx="14546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Nombre de la clase (mayúscula)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2"/>
            <p:cNvSpPr txBox="1"/>
            <p:nvPr/>
          </p:nvSpPr>
          <p:spPr>
            <a:xfrm>
              <a:off x="7797328" y="2492549"/>
              <a:ext cx="123916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v.i.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(nombres comienzan en minúscula)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2"/>
            <p:cNvSpPr txBox="1"/>
            <p:nvPr/>
          </p:nvSpPr>
          <p:spPr>
            <a:xfrm>
              <a:off x="7797328" y="3714296"/>
              <a:ext cx="123916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Encabezado de métodos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(nombres comienzan en minúscula)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"/>
          <p:cNvSpPr txBox="1"/>
          <p:nvPr>
            <p:ph type="title"/>
          </p:nvPr>
        </p:nvSpPr>
        <p:spPr>
          <a:xfrm>
            <a:off x="346099" y="443676"/>
            <a:ext cx="8867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es-ES" sz="2600">
                <a:latin typeface="Calibri"/>
                <a:ea typeface="Calibri"/>
                <a:cs typeface="Calibri"/>
                <a:sym typeface="Calibri"/>
              </a:rPr>
              <a:t>Conceptos básicos de POO. </a:t>
            </a:r>
            <a:r>
              <a:rPr b="1" lang="es-ES" sz="2600">
                <a:latin typeface="Calibri"/>
                <a:ea typeface="Calibri"/>
                <a:cs typeface="Calibri"/>
                <a:sym typeface="Calibri"/>
              </a:rPr>
              <a:t>Instanciación</a:t>
            </a:r>
            <a:r>
              <a:rPr lang="es-ES" sz="2600">
                <a:latin typeface="Calibri"/>
                <a:ea typeface="Calibri"/>
                <a:cs typeface="Calibri"/>
                <a:sym typeface="Calibri"/>
              </a:rPr>
              <a:t> (creación de objeto)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3"/>
          <p:cNvSpPr txBox="1"/>
          <p:nvPr>
            <p:ph idx="1" type="body"/>
          </p:nvPr>
        </p:nvSpPr>
        <p:spPr>
          <a:xfrm>
            <a:off x="304800" y="1559824"/>
            <a:ext cx="4114800" cy="3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i="1" lang="es-ES" sz="1900">
                <a:latin typeface="Calibri"/>
                <a:ea typeface="Calibri"/>
                <a:cs typeface="Calibri"/>
                <a:sym typeface="Calibri"/>
              </a:rPr>
              <a:t>instanciación 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se realiza enviando un mensaje de creación a la clase.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176529" lvl="1" marL="457200" rtl="0" algn="l">
              <a:spcBef>
                <a:spcPts val="320"/>
              </a:spcBef>
              <a:spcAft>
                <a:spcPts val="0"/>
              </a:spcAft>
              <a:buSzPts val="1260"/>
              <a:buFont typeface="Calibri"/>
              <a:buChar char="•"/>
            </a:pP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Reserva de espacio para el objeto.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176529" lvl="1" marL="457200" rtl="0" algn="l">
              <a:spcBef>
                <a:spcPts val="320"/>
              </a:spcBef>
              <a:spcAft>
                <a:spcPts val="0"/>
              </a:spcAft>
              <a:buSzPts val="1260"/>
              <a:buFont typeface="Calibri"/>
              <a:buChar char="•"/>
            </a:pP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Ejecución el código inicializador o </a:t>
            </a:r>
            <a:r>
              <a:rPr i="1" lang="es-ES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176530" lvl="0" marL="182880" rtl="0" algn="l">
              <a:spcBef>
                <a:spcPts val="4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Devuelve la referencia al objeto.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176530" lvl="0" marL="182880" rtl="0" algn="l">
              <a:spcBef>
                <a:spcPts val="4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Asociar la referencia a una variable (a través de ella podemos enviarle mensajes al objeto).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3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407" name="Google Shape;407;p2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408" name="Google Shape;408;p23"/>
          <p:cNvGrpSpPr/>
          <p:nvPr/>
        </p:nvGrpSpPr>
        <p:grpSpPr>
          <a:xfrm>
            <a:off x="6943419" y="2210598"/>
            <a:ext cx="1976631" cy="2152977"/>
            <a:chOff x="5104010" y="1779662"/>
            <a:chExt cx="2448750" cy="3138450"/>
          </a:xfrm>
        </p:grpSpPr>
        <p:sp>
          <p:nvSpPr>
            <p:cNvPr id="409" name="Google Shape;409;p23"/>
            <p:cNvSpPr/>
            <p:nvPr/>
          </p:nvSpPr>
          <p:spPr>
            <a:xfrm>
              <a:off x="5104010" y="1779662"/>
              <a:ext cx="2448300" cy="5040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Triángulo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lado1,lado2,lado3,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colorLinea,colorRelleno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double calcularArea()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double calcularPerimetro()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/* métodos para obtener valores de las v.i. */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/* métodos para establecer valores de las v.i. */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23"/>
          <p:cNvSpPr txBox="1"/>
          <p:nvPr/>
        </p:nvSpPr>
        <p:spPr>
          <a:xfrm>
            <a:off x="4521750" y="2378850"/>
            <a:ext cx="223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Triangulo (</a:t>
            </a:r>
            <a:r>
              <a:rPr lang="es-E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10,10,10, "amarillo","violeta"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23"/>
          <p:cNvCxnSpPr/>
          <p:nvPr/>
        </p:nvCxnSpPr>
        <p:spPr>
          <a:xfrm>
            <a:off x="4705144" y="2957283"/>
            <a:ext cx="1782600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414" name="Google Shape;414;p23"/>
          <p:cNvSpPr/>
          <p:nvPr/>
        </p:nvSpPr>
        <p:spPr>
          <a:xfrm>
            <a:off x="5536299" y="3736454"/>
            <a:ext cx="1151400" cy="10080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23"/>
          <p:cNvCxnSpPr/>
          <p:nvPr/>
        </p:nvCxnSpPr>
        <p:spPr>
          <a:xfrm rot="10800000">
            <a:off x="4739592" y="3306409"/>
            <a:ext cx="1636800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416" name="Google Shape;416;p23"/>
          <p:cNvSpPr txBox="1"/>
          <p:nvPr/>
        </p:nvSpPr>
        <p:spPr>
          <a:xfrm>
            <a:off x="4964135" y="2956691"/>
            <a:ext cx="119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 txBox="1"/>
          <p:nvPr/>
        </p:nvSpPr>
        <p:spPr>
          <a:xfrm>
            <a:off x="5380856" y="3735275"/>
            <a:ext cx="62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23"/>
          <p:cNvCxnSpPr/>
          <p:nvPr/>
        </p:nvCxnSpPr>
        <p:spPr>
          <a:xfrm flipH="1" rot="10800000">
            <a:off x="2195736" y="2584610"/>
            <a:ext cx="2376300" cy="340800"/>
          </a:xfrm>
          <a:prstGeom prst="curvedConnector3">
            <a:avLst>
              <a:gd fmla="val 84632" name="adj1"/>
            </a:avLst>
          </a:prstGeom>
          <a:noFill/>
          <a:ln cap="flat" cmpd="sng" w="2642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9" name="Google Shape;419;p23"/>
          <p:cNvSpPr txBox="1"/>
          <p:nvPr/>
        </p:nvSpPr>
        <p:spPr>
          <a:xfrm>
            <a:off x="4378075" y="1178400"/>
            <a:ext cx="2644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Constructor: puede tomar valores pasados en el mensaje de creación. Inicializa el objeto (vi.s) con valores recibidos.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Programa orientado a objetos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4"/>
          <p:cNvSpPr txBox="1"/>
          <p:nvPr>
            <p:ph idx="1" type="body"/>
          </p:nvPr>
        </p:nvSpPr>
        <p:spPr>
          <a:xfrm>
            <a:off x="457200" y="1352550"/>
            <a:ext cx="54291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360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Los programas se organizan como una </a:t>
            </a:r>
            <a:r>
              <a:rPr b="1" lang="es-ES" sz="1600">
                <a:latin typeface="Calibri"/>
                <a:ea typeface="Calibri"/>
                <a:cs typeface="Calibri"/>
                <a:sym typeface="Calibri"/>
              </a:rPr>
              <a:t>colección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 sz="1600"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s-ES" sz="1600"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 que cooperan entre sí enviándose mensajes.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1520"/>
              </a:spcBef>
              <a:spcAft>
                <a:spcPts val="0"/>
              </a:spcAft>
              <a:buSzPts val="1360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Cada objeto es instancia de una </a:t>
            </a:r>
            <a:r>
              <a:rPr b="1" i="1" lang="es-ES" sz="1600"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152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Los objetos se crean a medida que se necesitan.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1520"/>
              </a:spcBef>
              <a:spcAft>
                <a:spcPts val="0"/>
              </a:spcAft>
              <a:buSzPts val="1360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b="1" lang="es-ES" sz="1600">
                <a:latin typeface="Calibri"/>
                <a:ea typeface="Calibri"/>
                <a:cs typeface="Calibri"/>
                <a:sym typeface="Calibri"/>
              </a:rPr>
              <a:t>usuario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 le envía un mensaje a un objeto, en caso de que un objeto conozca a otro puede enviarle un mensaje, así los mensajes fluyen por el sistema.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152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Cuando los objetos ya no son necesarios se borran de la memoria.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96519" lvl="0" marL="182880" rtl="0" algn="l">
              <a:spcBef>
                <a:spcPts val="15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4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427" name="Google Shape;427;p2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6435040" y="1157531"/>
            <a:ext cx="1124724" cy="1008112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4"/>
          <p:cNvSpPr/>
          <p:nvPr/>
        </p:nvSpPr>
        <p:spPr>
          <a:xfrm>
            <a:off x="7884368" y="1739200"/>
            <a:ext cx="1124724" cy="1008112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4"/>
          <p:cNvSpPr/>
          <p:nvPr/>
        </p:nvSpPr>
        <p:spPr>
          <a:xfrm>
            <a:off x="7116980" y="3518838"/>
            <a:ext cx="1124724" cy="1008112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4"/>
          <p:cNvSpPr txBox="1"/>
          <p:nvPr/>
        </p:nvSpPr>
        <p:spPr>
          <a:xfrm>
            <a:off x="6023158" y="763869"/>
            <a:ext cx="165618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 1 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(instancia de Clase A)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4"/>
          <p:cNvSpPr txBox="1"/>
          <p:nvPr/>
        </p:nvSpPr>
        <p:spPr>
          <a:xfrm>
            <a:off x="7467404" y="1301666"/>
            <a:ext cx="165618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 2 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(instancia de Clase B)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7467404" y="3205054"/>
            <a:ext cx="1656184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 3 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(instancia de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 C)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p24"/>
          <p:cNvCxnSpPr/>
          <p:nvPr/>
        </p:nvCxnSpPr>
        <p:spPr>
          <a:xfrm flipH="1">
            <a:off x="6435040" y="2018008"/>
            <a:ext cx="288032" cy="600747"/>
          </a:xfrm>
          <a:prstGeom prst="straightConnector1">
            <a:avLst/>
          </a:prstGeom>
          <a:noFill/>
          <a:ln cap="flat" cmpd="sng" w="264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35" name="Google Shape;435;p24"/>
          <p:cNvCxnSpPr>
            <a:stCxn id="428" idx="5"/>
            <a:endCxn id="429" idx="2"/>
          </p:cNvCxnSpPr>
          <p:nvPr/>
        </p:nvCxnSpPr>
        <p:spPr>
          <a:xfrm>
            <a:off x="7395052" y="2018008"/>
            <a:ext cx="489300" cy="225300"/>
          </a:xfrm>
          <a:prstGeom prst="straightConnector1">
            <a:avLst/>
          </a:prstGeom>
          <a:noFill/>
          <a:ln cap="flat" cmpd="sng" w="264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36" name="Google Shape;436;p24"/>
          <p:cNvCxnSpPr>
            <a:stCxn id="430" idx="7"/>
            <a:endCxn id="429" idx="4"/>
          </p:cNvCxnSpPr>
          <p:nvPr/>
        </p:nvCxnSpPr>
        <p:spPr>
          <a:xfrm flipH="1" rot="10800000">
            <a:off x="8076992" y="2747272"/>
            <a:ext cx="369600" cy="919200"/>
          </a:xfrm>
          <a:prstGeom prst="straightConnector1">
            <a:avLst/>
          </a:prstGeom>
          <a:noFill/>
          <a:ln cap="flat" cmpd="sng" w="264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descr="C:\Users\Adrian\AppData\Local\Microsoft\Windows\INetCache\IE\E4HU0KP5\person-311134_960_720[1].png" id="437" name="Google Shape;4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3870" y="2692333"/>
            <a:ext cx="482340" cy="802043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4"/>
          <p:cNvSpPr txBox="1"/>
          <p:nvPr/>
        </p:nvSpPr>
        <p:spPr>
          <a:xfrm>
            <a:off x="5886380" y="2112451"/>
            <a:ext cx="8366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mensaje1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6976706" y="2165643"/>
            <a:ext cx="8366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mensaje2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450546" y="2962549"/>
            <a:ext cx="8366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mensaje3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Desarrollo de SW Orientado a Objetos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5"/>
          <p:cNvSpPr txBox="1"/>
          <p:nvPr>
            <p:ph idx="1" type="body"/>
          </p:nvPr>
        </p:nvSpPr>
        <p:spPr>
          <a:xfrm>
            <a:off x="457200" y="1200150"/>
            <a:ext cx="8507288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Pasos: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Identificar los objetos a abstraer en nuestra aplicación.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i="1" lang="es-ES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457200" rtl="0" algn="l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Identificar las características relevantes de los objetos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457200" rtl="0" algn="l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Identificar las acciones relevantes que realizan los objetos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Los objetos con características y comportamiento similar serán instancia de una misma </a:t>
            </a:r>
            <a:r>
              <a:rPr i="1" lang="es-ES" sz="2000"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5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448" name="Google Shape;448;p2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49" name="Google Shape;449;p25"/>
          <p:cNvSpPr txBox="1"/>
          <p:nvPr/>
        </p:nvSpPr>
        <p:spPr>
          <a:xfrm>
            <a:off x="855148" y="2100337"/>
            <a:ext cx="7965323" cy="58477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“Lea las especificaciones del sistema que desea construir. </a:t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Subraye los </a:t>
            </a:r>
            <a:r>
              <a:rPr i="1" lang="es-E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sustantivos</a:t>
            </a:r>
            <a:r>
              <a:rPr i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 su objetivo es un programa orientado a objetos”. </a:t>
            </a:r>
            <a:r>
              <a:rPr b="1" lang="es-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Grady Booch </a:t>
            </a:r>
            <a:endParaRPr b="1"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Objetos en Java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6"/>
          <p:cNvSpPr txBox="1"/>
          <p:nvPr>
            <p:ph idx="1" type="body"/>
          </p:nvPr>
        </p:nvSpPr>
        <p:spPr>
          <a:xfrm>
            <a:off x="457200" y="1200150"/>
            <a:ext cx="8507288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Java incluye bibliotecas de clases que permiten crear objetos de uso común.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Ej.  clase </a:t>
            </a:r>
            <a:r>
              <a:rPr i="1" lang="es-ES" sz="1800"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, clase </a:t>
            </a:r>
            <a:r>
              <a:rPr i="1" lang="es-ES" sz="1800">
                <a:latin typeface="Calibri"/>
                <a:ea typeface="Calibri"/>
                <a:cs typeface="Calibri"/>
                <a:sym typeface="Calibri"/>
              </a:rPr>
              <a:t>Point2D.Double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, clase </a:t>
            </a:r>
            <a:r>
              <a:rPr i="1" lang="es-ES" sz="1800"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, colecciones, …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En general se crean enviando un mensaje de creación a la clase (new).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¿Qué es un string? Es un objeto!!!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457200" rtl="0" algn="l">
              <a:spcBef>
                <a:spcPts val="280"/>
              </a:spcBef>
              <a:spcAft>
                <a:spcPts val="0"/>
              </a:spcAft>
              <a:buSzPts val="1190"/>
              <a:buFont typeface="Calibri"/>
              <a:buChar char="•"/>
            </a:pP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String saludo = "hola";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457200" rtl="0" algn="l">
              <a:spcBef>
                <a:spcPts val="280"/>
              </a:spcBef>
              <a:spcAft>
                <a:spcPts val="0"/>
              </a:spcAft>
              <a:buSzPts val="1190"/>
              <a:buFont typeface="Calibri"/>
              <a:buChar char="•"/>
            </a:pP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Otra forma: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182879" lvl="2" marL="731520" rtl="0" algn="l">
              <a:spcBef>
                <a:spcPts val="280"/>
              </a:spcBef>
              <a:spcAft>
                <a:spcPts val="0"/>
              </a:spcAft>
              <a:buSzPts val="1260"/>
              <a:buFont typeface="Calibri"/>
              <a:buChar char="•"/>
            </a:pP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String saludo = </a:t>
            </a:r>
            <a:r>
              <a:rPr i="1" lang="es-E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s-E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"hola"</a:t>
            </a: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96519" lvl="0" marL="18288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6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458" name="Google Shape;458;p2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459" name="Google Shape;459;p26"/>
          <p:cNvGrpSpPr/>
          <p:nvPr/>
        </p:nvGrpSpPr>
        <p:grpSpPr>
          <a:xfrm>
            <a:off x="5652120" y="2899309"/>
            <a:ext cx="3240361" cy="1964393"/>
            <a:chOff x="5662000" y="3004363"/>
            <a:chExt cx="3067099" cy="2139137"/>
          </a:xfrm>
        </p:grpSpPr>
        <p:grpSp>
          <p:nvGrpSpPr>
            <p:cNvPr id="460" name="Google Shape;460;p26"/>
            <p:cNvGrpSpPr/>
            <p:nvPr/>
          </p:nvGrpSpPr>
          <p:grpSpPr>
            <a:xfrm>
              <a:off x="5662000" y="3004363"/>
              <a:ext cx="3067099" cy="2139137"/>
              <a:chOff x="5517984" y="996372"/>
              <a:chExt cx="3067099" cy="2139137"/>
            </a:xfrm>
          </p:grpSpPr>
          <p:sp>
            <p:nvSpPr>
              <p:cNvPr id="461" name="Google Shape;461;p26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  <a:solidFill>
                <a:schemeClr val="lt1"/>
              </a:solidFill>
              <a:ln cap="flat" cmpd="sng" w="264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26"/>
              <p:cNvSpPr txBox="1"/>
              <p:nvPr/>
            </p:nvSpPr>
            <p:spPr>
              <a:xfrm>
                <a:off x="5517984" y="996372"/>
                <a:ext cx="1257414" cy="335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E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saludo</a:t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26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6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6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6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E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Estado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E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interno</a:t>
                </a:r>
                <a:endParaRPr b="1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6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length: 4</a:t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6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char charAt(int)</a:t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6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E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Comportamiento</a:t>
                </a:r>
                <a:endParaRPr b="1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6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  <a:gradFill>
                <a:gsLst>
                  <a:gs pos="0">
                    <a:srgbClr val="B2B8D2"/>
                  </a:gs>
                  <a:gs pos="45000">
                    <a:srgbClr val="BFC7E5"/>
                  </a:gs>
                  <a:gs pos="100000">
                    <a:srgbClr val="DCE0F0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1" name="Google Shape;471;p26"/>
              <p:cNvCxnSpPr>
                <a:endCxn id="470" idx="1"/>
              </p:cNvCxnSpPr>
              <p:nvPr/>
            </p:nvCxnSpPr>
            <p:spPr>
              <a:xfrm>
                <a:off x="5652111" y="1688627"/>
                <a:ext cx="421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472" name="Google Shape;472;p26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 length()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4" name="Google Shape;474;p26"/>
            <p:cNvCxnSpPr>
              <a:endCxn id="473" idx="1"/>
            </p:cNvCxnSpPr>
            <p:nvPr/>
          </p:nvCxnSpPr>
          <p:spPr>
            <a:xfrm>
              <a:off x="5796127" y="398500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75" name="Google Shape;475;p26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toUpperCase()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7" name="Google Shape;477;p26"/>
            <p:cNvCxnSpPr>
              <a:endCxn id="476" idx="1"/>
            </p:cNvCxnSpPr>
            <p:nvPr/>
          </p:nvCxnSpPr>
          <p:spPr>
            <a:xfrm>
              <a:off x="5792167" y="4263821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78" name="Google Shape;478;p26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toLowerCase()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0" name="Google Shape;480;p26"/>
            <p:cNvCxnSpPr>
              <a:endCxn id="479" idx="1"/>
            </p:cNvCxnSpPr>
            <p:nvPr/>
          </p:nvCxnSpPr>
          <p:spPr>
            <a:xfrm>
              <a:off x="5809583" y="453908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81" name="Google Shape;481;p26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equals(String)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3" name="Google Shape;483;p26"/>
            <p:cNvCxnSpPr>
              <a:endCxn id="482" idx="1"/>
            </p:cNvCxnSpPr>
            <p:nvPr/>
          </p:nvCxnSpPr>
          <p:spPr>
            <a:xfrm>
              <a:off x="5813975" y="4827009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84" name="Google Shape;484;p26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5" name="Google Shape;485;p26"/>
          <p:cNvSpPr/>
          <p:nvPr/>
        </p:nvSpPr>
        <p:spPr>
          <a:xfrm>
            <a:off x="5184576" y="489691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https://docs.oracle.com/javase/7/docs/api/java/lang/String.html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"/>
          <p:cNvSpPr txBox="1"/>
          <p:nvPr>
            <p:ph type="title"/>
          </p:nvPr>
        </p:nvSpPr>
        <p:spPr>
          <a:xfrm>
            <a:off x="3048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Objetos en Java. </a:t>
            </a:r>
            <a:r>
              <a:rPr b="1" lang="es-ES" sz="2800">
                <a:latin typeface="Calibri"/>
                <a:ea typeface="Calibri"/>
                <a:cs typeface="Calibri"/>
                <a:sym typeface="Calibri"/>
              </a:rPr>
              <a:t>Instanciación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 (creación de objeto)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7"/>
          <p:cNvSpPr txBox="1"/>
          <p:nvPr>
            <p:ph idx="1" type="body"/>
          </p:nvPr>
        </p:nvSpPr>
        <p:spPr>
          <a:xfrm>
            <a:off x="323525" y="1352550"/>
            <a:ext cx="84009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Declarar variable para mantener la referencia: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NombreDeClase miVariable;                    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32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Enviar a la clase el mensaje de creación y guardar referencia: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miVariable= new NombreDeClase(valores para inicialización);      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32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Se puede unir los dos pasos anteriores: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           NombreDeClase miVariable= new NombreDeClase(…);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32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Secuencia de pasos en la instanciación (creación de objeto):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457200" rtl="0" algn="l">
              <a:spcBef>
                <a:spcPts val="280"/>
              </a:spcBef>
              <a:spcAft>
                <a:spcPts val="0"/>
              </a:spcAft>
              <a:buSzPts val="1190"/>
              <a:buFont typeface="Calibri"/>
              <a:buChar char="•"/>
            </a:pPr>
            <a:r>
              <a:rPr i="1" lang="es-ES" sz="1400">
                <a:latin typeface="Calibri"/>
                <a:ea typeface="Calibri"/>
                <a:cs typeface="Calibri"/>
                <a:sym typeface="Calibri"/>
              </a:rPr>
              <a:t>Reserva de Memoria. </a:t>
            </a: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Las variables de instancia se inicializan a valores por defecto o explícito (si hubiese).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457200" rtl="0" algn="l">
              <a:spcBef>
                <a:spcPts val="280"/>
              </a:spcBef>
              <a:spcAft>
                <a:spcPts val="0"/>
              </a:spcAft>
              <a:buSzPts val="1190"/>
              <a:buFont typeface="Calibri"/>
              <a:buChar char="•"/>
            </a:pPr>
            <a:r>
              <a:rPr i="1" lang="es-ES" sz="1400">
                <a:latin typeface="Calibri"/>
                <a:ea typeface="Calibri"/>
                <a:cs typeface="Calibri"/>
                <a:sym typeface="Calibri"/>
              </a:rPr>
              <a:t>Ejecución del Constructor </a:t>
            </a: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(código para inicializar variables de instancia con los valores que enviamos en el mensaje de creación).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457200" rtl="0" algn="l">
              <a:spcBef>
                <a:spcPts val="280"/>
              </a:spcBef>
              <a:spcAft>
                <a:spcPts val="0"/>
              </a:spcAft>
              <a:buSzPts val="1190"/>
              <a:buFont typeface="Calibri"/>
              <a:buChar char="•"/>
            </a:pPr>
            <a:r>
              <a:rPr i="1" lang="es-ES" sz="1400">
                <a:latin typeface="Calibri"/>
                <a:ea typeface="Calibri"/>
                <a:cs typeface="Calibri"/>
                <a:sym typeface="Calibri"/>
              </a:rPr>
              <a:t>Asignación de la referencia a la variable.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96519" lvl="0" marL="18288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7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494" name="Google Shape;494;p2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95" name="Google Shape;495;p27"/>
          <p:cNvSpPr txBox="1"/>
          <p:nvPr/>
        </p:nvSpPr>
        <p:spPr>
          <a:xfrm>
            <a:off x="6187873" y="1853666"/>
            <a:ext cx="22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String saludo;</a:t>
            </a:r>
            <a:endParaRPr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p27"/>
          <p:cNvSpPr txBox="1"/>
          <p:nvPr/>
        </p:nvSpPr>
        <p:spPr>
          <a:xfrm>
            <a:off x="5806872" y="2272230"/>
            <a:ext cx="310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saludo= new String("hola");</a:t>
            </a:r>
            <a:endParaRPr sz="10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27"/>
          <p:cNvSpPr txBox="1"/>
          <p:nvPr/>
        </p:nvSpPr>
        <p:spPr>
          <a:xfrm>
            <a:off x="6016352" y="1451760"/>
            <a:ext cx="244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 sz="18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7"/>
          <p:cNvSpPr txBox="1"/>
          <p:nvPr/>
        </p:nvSpPr>
        <p:spPr>
          <a:xfrm>
            <a:off x="5324400" y="2672081"/>
            <a:ext cx="39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String saludo = new String ("hola");</a:t>
            </a:r>
            <a:endParaRPr sz="10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8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Objetos en Java. </a:t>
            </a:r>
            <a:r>
              <a:rPr b="1" lang="es-ES" sz="2800"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8"/>
          <p:cNvSpPr txBox="1"/>
          <p:nvPr>
            <p:ph idx="1" type="body"/>
          </p:nvPr>
        </p:nvSpPr>
        <p:spPr>
          <a:xfrm>
            <a:off x="457200" y="1200150"/>
            <a:ext cx="851377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Referencia a un objeto: ubicación en memoria del objeto. </a:t>
            </a: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El valor null.</a:t>
            </a: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Ejemplo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0180" lvl="1" marL="45720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058"/>
              <a:buFont typeface="Consolas"/>
              <a:buChar char="•"/>
            </a:pPr>
            <a:r>
              <a:rPr lang="es-ES" sz="1280">
                <a:latin typeface="Consolas"/>
                <a:ea typeface="Consolas"/>
                <a:cs typeface="Consolas"/>
                <a:sym typeface="Consolas"/>
              </a:rPr>
              <a:t>String saludo1 = </a:t>
            </a:r>
            <a:r>
              <a:rPr i="1" lang="es-ES" sz="1280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ES" sz="1280">
                <a:latin typeface="Consolas"/>
                <a:ea typeface="Consolas"/>
                <a:cs typeface="Consolas"/>
                <a:sym typeface="Consolas"/>
              </a:rPr>
              <a:t> String("hola");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82880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Asignación: copia referencias.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45720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258"/>
              <a:buFont typeface="Calibri"/>
              <a:buChar char="•"/>
            </a:pPr>
            <a:r>
              <a:rPr lang="es-ES" sz="1280">
                <a:latin typeface="Consolas"/>
                <a:ea typeface="Consolas"/>
                <a:cs typeface="Consolas"/>
                <a:sym typeface="Consolas"/>
              </a:rPr>
              <a:t>String saludo2 = new String("hola");</a:t>
            </a:r>
            <a:endParaRPr sz="1280">
              <a:latin typeface="Consolas"/>
              <a:ea typeface="Consolas"/>
              <a:cs typeface="Consolas"/>
              <a:sym typeface="Consolas"/>
            </a:endParaRPr>
          </a:p>
          <a:p>
            <a:pPr indent="-182880" lvl="1" marL="45720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258"/>
              <a:buFont typeface="Calibri"/>
              <a:buChar char="•"/>
            </a:pPr>
            <a:r>
              <a:rPr lang="es-ES" sz="1280">
                <a:latin typeface="Consolas"/>
                <a:ea typeface="Consolas"/>
                <a:cs typeface="Consolas"/>
                <a:sym typeface="Consolas"/>
              </a:rPr>
              <a:t>saludo1 = saludo2; </a:t>
            </a:r>
            <a:r>
              <a:rPr lang="es-ES" sz="148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Recolector de basura: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45720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258"/>
              <a:buFont typeface="Calibri"/>
              <a:buChar char="•"/>
            </a:pPr>
            <a:r>
              <a:rPr lang="es-ES" sz="1480">
                <a:latin typeface="Calibri"/>
                <a:ea typeface="Calibri"/>
                <a:cs typeface="Calibri"/>
                <a:sym typeface="Calibri"/>
              </a:rPr>
              <a:t>libera memoria de objetos no referenciados. </a:t>
            </a:r>
            <a:endParaRPr sz="1480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Comparación de objetos con == y !=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45720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258"/>
              <a:buFont typeface="Calibri"/>
              <a:buChar char="•"/>
            </a:pPr>
            <a:r>
              <a:rPr i="1" lang="es-ES" sz="1480">
                <a:latin typeface="Calibri"/>
                <a:ea typeface="Calibri"/>
                <a:cs typeface="Calibri"/>
                <a:sym typeface="Calibri"/>
              </a:rPr>
              <a:t>Comparan referencias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45720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258"/>
              <a:buFont typeface="Calibri"/>
              <a:buChar char="•"/>
            </a:pPr>
            <a:r>
              <a:rPr i="1" lang="es-ES" sz="1480">
                <a:latin typeface="Calibri"/>
                <a:ea typeface="Calibri"/>
                <a:cs typeface="Calibri"/>
                <a:sym typeface="Calibri"/>
              </a:rPr>
              <a:t>System.out.println(saludo1==saludo2);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Comparación del contenido de objetos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45720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258"/>
              <a:buFont typeface="Calibri"/>
              <a:buChar char="•"/>
            </a:pPr>
            <a:r>
              <a:rPr i="1" lang="es-ES" sz="1480">
                <a:latin typeface="Calibri"/>
                <a:ea typeface="Calibri"/>
                <a:cs typeface="Calibri"/>
                <a:sym typeface="Calibri"/>
              </a:rPr>
              <a:t>Enviar mensaje </a:t>
            </a:r>
            <a:r>
              <a:rPr i="1" lang="es-ES" sz="1480" u="sng">
                <a:latin typeface="Calibri"/>
                <a:ea typeface="Calibri"/>
                <a:cs typeface="Calibri"/>
                <a:sym typeface="Calibri"/>
              </a:rPr>
              <a:t>equals</a:t>
            </a:r>
            <a:r>
              <a:rPr i="1" lang="es-ES" sz="1480">
                <a:latin typeface="Calibri"/>
                <a:ea typeface="Calibri"/>
                <a:cs typeface="Calibri"/>
                <a:sym typeface="Calibri"/>
              </a:rPr>
              <a:t> al objeto, pasando como </a:t>
            </a:r>
            <a:br>
              <a:rPr i="1" lang="es-ES" sz="1480">
                <a:latin typeface="Calibri"/>
                <a:ea typeface="Calibri"/>
                <a:cs typeface="Calibri"/>
                <a:sym typeface="Calibri"/>
              </a:rPr>
            </a:br>
            <a:r>
              <a:rPr i="1" lang="es-ES" sz="1480">
                <a:latin typeface="Calibri"/>
                <a:ea typeface="Calibri"/>
                <a:cs typeface="Calibri"/>
                <a:sym typeface="Calibri"/>
              </a:rPr>
              <a:t>argumento el objeto a comparar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27432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258"/>
              <a:buNone/>
            </a:pPr>
            <a:r>
              <a:t/>
            </a:r>
            <a:endParaRPr sz="148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73"/>
              <a:buNone/>
            </a:pPr>
            <a:r>
              <a:t/>
            </a:r>
            <a:endParaRPr sz="18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None/>
            </a:pPr>
            <a:r>
              <a:t/>
            </a:r>
            <a:endParaRPr sz="1665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8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507" name="Google Shape;507;p2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5950283" y="3441018"/>
            <a:ext cx="3014205" cy="1723019"/>
            <a:chOff x="5792167" y="3067573"/>
            <a:chExt cx="2984361" cy="2075927"/>
          </a:xfrm>
        </p:grpSpPr>
        <p:grpSp>
          <p:nvGrpSpPr>
            <p:cNvPr id="509" name="Google Shape;509;p28"/>
            <p:cNvGrpSpPr/>
            <p:nvPr/>
          </p:nvGrpSpPr>
          <p:grpSpPr>
            <a:xfrm>
              <a:off x="5796127" y="3067573"/>
              <a:ext cx="2980402" cy="2075927"/>
              <a:chOff x="5652111" y="1059582"/>
              <a:chExt cx="2980402" cy="2075927"/>
            </a:xfrm>
          </p:grpSpPr>
          <p:sp>
            <p:nvSpPr>
              <p:cNvPr id="510" name="Google Shape;510;p28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  <a:solidFill>
                <a:schemeClr val="lt1"/>
              </a:solidFill>
              <a:ln cap="flat" cmpd="sng" w="264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8"/>
              <p:cNvSpPr txBox="1"/>
              <p:nvPr/>
            </p:nvSpPr>
            <p:spPr>
              <a:xfrm>
                <a:off x="7334503" y="1734076"/>
                <a:ext cx="259199" cy="30592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8"/>
              <p:cNvSpPr txBox="1"/>
              <p:nvPr/>
            </p:nvSpPr>
            <p:spPr>
              <a:xfrm>
                <a:off x="7593307" y="1734076"/>
                <a:ext cx="245341" cy="30592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28"/>
              <p:cNvSpPr txBox="1"/>
              <p:nvPr/>
            </p:nvSpPr>
            <p:spPr>
              <a:xfrm>
                <a:off x="7837468" y="1734076"/>
                <a:ext cx="264626" cy="30592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28"/>
              <p:cNvSpPr txBox="1"/>
              <p:nvPr/>
            </p:nvSpPr>
            <p:spPr>
              <a:xfrm>
                <a:off x="7250448" y="1244250"/>
                <a:ext cx="1382065" cy="4820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E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Estado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E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interno</a:t>
                </a:r>
                <a:endParaRPr b="1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8"/>
              <p:cNvSpPr txBox="1"/>
              <p:nvPr/>
            </p:nvSpPr>
            <p:spPr>
              <a:xfrm>
                <a:off x="7671073" y="2057038"/>
                <a:ext cx="818850" cy="26161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length: 4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8"/>
              <p:cNvSpPr txBox="1"/>
              <p:nvPr/>
            </p:nvSpPr>
            <p:spPr>
              <a:xfrm>
                <a:off x="6461765" y="1559882"/>
                <a:ext cx="872738" cy="25957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char charAt(int)</a:t>
                </a:r>
                <a:endParaRPr/>
              </a:p>
            </p:txBody>
          </p:sp>
          <p:sp>
            <p:nvSpPr>
              <p:cNvPr id="517" name="Google Shape;517;p28"/>
              <p:cNvSpPr txBox="1"/>
              <p:nvPr/>
            </p:nvSpPr>
            <p:spPr>
              <a:xfrm>
                <a:off x="6384168" y="1313315"/>
                <a:ext cx="1257414" cy="305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E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Comportamiento</a:t>
                </a:r>
                <a:endParaRPr b="1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  <a:gradFill>
                <a:gsLst>
                  <a:gs pos="0">
                    <a:srgbClr val="B2B8D2"/>
                  </a:gs>
                  <a:gs pos="45000">
                    <a:srgbClr val="BFC7E5"/>
                  </a:gs>
                  <a:gs pos="100000">
                    <a:srgbClr val="DCE0F0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9" name="Google Shape;519;p28"/>
              <p:cNvCxnSpPr>
                <a:endCxn id="518" idx="1"/>
              </p:cNvCxnSpPr>
              <p:nvPr/>
            </p:nvCxnSpPr>
            <p:spPr>
              <a:xfrm>
                <a:off x="5652111" y="1688627"/>
                <a:ext cx="421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520" name="Google Shape;520;p28"/>
            <p:cNvSpPr txBox="1"/>
            <p:nvPr/>
          </p:nvSpPr>
          <p:spPr>
            <a:xfrm>
              <a:off x="6605782" y="3856258"/>
              <a:ext cx="774530" cy="25957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 length()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2" name="Google Shape;522;p28"/>
            <p:cNvCxnSpPr>
              <a:endCxn id="521" idx="1"/>
            </p:cNvCxnSpPr>
            <p:nvPr/>
          </p:nvCxnSpPr>
          <p:spPr>
            <a:xfrm>
              <a:off x="5796127" y="398500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23" name="Google Shape;523;p28"/>
            <p:cNvSpPr txBox="1"/>
            <p:nvPr/>
          </p:nvSpPr>
          <p:spPr>
            <a:xfrm>
              <a:off x="6601820" y="4135077"/>
              <a:ext cx="1144116" cy="25957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toUpperCase()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5" name="Google Shape;525;p28"/>
            <p:cNvCxnSpPr>
              <a:endCxn id="524" idx="1"/>
            </p:cNvCxnSpPr>
            <p:nvPr/>
          </p:nvCxnSpPr>
          <p:spPr>
            <a:xfrm>
              <a:off x="5792167" y="4263821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26" name="Google Shape;526;p28"/>
            <p:cNvSpPr txBox="1"/>
            <p:nvPr/>
          </p:nvSpPr>
          <p:spPr>
            <a:xfrm>
              <a:off x="6619236" y="4420725"/>
              <a:ext cx="1166362" cy="25957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toLowerCase()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8" name="Google Shape;528;p28"/>
            <p:cNvCxnSpPr>
              <a:endCxn id="527" idx="1"/>
            </p:cNvCxnSpPr>
            <p:nvPr/>
          </p:nvCxnSpPr>
          <p:spPr>
            <a:xfrm>
              <a:off x="5809583" y="453908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29" name="Google Shape;529;p28"/>
            <p:cNvSpPr txBox="1"/>
            <p:nvPr/>
          </p:nvSpPr>
          <p:spPr>
            <a:xfrm>
              <a:off x="6623629" y="4708653"/>
              <a:ext cx="1250212" cy="25957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equals(String)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1" name="Google Shape;531;p28"/>
            <p:cNvCxnSpPr>
              <a:endCxn id="530" idx="1"/>
            </p:cNvCxnSpPr>
            <p:nvPr/>
          </p:nvCxnSpPr>
          <p:spPr>
            <a:xfrm>
              <a:off x="5813975" y="4827009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32" name="Google Shape;532;p28"/>
            <p:cNvSpPr txBox="1"/>
            <p:nvPr/>
          </p:nvSpPr>
          <p:spPr>
            <a:xfrm>
              <a:off x="8243421" y="3741912"/>
              <a:ext cx="264626" cy="30592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3" name="Google Shape;533;p28"/>
          <p:cNvSpPr txBox="1"/>
          <p:nvPr/>
        </p:nvSpPr>
        <p:spPr>
          <a:xfrm>
            <a:off x="5528736" y="1615647"/>
            <a:ext cx="12699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saludo1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8"/>
          <p:cNvSpPr txBox="1"/>
          <p:nvPr/>
        </p:nvSpPr>
        <p:spPr>
          <a:xfrm>
            <a:off x="5507669" y="3439901"/>
            <a:ext cx="12699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saludo2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8"/>
          <p:cNvSpPr txBox="1"/>
          <p:nvPr/>
        </p:nvSpPr>
        <p:spPr>
          <a:xfrm>
            <a:off x="4946604" y="3692942"/>
            <a:ext cx="12699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saludo1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6" name="Google Shape;536;p28"/>
          <p:cNvGrpSpPr/>
          <p:nvPr/>
        </p:nvGrpSpPr>
        <p:grpSpPr>
          <a:xfrm>
            <a:off x="5528736" y="1615647"/>
            <a:ext cx="868985" cy="416345"/>
            <a:chOff x="5528736" y="1615647"/>
            <a:chExt cx="868985" cy="416345"/>
          </a:xfrm>
        </p:grpSpPr>
        <p:cxnSp>
          <p:nvCxnSpPr>
            <p:cNvPr id="537" name="Google Shape;537;p28"/>
            <p:cNvCxnSpPr/>
            <p:nvPr/>
          </p:nvCxnSpPr>
          <p:spPr>
            <a:xfrm flipH="1" rot="10800000">
              <a:off x="5528736" y="1615647"/>
              <a:ext cx="843696" cy="416345"/>
            </a:xfrm>
            <a:prstGeom prst="straightConnector1">
              <a:avLst/>
            </a:prstGeom>
            <a:noFill/>
            <a:ln cap="flat" cmpd="sng" w="26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8" name="Google Shape;538;p28"/>
            <p:cNvCxnSpPr/>
            <p:nvPr/>
          </p:nvCxnSpPr>
          <p:spPr>
            <a:xfrm>
              <a:off x="5528736" y="1615647"/>
              <a:ext cx="868985" cy="416345"/>
            </a:xfrm>
            <a:prstGeom prst="straightConnector1">
              <a:avLst/>
            </a:prstGeom>
            <a:noFill/>
            <a:ln cap="flat" cmpd="sng" w="26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39" name="Google Shape;539;p28"/>
          <p:cNvGrpSpPr/>
          <p:nvPr/>
        </p:nvGrpSpPr>
        <p:grpSpPr>
          <a:xfrm>
            <a:off x="5868135" y="1491630"/>
            <a:ext cx="3102840" cy="1906347"/>
            <a:chOff x="5792167" y="3067573"/>
            <a:chExt cx="2936932" cy="2075927"/>
          </a:xfrm>
        </p:grpSpPr>
        <p:grpSp>
          <p:nvGrpSpPr>
            <p:cNvPr id="540" name="Google Shape;540;p28"/>
            <p:cNvGrpSpPr/>
            <p:nvPr/>
          </p:nvGrpSpPr>
          <p:grpSpPr>
            <a:xfrm>
              <a:off x="5796127" y="3067573"/>
              <a:ext cx="2932972" cy="2075927"/>
              <a:chOff x="5652111" y="1059582"/>
              <a:chExt cx="2932972" cy="2075927"/>
            </a:xfrm>
          </p:grpSpPr>
          <p:sp>
            <p:nvSpPr>
              <p:cNvPr id="541" name="Google Shape;541;p28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  <a:solidFill>
                <a:schemeClr val="lt1"/>
              </a:solidFill>
              <a:ln cap="flat" cmpd="sng" w="264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28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28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28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28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E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Estado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E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interno</a:t>
                </a:r>
                <a:endParaRPr b="1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28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length: 4</a:t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28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char charAt(int)</a:t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28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E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Comportamiento</a:t>
                </a: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  <a:gradFill>
                <a:gsLst>
                  <a:gs pos="0">
                    <a:srgbClr val="B2B8D2"/>
                  </a:gs>
                  <a:gs pos="45000">
                    <a:srgbClr val="BFC7E5"/>
                  </a:gs>
                  <a:gs pos="100000">
                    <a:srgbClr val="DCE0F0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0" name="Google Shape;550;p28"/>
              <p:cNvCxnSpPr>
                <a:endCxn id="549" idx="1"/>
              </p:cNvCxnSpPr>
              <p:nvPr/>
            </p:nvCxnSpPr>
            <p:spPr>
              <a:xfrm>
                <a:off x="5652111" y="1688627"/>
                <a:ext cx="421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551" name="Google Shape;551;p28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 length()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3" name="Google Shape;553;p28"/>
            <p:cNvCxnSpPr>
              <a:endCxn id="552" idx="1"/>
            </p:cNvCxnSpPr>
            <p:nvPr/>
          </p:nvCxnSpPr>
          <p:spPr>
            <a:xfrm>
              <a:off x="5796127" y="398500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54" name="Google Shape;554;p28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toUpperCase()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6" name="Google Shape;556;p28"/>
            <p:cNvCxnSpPr>
              <a:endCxn id="555" idx="1"/>
            </p:cNvCxnSpPr>
            <p:nvPr/>
          </p:nvCxnSpPr>
          <p:spPr>
            <a:xfrm>
              <a:off x="5792167" y="4263821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57" name="Google Shape;557;p28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toLowerCase()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9" name="Google Shape;559;p28"/>
            <p:cNvCxnSpPr>
              <a:endCxn id="558" idx="1"/>
            </p:cNvCxnSpPr>
            <p:nvPr/>
          </p:nvCxnSpPr>
          <p:spPr>
            <a:xfrm>
              <a:off x="5809583" y="453908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60" name="Google Shape;560;p28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equals(String)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2" name="Google Shape;562;p28"/>
            <p:cNvCxnSpPr>
              <a:endCxn id="561" idx="1"/>
            </p:cNvCxnSpPr>
            <p:nvPr/>
          </p:nvCxnSpPr>
          <p:spPr>
            <a:xfrm>
              <a:off x="5813975" y="4827009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63" name="Google Shape;563;p28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28"/>
          <p:cNvSpPr/>
          <p:nvPr/>
        </p:nvSpPr>
        <p:spPr>
          <a:xfrm>
            <a:off x="4835693" y="3687008"/>
            <a:ext cx="1008112" cy="4064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5" name="Google Shape;565;p28"/>
          <p:cNvCxnSpPr/>
          <p:nvPr/>
        </p:nvCxnSpPr>
        <p:spPr>
          <a:xfrm flipH="1" rot="-10543741">
            <a:off x="4323069" y="4765380"/>
            <a:ext cx="2074561" cy="21900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566" name="Google Shape;566;p28"/>
          <p:cNvSpPr txBox="1"/>
          <p:nvPr/>
        </p:nvSpPr>
        <p:spPr>
          <a:xfrm>
            <a:off x="3705800" y="4585325"/>
            <a:ext cx="23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C00000"/>
                </a:solidFill>
              </a:rPr>
              <a:t>saludo2.</a:t>
            </a:r>
            <a:r>
              <a:rPr b="1" lang="es-E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equals(saludo1)</a:t>
            </a:r>
            <a:endParaRPr b="1"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8"/>
          <p:cNvSpPr/>
          <p:nvPr/>
        </p:nvSpPr>
        <p:spPr>
          <a:xfrm>
            <a:off x="3962668" y="3692944"/>
            <a:ext cx="62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sz="1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8"/>
          <p:cNvSpPr/>
          <p:nvPr/>
        </p:nvSpPr>
        <p:spPr>
          <a:xfrm>
            <a:off x="5528725" y="4585323"/>
            <a:ext cx="53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1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9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Envío de mensaje al objeto</a:t>
            </a:r>
            <a:endParaRPr sz="2800"/>
          </a:p>
        </p:txBody>
      </p:sp>
      <p:sp>
        <p:nvSpPr>
          <p:cNvPr id="575" name="Google Shape;575;p29"/>
          <p:cNvSpPr txBox="1"/>
          <p:nvPr>
            <p:ph idx="1" type="body"/>
          </p:nvPr>
        </p:nvSpPr>
        <p:spPr>
          <a:xfrm>
            <a:off x="457200" y="1146398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Sintaxis</a:t>
            </a:r>
            <a:endParaRPr/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	  objeto.nombreMétodo(…);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Ejemplo</a:t>
            </a:r>
            <a:endParaRPr/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</p:txBody>
      </p:sp>
      <p:sp>
        <p:nvSpPr>
          <p:cNvPr id="576" name="Google Shape;576;p29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577" name="Google Shape;577;p2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78" name="Google Shape;578;p29"/>
          <p:cNvSpPr/>
          <p:nvPr/>
        </p:nvSpPr>
        <p:spPr>
          <a:xfrm>
            <a:off x="547440" y="2872358"/>
            <a:ext cx="77607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Demo01EnvioMensaje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public static void main(String[] args)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saludo1 = </a:t>
            </a:r>
            <a:r>
              <a:rPr i="1" lang="es-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i="0" lang="es-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String("hola");</a:t>
            </a:r>
            <a:endParaRPr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System.out.println(saludo1.length());     </a:t>
            </a:r>
            <a:r>
              <a:rPr lang="es-ES" sz="13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//Imprime 4</a:t>
            </a:r>
            <a:endParaRPr sz="11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System.out.println(saludo1.charAt(0));    </a:t>
            </a:r>
            <a:r>
              <a:rPr lang="es-ES" sz="13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//Imprime h</a:t>
            </a:r>
            <a:endParaRPr sz="11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System.out.println(saludo1.toUpperCase().equals("HOLA")); 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9" name="Google Shape;579;p29"/>
          <p:cNvCxnSpPr/>
          <p:nvPr/>
        </p:nvCxnSpPr>
        <p:spPr>
          <a:xfrm flipH="1">
            <a:off x="1763688" y="1651110"/>
            <a:ext cx="144016" cy="25045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80" name="Google Shape;580;p29"/>
          <p:cNvSpPr txBox="1"/>
          <p:nvPr/>
        </p:nvSpPr>
        <p:spPr>
          <a:xfrm>
            <a:off x="1907704" y="1326660"/>
            <a:ext cx="144016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Objeto receptor </a:t>
            </a:r>
            <a:endParaRPr>
              <a:solidFill>
                <a:srgbClr val="1C458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del mensaje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1" name="Google Shape;581;p29"/>
          <p:cNvCxnSpPr/>
          <p:nvPr/>
        </p:nvCxnSpPr>
        <p:spPr>
          <a:xfrm flipH="1">
            <a:off x="3203848" y="1642930"/>
            <a:ext cx="144016" cy="25045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82" name="Google Shape;582;p29"/>
          <p:cNvSpPr txBox="1"/>
          <p:nvPr/>
        </p:nvSpPr>
        <p:spPr>
          <a:xfrm>
            <a:off x="3311859" y="1325498"/>
            <a:ext cx="97210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Nombre del mensaje  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3" name="Google Shape;583;p29"/>
          <p:cNvCxnSpPr/>
          <p:nvPr/>
        </p:nvCxnSpPr>
        <p:spPr>
          <a:xfrm>
            <a:off x="1115616" y="1927307"/>
            <a:ext cx="288032" cy="1367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84" name="Google Shape;584;p29"/>
          <p:cNvSpPr txBox="1"/>
          <p:nvPr/>
        </p:nvSpPr>
        <p:spPr>
          <a:xfrm>
            <a:off x="35496" y="1769535"/>
            <a:ext cx="12727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Puede devolver resultado 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5" name="Google Shape;585;p29"/>
          <p:cNvCxnSpPr/>
          <p:nvPr/>
        </p:nvCxnSpPr>
        <p:spPr>
          <a:xfrm flipH="1">
            <a:off x="4175958" y="1651110"/>
            <a:ext cx="543793" cy="2725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86" name="Google Shape;586;p29"/>
          <p:cNvSpPr txBox="1"/>
          <p:nvPr/>
        </p:nvSpPr>
        <p:spPr>
          <a:xfrm>
            <a:off x="4719751" y="1494775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Argumentos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9"/>
          <p:cNvSpPr/>
          <p:nvPr/>
        </p:nvSpPr>
        <p:spPr>
          <a:xfrm rot="5400000">
            <a:off x="3919199" y="3228300"/>
            <a:ext cx="227400" cy="1907400"/>
          </a:xfrm>
          <a:prstGeom prst="rightBrace">
            <a:avLst>
              <a:gd fmla="val 52220" name="adj1"/>
              <a:gd fmla="val 44651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9"/>
          <p:cNvSpPr txBox="1"/>
          <p:nvPr/>
        </p:nvSpPr>
        <p:spPr>
          <a:xfrm>
            <a:off x="3026320" y="4222210"/>
            <a:ext cx="29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900"/>
              <a:buFont typeface="Arial"/>
              <a:buAutoNum type="arabicParenR"/>
            </a:pPr>
            <a:r>
              <a:rPr i="1" lang="es-ES" sz="9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Envío de msg toUpperCase a saludo1</a:t>
            </a:r>
            <a:endParaRPr>
              <a:solidFill>
                <a:srgbClr val="1C458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      Devuelve un objecto String</a:t>
            </a:r>
            <a:endParaRPr i="1" sz="9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9"/>
          <p:cNvSpPr/>
          <p:nvPr/>
        </p:nvSpPr>
        <p:spPr>
          <a:xfrm rot="5400000">
            <a:off x="4816789" y="2767275"/>
            <a:ext cx="181200" cy="3670200"/>
          </a:xfrm>
          <a:prstGeom prst="rightBrace">
            <a:avLst>
              <a:gd fmla="val 52269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9"/>
          <p:cNvSpPr txBox="1"/>
          <p:nvPr/>
        </p:nvSpPr>
        <p:spPr>
          <a:xfrm>
            <a:off x="3154974" y="4646528"/>
            <a:ext cx="33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2) Envio msg equals al objeto retornado por saludo1.toUppercase()</a:t>
            </a:r>
            <a:endParaRPr>
              <a:solidFill>
                <a:srgbClr val="1C4587"/>
              </a:solidFill>
            </a:endParaRPr>
          </a:p>
        </p:txBody>
      </p:sp>
      <p:grpSp>
        <p:nvGrpSpPr>
          <p:cNvPr id="591" name="Google Shape;591;p29"/>
          <p:cNvGrpSpPr/>
          <p:nvPr/>
        </p:nvGrpSpPr>
        <p:grpSpPr>
          <a:xfrm>
            <a:off x="5687616" y="1255429"/>
            <a:ext cx="3240361" cy="1964393"/>
            <a:chOff x="5662000" y="3004363"/>
            <a:chExt cx="3067099" cy="2139137"/>
          </a:xfrm>
        </p:grpSpPr>
        <p:grpSp>
          <p:nvGrpSpPr>
            <p:cNvPr id="592" name="Google Shape;592;p29"/>
            <p:cNvGrpSpPr/>
            <p:nvPr/>
          </p:nvGrpSpPr>
          <p:grpSpPr>
            <a:xfrm>
              <a:off x="5662000" y="3004363"/>
              <a:ext cx="3067099" cy="2139137"/>
              <a:chOff x="5517984" y="996372"/>
              <a:chExt cx="3067099" cy="2139137"/>
            </a:xfrm>
          </p:grpSpPr>
          <p:sp>
            <p:nvSpPr>
              <p:cNvPr id="593" name="Google Shape;593;p29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  <a:solidFill>
                <a:schemeClr val="lt1"/>
              </a:solidFill>
              <a:ln cap="flat" cmpd="sng" w="264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29"/>
              <p:cNvSpPr txBox="1"/>
              <p:nvPr/>
            </p:nvSpPr>
            <p:spPr>
              <a:xfrm>
                <a:off x="5517984" y="996372"/>
                <a:ext cx="1257414" cy="335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E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saludo1</a:t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29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29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29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29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E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Estado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E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interno</a:t>
                </a:r>
                <a:endParaRPr b="1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29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length: 4</a:t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29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char charAt(int)</a:t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29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E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Comportamiento</a:t>
                </a:r>
                <a:endParaRPr b="1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  <a:gradFill>
                <a:gsLst>
                  <a:gs pos="0">
                    <a:srgbClr val="B2B8D2"/>
                  </a:gs>
                  <a:gs pos="45000">
                    <a:srgbClr val="BFC7E5"/>
                  </a:gs>
                  <a:gs pos="100000">
                    <a:srgbClr val="DCE0F0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3" name="Google Shape;603;p29"/>
              <p:cNvCxnSpPr>
                <a:endCxn id="602" idx="1"/>
              </p:cNvCxnSpPr>
              <p:nvPr/>
            </p:nvCxnSpPr>
            <p:spPr>
              <a:xfrm>
                <a:off x="5652111" y="1688627"/>
                <a:ext cx="421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604" name="Google Shape;604;p29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 length()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6" name="Google Shape;606;p29"/>
            <p:cNvCxnSpPr>
              <a:endCxn id="605" idx="1"/>
            </p:cNvCxnSpPr>
            <p:nvPr/>
          </p:nvCxnSpPr>
          <p:spPr>
            <a:xfrm>
              <a:off x="5796127" y="398500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07" name="Google Shape;607;p29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toUpperCase()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9" name="Google Shape;609;p29"/>
            <p:cNvCxnSpPr>
              <a:endCxn id="608" idx="1"/>
            </p:cNvCxnSpPr>
            <p:nvPr/>
          </p:nvCxnSpPr>
          <p:spPr>
            <a:xfrm>
              <a:off x="5792167" y="4263821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10" name="Google Shape;610;p29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toLowerCase()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2" name="Google Shape;612;p29"/>
            <p:cNvCxnSpPr>
              <a:endCxn id="611" idx="1"/>
            </p:cNvCxnSpPr>
            <p:nvPr/>
          </p:nvCxnSpPr>
          <p:spPr>
            <a:xfrm>
              <a:off x="5809583" y="453908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13" name="Google Shape;613;p29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equals(String)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5" name="Google Shape;615;p29"/>
            <p:cNvCxnSpPr>
              <a:endCxn id="614" idx="1"/>
            </p:cNvCxnSpPr>
            <p:nvPr/>
          </p:nvCxnSpPr>
          <p:spPr>
            <a:xfrm>
              <a:off x="5813975" y="4827009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16" name="Google Shape;616;p29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Google Shape;617;p29"/>
          <p:cNvSpPr/>
          <p:nvPr/>
        </p:nvSpPr>
        <p:spPr>
          <a:xfrm>
            <a:off x="5220785" y="873755"/>
            <a:ext cx="37461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https://docs.oracle.com/javase/7/docs/api/java/lang/String.html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6726737" y="4020294"/>
            <a:ext cx="145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//Imprime true</a:t>
            </a:r>
            <a:endParaRPr sz="16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9"/>
          <p:cNvSpPr txBox="1"/>
          <p:nvPr/>
        </p:nvSpPr>
        <p:spPr>
          <a:xfrm>
            <a:off x="6746747" y="3372163"/>
            <a:ext cx="1857600" cy="646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Regla de precedencia: los mensajes se ejecutan de izq a der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0" name="Google Shape;620;p29"/>
          <p:cNvCxnSpPr>
            <a:stCxn id="619" idx="1"/>
          </p:cNvCxnSpPr>
          <p:nvPr/>
        </p:nvCxnSpPr>
        <p:spPr>
          <a:xfrm flipH="1">
            <a:off x="6244247" y="3695263"/>
            <a:ext cx="502500" cy="32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Paradigmas de programación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1117125" y="1470346"/>
            <a:ext cx="1856987" cy="3344846"/>
            <a:chOff x="1090806" y="278"/>
            <a:chExt cx="1856987" cy="3667594"/>
          </a:xfrm>
        </p:grpSpPr>
        <p:sp>
          <p:nvSpPr>
            <p:cNvPr id="106" name="Google Shape;106;p14"/>
            <p:cNvSpPr/>
            <p:nvPr/>
          </p:nvSpPr>
          <p:spPr>
            <a:xfrm>
              <a:off x="1090806" y="278"/>
              <a:ext cx="1747022" cy="64493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64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1109695" y="19167"/>
              <a:ext cx="1709244" cy="607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Paradigma de programación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1265508" y="645208"/>
              <a:ext cx="174702" cy="36271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6425">
              <a:solidFill>
                <a:srgbClr val="4C5D8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9" name="Google Shape;109;p14"/>
            <p:cNvSpPr/>
            <p:nvPr/>
          </p:nvSpPr>
          <p:spPr>
            <a:xfrm>
              <a:off x="1440210" y="766115"/>
              <a:ext cx="1426341" cy="483626"/>
            </a:xfrm>
            <a:prstGeom prst="roundRect">
              <a:avLst>
                <a:gd fmla="val 10000" name="adj"/>
              </a:avLst>
            </a:prstGeom>
            <a:solidFill>
              <a:srgbClr val="C6D1DD">
                <a:alpha val="89803"/>
              </a:srgbClr>
            </a:solidFill>
            <a:ln cap="flat" cmpd="sng" w="26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1454375" y="780280"/>
              <a:ext cx="1398011" cy="455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Imperativo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265508" y="645208"/>
              <a:ext cx="174702" cy="96725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6425">
              <a:solidFill>
                <a:srgbClr val="4C5D8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2" name="Google Shape;112;p14"/>
            <p:cNvSpPr/>
            <p:nvPr/>
          </p:nvSpPr>
          <p:spPr>
            <a:xfrm>
              <a:off x="1440210" y="1370648"/>
              <a:ext cx="1507583" cy="483626"/>
            </a:xfrm>
            <a:prstGeom prst="roundRect">
              <a:avLst>
                <a:gd fmla="val 10000" name="adj"/>
              </a:avLst>
            </a:prstGeom>
            <a:solidFill>
              <a:srgbClr val="6F95D2">
                <a:alpha val="89803"/>
              </a:srgbClr>
            </a:solidFill>
            <a:ln cap="flat" cmpd="sng" w="26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454375" y="1384813"/>
              <a:ext cx="1479253" cy="455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Orientado a Objetos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265508" y="645208"/>
              <a:ext cx="174702" cy="157178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6425">
              <a:solidFill>
                <a:srgbClr val="4C5D8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5" name="Google Shape;115;p14"/>
            <p:cNvSpPr/>
            <p:nvPr/>
          </p:nvSpPr>
          <p:spPr>
            <a:xfrm>
              <a:off x="1440210" y="1975181"/>
              <a:ext cx="1499048" cy="48362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6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1454375" y="1989346"/>
              <a:ext cx="1470718" cy="455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Funcional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265508" y="645208"/>
              <a:ext cx="174702" cy="217631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6425">
              <a:solidFill>
                <a:srgbClr val="4C5D8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8" name="Google Shape;118;p14"/>
            <p:cNvSpPr/>
            <p:nvPr/>
          </p:nvSpPr>
          <p:spPr>
            <a:xfrm>
              <a:off x="1440210" y="2579714"/>
              <a:ext cx="1473775" cy="48362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6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1454375" y="2593879"/>
              <a:ext cx="1445445" cy="455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Lógica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265508" y="645208"/>
              <a:ext cx="174702" cy="278085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6425">
              <a:solidFill>
                <a:srgbClr val="4C5D8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1" name="Google Shape;121;p14"/>
            <p:cNvSpPr/>
            <p:nvPr/>
          </p:nvSpPr>
          <p:spPr>
            <a:xfrm>
              <a:off x="1440210" y="3184246"/>
              <a:ext cx="1488748" cy="48362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6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1454375" y="3198411"/>
              <a:ext cx="1460418" cy="455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55225" spcFirstLastPara="1" rIns="552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4"/>
          <p:cNvSpPr txBox="1"/>
          <p:nvPr>
            <p:ph idx="2" type="body"/>
          </p:nvPr>
        </p:nvSpPr>
        <p:spPr>
          <a:xfrm>
            <a:off x="3491880" y="1255014"/>
            <a:ext cx="5400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Indica la manera de estructurar y organizar las tareas de nuestro programa.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Los lenguajes de programación suelen ser multiparadigma.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Hasta ahora: Imperativo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Este curso: POO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Paradigmas de programación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 txBox="1"/>
          <p:nvPr>
            <p:ph idx="4294967295" type="body"/>
          </p:nvPr>
        </p:nvSpPr>
        <p:spPr>
          <a:xfrm>
            <a:off x="4868305" y="1129714"/>
            <a:ext cx="3931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ES" sz="1800">
                <a:latin typeface="Roboto Condensed"/>
                <a:ea typeface="Roboto Condensed"/>
                <a:cs typeface="Roboto Condensed"/>
                <a:sym typeface="Roboto Condensed"/>
              </a:rPr>
              <a:t>Desarrollo Orientado a Objetos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3" name="Google Shape;133;p15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descr="data:image/png;base64,iVBORw0KGgoAAAANSUhEUgAAASYAAACrCAMAAAD8Q8FaAAAAhFBMVEX///+QkJD6+vqenp6YmJi8vLzi4uLS0tLNzc3V1dXe3t7Ly8va2trFxcWSkpLAwMDo6Oj09PScnJy0tLSKioqlpaXt7e3m5uakpKSsrKyBgYF7e3urq6tVVVWAgIBNTU1sbGxDQ0NgYGBxcXE5OTloaGhPT09bW1s/Pz8rKyshISE0NDQB8uWnAAAN+klEQVR4nO2diXryIBaGTwhZSMhCIGRttdrln5n7v78Bq23VLERrWzXf87SmKTnAK5ADAQJwAQl8OYlLJPh3ZF2p7R/WjMlIMyYjjWSF+pHcHafqRw6EnWr7mjSSlXQdVFs0bKF+PaPvs31NGstKrIIgloKLADMGOUJUEQtA/Q7GitYdYbIkZ092QHgFNc+hhDjP7XVSRwmJrBFOd4RJOIViAwKCEKuy1cIyIa7POGDAdXqe7SvSKCb1gxlwWbEYkiJDMYQkkS3gEpbuebavSCNZcXJVlOwQQDfkOADblxg5PGxJ6Wauc5bta9LsNxlpxmSkGZORurNCRZvtn2FZE+nPZHciwCfavkp1ZkXdyBDfP+VR2HfA0TiEW8cEFZewBBFYZQKpxZllr9etl4pK5sguNa+cY5TlCNgaVsyyOl2Dm8cEacsqFpE1ED/OlnKpSlMYWSBlnNSPAUDLGHZEU+jeDGZL6ByBu3VMkgMqK8SJBa6CgxQLj0p1xAA7Utc+G6GaI30koFEeeWxs+zrVjam2SpCWlQibgytKuoC4qWtX5PRVxsopV5za9fsRsZrqgS6Yqe3r1HBW6gvavioNZkWWI53bM2xfl2b30khmWaEHTQ8Kvs/2VWg8K10uUcs7Tp5g+2o0mpXwJS14gZQbBYWCwx3us4hVENDzbV+PRrOS4uiZrWRUPPI3WfE0JwJqxlMnGa1494SJtcp7dKTXWqqbZ4d+i5TfjRxh4C3cFaZHZwmYNOQhjGUTZoqV/4/HjPNRZ+GeMIEvQ/ACSt3QK7zY83NEpOtDWnyD7avRxKyo256RL3CK7b+s2b00kgBkrAlBN8FvaH5TmNmmKhelcVitzP/tzP2OOgeVZh3qhtqaS2rGZKQZk5FmTEaaMRlpxmSkG3MIuHURxa/xZQx/Cifjufs2Xapy/EBp+sn+zaUw/UDb9JPN34zpV+OaMf2q3Z+N4uJxzZh+1e7PRnHxuGZMRvoBv+knHf0TMVVjXvhLrxdeHRk7rScQP/VG0Z4J5VgnYjqjEB5feqKx/lUw319FrhjTlCh+yeKMadJllSCbSTnh7h9hZ/DhGLdnZE02T4l9vZQTfcz1YeaPjvujGFCyNhjMwGMN5WIoIbl8n+VFHrfnw1PWE7yfSTnkn7Y+J49l0wdMpmEan+BgoO7b7ntC9LQlRsCm6m/HQSqf6qCIhg32YXIzvc7VDiCWDBLC9aGS4ydQjqxZHI9iQONzr06Pcotpk/wI3gD7JCgE1CqPDh3m1FvpkCpBETxA1hRJUDqhMqsoFTjE7et3pLlHl8dEFBCUFjEGHLn6ZAy4HZsP0IdJInCdVNvyUwFsc6jH3tIwZl0T7ienuUfvmCLl6B2s00JTxv2GMIHnhC3U9Cl8IdxJK/+Zv6hWZfjr6cMUNX6lbflLnAQOXlv0SRkijmgcP5+Q4N4092hbmuLt/hJfvN/m7Ch3Z13CQBKkbneBKk6ESQJs8uLn9zOMeUjZYoRSF1yG1KGeYxcwBN6kDTJOxOS2KOE2e8pyJ4xEAdQWwIVpOR7GdIL+mt+0xYQjoW6qgY9hJYGSpnBgDUFkWvHuBZOqdISngafaRnW/pZj6IJDtjq8rHYry5jBFC+Vk1nlmWfnCg9d8gRK8Ch7ap7OivDlMl4myLyG+2F8MbXRphzH5kfZ0omvZY7Bfv4Epg9HZgUaYsohsj+LxXqKJwX79ACaeJGnoUtXcqc4KUN9+oxQqBwh4pbnBrXsZqP5JAYFNQ+mkzkMOWKHiYQiRykg5hdYfw+QEUZCw9in0vFDUyT+CsCcSNyBvaFlmnRf2Y3q0QLQPYHnK+xVFZKmOywvi0vJ8khQ2mtIBPqUJf4gFGQs6OcrdCIHvJsAVEBF6bHMnBeyket+dstcv68PkB+oOzMDX3WechhhSq1TEAiI23aDxRVRjae7Rp0PwXtF7q8EJUb6fDXnOWvutbCtJuROsWLD0XzyHu6uijPpqSR8mm0Oluj6NDbbzz7YtbpFXQpy6llUOVXQ8hD41zT36xKQdJVs+xaAiZPa0tctDmBhFkDKEkepMuC5QJgMaQFAgddT77fcOpBS6twNUAipY6kqmrKe616Ki0MM1Z6e5R3uYXBxhqCRrSTRt6bLBnW416Wb0R/0mXemoy6MQoxKpOzaZVvnuxL2M3nQTThpb2Dmo20/YjIwuGkV5c5guE+WMySjKW8J0Qm/oWEOPDE7Sn8NUG6zQysdWfD102h40XQ4uEjv2R4RBOidFMWV0FkxW/o0vJZxuGyJ/8N8nJfTAhpdMjOJMff9zZNXt8C5gdF/0hHGDc3StmKZ5NWdrxmSkGZORZkxGmjEZ6VoxXe5O1+lh9PtNp0d0KqYJfhOJDENPTkTT6bD2e+Gnr8M6ERNZm2/xIBqzsOXTVFBTq9fp1fFETN6EywLTXTAmTx7/+5gmbABi3IRPzsWM6SIXzJguE8GHZkxGmjEZacZkpBmTkWZMRpoxGWnGZKSrxjS1d/PjmMgETIHpQMpILh4OF4nFi65lY/FKhe38T0fYN8OkdWMiS+NNeOL1pwXav2r4+LItvJVhhh7geEpf96y8GMzLmWm4bkz+hClKX0bdJpWxbVU0TWgGU2bHm1Yv03A9mCbkl4Rdh6PatVimCcUzJhNtMSFCyeHkvoNxzw9MhmFNNIyJpJv1THLo3b8dmKjBZQeYpLeZJ4s2K6m6psxuMbE29jfTDr7kd70/necTU2V5h2EbehTWRIOYkshZ6lie9T4C7rLbwjGmKHJe9Of/9GXFS/dl+5hk5f3TecGRXs3bNdq7q3Suvg6lwCNA6ntQIWUUwNfJl5+VLk0+w6bvYUO6+fwa1kSDmITeZ0FK1czqXaBjfXisY0wCqcvY52Ws67J9TJipnOpZrvqsrBgcTTrdYSpWdes98wTbj2v1NQrw+LLg/Mtt8AumlSiJCmtn9XIX1nUcvB/WRIOYCptDWpUu9mMo20ZWZcec32NMaVmBbPMAe0Jfxtq848Z5UOmqWq9Ar1xnAQl/VYeHm4J8KU2u+gLisNBj7MrxERC6DC8/Q35iKhIIdFjPLVTKlEMlwA8QftkPa6KRJjzlwOMIQ1bqhPK44x2tXU24rMDB6lvTq4mxOux4fctRE47Vt/JYhBhsqFBxNO/pozQlENIYcJgkPtSqYmNoSgu+TO36Upoc8FXY2E+SSIV9Vl5FbVvwuh/WRIOY/guu49FKYcJukj47tDLC9B8oHOKpegFxkcjnxOOjmBqivnWB1qmP1ZnXJEbLg/BbTFJgC3sWsSjnJUSWMhNTxvPos8B+YNJhY7ILGwqaACaMl5G3F9ZEg5g8VXqkCGJsWUAdjwna4bscY/JU6ZGCbi4LeM9l+5h8X1U62+ExjgnUFEqHH+zMMPtNRpoxGWnGZKQZk1ZuiQOfklh7juknJuUqyKE9IT6b8MfGGtmb4JswqSRFIyNSR5i8tTBYarOPSa/QOcBk7fdZPjCxLAJpkf7873nhIxy+B1OYSXDC4ZfWHZemCiF7NOJ9TIUIgJYpplWMILGkuuctyhwc8eHAf2ByteeZres6bUnleJE49PG/uJd5YQOyOASPlFldg6jfg6niFAJngRtoWJWlbVfuOzDRKARXeJCswbN6tlw6bJsSRx3iJFP+07/MzhL1+aLcwY9e7QcmAY/qr4R5JHVWqd7U4sDyl9L06JTgoqWMJauzrt2tvgfTo/Jd6cbja903YGneUbA6MLUOB8oWyimFh6xnGcE+Jke/UtgC4W5gqZpe6B2BlEP+URN3mFhbcU9hUp1YV0GF7Ogl6ftd31j5likq0/PW8wxiIrxqmaswCZUJDGnuGXnhFYKQOMoJd3ven6y1j8myBQWerbzGSsEWpCnZE17QUnwkb+eFrxsIn/ATb9xYrJ8IPJf/jhq1XRPerGIMpbWsXrD0RVdSvgOT/5RAvW5qYQfWCj8jsrQ6RkWOm/BXYTmwthf0Xwat6CCr1e0QBL1PYWaH4It4751+xmSkGZORZkwwvJ/Nu2ZMRpoxGWkaJtOHpGdimjCz4ERMwWRMdeqaKNX+bDMhrIl6MPHCKBqlwvmCqTK/LNliMs1QrbozZtKGp4Q9HRMzjGUjdtpl2x5rZBj8J1+PdKwfWAF1C5oxGck7Z1ut25DB+qyyeTRYwjVxm90r05Q3RQ8uB7yh10J36PQZmZcy9Cc1YzLSjMlIu0dg8WEPxxObVzWEpmtr7wFTiY62Zrf6ZvoNGrpVveeOxFL10YKWOJnq61jgJPGi5cAFcCDvj4ciK46H9m6/B0wAVaif6pQt2Og1K5tQ9baXjIO72j0eGtsF4B4wJdqBsiAmBCxUAXCkH4EpTJDvhmW8vG37d5y9D0wNFgHYeBE1lgQs6ANPn/G/QJ19iiox/OB7z9Ctaj93/pQNhYcM3Zr2c1ee/sK8e8L0Fwz9Sc2YjPS+cCMKjwZ8t+9p0jP5jd5kdg+YEkwPbmd6x079iQu9EMXglUB3gAmknjIEQQqIMqAainxYbToruq+HozxgkjGWItLrYd4FpjfLBi+KWc59nmuvO/Q3K5odppdKOJhz1361XR71vfjhLjClDhQOZKLwSxDJl+c4OFaFKnZ95ZCXyjsPysceO3eBKaggCkq2DqIgwvDZnDNLTxoUQRXyaGEzqOVq2NCtapM7Zrc2Bdd2k0S15PjDFUd2CUFe5gGHkLq5DzyJ+m57d4DpTxn6k5oxGWnGZKQZk5FmTEaaMRlpxmSkGZORZkxGmjEZafKOyRc39Cf1muFvUdb9NqAf1v8BcSK5IO84CsQAAAAASUVORK5CYII=" id="135" name="Google Shape;135;p15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SYAAACrCAMAAAD8Q8FaAAAAhFBMVEX///+QkJD6+vqenp6YmJi8vLzi4uLS0tLNzc3V1dXe3t7Ly8va2trFxcWSkpLAwMDo6Oj09PScnJy0tLSKioqlpaXt7e3m5uakpKSsrKyBgYF7e3urq6tVVVWAgIBNTU1sbGxDQ0NgYGBxcXE5OTloaGhPT09bW1s/Pz8rKyshISE0NDQB8uWnAAAN+klEQVR4nO2diXryIBaGTwhZSMhCIGRttdrln5n7v78Bq23VLERrWzXf87SmKTnAK5ADAQJwAQl8OYlLJPh3ZF2p7R/WjMlIMyYjjWSF+pHcHafqRw6EnWr7mjSSlXQdVFs0bKF+PaPvs31NGstKrIIgloKLADMGOUJUEQtA/Q7GitYdYbIkZ092QHgFNc+hhDjP7XVSRwmJrBFOd4RJOIViAwKCEKuy1cIyIa7POGDAdXqe7SvSKCb1gxlwWbEYkiJDMYQkkS3gEpbuebavSCNZcXJVlOwQQDfkOADblxg5PGxJ6Wauc5bta9LsNxlpxmSkGZORurNCRZvtn2FZE+nPZHciwCfavkp1ZkXdyBDfP+VR2HfA0TiEW8cEFZewBBFYZQKpxZllr9etl4pK5sguNa+cY5TlCNgaVsyyOl2Dm8cEacsqFpE1ED/OlnKpSlMYWSBlnNSPAUDLGHZEU+jeDGZL6ByBu3VMkgMqK8SJBa6CgxQLj0p1xAA7Utc+G6GaI30koFEeeWxs+zrVjam2SpCWlQibgytKuoC4qWtX5PRVxsopV5za9fsRsZrqgS6Yqe3r1HBW6gvavioNZkWWI53bM2xfl2b30khmWaEHTQ8Kvs/2VWg8K10uUcs7Tp5g+2o0mpXwJS14gZQbBYWCwx3us4hVENDzbV+PRrOS4uiZrWRUPPI3WfE0JwJqxlMnGa1494SJtcp7dKTXWqqbZ4d+i5TfjRxh4C3cFaZHZwmYNOQhjGUTZoqV/4/HjPNRZ+GeMIEvQ/ACSt3QK7zY83NEpOtDWnyD7avRxKyo256RL3CK7b+s2b00kgBkrAlBN8FvaH5TmNmmKhelcVitzP/tzP2OOgeVZh3qhtqaS2rGZKQZk5FmTEaaMRlpxmSkG3MIuHURxa/xZQx/Cifjufs2Xapy/EBp+sn+zaUw/UDb9JPN34zpV+OaMf2q3Z+N4uJxzZh+1e7PRnHxuGZMRvoBv+knHf0TMVVjXvhLrxdeHRk7rScQP/VG0Z4J5VgnYjqjEB5feqKx/lUw319FrhjTlCh+yeKMadJllSCbSTnh7h9hZ/DhGLdnZE02T4l9vZQTfcz1YeaPjvujGFCyNhjMwGMN5WIoIbl8n+VFHrfnw1PWE7yfSTnkn7Y+J49l0wdMpmEan+BgoO7b7ntC9LQlRsCm6m/HQSqf6qCIhg32YXIzvc7VDiCWDBLC9aGS4ydQjqxZHI9iQONzr06Pcotpk/wI3gD7JCgE1CqPDh3m1FvpkCpBETxA1hRJUDqhMqsoFTjE7et3pLlHl8dEFBCUFjEGHLn6ZAy4HZsP0IdJInCdVNvyUwFsc6jH3tIwZl0T7ienuUfvmCLl6B2s00JTxv2GMIHnhC3U9Cl8IdxJK/+Zv6hWZfjr6cMUNX6lbflLnAQOXlv0SRkijmgcP5+Q4N4092hbmuLt/hJfvN/m7Ch3Z13CQBKkbneBKk6ESQJs8uLn9zOMeUjZYoRSF1yG1KGeYxcwBN6kDTJOxOS2KOE2e8pyJ4xEAdQWwIVpOR7GdIL+mt+0xYQjoW6qgY9hJYGSpnBgDUFkWvHuBZOqdISngafaRnW/pZj6IJDtjq8rHYry5jBFC+Vk1nlmWfnCg9d8gRK8Ch7ap7OivDlMl4myLyG+2F8MbXRphzH5kfZ0omvZY7Bfv4Epg9HZgUaYsohsj+LxXqKJwX79ACaeJGnoUtXcqc4KUN9+oxQqBwh4pbnBrXsZqP5JAYFNQ+mkzkMOWKHiYQiRykg5hdYfw+QEUZCw9in0vFDUyT+CsCcSNyBvaFlmnRf2Y3q0QLQPYHnK+xVFZKmOywvi0vJ8khQ2mtIBPqUJf4gFGQs6OcrdCIHvJsAVEBF6bHMnBeyket+dstcv68PkB+oOzMDX3WechhhSq1TEAiI23aDxRVRjae7Rp0PwXtF7q8EJUb6fDXnOWvutbCtJuROsWLD0XzyHu6uijPpqSR8mm0Oluj6NDbbzz7YtbpFXQpy6llUOVXQ8hD41zT36xKQdJVs+xaAiZPa0tctDmBhFkDKEkepMuC5QJgMaQFAgddT77fcOpBS6twNUAipY6kqmrKe616Ki0MM1Z6e5R3uYXBxhqCRrSTRt6bLBnW416Wb0R/0mXemoy6MQoxKpOzaZVvnuxL2M3nQTThpb2Dmo20/YjIwuGkV5c5guE+WMySjKW8J0Qm/oWEOPDE7Sn8NUG6zQysdWfD102h40XQ4uEjv2R4RBOidFMWV0FkxW/o0vJZxuGyJ/8N8nJfTAhpdMjOJMff9zZNXt8C5gdF/0hHGDc3StmKZ5NWdrxmSkGZORZkxGmjEZ6VoxXe5O1+lh9PtNp0d0KqYJfhOJDENPTkTT6bD2e+Gnr8M6ERNZm2/xIBqzsOXTVFBTq9fp1fFETN6EywLTXTAmTx7/+5gmbABi3IRPzsWM6SIXzJguE8GHZkxGmjEZacZkpBmTkWZMRpoxGWnGZKSrxjS1d/PjmMgETIHpQMpILh4OF4nFi65lY/FKhe38T0fYN8OkdWMiS+NNeOL1pwXav2r4+LItvJVhhh7geEpf96y8GMzLmWm4bkz+hClKX0bdJpWxbVU0TWgGU2bHm1Yv03A9mCbkl4Rdh6PatVimCcUzJhNtMSFCyeHkvoNxzw9MhmFNNIyJpJv1THLo3b8dmKjBZQeYpLeZJ4s2K6m6psxuMbE29jfTDr7kd70/necTU2V5h2EbehTWRIOYkshZ6lie9T4C7rLbwjGmKHJe9Of/9GXFS/dl+5hk5f3TecGRXs3bNdq7q3Suvg6lwCNA6ntQIWUUwNfJl5+VLk0+w6bvYUO6+fwa1kSDmITeZ0FK1czqXaBjfXisY0wCqcvY52Ws67J9TJipnOpZrvqsrBgcTTrdYSpWdes98wTbj2v1NQrw+LLg/Mtt8AumlSiJCmtn9XIX1nUcvB/WRIOYCptDWpUu9mMo20ZWZcec32NMaVmBbPMAe0Jfxtq848Z5UOmqWq9Ar1xnAQl/VYeHm4J8KU2u+gLisNBj7MrxERC6DC8/Q35iKhIIdFjPLVTKlEMlwA8QftkPa6KRJjzlwOMIQ1bqhPK44x2tXU24rMDB6lvTq4mxOux4fctRE47Vt/JYhBhsqFBxNO/pozQlENIYcJgkPtSqYmNoSgu+TO36Upoc8FXY2E+SSIV9Vl5FbVvwuh/WRIOY/guu49FKYcJukj47tDLC9B8oHOKpegFxkcjnxOOjmBqivnWB1qmP1ZnXJEbLg/BbTFJgC3sWsSjnJUSWMhNTxvPos8B+YNJhY7ILGwqaACaMl5G3F9ZEg5g8VXqkCGJsWUAdjwna4bscY/JU6ZGCbi4LeM9l+5h8X1U62+ExjgnUFEqHH+zMMPtNRpoxGWnGZKQZk1ZuiQOfklh7juknJuUqyKE9IT6b8MfGGtmb4JswqSRFIyNSR5i8tTBYarOPSa/QOcBk7fdZPjCxLAJpkf7873nhIxy+B1OYSXDC4ZfWHZemCiF7NOJ9TIUIgJYpplWMILGkuuctyhwc8eHAf2ByteeZres6bUnleJE49PG/uJd5YQOyOASPlFldg6jfg6niFAJngRtoWJWlbVfuOzDRKARXeJCswbN6tlw6bJsSRx3iJFP+07/MzhL1+aLcwY9e7QcmAY/qr4R5JHVWqd7U4sDyl9L06JTgoqWMJauzrt2tvgfTo/Jd6cbja903YGneUbA6MLUOB8oWyimFh6xnGcE+Jke/UtgC4W5gqZpe6B2BlEP+URN3mFhbcU9hUp1YV0GF7Ogl6ftd31j5likq0/PW8wxiIrxqmaswCZUJDGnuGXnhFYKQOMoJd3ven6y1j8myBQWerbzGSsEWpCnZE17QUnwkb+eFrxsIn/ATb9xYrJ8IPJf/jhq1XRPerGIMpbWsXrD0RVdSvgOT/5RAvW5qYQfWCj8jsrQ6RkWOm/BXYTmwthf0Xwat6CCr1e0QBL1PYWaH4It4751+xmSkGZORZkwwvJ/Nu2ZMRpoxGWkaJtOHpGdimjCz4ERMwWRMdeqaKNX+bDMhrIl6MPHCKBqlwvmCqTK/LNliMs1QrbozZtKGp4Q9HRMzjGUjdtpl2x5rZBj8J1+PdKwfWAF1C5oxGck7Z1ut25DB+qyyeTRYwjVxm90r05Q3RQ8uB7yh10J36PQZmZcy9Cc1YzLSjMlIu0dg8WEPxxObVzWEpmtr7wFTiY62Zrf6ZvoNGrpVveeOxFL10YKWOJnq61jgJPGi5cAFcCDvj4ciK46H9m6/B0wAVaif6pQt2Og1K5tQ9baXjIO72j0eGtsF4B4wJdqBsiAmBCxUAXCkH4EpTJDvhmW8vG37d5y9D0wNFgHYeBE1lgQs6ANPn/G/QJ19iiox/OB7z9Ctaj93/pQNhYcM3Zr2c1ee/sK8e8L0Fwz9Sc2YjPS+cCMKjwZ8t+9p0jP5jd5kdg+YEkwPbmd6x079iQu9EMXglUB3gAmknjIEQQqIMqAainxYbToruq+HozxgkjGWItLrYd4FpjfLBi+KWc59nmuvO/Q3K5odppdKOJhz1361XR71vfjhLjClDhQOZKLwSxDJl+c4OFaFKnZ95ZCXyjsPysceO3eBKaggCkq2DqIgwvDZnDNLTxoUQRXyaGEzqOVq2NCtapM7Zrc2Bdd2k0S15PjDFUd2CUFe5gGHkLq5DzyJ+m57d4DpTxn6k5oxGWnGZKQZk5FmTEaaMRlpxmSkGZORZkxGmjEZafKOyRc39Cf1muFvUdb9NqAf1v8BcSK5IO84CsQAAAAASUVORK5CYII=" id="136" name="Google Shape;136;p15"/>
          <p:cNvSpPr/>
          <p:nvPr/>
        </p:nvSpPr>
        <p:spPr>
          <a:xfrm>
            <a:off x="307975" y="5954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SYAAACrCAMAAAD8Q8FaAAAAhFBMVEX///+QkJD6+vqenp6YmJi8vLzi4uLS0tLNzc3V1dXe3t7Ly8va2trFxcWSkpLAwMDo6Oj09PScnJy0tLSKioqlpaXt7e3m5uakpKSsrKyBgYF7e3urq6tVVVWAgIBNTU1sbGxDQ0NgYGBxcXE5OTloaGhPT09bW1s/Pz8rKyshISE0NDQB8uWnAAAN+klEQVR4nO2diXryIBaGTwhZSMhCIGRttdrln5n7v78Bq23VLERrWzXf87SmKTnAK5ADAQJwAQl8OYlLJPh3ZF2p7R/WjMlIMyYjjWSF+pHcHafqRw6EnWr7mjSSlXQdVFs0bKF+PaPvs31NGstKrIIgloKLADMGOUJUEQtA/Q7GitYdYbIkZ092QHgFNc+hhDjP7XVSRwmJrBFOd4RJOIViAwKCEKuy1cIyIa7POGDAdXqe7SvSKCb1gxlwWbEYkiJDMYQkkS3gEpbuebavSCNZcXJVlOwQQDfkOADblxg5PGxJ6Wauc5bta9LsNxlpxmSkGZORurNCRZvtn2FZE+nPZHciwCfavkp1ZkXdyBDfP+VR2HfA0TiEW8cEFZewBBFYZQKpxZllr9etl4pK5sguNa+cY5TlCNgaVsyyOl2Dm8cEacsqFpE1ED/OlnKpSlMYWSBlnNSPAUDLGHZEU+jeDGZL6ByBu3VMkgMqK8SJBa6CgxQLj0p1xAA7Utc+G6GaI30koFEeeWxs+zrVjam2SpCWlQibgytKuoC4qWtX5PRVxsopV5za9fsRsZrqgS6Yqe3r1HBW6gvavioNZkWWI53bM2xfl2b30khmWaEHTQ8Kvs/2VWg8K10uUcs7Tp5g+2o0mpXwJS14gZQbBYWCwx3us4hVENDzbV+PRrOS4uiZrWRUPPI3WfE0JwJqxlMnGa1494SJtcp7dKTXWqqbZ4d+i5TfjRxh4C3cFaZHZwmYNOQhjGUTZoqV/4/HjPNRZ+GeMIEvQ/ACSt3QK7zY83NEpOtDWnyD7avRxKyo256RL3CK7b+s2b00kgBkrAlBN8FvaH5TmNmmKhelcVitzP/tzP2OOgeVZh3qhtqaS2rGZKQZk5FmTEaaMRlpxmSkG3MIuHURxa/xZQx/Cifjufs2Xapy/EBp+sn+zaUw/UDb9JPN34zpV+OaMf2q3Z+N4uJxzZh+1e7PRnHxuGZMRvoBv+knHf0TMVVjXvhLrxdeHRk7rScQP/VG0Z4J5VgnYjqjEB5feqKx/lUw319FrhjTlCh+yeKMadJllSCbSTnh7h9hZ/DhGLdnZE02T4l9vZQTfcz1YeaPjvujGFCyNhjMwGMN5WIoIbl8n+VFHrfnw1PWE7yfSTnkn7Y+J49l0wdMpmEan+BgoO7b7ntC9LQlRsCm6m/HQSqf6qCIhg32YXIzvc7VDiCWDBLC9aGS4ydQjqxZHI9iQONzr06Pcotpk/wI3gD7JCgE1CqPDh3m1FvpkCpBETxA1hRJUDqhMqsoFTjE7et3pLlHl8dEFBCUFjEGHLn6ZAy4HZsP0IdJInCdVNvyUwFsc6jH3tIwZl0T7ienuUfvmCLl6B2s00JTxv2GMIHnhC3U9Cl8IdxJK/+Zv6hWZfjr6cMUNX6lbflLnAQOXlv0SRkijmgcP5+Q4N4092hbmuLt/hJfvN/m7Ch3Z13CQBKkbneBKk6ESQJs8uLn9zOMeUjZYoRSF1yG1KGeYxcwBN6kDTJOxOS2KOE2e8pyJ4xEAdQWwIVpOR7GdIL+mt+0xYQjoW6qgY9hJYGSpnBgDUFkWvHuBZOqdISngafaRnW/pZj6IJDtjq8rHYry5jBFC+Vk1nlmWfnCg9d8gRK8Ch7ap7OivDlMl4myLyG+2F8MbXRphzH5kfZ0omvZY7Bfv4Epg9HZgUaYsohsj+LxXqKJwX79ACaeJGnoUtXcqc4KUN9+oxQqBwh4pbnBrXsZqP5JAYFNQ+mkzkMOWKHiYQiRykg5hdYfw+QEUZCw9in0vFDUyT+CsCcSNyBvaFlmnRf2Y3q0QLQPYHnK+xVFZKmOywvi0vJ8khQ2mtIBPqUJf4gFGQs6OcrdCIHvJsAVEBF6bHMnBeyket+dstcv68PkB+oOzMDX3WechhhSq1TEAiI23aDxRVRjae7Rp0PwXtF7q8EJUb6fDXnOWvutbCtJuROsWLD0XzyHu6uijPpqSR8mm0Oluj6NDbbzz7YtbpFXQpy6llUOVXQ8hD41zT36xKQdJVs+xaAiZPa0tctDmBhFkDKEkepMuC5QJgMaQFAgddT77fcOpBS6twNUAipY6kqmrKe616Ki0MM1Z6e5R3uYXBxhqCRrSTRt6bLBnW416Wb0R/0mXemoy6MQoxKpOzaZVvnuxL2M3nQTThpb2Dmo20/YjIwuGkV5c5guE+WMySjKW8J0Qm/oWEOPDE7Sn8NUG6zQysdWfD102h40XQ4uEjv2R4RBOidFMWV0FkxW/o0vJZxuGyJ/8N8nJfTAhpdMjOJMff9zZNXt8C5gdF/0hHGDc3StmKZ5NWdrxmSkGZORZkxGmjEZ6VoxXe5O1+lh9PtNp0d0KqYJfhOJDENPTkTT6bD2e+Gnr8M6ERNZm2/xIBqzsOXTVFBTq9fp1fFETN6EywLTXTAmTx7/+5gmbABi3IRPzsWM6SIXzJguE8GHZkxGmjEZacZkpBmTkWZMRpoxGWnGZKSrxjS1d/PjmMgETIHpQMpILh4OF4nFi65lY/FKhe38T0fYN8OkdWMiS+NNeOL1pwXav2r4+LItvJVhhh7geEpf96y8GMzLmWm4bkz+hClKX0bdJpWxbVU0TWgGU2bHm1Yv03A9mCbkl4Rdh6PatVimCcUzJhNtMSFCyeHkvoNxzw9MhmFNNIyJpJv1THLo3b8dmKjBZQeYpLeZJ4s2K6m6psxuMbE29jfTDr7kd70/necTU2V5h2EbehTWRIOYkshZ6lie9T4C7rLbwjGmKHJe9Of/9GXFS/dl+5hk5f3TecGRXs3bNdq7q3Suvg6lwCNA6ntQIWUUwNfJl5+VLk0+w6bvYUO6+fwa1kSDmITeZ0FK1czqXaBjfXisY0wCqcvY52Ws67J9TJipnOpZrvqsrBgcTTrdYSpWdes98wTbj2v1NQrw+LLg/Mtt8AumlSiJCmtn9XIX1nUcvB/WRIOYCptDWpUu9mMo20ZWZcec32NMaVmBbPMAe0Jfxtq848Z5UOmqWq9Ar1xnAQl/VYeHm4J8KU2u+gLisNBj7MrxERC6DC8/Q35iKhIIdFjPLVTKlEMlwA8QftkPa6KRJjzlwOMIQ1bqhPK44x2tXU24rMDB6lvTq4mxOux4fctRE47Vt/JYhBhsqFBxNO/pozQlENIYcJgkPtSqYmNoSgu+TO36Upoc8FXY2E+SSIV9Vl5FbVvwuh/WRIOY/guu49FKYcJukj47tDLC9B8oHOKpegFxkcjnxOOjmBqivnWB1qmP1ZnXJEbLg/BbTFJgC3sWsSjnJUSWMhNTxvPos8B+YNJhY7ILGwqaACaMl5G3F9ZEg5g8VXqkCGJsWUAdjwna4bscY/JU6ZGCbi4LeM9l+5h8X1U62+ExjgnUFEqHH+zMMPtNRpoxGWnGZKQZk1ZuiQOfklh7juknJuUqyKE9IT6b8MfGGtmb4JswqSRFIyNSR5i8tTBYarOPSa/QOcBk7fdZPjCxLAJpkf7873nhIxy+B1OYSXDC4ZfWHZemCiF7NOJ9TIUIgJYpplWMILGkuuctyhwc8eHAf2ByteeZres6bUnleJE49PG/uJd5YQOyOASPlFldg6jfg6niFAJngRtoWJWlbVfuOzDRKARXeJCswbN6tlw6bJsSRx3iJFP+07/MzhL1+aLcwY9e7QcmAY/qr4R5JHVWqd7U4sDyl9L06JTgoqWMJauzrt2tvgfTo/Jd6cbja903YGneUbA6MLUOB8oWyimFh6xnGcE+Jke/UtgC4W5gqZpe6B2BlEP+URN3mFhbcU9hUp1YV0GF7Ogl6ftd31j5likq0/PW8wxiIrxqmaswCZUJDGnuGXnhFYKQOMoJd3ven6y1j8myBQWerbzGSsEWpCnZE17QUnwkb+eFrxsIn/ATb9xYrJ8IPJf/jhq1XRPerGIMpbWsXrD0RVdSvgOT/5RAvW5qYQfWCj8jsrQ6RkWOm/BXYTmwthf0Xwat6CCr1e0QBL1PYWaH4It4751+xmSkGZORZkwwvJ/Nu2ZMRpoxGWkaJtOHpGdimjCz4ERMwWRMdeqaKNX+bDMhrIl6MPHCKBqlwvmCqTK/LNliMs1QrbozZtKGp4Q9HRMzjGUjdtpl2x5rZBj8J1+PdKwfWAF1C5oxGck7Z1ut25DB+qyyeTRYwjVxm90r05Q3RQ8uB7yh10J36PQZmZcy9Cc1YzLSjMlIu0dg8WEPxxObVzWEpmtr7wFTiY62Zrf6ZvoNGrpVveeOxFL10YKWOJnq61jgJPGi5cAFcCDvj4ciK46H9m6/B0wAVaif6pQt2Og1K5tQ9baXjIO72j0eGtsF4B4wJdqBsiAmBCxUAXCkH4EpTJDvhmW8vG37d5y9D0wNFgHYeBE1lgQs6ANPn/G/QJ19iiox/OB7z9Ctaj93/pQNhYcM3Zr2c1ee/sK8e8L0Fwz9Sc2YjPS+cCMKjwZ8t+9p0jP5jd5kdg+YEkwPbmd6x079iQu9EMXglUB3gAmknjIEQQqIMqAainxYbToruq+HozxgkjGWItLrYd4FpjfLBi+KWc59nmuvO/Q3K5odppdKOJhz1361XR71vfjhLjClDhQOZKLwSxDJl+c4OFaFKnZ95ZCXyjsPysceO3eBKaggCkq2DqIgwvDZnDNLTxoUQRXyaGEzqOVq2NCtapM7Zrc2Bdd2k0S15PjDFUd2CUFe5gGHkLq5DzyJ+m57d4DpTxn6k5oxGWnGZKQZk5FmTEaaMRlpxmSkGZORZkxGmjEZafKOyRc39Cf1muFvUdb9NqAf1v8BcSK5IO84CsQAAAAASUVORK5CYII=" id="137" name="Google Shape;137;p15"/>
          <p:cNvSpPr/>
          <p:nvPr/>
        </p:nvSpPr>
        <p:spPr>
          <a:xfrm>
            <a:off x="460375" y="120254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1543476" y="1825275"/>
            <a:ext cx="1876800" cy="4860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Problema: 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Área y Per. de un Triángulo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289447" y="2632602"/>
            <a:ext cx="1032000" cy="486000"/>
          </a:xfrm>
          <a:prstGeom prst="flowChartAlternateProcess">
            <a:avLst/>
          </a:prstGeom>
          <a:solidFill>
            <a:srgbClr val="A4C2F4"/>
          </a:solidFill>
          <a:ln cap="flat" cmpd="sng" w="95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Leer 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Triángulo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416693" y="2624489"/>
            <a:ext cx="1032000" cy="486000"/>
          </a:xfrm>
          <a:prstGeom prst="flowChartAlternateProcess">
            <a:avLst/>
          </a:prstGeom>
          <a:solidFill>
            <a:srgbClr val="A4C2F4"/>
          </a:solidFill>
          <a:ln cap="flat" cmpd="sng" w="95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Calcular 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Área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2584104" y="2626289"/>
            <a:ext cx="1032000" cy="486000"/>
          </a:xfrm>
          <a:prstGeom prst="flowChartAlternateProcess">
            <a:avLst/>
          </a:prstGeom>
          <a:solidFill>
            <a:srgbClr val="A4C2F4"/>
          </a:solidFill>
          <a:ln cap="flat" cmpd="sng" w="95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Calcular 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Per.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3725010" y="2615403"/>
            <a:ext cx="1032000" cy="4860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Mostrar datos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43" name="Google Shape;143;p15"/>
          <p:cNvCxnSpPr>
            <a:stCxn id="138" idx="2"/>
          </p:cNvCxnSpPr>
          <p:nvPr/>
        </p:nvCxnSpPr>
        <p:spPr>
          <a:xfrm>
            <a:off x="2481876" y="2311275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15"/>
          <p:cNvCxnSpPr/>
          <p:nvPr/>
        </p:nvCxnSpPr>
        <p:spPr>
          <a:xfrm>
            <a:off x="793554" y="2460594"/>
            <a:ext cx="3455100" cy="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15"/>
          <p:cNvCxnSpPr>
            <a:endCxn id="139" idx="0"/>
          </p:cNvCxnSpPr>
          <p:nvPr/>
        </p:nvCxnSpPr>
        <p:spPr>
          <a:xfrm>
            <a:off x="805447" y="2453502"/>
            <a:ext cx="0" cy="1791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15"/>
          <p:cNvCxnSpPr/>
          <p:nvPr/>
        </p:nvCxnSpPr>
        <p:spPr>
          <a:xfrm>
            <a:off x="1932715" y="2473356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5"/>
          <p:cNvCxnSpPr/>
          <p:nvPr/>
        </p:nvCxnSpPr>
        <p:spPr>
          <a:xfrm>
            <a:off x="3144416" y="2464271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15"/>
          <p:cNvCxnSpPr/>
          <p:nvPr/>
        </p:nvCxnSpPr>
        <p:spPr>
          <a:xfrm>
            <a:off x="4256237" y="2453385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5"/>
          <p:cNvCxnSpPr/>
          <p:nvPr/>
        </p:nvCxnSpPr>
        <p:spPr>
          <a:xfrm>
            <a:off x="841375" y="3110543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5"/>
          <p:cNvCxnSpPr/>
          <p:nvPr/>
        </p:nvCxnSpPr>
        <p:spPr>
          <a:xfrm>
            <a:off x="384177" y="3278426"/>
            <a:ext cx="3114600" cy="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5"/>
          <p:cNvCxnSpPr/>
          <p:nvPr/>
        </p:nvCxnSpPr>
        <p:spPr>
          <a:xfrm>
            <a:off x="382863" y="3268720"/>
            <a:ext cx="0" cy="1791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15"/>
          <p:cNvCxnSpPr/>
          <p:nvPr/>
        </p:nvCxnSpPr>
        <p:spPr>
          <a:xfrm>
            <a:off x="1326231" y="3283446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15"/>
          <p:cNvSpPr/>
          <p:nvPr/>
        </p:nvSpPr>
        <p:spPr>
          <a:xfrm>
            <a:off x="228603" y="3458721"/>
            <a:ext cx="647700" cy="4860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Lado1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984176" y="3459326"/>
            <a:ext cx="644400" cy="4860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Lado2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5" name="Google Shape;155;p15"/>
          <p:cNvCxnSpPr/>
          <p:nvPr/>
        </p:nvCxnSpPr>
        <p:spPr>
          <a:xfrm>
            <a:off x="2058712" y="3283446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15"/>
          <p:cNvSpPr/>
          <p:nvPr/>
        </p:nvSpPr>
        <p:spPr>
          <a:xfrm>
            <a:off x="1731171" y="3459326"/>
            <a:ext cx="621300" cy="4860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Lado3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6109876" y="2242003"/>
            <a:ext cx="464700" cy="38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vsanz\AppData\Local\Microsoft\Windows\Temporary Internet Files\Content.IE5\F28CWJ7I\ajedrez-carta-al-director[1].jpg" id="158" name="Google Shape;1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11171">
            <a:off x="5495362" y="2700500"/>
            <a:ext cx="1743900" cy="126287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 txBox="1"/>
          <p:nvPr/>
        </p:nvSpPr>
        <p:spPr>
          <a:xfrm rot="2227580">
            <a:off x="5846658" y="3069736"/>
            <a:ext cx="938409" cy="4196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calcular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Perímetro()</a:t>
            </a:r>
            <a:endParaRPr b="1" sz="1100">
              <a:solidFill>
                <a:srgbClr val="2342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15"/>
          <p:cNvGrpSpPr/>
          <p:nvPr/>
        </p:nvGrpSpPr>
        <p:grpSpPr>
          <a:xfrm>
            <a:off x="6578511" y="1567261"/>
            <a:ext cx="2589740" cy="1706567"/>
            <a:chOff x="6012160" y="3727571"/>
            <a:chExt cx="2589740" cy="2275423"/>
          </a:xfrm>
        </p:grpSpPr>
        <p:sp>
          <p:nvSpPr>
            <p:cNvPr id="161" name="Google Shape;161;p15"/>
            <p:cNvSpPr/>
            <p:nvPr/>
          </p:nvSpPr>
          <p:spPr>
            <a:xfrm>
              <a:off x="6012160" y="4037372"/>
              <a:ext cx="2035640" cy="1965622"/>
            </a:xfrm>
            <a:prstGeom prst="ellipse">
              <a:avLst/>
            </a:prstGeom>
            <a:noFill/>
            <a:ln cap="flat" cmpd="sng" w="9525">
              <a:solidFill>
                <a:srgbClr val="46568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7257572" y="3727571"/>
              <a:ext cx="1344328" cy="615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rgbClr val="234271"/>
                  </a:solidFill>
                  <a:latin typeface="Calibri"/>
                  <a:ea typeface="Calibri"/>
                  <a:cs typeface="Calibri"/>
                  <a:sym typeface="Calibri"/>
                </a:rPr>
                <a:t>Objeto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rgbClr val="234271"/>
                  </a:solidFill>
                  <a:latin typeface="Calibri"/>
                  <a:ea typeface="Calibri"/>
                  <a:cs typeface="Calibri"/>
                  <a:sym typeface="Calibri"/>
                </a:rPr>
                <a:t>Triángulo</a:t>
              </a:r>
              <a:endParaRPr sz="1200">
                <a:solidFill>
                  <a:srgbClr val="23427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347524" y="4327788"/>
              <a:ext cx="1424100" cy="517200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Lado1,</a:t>
              </a:r>
              <a:endParaRPr sz="1300"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Lado2, Lado3 …</a:t>
              </a:r>
              <a:endParaRPr sz="1300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6269042" y="4909310"/>
              <a:ext cx="1502460" cy="694782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calcularPerimetro</a:t>
              </a:r>
              <a:endPara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calcularSuperficie</a:t>
              </a:r>
              <a:endPara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….</a:t>
              </a:r>
              <a:endPara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165" name="Google Shape;165;p15"/>
          <p:cNvCxnSpPr/>
          <p:nvPr/>
        </p:nvCxnSpPr>
        <p:spPr>
          <a:xfrm>
            <a:off x="2766391" y="3283446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15"/>
          <p:cNvSpPr/>
          <p:nvPr/>
        </p:nvSpPr>
        <p:spPr>
          <a:xfrm>
            <a:off x="2424336" y="3459326"/>
            <a:ext cx="675900" cy="4860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Color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relleno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67" name="Google Shape;167;p15"/>
          <p:cNvCxnSpPr/>
          <p:nvPr/>
        </p:nvCxnSpPr>
        <p:spPr>
          <a:xfrm>
            <a:off x="3498872" y="3283446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15"/>
          <p:cNvSpPr/>
          <p:nvPr/>
        </p:nvSpPr>
        <p:spPr>
          <a:xfrm>
            <a:off x="3171331" y="3459326"/>
            <a:ext cx="621300" cy="4860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Color Línea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2388611" y="4334449"/>
            <a:ext cx="436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s-ES" sz="18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¿Qué paradigma utilizar?</a:t>
            </a:r>
            <a:endParaRPr sz="180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5261378" y="1944777"/>
            <a:ext cx="825300" cy="6864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Conceptos básicos de POO. </a:t>
            </a:r>
            <a:r>
              <a:rPr b="1" lang="es-ES" sz="2800">
                <a:latin typeface="Calibri"/>
                <a:ea typeface="Calibri"/>
                <a:cs typeface="Calibri"/>
                <a:sym typeface="Calibri"/>
              </a:rPr>
              <a:t>Objeto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Objeto: </a:t>
            </a:r>
            <a:r>
              <a:rPr b="1" i="1" lang="es-E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abstracción</a:t>
            </a:r>
            <a:r>
              <a:rPr lang="es-E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de un objeto del mundo real, definiendo qué lo caracteriza (estado interno) y qué acciones sabe realizar (</a:t>
            </a:r>
            <a:r>
              <a:rPr i="1" lang="es-ES" sz="1800">
                <a:latin typeface="Calibri"/>
                <a:ea typeface="Calibri"/>
                <a:cs typeface="Calibri"/>
                <a:sym typeface="Calibri"/>
              </a:rPr>
              <a:t>comportamiento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¿Qué cosas son objetos? </a:t>
            </a:r>
            <a:r>
              <a:rPr lang="es-E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i="1" lang="es-E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Todo es un objeto”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80" name="Google Shape;1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9600" y="3045603"/>
            <a:ext cx="919574" cy="62997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6"/>
          <p:cNvSpPr txBox="1"/>
          <p:nvPr/>
        </p:nvSpPr>
        <p:spPr>
          <a:xfrm>
            <a:off x="2435584" y="2355726"/>
            <a:ext cx="12003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234271"/>
                </a:solidFill>
                <a:latin typeface="Calibri"/>
                <a:ea typeface="Calibri"/>
                <a:cs typeface="Calibri"/>
                <a:sym typeface="Calibri"/>
              </a:rPr>
              <a:t>Elementos de interfaces gráficas</a:t>
            </a:r>
            <a:endParaRPr b="1" sz="1200">
              <a:solidFill>
                <a:srgbClr val="2342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4043584" y="2365406"/>
            <a:ext cx="12003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234271"/>
                </a:solidFill>
                <a:latin typeface="Calibri"/>
                <a:ea typeface="Calibri"/>
                <a:cs typeface="Calibri"/>
                <a:sym typeface="Calibri"/>
              </a:rPr>
              <a:t>Estructuras de datos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5589296" y="2397276"/>
            <a:ext cx="12003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234271"/>
                </a:solidFill>
                <a:latin typeface="Calibri"/>
                <a:ea typeface="Calibri"/>
                <a:cs typeface="Calibri"/>
                <a:sym typeface="Calibri"/>
              </a:rPr>
              <a:t>Seres vivos</a:t>
            </a:r>
            <a:endParaRPr b="1" sz="1200">
              <a:solidFill>
                <a:srgbClr val="2342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829000" y="2385233"/>
            <a:ext cx="12003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234271"/>
                </a:solidFill>
                <a:latin typeface="Calibri"/>
                <a:ea typeface="Calibri"/>
                <a:cs typeface="Calibri"/>
                <a:sym typeface="Calibri"/>
              </a:rPr>
              <a:t>Objetos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234271"/>
                </a:solidFill>
                <a:latin typeface="Calibri"/>
                <a:ea typeface="Calibri"/>
                <a:cs typeface="Calibri"/>
                <a:sym typeface="Calibri"/>
              </a:rPr>
              <a:t>Físicos</a:t>
            </a:r>
            <a:endParaRPr b="1" sz="1200">
              <a:solidFill>
                <a:srgbClr val="2342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vsanz\AppData\Local\Microsoft\Windows\Temporary Internet Files\Content.IE5\H5SAZM1C\elautoperfecto.net_-_Bravado_Banshee[1].jpg" id="185" name="Google Shape;1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5924" y="2800731"/>
            <a:ext cx="1125596" cy="648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sanz\AppData\Local\Microsoft\Windows\Temporary Internet Files\Content.IE5\EMYVPFQ1\img[1].jpg" id="186" name="Google Shape;18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4436" y="3372716"/>
            <a:ext cx="1115776" cy="10041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sanz\AppData\Local\Microsoft\Windows\Temporary Internet Files\Content.IE5\H5SAZM1C\dibujo[1].jpg" id="187" name="Google Shape;18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2566" y="4261728"/>
            <a:ext cx="792312" cy="670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79600" y="3827038"/>
            <a:ext cx="89535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31975" y="4138574"/>
            <a:ext cx="990600" cy="720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73865" y="2977192"/>
            <a:ext cx="939751" cy="626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108724" y="3767137"/>
            <a:ext cx="1070031" cy="6259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sanz\AppData\Local\Microsoft\Windows\Temporary Internet Files\Content.IE5\GTAS9W3O\jackieChan[1].jpg" id="192" name="Google Shape;192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28236" y="3488096"/>
            <a:ext cx="614492" cy="608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sanz\AppData\Local\Microsoft\Windows\Temporary Internet Files\Content.IE5\H5SAZM1C\consejos-salud-bucal-bulldog-frances-2[1].jpg" id="193" name="Google Shape;193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589297" y="2878869"/>
            <a:ext cx="1167259" cy="58549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 txBox="1"/>
          <p:nvPr/>
        </p:nvSpPr>
        <p:spPr>
          <a:xfrm>
            <a:off x="7044096" y="2409373"/>
            <a:ext cx="12003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234271"/>
                </a:solidFill>
                <a:latin typeface="Calibri"/>
                <a:ea typeface="Calibri"/>
                <a:cs typeface="Calibri"/>
                <a:sym typeface="Calibri"/>
              </a:rPr>
              <a:t>Roles</a:t>
            </a:r>
            <a:endParaRPr b="1" sz="1200">
              <a:solidFill>
                <a:srgbClr val="2342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vsanz\AppData\Local\Microsoft\Windows\Temporary Internet Files\Content.IE5\GTAS9W3O\pal[1].jpg" id="195" name="Google Shape;195;p1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260120" y="2739964"/>
            <a:ext cx="984288" cy="708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sanz\AppData\Local\Microsoft\Windows\Temporary Internet Files\Content.IE5\EMYVPFQ1\dentista-con-paciente-profesiones-dentistas-pintado-por-mian-9803560[1].jpg" id="196" name="Google Shape;196;p1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260120" y="3516696"/>
            <a:ext cx="940042" cy="662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sanz\AppData\Local\Microsoft\Windows\Temporary Internet Files\Content.IE5\EMYVPFQ1\A_Man_Yelling_At_His_Employee_Royalty_Free_Clipart_Picture_090315-231540-823009[1].jpg" id="197" name="Google Shape;197;p1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50800" y="4161975"/>
            <a:ext cx="864684" cy="827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Conceptos básicos de POO. </a:t>
            </a:r>
            <a:r>
              <a:rPr b="1" lang="es-ES" sz="2800">
                <a:latin typeface="Calibri"/>
                <a:ea typeface="Calibri"/>
                <a:cs typeface="Calibri"/>
                <a:sym typeface="Calibri"/>
              </a:rPr>
              <a:t>Objeto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Font typeface="Calibri"/>
              <a:buChar char="•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Ejemplos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205" name="Google Shape;205;p1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descr="http://animalesmascotas.com/wp-content/uploads/2009/03/tipos-de-bulldogs-frances-ingls-y-americano-bulldog-ingles-e1389363595472.jpg" id="206" name="Google Shape;2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828" y="1678402"/>
            <a:ext cx="1490328" cy="995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 txBox="1"/>
          <p:nvPr/>
        </p:nvSpPr>
        <p:spPr>
          <a:xfrm>
            <a:off x="701812" y="2931791"/>
            <a:ext cx="1922462" cy="17475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Características:</a:t>
            </a:r>
            <a:b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Raza</a:t>
            </a:r>
            <a:b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Edad en años</a:t>
            </a:r>
            <a:b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pelaje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b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Comportamiento:</a:t>
            </a:r>
            <a:b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ladrar / gruñir / aullar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(entre otras)</a:t>
            </a:r>
            <a:endParaRPr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0" y="22681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0" y="303859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vsanz\AppData\Local\Microsoft\Windows\Temporary Internet Files\Content.IE5\H5SAZM1C\elautoperfecto.net_-_Bravado_Banshee[1].jpg" id="211" name="Google Shape;21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0035" y="1568302"/>
            <a:ext cx="1895897" cy="109176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7"/>
          <p:cNvSpPr txBox="1"/>
          <p:nvPr/>
        </p:nvSpPr>
        <p:spPr>
          <a:xfrm>
            <a:off x="3657650" y="2931790"/>
            <a:ext cx="2282502" cy="18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Características:</a:t>
            </a:r>
            <a:b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Marca</a:t>
            </a:r>
            <a:b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Velocidad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Comportamiento :</a:t>
            </a:r>
            <a:b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arrancar / frenar / acelerar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(entre otras)</a:t>
            </a:r>
            <a:endParaRPr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6563096" y="2779391"/>
            <a:ext cx="2113500" cy="218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Características:</a:t>
            </a:r>
            <a:b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Lado1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Lado2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Lado3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de línea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de relleno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Comportamiento :</a:t>
            </a:r>
            <a:b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</a:t>
            </a:r>
            <a: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área /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</a:t>
            </a: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perímetro 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(entre</a:t>
            </a:r>
            <a:r>
              <a:rPr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otras)</a:t>
            </a:r>
            <a:endParaRPr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6755810" y="1746934"/>
            <a:ext cx="1152000" cy="8583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idx="2" type="body"/>
          </p:nvPr>
        </p:nvSpPr>
        <p:spPr>
          <a:xfrm>
            <a:off x="4648200" y="1255014"/>
            <a:ext cx="4038600" cy="3779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1"/>
              <a:buNone/>
            </a:pPr>
            <a:r>
              <a:t/>
            </a:r>
            <a:endParaRPr sz="1530"/>
          </a:p>
          <a:p>
            <a:pPr indent="-100298" lvl="0" marL="18288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r>
              <a:t/>
            </a:r>
            <a:endParaRPr sz="1530"/>
          </a:p>
          <a:p>
            <a:pPr indent="-100298" lvl="0" marL="18288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r>
              <a:t/>
            </a:r>
            <a:endParaRPr sz="1530"/>
          </a:p>
          <a:p>
            <a:pPr indent="-100298" lvl="0" marL="18288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r>
              <a:t/>
            </a:r>
            <a:endParaRPr sz="1530"/>
          </a:p>
          <a:p>
            <a:pPr indent="-100298" lvl="0" marL="18288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r>
              <a:t/>
            </a:r>
            <a:endParaRPr sz="1530"/>
          </a:p>
          <a:p>
            <a:pPr indent="-100298" lvl="0" marL="18288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r>
              <a:t/>
            </a:r>
            <a:endParaRPr sz="1530"/>
          </a:p>
          <a:p>
            <a:pPr indent="-100298" lvl="0" marL="18288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r>
              <a:t/>
            </a:r>
            <a:endParaRPr sz="1530"/>
          </a:p>
          <a:p>
            <a:pPr indent="-100298" lvl="0" marL="18288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r>
              <a:t/>
            </a:r>
            <a:endParaRPr sz="1530"/>
          </a:p>
          <a:p>
            <a:pPr indent="-100298" lvl="0" marL="18288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r>
              <a:t/>
            </a:r>
            <a:endParaRPr sz="1530"/>
          </a:p>
          <a:p>
            <a:pPr indent="-100298" lvl="0" marL="18288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r>
              <a:t/>
            </a:r>
            <a:endParaRPr sz="1530"/>
          </a:p>
          <a:p>
            <a:pPr indent="-100298" lvl="0" marL="18288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r>
              <a:t/>
            </a:r>
            <a:endParaRPr sz="1530"/>
          </a:p>
        </p:txBody>
      </p:sp>
      <p:sp>
        <p:nvSpPr>
          <p:cNvPr id="221" name="Google Shape;221;p18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Conceptos básicos de POO. </a:t>
            </a:r>
            <a:r>
              <a:rPr b="1" lang="es-ES" sz="2800">
                <a:latin typeface="Calibri"/>
                <a:ea typeface="Calibri"/>
                <a:cs typeface="Calibri"/>
                <a:sym typeface="Calibri"/>
              </a:rPr>
              <a:t>Objeto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8"/>
          <p:cNvSpPr txBox="1"/>
          <p:nvPr>
            <p:ph idx="1" type="body"/>
          </p:nvPr>
        </p:nvSpPr>
        <p:spPr>
          <a:xfrm>
            <a:off x="304799" y="1255014"/>
            <a:ext cx="4293900" cy="3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5"/>
              <a:buFont typeface="Calibri"/>
              <a:buChar char="•"/>
            </a:pPr>
            <a:r>
              <a:rPr i="1" lang="es-ES" sz="1700">
                <a:latin typeface="Calibri"/>
                <a:ea typeface="Calibri"/>
                <a:cs typeface="Calibri"/>
                <a:sym typeface="Calibri"/>
              </a:rPr>
              <a:t>Objeto: </a:t>
            </a:r>
            <a:r>
              <a:rPr lang="es-ES" sz="1700">
                <a:latin typeface="Calibri"/>
                <a:ea typeface="Calibri"/>
                <a:cs typeface="Calibri"/>
                <a:sym typeface="Calibri"/>
              </a:rPr>
              <a:t>entidad que combina en una unidad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91122" lvl="0" marL="18288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Char char="•"/>
            </a:pPr>
            <a:r>
              <a:rPr i="1" lang="es-ES" sz="1530">
                <a:latin typeface="Calibri"/>
                <a:ea typeface="Calibri"/>
                <a:cs typeface="Calibri"/>
                <a:sym typeface="Calibri"/>
              </a:rPr>
              <a:t>Estado interno</a:t>
            </a:r>
            <a:r>
              <a:rPr lang="es-ES" sz="153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s-ES" sz="153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530">
                <a:latin typeface="Calibri"/>
                <a:ea typeface="Calibri"/>
                <a:cs typeface="Calibri"/>
                <a:sym typeface="Calibri"/>
              </a:rPr>
              <a:t>compuesto por datos/atributos que caracterizan al objeto y relaciones con otros objetos con los cuales colabora. Se implementan a través de </a:t>
            </a:r>
            <a:r>
              <a:rPr b="1" lang="es-ES" sz="1530">
                <a:latin typeface="Calibri"/>
                <a:ea typeface="Calibri"/>
                <a:cs typeface="Calibri"/>
                <a:sym typeface="Calibri"/>
              </a:rPr>
              <a:t>variables de instancia.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00298" lvl="1" marL="45720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r>
              <a:t/>
            </a:r>
            <a:endParaRPr b="1" sz="1530"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Char char="•"/>
            </a:pPr>
            <a:r>
              <a:rPr i="1" lang="es-ES" sz="1530">
                <a:latin typeface="Calibri"/>
                <a:ea typeface="Calibri"/>
                <a:cs typeface="Calibri"/>
                <a:sym typeface="Calibri"/>
              </a:rPr>
              <a:t>Comportamiento: </a:t>
            </a:r>
            <a:r>
              <a:rPr lang="es-ES" sz="1530">
                <a:latin typeface="Calibri"/>
                <a:ea typeface="Calibri"/>
                <a:cs typeface="Calibri"/>
                <a:sym typeface="Calibri"/>
              </a:rPr>
              <a:t>acciones o servicios a los que sabe responder el objeto. Se implementan a través de </a:t>
            </a:r>
            <a:r>
              <a:rPr b="1" lang="es-ES" sz="1530">
                <a:latin typeface="Calibri"/>
                <a:ea typeface="Calibri"/>
                <a:cs typeface="Calibri"/>
                <a:sym typeface="Calibri"/>
              </a:rPr>
              <a:t>métodos de instancia</a:t>
            </a:r>
            <a:r>
              <a:rPr lang="es-ES" sz="1530">
                <a:latin typeface="Calibri"/>
                <a:ea typeface="Calibri"/>
                <a:cs typeface="Calibri"/>
                <a:sym typeface="Calibri"/>
              </a:rPr>
              <a:t> que operan sobre el estado interno. Los servicios que ofrece al exterior constituyen la </a:t>
            </a:r>
            <a:r>
              <a:rPr b="1" i="1" lang="es-ES" sz="1530">
                <a:latin typeface="Calibri"/>
                <a:ea typeface="Calibri"/>
                <a:cs typeface="Calibri"/>
                <a:sym typeface="Calibri"/>
              </a:rPr>
              <a:t>interfaz</a:t>
            </a:r>
            <a:r>
              <a:rPr i="1" lang="es-ES" sz="153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s-ES" sz="153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30">
              <a:latin typeface="Calibri"/>
              <a:ea typeface="Calibri"/>
              <a:cs typeface="Calibri"/>
              <a:sym typeface="Calibri"/>
            </a:endParaRPr>
          </a:p>
          <a:p>
            <a:pPr indent="-91122" lvl="0" marL="18288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8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224" name="Google Shape;224;p1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18"/>
          <p:cNvGrpSpPr/>
          <p:nvPr/>
        </p:nvGrpSpPr>
        <p:grpSpPr>
          <a:xfrm>
            <a:off x="4644008" y="1347614"/>
            <a:ext cx="3816424" cy="2450172"/>
            <a:chOff x="4716016" y="1719263"/>
            <a:chExt cx="3816424" cy="2722413"/>
          </a:xfrm>
        </p:grpSpPr>
        <p:grpSp>
          <p:nvGrpSpPr>
            <p:cNvPr id="227" name="Google Shape;227;p18"/>
            <p:cNvGrpSpPr/>
            <p:nvPr/>
          </p:nvGrpSpPr>
          <p:grpSpPr>
            <a:xfrm>
              <a:off x="4716016" y="1719263"/>
              <a:ext cx="3816424" cy="2722413"/>
              <a:chOff x="2817" y="11840"/>
              <a:chExt cx="5719" cy="2810"/>
            </a:xfrm>
          </p:grpSpPr>
          <p:grpSp>
            <p:nvGrpSpPr>
              <p:cNvPr id="228" name="Google Shape;228;p18"/>
              <p:cNvGrpSpPr/>
              <p:nvPr/>
            </p:nvGrpSpPr>
            <p:grpSpPr>
              <a:xfrm>
                <a:off x="4101" y="11840"/>
                <a:ext cx="4435" cy="2810"/>
                <a:chOff x="4101" y="10065"/>
                <a:chExt cx="3919" cy="3619"/>
              </a:xfrm>
            </p:grpSpPr>
            <p:grpSp>
              <p:nvGrpSpPr>
                <p:cNvPr id="229" name="Google Shape;229;p18"/>
                <p:cNvGrpSpPr/>
                <p:nvPr/>
              </p:nvGrpSpPr>
              <p:grpSpPr>
                <a:xfrm>
                  <a:off x="4101" y="10318"/>
                  <a:ext cx="3815" cy="3366"/>
                  <a:chOff x="6243" y="10230"/>
                  <a:chExt cx="3815" cy="3366"/>
                </a:xfrm>
              </p:grpSpPr>
              <p:sp>
                <p:nvSpPr>
                  <p:cNvPr id="230" name="Google Shape;230;p18"/>
                  <p:cNvSpPr/>
                  <p:nvPr/>
                </p:nvSpPr>
                <p:spPr>
                  <a:xfrm>
                    <a:off x="6243" y="10230"/>
                    <a:ext cx="3584" cy="3366"/>
                  </a:xfrm>
                  <a:prstGeom prst="ellipse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200"/>
                      <a:buFont typeface="Arial"/>
                      <a:buNone/>
                    </a:pPr>
                    <a:r>
                      <a:t/>
                    </a:r>
                    <a:endParaRPr b="0" i="0" sz="3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1" name="Google Shape;231;p18"/>
                  <p:cNvSpPr/>
                  <p:nvPr/>
                </p:nvSpPr>
                <p:spPr>
                  <a:xfrm>
                    <a:off x="6626" y="11070"/>
                    <a:ext cx="1438" cy="469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rPr b="0" i="0" lang="es-ES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Método1(…)</a:t>
                    </a:r>
                    <a:endParaRPr b="0" i="0" sz="3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2" name="Google Shape;232;p18"/>
                  <p:cNvSpPr/>
                  <p:nvPr/>
                </p:nvSpPr>
                <p:spPr>
                  <a:xfrm>
                    <a:off x="6626" y="11662"/>
                    <a:ext cx="1438" cy="469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rPr b="0" i="0" lang="es-ES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Método2(…)</a:t>
                    </a:r>
                    <a:endParaRPr b="0" i="0" sz="3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3" name="Google Shape;233;p18"/>
                  <p:cNvSpPr/>
                  <p:nvPr/>
                </p:nvSpPr>
                <p:spPr>
                  <a:xfrm>
                    <a:off x="6626" y="12452"/>
                    <a:ext cx="1438" cy="469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rPr b="0" i="0" lang="es-ES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MétodoN(…)</a:t>
                    </a:r>
                    <a:endParaRPr b="0" i="0" sz="3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4" name="Google Shape;234;p18"/>
                  <p:cNvSpPr txBox="1"/>
                  <p:nvPr/>
                </p:nvSpPr>
                <p:spPr>
                  <a:xfrm>
                    <a:off x="6614" y="10694"/>
                    <a:ext cx="1736" cy="60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rPr b="1" i="0" lang="es-ES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Comportamiento</a:t>
                    </a:r>
                    <a:endParaRPr b="0" i="0" sz="3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5" name="Google Shape;235;p18"/>
                  <p:cNvSpPr txBox="1"/>
                  <p:nvPr/>
                </p:nvSpPr>
                <p:spPr>
                  <a:xfrm>
                    <a:off x="7916" y="10703"/>
                    <a:ext cx="1607" cy="4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rPr b="1" i="0" lang="es-ES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Estado Interno</a:t>
                    </a:r>
                    <a:endParaRPr b="0" i="0" sz="3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" name="Google Shape;236;p18"/>
                  <p:cNvSpPr/>
                  <p:nvPr/>
                </p:nvSpPr>
                <p:spPr>
                  <a:xfrm>
                    <a:off x="8234" y="11259"/>
                    <a:ext cx="1074" cy="39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rPr lang="es-ES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v.i.1</a:t>
                    </a:r>
                    <a:endParaRPr b="0" i="0" sz="3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7" name="Google Shape;237;p18"/>
                  <p:cNvSpPr/>
                  <p:nvPr/>
                </p:nvSpPr>
                <p:spPr>
                  <a:xfrm>
                    <a:off x="8234" y="11675"/>
                    <a:ext cx="1074" cy="39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rPr b="0" i="0" lang="es-ES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v.i.2</a:t>
                    </a:r>
                    <a:endParaRPr b="0" i="0" sz="3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8" name="Google Shape;238;p18"/>
                  <p:cNvSpPr/>
                  <p:nvPr/>
                </p:nvSpPr>
                <p:spPr>
                  <a:xfrm>
                    <a:off x="8234" y="12452"/>
                    <a:ext cx="1074" cy="39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rPr b="0" i="0" lang="es-ES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v.i.N</a:t>
                    </a:r>
                    <a:endParaRPr b="0" i="0" sz="3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9" name="Google Shape;239;p18"/>
                  <p:cNvSpPr txBox="1"/>
                  <p:nvPr/>
                </p:nvSpPr>
                <p:spPr>
                  <a:xfrm>
                    <a:off x="7052" y="11984"/>
                    <a:ext cx="1542" cy="5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rPr b="1" i="0" lang="es-ES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…</a:t>
                    </a:r>
                    <a:endParaRPr b="0" i="0" sz="3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0" name="Google Shape;240;p18"/>
                  <p:cNvSpPr txBox="1"/>
                  <p:nvPr/>
                </p:nvSpPr>
                <p:spPr>
                  <a:xfrm>
                    <a:off x="8516" y="11986"/>
                    <a:ext cx="1542" cy="5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rPr b="1" i="0" lang="es-ES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…</a:t>
                    </a:r>
                    <a:endParaRPr b="0" i="0" sz="3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41" name="Google Shape;241;p18"/>
                <p:cNvSpPr txBox="1"/>
                <p:nvPr/>
              </p:nvSpPr>
              <p:spPr>
                <a:xfrm>
                  <a:off x="6832" y="10065"/>
                  <a:ext cx="1188" cy="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rPr b="1" i="0" lang="es-ES" sz="1800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Objeto</a:t>
                  </a:r>
                  <a:endParaRPr b="0" i="0" sz="4800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2" name="Google Shape;242;p18"/>
              <p:cNvSpPr/>
              <p:nvPr/>
            </p:nvSpPr>
            <p:spPr>
              <a:xfrm>
                <a:off x="3695" y="12688"/>
                <a:ext cx="793" cy="365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0"/>
              </a:gradFill>
              <a:ln cap="flat" cmpd="sng" w="12700">
                <a:solidFill>
                  <a:srgbClr val="95B3D7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806097" dist="28398">
                  <a:srgbClr val="243F60">
                    <a:alpha val="49803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>
                <a:off x="3695" y="13762"/>
                <a:ext cx="809" cy="365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0"/>
              </a:gradFill>
              <a:ln cap="flat" cmpd="sng" w="12700">
                <a:solidFill>
                  <a:srgbClr val="95B3D7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806097" dist="28398">
                  <a:srgbClr val="243F60">
                    <a:alpha val="49803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4" name="Google Shape;244;p18"/>
              <p:cNvCxnSpPr/>
              <p:nvPr/>
            </p:nvCxnSpPr>
            <p:spPr>
              <a:xfrm>
                <a:off x="2817" y="12835"/>
                <a:ext cx="829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1F497D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5" name="Google Shape;245;p18"/>
              <p:cNvCxnSpPr/>
              <p:nvPr/>
            </p:nvCxnSpPr>
            <p:spPr>
              <a:xfrm>
                <a:off x="2833" y="13943"/>
                <a:ext cx="829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1F497D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46" name="Google Shape;246;p18"/>
              <p:cNvSpPr txBox="1"/>
              <p:nvPr/>
            </p:nvSpPr>
            <p:spPr>
              <a:xfrm>
                <a:off x="3507" y="12270"/>
                <a:ext cx="1188" cy="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b="0" i="1" lang="es-E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Interfaz</a:t>
                </a:r>
                <a:endParaRPr b="0" i="0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7" name="Google Shape;247;p18"/>
            <p:cNvSpPr/>
            <p:nvPr/>
          </p:nvSpPr>
          <p:spPr>
            <a:xfrm>
              <a:off x="5301926" y="2985999"/>
              <a:ext cx="529188" cy="353623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0"/>
            </a:gradFill>
            <a:ln cap="flat" cmpd="sng" w="12700">
              <a:solidFill>
                <a:srgbClr val="95B3D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3806097" dist="28398">
                <a:srgbClr val="243F60">
                  <a:alpha val="4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8" name="Google Shape;248;p18"/>
            <p:cNvCxnSpPr/>
            <p:nvPr/>
          </p:nvCxnSpPr>
          <p:spPr>
            <a:xfrm>
              <a:off x="4716016" y="3128417"/>
              <a:ext cx="553211" cy="0"/>
            </a:xfrm>
            <a:prstGeom prst="straightConnector1">
              <a:avLst/>
            </a:prstGeom>
            <a:noFill/>
            <a:ln cap="flat" cmpd="sng" w="1270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9" name="Google Shape;249;p18"/>
          <p:cNvSpPr/>
          <p:nvPr/>
        </p:nvSpPr>
        <p:spPr>
          <a:xfrm>
            <a:off x="4796300" y="3797775"/>
            <a:ext cx="422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Encapsulamiento (ocultamiento de información)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4932041" y="4117017"/>
            <a:ext cx="4032447" cy="830997"/>
          </a:xfrm>
          <a:prstGeom prst="rect">
            <a:avLst/>
          </a:prstGeom>
          <a:gradFill>
            <a:gsLst>
              <a:gs pos="0">
                <a:srgbClr val="B2B8D2"/>
              </a:gs>
              <a:gs pos="45000">
                <a:srgbClr val="BFC7E5"/>
              </a:gs>
              <a:gs pos="100000">
                <a:srgbClr val="DCE0F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oculta la implementación del objeto hacia el exterior. Desde el exterior sólo se conoce la interfaz del objeto. Facilita el mantenimiento y evolución del sistema ya que no hay dependencias entre las partes del mismo.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Conceptos básicos de POO. </a:t>
            </a:r>
            <a:r>
              <a:rPr b="1" lang="es-ES" sz="2800">
                <a:latin typeface="Calibri"/>
                <a:ea typeface="Calibri"/>
                <a:cs typeface="Calibri"/>
                <a:sym typeface="Calibri"/>
              </a:rPr>
              <a:t>Objeto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9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258" name="Google Shape;258;p1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0" y="237851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1484185" y="2512084"/>
            <a:ext cx="1152000" cy="8583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19"/>
          <p:cNvGrpSpPr/>
          <p:nvPr/>
        </p:nvGrpSpPr>
        <p:grpSpPr>
          <a:xfrm>
            <a:off x="2506025" y="1998390"/>
            <a:ext cx="4078105" cy="2849670"/>
            <a:chOff x="-184" y="10662"/>
            <a:chExt cx="6071" cy="3864"/>
          </a:xfrm>
        </p:grpSpPr>
        <p:grpSp>
          <p:nvGrpSpPr>
            <p:cNvPr id="263" name="Google Shape;263;p19"/>
            <p:cNvGrpSpPr/>
            <p:nvPr/>
          </p:nvGrpSpPr>
          <p:grpSpPr>
            <a:xfrm>
              <a:off x="212" y="10662"/>
              <a:ext cx="5675" cy="3864"/>
              <a:chOff x="212" y="9043"/>
              <a:chExt cx="5675" cy="3864"/>
            </a:xfrm>
          </p:grpSpPr>
          <p:sp>
            <p:nvSpPr>
              <p:cNvPr id="264" name="Google Shape;264;p19"/>
              <p:cNvSpPr txBox="1"/>
              <p:nvPr/>
            </p:nvSpPr>
            <p:spPr>
              <a:xfrm>
                <a:off x="4423" y="9093"/>
                <a:ext cx="12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b="1" i="0" lang="es-ES" sz="1600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Objeto</a:t>
                </a:r>
                <a:endParaRPr b="0" i="0" sz="3600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212" y="9043"/>
                <a:ext cx="5359" cy="3864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1130" y="10090"/>
                <a:ext cx="1800" cy="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b="0" i="0" lang="es-E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calcularArea()</a:t>
                </a:r>
                <a:endParaRPr b="0" i="0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1016" y="10499"/>
                <a:ext cx="2100" cy="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b="0" i="0" lang="es-E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calcularPerimetro()</a:t>
                </a:r>
                <a:endParaRPr b="0" i="0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9"/>
              <p:cNvSpPr txBox="1"/>
              <p:nvPr/>
            </p:nvSpPr>
            <p:spPr>
              <a:xfrm>
                <a:off x="1042" y="9643"/>
                <a:ext cx="21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b="1" i="0" lang="es-E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Comportamiento</a:t>
                </a:r>
                <a:endParaRPr b="0" i="0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9"/>
              <p:cNvSpPr txBox="1"/>
              <p:nvPr/>
            </p:nvSpPr>
            <p:spPr>
              <a:xfrm>
                <a:off x="3064" y="9466"/>
                <a:ext cx="21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b="1" i="0" lang="es-E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Estado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b="1" i="0" lang="es-E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Interno</a:t>
                </a:r>
                <a:endParaRPr b="0" i="0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3320" y="10092"/>
                <a:ext cx="1500" cy="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b="0" i="0" lang="es-E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lado1: 10</a:t>
                </a:r>
                <a:endParaRPr b="0" i="0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3306" y="10496"/>
                <a:ext cx="1500" cy="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b="0" i="0" lang="es-E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lado2: 10</a:t>
                </a:r>
                <a:endParaRPr b="0" i="0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3320" y="11265"/>
                <a:ext cx="1618" cy="688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b="0" i="0" lang="es-E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colorRelleno: </a:t>
                </a:r>
                <a:br>
                  <a:rPr b="0" i="0" lang="es-E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b="0" i="0" lang="es-E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amarillo</a:t>
                </a:r>
                <a:endParaRPr b="0" i="0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9"/>
              <p:cNvSpPr txBox="1"/>
              <p:nvPr/>
            </p:nvSpPr>
            <p:spPr>
              <a:xfrm>
                <a:off x="954" y="11046"/>
                <a:ext cx="2416" cy="9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b="1" i="0" lang="es-E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lang="es-E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entre otras</a:t>
                </a:r>
                <a:endParaRPr i="0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9"/>
              <p:cNvSpPr txBox="1"/>
              <p:nvPr/>
            </p:nvSpPr>
            <p:spPr>
              <a:xfrm>
                <a:off x="3990" y="10799"/>
                <a:ext cx="1897" cy="5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b="1" i="0" lang="es-E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75" name="Google Shape;275;p19"/>
            <p:cNvCxnSpPr/>
            <p:nvPr/>
          </p:nvCxnSpPr>
          <p:spPr>
            <a:xfrm>
              <a:off x="-117" y="11823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6" name="Google Shape;276;p19"/>
            <p:cNvCxnSpPr>
              <a:endCxn id="267" idx="1"/>
            </p:cNvCxnSpPr>
            <p:nvPr/>
          </p:nvCxnSpPr>
          <p:spPr>
            <a:xfrm>
              <a:off x="-184" y="12268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7" name="Google Shape;277;p19"/>
          <p:cNvSpPr/>
          <p:nvPr/>
        </p:nvSpPr>
        <p:spPr>
          <a:xfrm>
            <a:off x="6621600" y="2747850"/>
            <a:ext cx="23823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le pido al objeto que calcule el perímetro y me lo devuelva?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184731" y="4520156"/>
            <a:ext cx="3085800" cy="52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08487" y="-5027"/>
                </a:moveTo>
                <a:lnTo>
                  <a:pt x="151484" y="-247186"/>
                </a:lnTo>
              </a:path>
            </a:pathLst>
          </a:custGeom>
          <a:solidFill>
            <a:srgbClr val="D9D9D9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lado1+lado2 + lado3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1441924" y="1254633"/>
            <a:ext cx="583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Todo cómputo en la aplicación es realizado por objetos </a:t>
            </a:r>
            <a:endParaRPr i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/>
          <p:nvPr/>
        </p:nvSpPr>
        <p:spPr>
          <a:xfrm>
            <a:off x="2516370" y="2937594"/>
            <a:ext cx="1910259" cy="1603922"/>
          </a:xfrm>
          <a:prstGeom prst="triangle">
            <a:avLst>
              <a:gd fmla="val 50000" name="adj"/>
            </a:avLst>
          </a:prstGeom>
          <a:solidFill>
            <a:srgbClr val="ECDADA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0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Conceptos básicos de POO. </a:t>
            </a:r>
            <a:r>
              <a:rPr b="1" lang="es-ES" sz="2800">
                <a:latin typeface="Calibri"/>
                <a:ea typeface="Calibri"/>
                <a:cs typeface="Calibri"/>
                <a:sym typeface="Calibri"/>
              </a:rPr>
              <a:t>Mensaj</a:t>
            </a:r>
            <a:r>
              <a:rPr b="1" lang="es-ES" sz="2800">
                <a:latin typeface="Calibri"/>
                <a:ea typeface="Calibri"/>
                <a:cs typeface="Calibri"/>
                <a:sym typeface="Calibri"/>
              </a:rPr>
              <a:t>e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0"/>
          <p:cNvSpPr txBox="1"/>
          <p:nvPr>
            <p:ph idx="1" type="body"/>
          </p:nvPr>
        </p:nvSpPr>
        <p:spPr>
          <a:xfrm>
            <a:off x="457200" y="1272270"/>
            <a:ext cx="4882092" cy="3499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Envío de Mensaje: provoca la ejecución del método indicado por el nombre del mensaje.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79" lvl="1" marL="457200" rtl="0" algn="l">
              <a:spcBef>
                <a:spcPts val="32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Puede llevar datos (parámetros del método)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79" lvl="1" marL="457200" rtl="0" algn="l">
              <a:spcBef>
                <a:spcPts val="32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Puede devolver un dato (resultado del método)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96519" lvl="1" marL="45720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0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289" name="Google Shape;289;p20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0" y="237851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6342441" y="1093598"/>
            <a:ext cx="1008112" cy="666375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7769684" y="1735604"/>
            <a:ext cx="981427" cy="408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es-E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5114256" y="1922190"/>
            <a:ext cx="3599908" cy="284966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5806830" y="2541683"/>
            <a:ext cx="1305210" cy="34588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calcularArea()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5806829" y="2978278"/>
            <a:ext cx="1543723" cy="34588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calcularPerimetro()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5761151" y="3560897"/>
            <a:ext cx="1589402" cy="34588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obtenerColorRelleno()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5652120" y="2257011"/>
            <a:ext cx="1343035" cy="336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Comportamiento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7098605" y="2133850"/>
            <a:ext cx="1328050" cy="397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Interno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7419030" y="2543158"/>
            <a:ext cx="1004266" cy="28762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lado1: 10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7419030" y="2849955"/>
            <a:ext cx="1004266" cy="28762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lado2: 10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7419030" y="3560897"/>
            <a:ext cx="1185639" cy="34588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colorR: amarillo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 txBox="1"/>
          <p:nvPr/>
        </p:nvSpPr>
        <p:spPr>
          <a:xfrm>
            <a:off x="6180995" y="3215751"/>
            <a:ext cx="1274310" cy="432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 txBox="1"/>
          <p:nvPr/>
        </p:nvSpPr>
        <p:spPr>
          <a:xfrm>
            <a:off x="7652127" y="3217226"/>
            <a:ext cx="1274310" cy="432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20"/>
          <p:cNvCxnSpPr/>
          <p:nvPr/>
        </p:nvCxnSpPr>
        <p:spPr>
          <a:xfrm>
            <a:off x="4826075" y="2751868"/>
            <a:ext cx="980755" cy="22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0"/>
          <p:cNvCxnSpPr/>
          <p:nvPr/>
        </p:nvCxnSpPr>
        <p:spPr>
          <a:xfrm>
            <a:off x="4826075" y="3135364"/>
            <a:ext cx="980755" cy="22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0"/>
          <p:cNvCxnSpPr/>
          <p:nvPr/>
        </p:nvCxnSpPr>
        <p:spPr>
          <a:xfrm>
            <a:off x="4826075" y="3749695"/>
            <a:ext cx="93507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0"/>
          <p:cNvSpPr/>
          <p:nvPr/>
        </p:nvSpPr>
        <p:spPr>
          <a:xfrm>
            <a:off x="5760946" y="4028123"/>
            <a:ext cx="2411453" cy="34579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establecer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ColorRelleno(nColor)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20"/>
          <p:cNvCxnSpPr/>
          <p:nvPr/>
        </p:nvCxnSpPr>
        <p:spPr>
          <a:xfrm>
            <a:off x="4871754" y="4201021"/>
            <a:ext cx="93507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0"/>
          <p:cNvSpPr/>
          <p:nvPr/>
        </p:nvSpPr>
        <p:spPr>
          <a:xfrm>
            <a:off x="2516370" y="2943665"/>
            <a:ext cx="1910259" cy="1603922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20"/>
          <p:cNvGrpSpPr/>
          <p:nvPr/>
        </p:nvGrpSpPr>
        <p:grpSpPr>
          <a:xfrm>
            <a:off x="615873" y="2859782"/>
            <a:ext cx="1867895" cy="667817"/>
            <a:chOff x="903905" y="3507854"/>
            <a:chExt cx="1867895" cy="667817"/>
          </a:xfrm>
        </p:grpSpPr>
        <p:sp>
          <p:nvSpPr>
            <p:cNvPr id="312" name="Google Shape;312;p20"/>
            <p:cNvSpPr txBox="1"/>
            <p:nvPr/>
          </p:nvSpPr>
          <p:spPr>
            <a:xfrm>
              <a:off x="903905" y="3507854"/>
              <a:ext cx="18678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calcularPerímetro()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3" name="Google Shape;313;p20"/>
            <p:cNvCxnSpPr/>
            <p:nvPr/>
          </p:nvCxnSpPr>
          <p:spPr>
            <a:xfrm>
              <a:off x="903905" y="3867894"/>
              <a:ext cx="1665823" cy="0"/>
            </a:xfrm>
            <a:prstGeom prst="straightConnector1">
              <a:avLst/>
            </a:prstGeom>
            <a:noFill/>
            <a:ln cap="flat" cmpd="sng" w="26425">
              <a:solidFill>
                <a:srgbClr val="3F3F3F"/>
              </a:solidFill>
              <a:prstDash val="dot"/>
              <a:round/>
              <a:headEnd len="sm" w="sm" type="none"/>
              <a:tailEnd len="med" w="med" type="stealth"/>
            </a:ln>
          </p:spPr>
        </p:cxnSp>
        <p:cxnSp>
          <p:nvCxnSpPr>
            <p:cNvPr id="314" name="Google Shape;314;p20"/>
            <p:cNvCxnSpPr/>
            <p:nvPr/>
          </p:nvCxnSpPr>
          <p:spPr>
            <a:xfrm rot="10800000">
              <a:off x="903905" y="4141412"/>
              <a:ext cx="1636718" cy="0"/>
            </a:xfrm>
            <a:prstGeom prst="straightConnector1">
              <a:avLst/>
            </a:prstGeom>
            <a:noFill/>
            <a:ln cap="flat" cmpd="sng" w="26425">
              <a:solidFill>
                <a:srgbClr val="3F3F3F"/>
              </a:solidFill>
              <a:prstDash val="dot"/>
              <a:round/>
              <a:headEnd len="sm" w="sm" type="none"/>
              <a:tailEnd len="med" w="med" type="stealth"/>
            </a:ln>
          </p:spPr>
        </p:cxnSp>
        <p:sp>
          <p:nvSpPr>
            <p:cNvPr id="315" name="Google Shape;315;p20"/>
            <p:cNvSpPr txBox="1"/>
            <p:nvPr/>
          </p:nvSpPr>
          <p:spPr>
            <a:xfrm>
              <a:off x="1364104" y="3867894"/>
              <a:ext cx="8853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20"/>
          <p:cNvGrpSpPr/>
          <p:nvPr/>
        </p:nvGrpSpPr>
        <p:grpSpPr>
          <a:xfrm>
            <a:off x="323529" y="3522368"/>
            <a:ext cx="2088232" cy="648072"/>
            <a:chOff x="611561" y="4170440"/>
            <a:chExt cx="2088232" cy="648072"/>
          </a:xfrm>
        </p:grpSpPr>
        <p:sp>
          <p:nvSpPr>
            <p:cNvPr id="317" name="Google Shape;317;p20"/>
            <p:cNvSpPr txBox="1"/>
            <p:nvPr/>
          </p:nvSpPr>
          <p:spPr>
            <a:xfrm>
              <a:off x="611561" y="4170440"/>
              <a:ext cx="20882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obtenerColorRelleno()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0"/>
            <p:cNvSpPr txBox="1"/>
            <p:nvPr/>
          </p:nvSpPr>
          <p:spPr>
            <a:xfrm>
              <a:off x="1395164" y="4510735"/>
              <a:ext cx="10165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"amarillo"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Google Shape;319;p20"/>
            <p:cNvCxnSpPr/>
            <p:nvPr/>
          </p:nvCxnSpPr>
          <p:spPr>
            <a:xfrm>
              <a:off x="973879" y="4519267"/>
              <a:ext cx="1665823" cy="0"/>
            </a:xfrm>
            <a:prstGeom prst="straightConnector1">
              <a:avLst/>
            </a:prstGeom>
            <a:noFill/>
            <a:ln cap="flat" cmpd="sng" w="26425">
              <a:solidFill>
                <a:srgbClr val="3F3F3F"/>
              </a:solidFill>
              <a:prstDash val="dot"/>
              <a:round/>
              <a:headEnd len="sm" w="sm" type="none"/>
              <a:tailEnd len="med" w="med" type="stealth"/>
            </a:ln>
          </p:spPr>
        </p:cxnSp>
        <p:cxnSp>
          <p:nvCxnSpPr>
            <p:cNvPr id="320" name="Google Shape;320;p20"/>
            <p:cNvCxnSpPr/>
            <p:nvPr/>
          </p:nvCxnSpPr>
          <p:spPr>
            <a:xfrm rot="10800000">
              <a:off x="903905" y="4800887"/>
              <a:ext cx="1636718" cy="0"/>
            </a:xfrm>
            <a:prstGeom prst="straightConnector1">
              <a:avLst/>
            </a:prstGeom>
            <a:noFill/>
            <a:ln cap="flat" cmpd="sng" w="26425">
              <a:solidFill>
                <a:srgbClr val="3F3F3F"/>
              </a:solidFill>
              <a:prstDash val="dot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21" name="Google Shape;321;p20"/>
          <p:cNvGrpSpPr/>
          <p:nvPr/>
        </p:nvGrpSpPr>
        <p:grpSpPr>
          <a:xfrm>
            <a:off x="107504" y="4155926"/>
            <a:ext cx="2880320" cy="523220"/>
            <a:chOff x="903905" y="3507854"/>
            <a:chExt cx="1867895" cy="523220"/>
          </a:xfrm>
        </p:grpSpPr>
        <p:sp>
          <p:nvSpPr>
            <p:cNvPr id="322" name="Google Shape;322;p20"/>
            <p:cNvSpPr txBox="1"/>
            <p:nvPr/>
          </p:nvSpPr>
          <p:spPr>
            <a:xfrm>
              <a:off x="903905" y="3507854"/>
              <a:ext cx="186789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establecerColorRelleno("rosa")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3" name="Google Shape;323;p20"/>
            <p:cNvCxnSpPr/>
            <p:nvPr/>
          </p:nvCxnSpPr>
          <p:spPr>
            <a:xfrm>
              <a:off x="1270215" y="3867894"/>
              <a:ext cx="1299513" cy="0"/>
            </a:xfrm>
            <a:prstGeom prst="straightConnector1">
              <a:avLst/>
            </a:prstGeom>
            <a:noFill/>
            <a:ln cap="flat" cmpd="sng" w="26425">
              <a:solidFill>
                <a:srgbClr val="3F3F3F"/>
              </a:solidFill>
              <a:prstDash val="dot"/>
              <a:round/>
              <a:headEnd len="sm" w="sm" type="none"/>
              <a:tailEnd len="med" w="med" type="stealth"/>
            </a:ln>
          </p:spPr>
        </p:cxnSp>
      </p:grpSp>
      <p:sp>
        <p:nvSpPr>
          <p:cNvPr id="324" name="Google Shape;324;p20"/>
          <p:cNvSpPr/>
          <p:nvPr/>
        </p:nvSpPr>
        <p:spPr>
          <a:xfrm>
            <a:off x="4940114" y="4676441"/>
            <a:ext cx="1858256" cy="4386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44459" y="-13630"/>
                </a:moveTo>
                <a:lnTo>
                  <a:pt x="59221" y="-368360"/>
                </a:lnTo>
              </a:path>
            </a:pathLst>
          </a:custGeom>
          <a:solidFill>
            <a:srgbClr val="D9D9D9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lado1+lado2 + lado3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4966672" y="4676439"/>
            <a:ext cx="1858256" cy="4386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70294" y="-33174"/>
                </a:moveTo>
                <a:lnTo>
                  <a:pt x="77674" y="-215915"/>
                </a:lnTo>
              </a:path>
            </a:pathLst>
          </a:custGeom>
          <a:solidFill>
            <a:srgbClr val="D9D9D9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colorR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4959894" y="4704881"/>
            <a:ext cx="1858256" cy="4386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98896" y="-9721"/>
                </a:moveTo>
                <a:lnTo>
                  <a:pt x="102584" y="-94740"/>
                </a:lnTo>
              </a:path>
            </a:pathLst>
          </a:custGeom>
          <a:solidFill>
            <a:srgbClr val="D9D9D9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colorR=nColor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Conceptos básicos de POO. </a:t>
            </a:r>
            <a:r>
              <a:rPr b="1" lang="es-ES" sz="2800"/>
              <a:t>Clase</a:t>
            </a:r>
            <a:endParaRPr b="1" sz="2800"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457199" y="1145992"/>
            <a:ext cx="8293911" cy="79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s-ES" sz="2400"/>
              <a:t>¿Cuántos objetos ves?</a:t>
            </a:r>
            <a:endParaRPr sz="2400"/>
          </a:p>
        </p:txBody>
      </p:sp>
      <p:sp>
        <p:nvSpPr>
          <p:cNvPr id="334" name="Google Shape;334;p21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335" name="Google Shape;335;p2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592599" y="237851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21"/>
          <p:cNvGrpSpPr/>
          <p:nvPr/>
        </p:nvGrpSpPr>
        <p:grpSpPr>
          <a:xfrm>
            <a:off x="572984" y="2239879"/>
            <a:ext cx="4100362" cy="2849670"/>
            <a:chOff x="539220" y="2550121"/>
            <a:chExt cx="4100362" cy="3166300"/>
          </a:xfrm>
        </p:grpSpPr>
        <p:grpSp>
          <p:nvGrpSpPr>
            <p:cNvPr id="339" name="Google Shape;339;p21"/>
            <p:cNvGrpSpPr/>
            <p:nvPr/>
          </p:nvGrpSpPr>
          <p:grpSpPr>
            <a:xfrm>
              <a:off x="539220" y="2550121"/>
              <a:ext cx="4100362" cy="3166300"/>
              <a:chOff x="-217" y="10662"/>
              <a:chExt cx="6104" cy="3864"/>
            </a:xfrm>
          </p:grpSpPr>
          <p:grpSp>
            <p:nvGrpSpPr>
              <p:cNvPr id="340" name="Google Shape;340;p21"/>
              <p:cNvGrpSpPr/>
              <p:nvPr/>
            </p:nvGrpSpPr>
            <p:grpSpPr>
              <a:xfrm>
                <a:off x="212" y="10662"/>
                <a:ext cx="5675" cy="3864"/>
                <a:chOff x="212" y="9043"/>
                <a:chExt cx="5675" cy="3864"/>
              </a:xfrm>
            </p:grpSpPr>
            <p:sp>
              <p:nvSpPr>
                <p:cNvPr id="341" name="Google Shape;341;p21"/>
                <p:cNvSpPr/>
                <p:nvPr/>
              </p:nvSpPr>
              <p:spPr>
                <a:xfrm>
                  <a:off x="212" y="9043"/>
                  <a:ext cx="5359" cy="3864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200"/>
                    <a:buFont typeface="Arial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21"/>
                <p:cNvSpPr/>
                <p:nvPr/>
              </p:nvSpPr>
              <p:spPr>
                <a:xfrm>
                  <a:off x="1243" y="9883"/>
                  <a:ext cx="1943" cy="469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calcularArea()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21"/>
                <p:cNvSpPr/>
                <p:nvPr/>
              </p:nvSpPr>
              <p:spPr>
                <a:xfrm>
                  <a:off x="1243" y="10475"/>
                  <a:ext cx="2242" cy="417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calcularPerimetro()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21"/>
                <p:cNvSpPr/>
                <p:nvPr/>
              </p:nvSpPr>
              <p:spPr>
                <a:xfrm>
                  <a:off x="1175" y="11265"/>
                  <a:ext cx="2336" cy="448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obtenerColorRelleno()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21"/>
                <p:cNvSpPr txBox="1"/>
                <p:nvPr/>
              </p:nvSpPr>
              <p:spPr>
                <a:xfrm>
                  <a:off x="1175" y="9445"/>
                  <a:ext cx="2011" cy="5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Comportamiento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21"/>
                <p:cNvSpPr txBox="1"/>
                <p:nvPr/>
              </p:nvSpPr>
              <p:spPr>
                <a:xfrm>
                  <a:off x="3166" y="9330"/>
                  <a:ext cx="1977" cy="5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Estado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Interno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21"/>
                <p:cNvSpPr/>
                <p:nvPr/>
              </p:nvSpPr>
              <p:spPr>
                <a:xfrm>
                  <a:off x="3643" y="9885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lado1: 10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21"/>
                <p:cNvSpPr/>
                <p:nvPr/>
              </p:nvSpPr>
              <p:spPr>
                <a:xfrm>
                  <a:off x="3643" y="10301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lado2: 20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21"/>
                <p:cNvSpPr/>
                <p:nvPr/>
              </p:nvSpPr>
              <p:spPr>
                <a:xfrm>
                  <a:off x="3643" y="11265"/>
                  <a:ext cx="1495" cy="469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colorR: azul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21"/>
                <p:cNvSpPr txBox="1"/>
                <p:nvPr/>
              </p:nvSpPr>
              <p:spPr>
                <a:xfrm>
                  <a:off x="1800" y="10797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21"/>
                <p:cNvSpPr txBox="1"/>
                <p:nvPr/>
              </p:nvSpPr>
              <p:spPr>
                <a:xfrm>
                  <a:off x="3990" y="10799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52" name="Google Shape;352;p21"/>
              <p:cNvCxnSpPr/>
              <p:nvPr/>
            </p:nvCxnSpPr>
            <p:spPr>
              <a:xfrm>
                <a:off x="-217" y="11787"/>
                <a:ext cx="1460" cy="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3" name="Google Shape;353;p21"/>
              <p:cNvCxnSpPr/>
              <p:nvPr/>
            </p:nvCxnSpPr>
            <p:spPr>
              <a:xfrm>
                <a:off x="-217" y="12307"/>
                <a:ext cx="1460" cy="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4" name="Google Shape;354;p21"/>
              <p:cNvCxnSpPr/>
              <p:nvPr/>
            </p:nvCxnSpPr>
            <p:spPr>
              <a:xfrm>
                <a:off x="-217" y="13140"/>
                <a:ext cx="139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55" name="Google Shape;355;p21"/>
            <p:cNvSpPr/>
            <p:nvPr/>
          </p:nvSpPr>
          <p:spPr>
            <a:xfrm>
              <a:off x="1474092" y="4890047"/>
              <a:ext cx="2344064" cy="38421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establecer</a:t>
              </a:r>
              <a:r>
                <a:rPr b="0" i="0" lang="es-E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ColorRelleno(nColor)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6" name="Google Shape;356;p21"/>
            <p:cNvCxnSpPr/>
            <p:nvPr/>
          </p:nvCxnSpPr>
          <p:spPr>
            <a:xfrm>
              <a:off x="584899" y="5082155"/>
              <a:ext cx="93507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57" name="Google Shape;357;p21"/>
          <p:cNvSpPr/>
          <p:nvPr/>
        </p:nvSpPr>
        <p:spPr>
          <a:xfrm>
            <a:off x="1460006" y="1597293"/>
            <a:ext cx="912359" cy="539110"/>
          </a:xfrm>
          <a:prstGeom prst="triangle">
            <a:avLst>
              <a:gd fmla="val 69968" name="adj"/>
            </a:avLst>
          </a:prstGeom>
          <a:solidFill>
            <a:srgbClr val="4BACC6"/>
          </a:solidFill>
          <a:ln cap="flat" cmpd="sng" w="38100">
            <a:solidFill>
              <a:srgbClr val="97470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05867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4935106" y="1455041"/>
            <a:ext cx="1008112" cy="704356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" name="Google Shape;359;p21"/>
          <p:cNvGrpSpPr/>
          <p:nvPr/>
        </p:nvGrpSpPr>
        <p:grpSpPr>
          <a:xfrm>
            <a:off x="4504086" y="2201898"/>
            <a:ext cx="4100362" cy="2849670"/>
            <a:chOff x="539220" y="2550121"/>
            <a:chExt cx="4100362" cy="3166300"/>
          </a:xfrm>
        </p:grpSpPr>
        <p:grpSp>
          <p:nvGrpSpPr>
            <p:cNvPr id="360" name="Google Shape;360;p21"/>
            <p:cNvGrpSpPr/>
            <p:nvPr/>
          </p:nvGrpSpPr>
          <p:grpSpPr>
            <a:xfrm>
              <a:off x="539220" y="2550121"/>
              <a:ext cx="4100362" cy="3166300"/>
              <a:chOff x="-217" y="10662"/>
              <a:chExt cx="6104" cy="3864"/>
            </a:xfrm>
          </p:grpSpPr>
          <p:grpSp>
            <p:nvGrpSpPr>
              <p:cNvPr id="361" name="Google Shape;361;p21"/>
              <p:cNvGrpSpPr/>
              <p:nvPr/>
            </p:nvGrpSpPr>
            <p:grpSpPr>
              <a:xfrm>
                <a:off x="212" y="10662"/>
                <a:ext cx="5675" cy="3864"/>
                <a:chOff x="212" y="9043"/>
                <a:chExt cx="5675" cy="3864"/>
              </a:xfrm>
            </p:grpSpPr>
            <p:sp>
              <p:nvSpPr>
                <p:cNvPr id="362" name="Google Shape;362;p21"/>
                <p:cNvSpPr/>
                <p:nvPr/>
              </p:nvSpPr>
              <p:spPr>
                <a:xfrm>
                  <a:off x="212" y="9043"/>
                  <a:ext cx="5359" cy="3864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200"/>
                    <a:buFont typeface="Arial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21"/>
                <p:cNvSpPr/>
                <p:nvPr/>
              </p:nvSpPr>
              <p:spPr>
                <a:xfrm>
                  <a:off x="1243" y="9883"/>
                  <a:ext cx="1943" cy="469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calcularArea()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21"/>
                <p:cNvSpPr/>
                <p:nvPr/>
              </p:nvSpPr>
              <p:spPr>
                <a:xfrm>
                  <a:off x="1243" y="10475"/>
                  <a:ext cx="2077" cy="463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calcularPerimetro()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21"/>
                <p:cNvSpPr/>
                <p:nvPr/>
              </p:nvSpPr>
              <p:spPr>
                <a:xfrm>
                  <a:off x="1175" y="11265"/>
                  <a:ext cx="2361" cy="46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obtenerColorRelleno()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21"/>
                <p:cNvSpPr txBox="1"/>
                <p:nvPr/>
              </p:nvSpPr>
              <p:spPr>
                <a:xfrm>
                  <a:off x="1385" y="9462"/>
                  <a:ext cx="2070" cy="5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Comportamiento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367;p21"/>
                <p:cNvSpPr txBox="1"/>
                <p:nvPr/>
              </p:nvSpPr>
              <p:spPr>
                <a:xfrm>
                  <a:off x="3166" y="9330"/>
                  <a:ext cx="1977" cy="5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Estado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Interno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21"/>
                <p:cNvSpPr/>
                <p:nvPr/>
              </p:nvSpPr>
              <p:spPr>
                <a:xfrm>
                  <a:off x="3643" y="9885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lado1: 10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21"/>
                <p:cNvSpPr/>
                <p:nvPr/>
              </p:nvSpPr>
              <p:spPr>
                <a:xfrm>
                  <a:off x="3643" y="10301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lado2: 10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21"/>
                <p:cNvSpPr/>
                <p:nvPr/>
              </p:nvSpPr>
              <p:spPr>
                <a:xfrm>
                  <a:off x="3643" y="11265"/>
                  <a:ext cx="1765" cy="469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colorR: amarillo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21"/>
                <p:cNvSpPr txBox="1"/>
                <p:nvPr/>
              </p:nvSpPr>
              <p:spPr>
                <a:xfrm>
                  <a:off x="1800" y="10797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Google Shape;372;p21"/>
                <p:cNvSpPr txBox="1"/>
                <p:nvPr/>
              </p:nvSpPr>
              <p:spPr>
                <a:xfrm>
                  <a:off x="3990" y="10799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73" name="Google Shape;373;p21"/>
              <p:cNvCxnSpPr/>
              <p:nvPr/>
            </p:nvCxnSpPr>
            <p:spPr>
              <a:xfrm>
                <a:off x="-217" y="11787"/>
                <a:ext cx="1460" cy="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4" name="Google Shape;374;p21"/>
              <p:cNvCxnSpPr/>
              <p:nvPr/>
            </p:nvCxnSpPr>
            <p:spPr>
              <a:xfrm>
                <a:off x="-217" y="12307"/>
                <a:ext cx="1460" cy="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5" name="Google Shape;375;p21"/>
              <p:cNvCxnSpPr/>
              <p:nvPr/>
            </p:nvCxnSpPr>
            <p:spPr>
              <a:xfrm>
                <a:off x="-217" y="13140"/>
                <a:ext cx="139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76" name="Google Shape;376;p21"/>
            <p:cNvSpPr/>
            <p:nvPr/>
          </p:nvSpPr>
          <p:spPr>
            <a:xfrm>
              <a:off x="1474091" y="4890047"/>
              <a:ext cx="2528335" cy="38421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establecerC</a:t>
              </a:r>
              <a:r>
                <a:rPr b="0" i="0" lang="es-E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olorRelleno(nColor)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7" name="Google Shape;377;p21"/>
            <p:cNvCxnSpPr/>
            <p:nvPr/>
          </p:nvCxnSpPr>
          <p:spPr>
            <a:xfrm>
              <a:off x="584899" y="5082155"/>
              <a:ext cx="93507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ridad">
  <a:themeElements>
    <a:clrScheme name="Ejecutivo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