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58" r:id="rId4"/>
    <p:sldId id="260" r:id="rId5"/>
    <p:sldId id="261" r:id="rId6"/>
    <p:sldId id="262" r:id="rId7"/>
    <p:sldId id="273" r:id="rId8"/>
    <p:sldId id="263" r:id="rId9"/>
    <p:sldId id="278" r:id="rId10"/>
    <p:sldId id="279" r:id="rId11"/>
    <p:sldId id="275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4" autoAdjust="0"/>
  </p:normalViewPr>
  <p:slideViewPr>
    <p:cSldViewPr>
      <p:cViewPr>
        <p:scale>
          <a:sx n="66" d="100"/>
          <a:sy n="66" d="100"/>
        </p:scale>
        <p:origin x="-1506" y="-5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CBFE-67E4-448D-B08A-69D82C2534AC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40E5-BB30-4608-83B2-600531ED0C0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4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54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8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7833-E62F-4758-9B49-4E118672F204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7EC6-9902-4D5B-81BC-DB842A2C35DA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7ED5-D12C-4C39-9416-7173D842FCF8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326-46F2-42FD-A660-074C71BFA5B5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2B3-02BF-4FE4-8F0E-9410AC8DEDFF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3CD9-E017-45BC-A9EA-1C01B43464AC}" type="datetime1">
              <a:rPr lang="es-ES" smtClean="0"/>
              <a:t>14/04/2020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5FD6-3201-491E-9AEC-B74A6CC250EF}" type="datetime1">
              <a:rPr lang="es-ES" smtClean="0"/>
              <a:t>14/04/2020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C99-82F4-4507-A01D-7EE179A05635}" type="datetime1">
              <a:rPr lang="es-ES" smtClean="0"/>
              <a:t>14/04/2020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537-18B8-4F08-8A55-B6B772C917B6}" type="datetime1">
              <a:rPr lang="es-ES" smtClean="0"/>
              <a:t>14/04/2020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5DF7-035E-4BE6-AF6E-6AEEABEC5048}" type="datetime1">
              <a:rPr lang="es-ES" smtClean="0"/>
              <a:t>14/04/2020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582-7406-4AF2-9777-5F78FE24F595}" type="datetime1">
              <a:rPr lang="es-ES" smtClean="0"/>
              <a:t>14/04/2020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94C6CE-AE7A-4B29-9621-78B483B2AB55}" type="datetime1">
              <a:rPr lang="es-ES" smtClean="0"/>
              <a:t>14/04/2020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 smtClean="0"/>
              <a:t>Tema: POO utilizando java. </a:t>
            </a:r>
            <a:r>
              <a:rPr lang="es-ES" sz="3200" smtClean="0"/>
              <a:t>Parte I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</a:t>
            </a:r>
            <a:r>
              <a:rPr lang="es-ES" sz="2800" dirty="0" smtClean="0"/>
              <a:t>comportamiento. Parámetros.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8892480" cy="36576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 smtClean="0"/>
          </a:p>
          <a:p>
            <a:pPr marL="274320" lvl="1" indent="0">
              <a:buNone/>
            </a:pPr>
            <a:r>
              <a:rPr lang="es-ES" sz="1800" i="1" dirty="0" smtClean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 smtClean="0">
                <a:solidFill>
                  <a:schemeClr val="tx2"/>
                </a:solidFill>
              </a:rPr>
              <a:t>Si se modifica la referencia del </a:t>
            </a:r>
            <a:r>
              <a:rPr lang="es-ES" sz="1600" dirty="0" err="1" smtClean="0">
                <a:solidFill>
                  <a:schemeClr val="tx2"/>
                </a:solidFill>
              </a:rPr>
              <a:t>parám</a:t>
            </a:r>
            <a:r>
              <a:rPr lang="es-ES" sz="1600" dirty="0" smtClean="0">
                <a:solidFill>
                  <a:schemeClr val="tx2"/>
                </a:solidFill>
              </a:rPr>
              <a:t>. formal, el </a:t>
            </a:r>
            <a:r>
              <a:rPr lang="es-ES" sz="1600" dirty="0" err="1" smtClean="0">
                <a:solidFill>
                  <a:schemeClr val="tx2"/>
                </a:solidFill>
              </a:rPr>
              <a:t>parám</a:t>
            </a:r>
            <a:r>
              <a:rPr lang="es-ES" sz="1600" dirty="0" smtClean="0">
                <a:solidFill>
                  <a:schemeClr val="tx2"/>
                </a:solidFill>
              </a:rPr>
              <a:t>. actual sigue referenciando al mismo objeto.</a:t>
            </a:r>
            <a:r>
              <a:rPr lang="es-ES" sz="16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Main</a:t>
            </a:r>
            <a:endParaRPr lang="es-ES" sz="1200" b="1" u="sng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Libro l1 = </a:t>
            </a:r>
            <a:r>
              <a:rPr lang="es-ES" sz="1200" smtClean="0"/>
              <a:t>new Libro();</a:t>
            </a:r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Libro l2 = new Libro();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l2.setTitulo("Java");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…</a:t>
            </a:r>
          </a:p>
          <a:p>
            <a:r>
              <a:rPr lang="es-ES" sz="1200" dirty="0" smtClean="0"/>
              <a:t>  l1.hacerTres(l2);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(l2.getTitulo());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Libro{</a:t>
            </a:r>
          </a:p>
          <a:p>
            <a:r>
              <a:rPr lang="es-ES" sz="1200" dirty="0" smtClean="0"/>
              <a:t>      …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hacerTres</a:t>
            </a:r>
            <a:r>
              <a:rPr lang="es-ES" sz="1200" dirty="0" smtClean="0"/>
              <a:t>(Libro l){</a:t>
            </a:r>
          </a:p>
          <a:p>
            <a:r>
              <a:rPr lang="es-ES" sz="1200" dirty="0" smtClean="0"/>
              <a:t>         l= new Libro();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       </a:t>
            </a:r>
            <a:r>
              <a:rPr lang="es-ES" sz="1200" dirty="0" err="1" smtClean="0"/>
              <a:t>l.setTitulo</a:t>
            </a:r>
            <a:r>
              <a:rPr lang="es-ES" sz="1200" dirty="0" smtClean="0"/>
              <a:t>("otro");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Elipse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"Java"</a:t>
            </a:r>
          </a:p>
          <a:p>
            <a:pPr algn="ctr"/>
            <a:endParaRPr lang="es-ES" sz="1400" dirty="0" smtClean="0"/>
          </a:p>
          <a:p>
            <a:pPr algn="ctr"/>
            <a:r>
              <a:rPr lang="es-ES" sz="1400" dirty="0" smtClean="0"/>
              <a:t>….</a:t>
            </a:r>
            <a:endParaRPr lang="es-AR" sz="1400" dirty="0"/>
          </a:p>
        </p:txBody>
      </p:sp>
      <p:sp>
        <p:nvSpPr>
          <p:cNvPr id="12" name="11 Rectángulo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l2 </a:t>
            </a:r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l (parámetro formal)</a:t>
            </a:r>
            <a:endParaRPr lang="es-AR" sz="14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9" idx="0"/>
          </p:cNvCxnSpPr>
          <p:nvPr/>
        </p:nvCxnSpPr>
        <p:spPr>
          <a:xfrm>
            <a:off x="6323012" y="3785431"/>
            <a:ext cx="7385" cy="31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"Otro"</a:t>
            </a:r>
          </a:p>
          <a:p>
            <a:pPr algn="ctr"/>
            <a:r>
              <a:rPr lang="es-ES" sz="1400" dirty="0" smtClean="0"/>
              <a:t>….</a:t>
            </a:r>
          </a:p>
          <a:p>
            <a:pPr algn="ctr"/>
            <a:endParaRPr lang="es-AR" sz="14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l1 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….</a:t>
            </a:r>
            <a:endParaRPr lang="es-AR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¿Qué imprime?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02272" y="4794706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Imprime: "Java"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02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2" grpId="0"/>
      <p:bldP spid="13" grpId="0"/>
      <p:bldP spid="13" grpId="1"/>
      <p:bldP spid="19" grpId="0" animBg="1"/>
      <p:bldP spid="19" grpId="1" animBg="1"/>
      <p:bldP spid="16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chemeClr val="bg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Definición de clases. Ejemplo 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Libro</a:t>
            </a:r>
            <a:r>
              <a:rPr lang="en-US" sz="1400" b="1" dirty="0"/>
              <a:t> {</a:t>
            </a:r>
          </a:p>
          <a:p>
            <a:r>
              <a:rPr lang="es-AR" sz="1400" dirty="0"/>
              <a:t> </a:t>
            </a:r>
            <a:r>
              <a:rPr lang="es-AR" sz="1400" dirty="0" smtClean="0"/>
              <a:t>  </a:t>
            </a:r>
            <a:r>
              <a:rPr lang="es-AR" sz="1400" dirty="0" err="1" smtClean="0">
                <a:solidFill>
                  <a:srgbClr val="FF0000"/>
                </a:solidFill>
              </a:rPr>
              <a:t>private</a:t>
            </a:r>
            <a:r>
              <a:rPr lang="es-AR" sz="1400" dirty="0" smtClean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titulo;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</a:t>
            </a:r>
            <a:r>
              <a:rPr lang="es-AR" sz="1400" dirty="0" err="1"/>
              <a:t>primerAutor</a:t>
            </a:r>
            <a:r>
              <a:rPr lang="es-AR" sz="1400" dirty="0"/>
              <a:t>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editorial;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añoEdicion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ISBN;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double</a:t>
            </a:r>
            <a:r>
              <a:rPr lang="es-AR" sz="1400" dirty="0"/>
              <a:t> precio; </a:t>
            </a:r>
            <a:r>
              <a:rPr lang="en-US" sz="1400" b="1" dirty="0" smtClean="0"/>
              <a:t>  </a:t>
            </a:r>
          </a:p>
          <a:p>
            <a:r>
              <a:rPr lang="en-US" sz="1400" b="1" dirty="0" smtClean="0"/>
              <a:t>  </a:t>
            </a:r>
            <a:endParaRPr lang="en-US" sz="1400" b="1" dirty="0"/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getTitulo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dirty="0"/>
              <a:t>void </a:t>
            </a:r>
            <a:r>
              <a:rPr lang="en-US" sz="1400" dirty="0" err="1"/>
              <a:t>setTitulo</a:t>
            </a:r>
            <a:r>
              <a:rPr lang="en-US" sz="1400" dirty="0"/>
              <a:t>(String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titulo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double </a:t>
            </a:r>
            <a:r>
              <a:rPr lang="en-US" sz="1400" dirty="0" err="1"/>
              <a:t>getPrecio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 smtClean="0"/>
              <a:t>  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… </a:t>
            </a:r>
            <a:endParaRPr lang="en-US" sz="1400" b="1" dirty="0"/>
          </a:p>
          <a:p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    public</a:t>
            </a:r>
            <a:r>
              <a:rPr lang="en-US" sz="1400" dirty="0" smtClean="0"/>
              <a:t> void </a:t>
            </a:r>
            <a:r>
              <a:rPr lang="en-US" sz="1400" dirty="0" err="1" smtClean="0"/>
              <a:t>setPrecio</a:t>
            </a:r>
            <a:r>
              <a:rPr lang="en-US" sz="1400" dirty="0" smtClean="0"/>
              <a:t>(double </a:t>
            </a:r>
            <a:r>
              <a:rPr lang="en-US" sz="1400" dirty="0" err="1" smtClean="0"/>
              <a:t>unPrecio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precio</a:t>
            </a:r>
            <a:r>
              <a:rPr lang="en-US" sz="1400" dirty="0"/>
              <a:t>= </a:t>
            </a:r>
            <a:r>
              <a:rPr lang="en-US" sz="1400" dirty="0" err="1"/>
              <a:t>unPrecio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 smtClean="0"/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 smtClean="0"/>
              <a:t>(){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String aux</a:t>
            </a:r>
            <a:r>
              <a:rPr lang="en-US" sz="1400" dirty="0" smtClean="0"/>
              <a:t> = </a:t>
            </a:r>
            <a:r>
              <a:rPr lang="en-US" sz="1400" dirty="0" err="1"/>
              <a:t>titulo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" </a:t>
            </a:r>
            <a:r>
              <a:rPr lang="en-US" sz="1400" dirty="0"/>
              <a:t>+ </a:t>
            </a:r>
            <a:r>
              <a:rPr lang="en-US" sz="1400" dirty="0" err="1"/>
              <a:t>primerAutor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n-US" sz="1400" dirty="0"/>
              <a:t>+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añoEdicion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n-US" sz="1400" dirty="0"/>
              <a:t>+ </a:t>
            </a:r>
            <a:r>
              <a:rPr lang="en-US" sz="1400" dirty="0" smtClean="0"/>
              <a:t>ISBN;</a:t>
            </a:r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dirty="0" smtClean="0"/>
              <a:t>return </a:t>
            </a:r>
            <a:r>
              <a:rPr lang="en-US" sz="1400" dirty="0" smtClean="0">
                <a:solidFill>
                  <a:srgbClr val="0070C0"/>
                </a:solidFill>
              </a:rPr>
              <a:t>aux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 }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</a:t>
            </a:r>
            <a:r>
              <a:rPr lang="es-AR" sz="1200" dirty="0" smtClean="0"/>
              <a:t>libros. Un Libro se caracteriza </a:t>
            </a:r>
            <a:r>
              <a:rPr lang="es-AR" sz="1200" dirty="0"/>
              <a:t>por</a:t>
            </a:r>
            <a:r>
              <a:rPr lang="es-AR" sz="1200" dirty="0" smtClean="0"/>
              <a:t>: </a:t>
            </a:r>
            <a:r>
              <a:rPr lang="es-AR" sz="1200" dirty="0"/>
              <a:t>título, </a:t>
            </a:r>
            <a:r>
              <a:rPr lang="es-AR" sz="1200" dirty="0" smtClean="0"/>
              <a:t>nombre </a:t>
            </a:r>
            <a:r>
              <a:rPr lang="es-AR" sz="1200" dirty="0"/>
              <a:t>del primer autor, </a:t>
            </a:r>
            <a:r>
              <a:rPr lang="es-AR" sz="1200" dirty="0" smtClean="0"/>
              <a:t>editorial</a:t>
            </a:r>
            <a:r>
              <a:rPr lang="es-AR" sz="1200" dirty="0"/>
              <a:t>, </a:t>
            </a:r>
            <a:r>
              <a:rPr lang="es-AR" sz="1200" dirty="0" smtClean="0"/>
              <a:t>año </a:t>
            </a:r>
            <a:r>
              <a:rPr lang="es-AR" sz="1200" dirty="0"/>
              <a:t>de edición, </a:t>
            </a:r>
            <a:r>
              <a:rPr lang="es-AR" sz="1200" dirty="0" smtClean="0"/>
              <a:t>ISBN</a:t>
            </a:r>
            <a:r>
              <a:rPr lang="es-AR" sz="1200" dirty="0"/>
              <a:t>, </a:t>
            </a:r>
            <a:r>
              <a:rPr lang="es-AR" sz="1200" dirty="0" smtClean="0"/>
              <a:t>precio.</a:t>
            </a:r>
          </a:p>
          <a:p>
            <a:r>
              <a:rPr lang="es-AR" sz="1200" dirty="0" smtClean="0"/>
              <a:t>El </a:t>
            </a:r>
            <a:r>
              <a:rPr lang="es-AR" sz="1200" dirty="0"/>
              <a:t>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</a:t>
            </a:r>
            <a:r>
              <a:rPr lang="es-AR" sz="1050" dirty="0" smtClean="0"/>
              <a:t>su </a:t>
            </a:r>
            <a:r>
              <a:rPr lang="es-AR" sz="1050" dirty="0"/>
              <a:t>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  <a:endParaRPr lang="es-AR" sz="1050" dirty="0" smtClean="0"/>
          </a:p>
          <a:p>
            <a:r>
              <a:rPr lang="es-AR" sz="1050" dirty="0" smtClean="0"/>
              <a:t>     </a:t>
            </a:r>
            <a:r>
              <a:rPr lang="es-AR" sz="1050" dirty="0" err="1" smtClean="0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</a:t>
            </a:r>
            <a:r>
              <a:rPr lang="es-AR" sz="1050" i="1" dirty="0" smtClean="0"/>
              <a:t>   </a:t>
            </a:r>
          </a:p>
          <a:p>
            <a:r>
              <a:rPr lang="es-AR" sz="1050" i="1" dirty="0"/>
              <a:t> </a:t>
            </a:r>
            <a:r>
              <a:rPr lang="es-AR" sz="1050" i="1" dirty="0" smtClean="0"/>
              <a:t>    ISBN</a:t>
            </a:r>
            <a:r>
              <a:rPr lang="es-AR" sz="1050" i="1" dirty="0"/>
              <a:t>: 978-0071809252”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67694" y="2175626"/>
            <a:ext cx="216880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Libro.java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Estado (características)</a:t>
            </a:r>
            <a:endParaRPr lang="es-ES" b="1" dirty="0"/>
          </a:p>
        </p:txBody>
      </p:sp>
      <p:sp>
        <p:nvSpPr>
          <p:cNvPr id="13" name="12 Flecha abajo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Métodos (acciones)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chemeClr val="tx2"/>
                </a:solidFill>
              </a:rPr>
              <a:t>aux</a:t>
            </a:r>
            <a:r>
              <a:rPr lang="es-ES" b="1" dirty="0" smtClean="0">
                <a:solidFill>
                  <a:schemeClr val="tx2"/>
                </a:solidFill>
              </a:rPr>
              <a:t>: variable local al método</a:t>
            </a:r>
            <a:endParaRPr lang="es-E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/>
      <p:bldP spid="13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Repaso. Instanciación (creación de objetos)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657600"/>
          </a:xfrm>
        </p:spPr>
        <p:txBody>
          <a:bodyPr>
            <a:normAutofit/>
          </a:bodyPr>
          <a:lstStyle/>
          <a:p>
            <a:r>
              <a:rPr lang="es-ES" sz="1600" b="1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</a:t>
            </a:r>
            <a:r>
              <a:rPr lang="es-ES" sz="1600" dirty="0" smtClean="0"/>
              <a:t>       </a:t>
            </a:r>
            <a:r>
              <a:rPr lang="es-AR" sz="1400" dirty="0" err="1" smtClean="0"/>
              <a:t>NombreDeClase</a:t>
            </a:r>
            <a:r>
              <a:rPr lang="es-AR" sz="1400" dirty="0" smtClean="0"/>
              <a:t> </a:t>
            </a:r>
            <a:r>
              <a:rPr lang="es-AR" sz="1400" dirty="0" err="1"/>
              <a:t>miVariable</a:t>
            </a:r>
            <a:r>
              <a:rPr lang="es-AR" sz="1400" dirty="0" smtClean="0"/>
              <a:t>;                     </a:t>
            </a:r>
            <a:endParaRPr lang="es-ES" sz="1400" dirty="0"/>
          </a:p>
          <a:p>
            <a:r>
              <a:rPr lang="es-ES" sz="1600" b="1" dirty="0"/>
              <a:t>Enviar a la clase el mensaje de creación:</a:t>
            </a:r>
          </a:p>
          <a:p>
            <a:pPr marL="0" indent="0">
              <a:buNone/>
            </a:pPr>
            <a:r>
              <a:rPr lang="es-ES" sz="1600" dirty="0" smtClean="0"/>
              <a:t>          </a:t>
            </a:r>
            <a:r>
              <a:rPr lang="es-ES" sz="1400" dirty="0" err="1" smtClean="0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 smtClean="0"/>
              <a:t>();      </a:t>
            </a:r>
            <a:endParaRPr lang="es-ES" sz="1400" b="1" dirty="0"/>
          </a:p>
          <a:p>
            <a:r>
              <a:rPr lang="es-ES" sz="1600" b="1" i="1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 smtClean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</a:t>
            </a:r>
            <a:r>
              <a:rPr lang="es-ES" sz="1400" dirty="0" smtClean="0"/>
              <a:t>new </a:t>
            </a:r>
            <a:r>
              <a:rPr lang="es-ES" sz="1400" dirty="0" err="1"/>
              <a:t>NombreDeClase</a:t>
            </a:r>
            <a:r>
              <a:rPr lang="es-ES" sz="1400" dirty="0" smtClean="0"/>
              <a:t>();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b="1" dirty="0"/>
              <a:t>Secuencia de pasos en la creación:</a:t>
            </a:r>
          </a:p>
          <a:p>
            <a:pPr lvl="1"/>
            <a:r>
              <a:rPr lang="es-ES" sz="1400" i="1" dirty="0" smtClean="0"/>
              <a:t>Reserva de </a:t>
            </a:r>
            <a:r>
              <a:rPr lang="es-ES" sz="1400" i="1" dirty="0"/>
              <a:t>Memoria. </a:t>
            </a:r>
            <a:r>
              <a:rPr lang="es-ES" sz="1400" dirty="0"/>
              <a:t>Las variables de instancia se inicializan a valores por </a:t>
            </a:r>
            <a:r>
              <a:rPr lang="es-ES" sz="1400" dirty="0" smtClean="0"/>
              <a:t>defecto o explícito </a:t>
            </a:r>
            <a:r>
              <a:rPr lang="es-ES" sz="1400" dirty="0"/>
              <a:t>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729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Libro </a:t>
            </a:r>
            <a:r>
              <a:rPr lang="es-ES" dirty="0" err="1" smtClean="0"/>
              <a:t>libro</a:t>
            </a:r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035472" y="2067694"/>
            <a:ext cx="26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libro </a:t>
            </a:r>
            <a:r>
              <a:rPr lang="es-ES" dirty="0"/>
              <a:t>= </a:t>
            </a:r>
            <a:r>
              <a:rPr lang="es-ES" dirty="0" smtClean="0"/>
              <a:t>new Libro();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940152" y="1203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 smtClean="0"/>
              <a:t>libro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new Libro();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Repaso. Envío de mensaje al objeto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Sintaxis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objeto.nombreMétodo</a:t>
            </a:r>
            <a:r>
              <a:rPr lang="es-ES" dirty="0" smtClean="0"/>
              <a:t>(parámetros actuales);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</a:t>
            </a:r>
            <a:r>
              <a:rPr lang="es-ES" sz="1800" dirty="0" smtClean="0">
                <a:solidFill>
                  <a:schemeClr val="tx2"/>
                </a:solidFill>
              </a:rPr>
              <a:t>Ejemplo </a:t>
            </a:r>
            <a:r>
              <a:rPr lang="es-ES" sz="1800" i="1" dirty="0" err="1" smtClean="0">
                <a:solidFill>
                  <a:schemeClr val="tx2"/>
                </a:solidFill>
              </a:rPr>
              <a:t>main</a:t>
            </a:r>
            <a:endParaRPr lang="es-ES" dirty="0" smtClean="0"/>
          </a:p>
          <a:p>
            <a:pPr marL="274320" lvl="1" indent="0">
              <a:buNone/>
            </a:pPr>
            <a:r>
              <a:rPr lang="es-ES" dirty="0" smtClean="0"/>
              <a:t>        Libro </a:t>
            </a:r>
            <a:r>
              <a:rPr lang="es-ES" dirty="0" err="1" smtClean="0"/>
              <a:t>libro</a:t>
            </a:r>
            <a:r>
              <a:rPr lang="es-ES" dirty="0" smtClean="0"/>
              <a:t> = new Libro();</a:t>
            </a:r>
          </a:p>
          <a:p>
            <a:pPr marL="274320" lvl="1" indent="0">
              <a:buNone/>
            </a:pPr>
            <a:r>
              <a:rPr lang="es-ES" dirty="0" smtClean="0"/>
              <a:t>        </a:t>
            </a:r>
            <a:r>
              <a:rPr lang="es-ES" dirty="0" err="1" smtClean="0"/>
              <a:t>libro.setTitulo</a:t>
            </a:r>
            <a:r>
              <a:rPr lang="es-ES" dirty="0"/>
              <a:t>("Java: A </a:t>
            </a:r>
            <a:r>
              <a:rPr lang="es-ES" dirty="0" err="1"/>
              <a:t>Beginner's</a:t>
            </a:r>
            <a:r>
              <a:rPr lang="es-ES" dirty="0"/>
              <a:t> Guide");</a:t>
            </a:r>
          </a:p>
          <a:p>
            <a:pPr marL="27432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  </a:t>
            </a:r>
            <a:r>
              <a:rPr lang="es-ES" dirty="0" err="1" smtClean="0"/>
              <a:t>libro.setEditorial</a:t>
            </a:r>
            <a:r>
              <a:rPr lang="es-ES" dirty="0"/>
              <a:t>("</a:t>
            </a:r>
            <a:r>
              <a:rPr lang="es-ES" dirty="0" err="1"/>
              <a:t>Mcgraw-Hill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 smtClean="0"/>
              <a:t>libro.setAñoEdicion</a:t>
            </a:r>
            <a:r>
              <a:rPr lang="es-ES" dirty="0" smtClean="0"/>
              <a:t>(2014</a:t>
            </a:r>
            <a:r>
              <a:rPr lang="es-ES" dirty="0"/>
              <a:t>);</a:t>
            </a:r>
          </a:p>
          <a:p>
            <a:pPr marL="274320" lvl="1" indent="0">
              <a:buNone/>
            </a:pPr>
            <a:r>
              <a:rPr lang="es-ES" dirty="0" smtClean="0"/>
              <a:t>        </a:t>
            </a:r>
            <a:r>
              <a:rPr lang="es-ES" dirty="0" err="1" smtClean="0"/>
              <a:t>libro.setPrimerAutor</a:t>
            </a:r>
            <a:r>
              <a:rPr lang="es-ES" dirty="0"/>
              <a:t>("Herbert </a:t>
            </a:r>
            <a:r>
              <a:rPr lang="es-ES" dirty="0" err="1"/>
              <a:t>Schildt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 smtClean="0"/>
              <a:t>libro.setISBN</a:t>
            </a:r>
            <a:r>
              <a:rPr lang="es-ES" dirty="0"/>
              <a:t>("978-0071809252");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 smtClean="0"/>
              <a:t>libro.setPrecio</a:t>
            </a:r>
            <a:r>
              <a:rPr lang="es-ES" dirty="0" smtClean="0"/>
              <a:t>(21.72</a:t>
            </a:r>
            <a:r>
              <a:rPr lang="es-ES" dirty="0"/>
              <a:t>);</a:t>
            </a:r>
          </a:p>
          <a:p>
            <a:pPr marL="27432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        </a:t>
            </a:r>
            <a:r>
              <a:rPr lang="es-ES" dirty="0" err="1" smtClean="0">
                <a:solidFill>
                  <a:schemeClr val="tx2"/>
                </a:solidFill>
              </a:rPr>
              <a:t>System.out.println</a:t>
            </a:r>
            <a:r>
              <a:rPr lang="es-ES" dirty="0" smtClean="0">
                <a:solidFill>
                  <a:schemeClr val="tx2"/>
                </a:solidFill>
              </a:rPr>
              <a:t>(</a:t>
            </a:r>
            <a:r>
              <a:rPr lang="es-ES" dirty="0" err="1" smtClean="0">
                <a:solidFill>
                  <a:schemeClr val="tx2"/>
                </a:solidFill>
              </a:rPr>
              <a:t>libro.toString</a:t>
            </a:r>
            <a:r>
              <a:rPr lang="es-ES" dirty="0">
                <a:solidFill>
                  <a:schemeClr val="tx2"/>
                </a:solidFill>
              </a:rPr>
              <a:t>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50" y="4161441"/>
            <a:ext cx="4511018" cy="95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089970" y="3507854"/>
            <a:ext cx="30243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Demo01Libro.java</a:t>
            </a:r>
            <a:endParaRPr lang="es-E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 smtClean="0"/>
              <a:t>Enunciado</a:t>
            </a:r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 smtClean="0"/>
              <a:t>Generar una clase para representar libros. Un libro se caracteriza por</a:t>
            </a:r>
            <a:r>
              <a:rPr lang="es-AR" sz="1800" dirty="0"/>
              <a:t>:  </a:t>
            </a:r>
            <a:r>
              <a:rPr lang="es-AR" sz="1800" dirty="0" smtClean="0"/>
              <a:t>título, nombre </a:t>
            </a:r>
            <a:r>
              <a:rPr lang="es-AR" sz="1800" dirty="0"/>
              <a:t>del </a:t>
            </a:r>
            <a:r>
              <a:rPr lang="es-AR" sz="1800" dirty="0" smtClean="0"/>
              <a:t>primer autor, nombre de la editorial, año de edición, ISBN, precio </a:t>
            </a:r>
          </a:p>
          <a:p>
            <a:endParaRPr lang="es-ES" sz="1800" dirty="0" smtClean="0"/>
          </a:p>
          <a:p>
            <a:r>
              <a:rPr lang="es-AR" sz="1800" dirty="0" smtClean="0"/>
              <a:t>El libro debe saber:</a:t>
            </a:r>
          </a:p>
          <a:p>
            <a:pPr lvl="1"/>
            <a:r>
              <a:rPr lang="es-AR" sz="1600" dirty="0" smtClean="0">
                <a:solidFill>
                  <a:schemeClr val="tx2"/>
                </a:solidFill>
              </a:rPr>
              <a:t>Devolver el valor de cada atributo.</a:t>
            </a:r>
          </a:p>
          <a:p>
            <a:pPr lvl="1"/>
            <a:r>
              <a:rPr lang="es-AR" sz="1600" dirty="0" smtClean="0">
                <a:solidFill>
                  <a:schemeClr val="accent3">
                    <a:lumMod val="75000"/>
                  </a:schemeClr>
                </a:solidFill>
              </a:rPr>
              <a:t>Modificar el valor de cada atributo. </a:t>
            </a:r>
          </a:p>
          <a:p>
            <a:pPr lvl="1"/>
            <a:r>
              <a:rPr lang="es-AR" sz="1600" smtClean="0">
                <a:solidFill>
                  <a:schemeClr val="accent5">
                    <a:lumMod val="75000"/>
                  </a:schemeClr>
                </a:solidFill>
              </a:rPr>
              <a:t>Devolver su </a:t>
            </a:r>
            <a:r>
              <a:rPr lang="es-AR" sz="1600" dirty="0" smtClean="0">
                <a:solidFill>
                  <a:schemeClr val="accent5">
                    <a:lumMod val="75000"/>
                  </a:schemeClr>
                </a:solidFill>
              </a:rPr>
              <a:t>representación en formato </a:t>
            </a:r>
            <a:r>
              <a:rPr lang="es-AR" sz="16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s-AR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274320" lvl="1" indent="0">
              <a:buNone/>
            </a:pPr>
            <a:r>
              <a:rPr lang="es-AR" sz="1600" dirty="0" err="1" smtClean="0"/>
              <a:t>Repr</a:t>
            </a:r>
            <a:r>
              <a:rPr lang="es-AR" sz="1600" dirty="0"/>
              <a:t>. </a:t>
            </a:r>
            <a:r>
              <a:rPr lang="es-AR" sz="1600" i="1" dirty="0" smtClean="0"/>
              <a:t>“Java</a:t>
            </a:r>
            <a:r>
              <a:rPr lang="es-AR" sz="1600" i="1" dirty="0"/>
              <a:t>: A </a:t>
            </a:r>
            <a:r>
              <a:rPr lang="es-AR" sz="1600" i="1" dirty="0" err="1"/>
              <a:t>Beginner's</a:t>
            </a:r>
            <a:r>
              <a:rPr lang="es-AR" sz="1600" i="1" dirty="0"/>
              <a:t> Guide por Herbert </a:t>
            </a:r>
            <a:r>
              <a:rPr lang="es-AR" sz="1600" i="1" dirty="0" err="1"/>
              <a:t>Schildt</a:t>
            </a:r>
            <a:r>
              <a:rPr lang="es-AR" sz="1600" i="1" dirty="0"/>
              <a:t> </a:t>
            </a:r>
            <a:r>
              <a:rPr lang="es-AR" sz="1600" i="1" dirty="0" smtClean="0"/>
              <a:t>– </a:t>
            </a:r>
          </a:p>
          <a:p>
            <a:pPr marL="274320" lvl="1" indent="0">
              <a:buNone/>
            </a:pPr>
            <a:r>
              <a:rPr lang="es-AR" sz="1600" i="1" dirty="0" smtClean="0"/>
              <a:t>2014 </a:t>
            </a:r>
            <a:r>
              <a:rPr lang="es-AR" sz="1600" i="1" dirty="0"/>
              <a:t>-  ISBN: </a:t>
            </a:r>
            <a:r>
              <a:rPr lang="es-AR" sz="1600" i="1" dirty="0" smtClean="0"/>
              <a:t>978-0071809252”</a:t>
            </a:r>
            <a:endParaRPr lang="es-AR" sz="16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7" name="6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Libro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titulo, </a:t>
              </a:r>
              <a:r>
                <a:rPr lang="es-ES" sz="1100" dirty="0" err="1" smtClean="0"/>
                <a:t>primerAutor</a:t>
              </a:r>
              <a:r>
                <a:rPr lang="es-ES" sz="1100" dirty="0" smtClean="0"/>
                <a:t>, editorial, </a:t>
              </a:r>
              <a:r>
                <a:rPr lang="es-ES" sz="1100" dirty="0" err="1" smtClean="0"/>
                <a:t>añoEdicion</a:t>
              </a:r>
              <a:r>
                <a:rPr lang="es-ES" sz="1100" dirty="0" smtClean="0"/>
                <a:t>, ISBN, precio</a:t>
              </a:r>
              <a:endParaRPr lang="es-ES" sz="11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String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getTitulo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smtClean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double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getPrecio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s-ES" sz="105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Definición de clases.</a:t>
            </a:r>
            <a:endParaRPr lang="es-ES" sz="28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Sintaxis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43608" y="1902646"/>
            <a:ext cx="6912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AR" dirty="0" err="1" smtClean="0"/>
              <a:t>public</a:t>
            </a:r>
            <a:r>
              <a:rPr lang="es-AR" b="1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 </a:t>
            </a:r>
            <a:r>
              <a:rPr lang="es-AR" dirty="0" err="1"/>
              <a:t>NombreDeClase</a:t>
            </a:r>
            <a:r>
              <a:rPr lang="es-AR" dirty="0"/>
              <a:t> { </a:t>
            </a:r>
            <a:endParaRPr lang="es-ES" dirty="0"/>
          </a:p>
          <a:p>
            <a:r>
              <a:rPr lang="es-AR" dirty="0"/>
              <a:t> </a:t>
            </a:r>
            <a:r>
              <a:rPr lang="es-AR" dirty="0" smtClean="0"/>
              <a:t>    /* </a:t>
            </a:r>
            <a:r>
              <a:rPr lang="es-AR" dirty="0"/>
              <a:t>Declaración del </a:t>
            </a:r>
            <a:r>
              <a:rPr lang="es-AR" b="1" i="1" dirty="0"/>
              <a:t>estado</a:t>
            </a:r>
            <a:r>
              <a:rPr lang="es-AR" dirty="0"/>
              <a:t> del </a:t>
            </a:r>
            <a:r>
              <a:rPr lang="es-AR" dirty="0" smtClean="0"/>
              <a:t>objeto*/</a:t>
            </a:r>
            <a:endParaRPr lang="es-ES" dirty="0"/>
          </a:p>
          <a:p>
            <a:r>
              <a:rPr lang="es-AR" dirty="0" smtClean="0"/>
              <a:t>     /* </a:t>
            </a:r>
            <a:r>
              <a:rPr lang="es-AR" dirty="0"/>
              <a:t>Declaración de </a:t>
            </a:r>
            <a:r>
              <a:rPr lang="es-AR" b="1" i="1" dirty="0"/>
              <a:t>constructor(es)</a:t>
            </a:r>
            <a:r>
              <a:rPr lang="es-AR" dirty="0"/>
              <a:t> </a:t>
            </a:r>
            <a:r>
              <a:rPr lang="es-AR" dirty="0" smtClean="0"/>
              <a:t>*/</a:t>
            </a:r>
            <a:endParaRPr lang="es-ES" dirty="0"/>
          </a:p>
          <a:p>
            <a:r>
              <a:rPr lang="es-AR" dirty="0" smtClean="0"/>
              <a:t>     /* </a:t>
            </a:r>
            <a:r>
              <a:rPr lang="es-AR" dirty="0"/>
              <a:t>Declaración de </a:t>
            </a:r>
            <a:r>
              <a:rPr lang="es-AR" b="1" i="1" dirty="0"/>
              <a:t>métodos</a:t>
            </a:r>
            <a:r>
              <a:rPr lang="es-AR" dirty="0"/>
              <a:t> que </a:t>
            </a:r>
            <a:r>
              <a:rPr lang="es-AR" dirty="0" smtClean="0"/>
              <a:t>implementan </a:t>
            </a:r>
            <a:r>
              <a:rPr lang="es-AR" i="1" dirty="0" smtClean="0"/>
              <a:t>acciones</a:t>
            </a:r>
            <a:r>
              <a:rPr lang="es-AR" dirty="0" smtClean="0"/>
              <a:t> */</a:t>
            </a:r>
            <a:endParaRPr lang="es-ES" dirty="0"/>
          </a:p>
          <a:p>
            <a:r>
              <a:rPr lang="es-AR" dirty="0"/>
              <a:t> </a:t>
            </a:r>
            <a:r>
              <a:rPr lang="es-AR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18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del estado.</a:t>
            </a:r>
            <a:endParaRPr lang="es-ES" sz="2800" dirty="0"/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74786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Estado interno: </a:t>
            </a:r>
          </a:p>
          <a:p>
            <a:pPr lvl="1"/>
            <a:r>
              <a:rPr lang="es-AR" sz="1800" i="1" dirty="0" smtClean="0"/>
              <a:t>Datos de tipos primitivos</a:t>
            </a:r>
          </a:p>
          <a:p>
            <a:pPr lvl="1"/>
            <a:r>
              <a:rPr lang="es-AR" sz="1800" i="1" dirty="0" smtClean="0"/>
              <a:t>Referencias </a:t>
            </a:r>
            <a:r>
              <a:rPr lang="es-AR" sz="1800" i="1" dirty="0"/>
              <a:t>a otros objetos</a:t>
            </a:r>
            <a:r>
              <a:rPr lang="es-AR" sz="1800" dirty="0" smtClean="0"/>
              <a:t>.</a:t>
            </a:r>
          </a:p>
          <a:p>
            <a:pPr lvl="1"/>
            <a:endParaRPr lang="es-AR" sz="1800" dirty="0" smtClean="0"/>
          </a:p>
          <a:p>
            <a:pPr lvl="0"/>
            <a:r>
              <a:rPr lang="es-AR" sz="2000" dirty="0" smtClean="0"/>
              <a:t>Anteponer a la declaración </a:t>
            </a:r>
            <a:r>
              <a:rPr lang="es-AR" sz="2000" dirty="0"/>
              <a:t>la palabra </a:t>
            </a:r>
            <a:r>
              <a:rPr lang="es-AR" sz="2000" b="1" i="1" dirty="0" err="1" smtClean="0"/>
              <a:t>private</a:t>
            </a:r>
            <a:r>
              <a:rPr lang="es-AR" sz="2000" b="1" i="1" dirty="0" smtClean="0"/>
              <a:t> </a:t>
            </a:r>
            <a:r>
              <a:rPr lang="es-AR" sz="2000" i="1" dirty="0" smtClean="0"/>
              <a:t>para lograr encapsulamiento (ocultamiento de la información).</a:t>
            </a:r>
          </a:p>
          <a:p>
            <a:pPr lvl="0"/>
            <a:endParaRPr lang="es-AR" sz="2000" dirty="0" smtClean="0"/>
          </a:p>
          <a:p>
            <a:r>
              <a:rPr lang="es-AR" sz="2000" dirty="0" smtClean="0"/>
              <a:t>En </a:t>
            </a:r>
            <a:r>
              <a:rPr lang="es-AR" sz="2000" dirty="0"/>
              <a:t>la declaración </a:t>
            </a:r>
            <a:r>
              <a:rPr lang="es-AR" sz="2000" dirty="0" smtClean="0"/>
              <a:t>del dato se </a:t>
            </a:r>
            <a:r>
              <a:rPr lang="es-AR" sz="2000" dirty="0"/>
              <a:t>puede dar un valor </a:t>
            </a:r>
            <a:r>
              <a:rPr lang="es-AR" sz="2000" dirty="0" smtClean="0"/>
              <a:t>inicial (inicialización explícita). </a:t>
            </a:r>
          </a:p>
          <a:p>
            <a:endParaRPr lang="es-ES" sz="2000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TipoPrimitivo</a:t>
            </a:r>
            <a:r>
              <a:rPr lang="es-AR" sz="1600" dirty="0"/>
              <a:t> </a:t>
            </a:r>
            <a:r>
              <a:rPr lang="es-AR" sz="1600" dirty="0" err="1" smtClean="0"/>
              <a:t>nombreDato</a:t>
            </a:r>
            <a:r>
              <a:rPr lang="es-AR" sz="1600" dirty="0"/>
              <a:t>; </a:t>
            </a:r>
            <a:r>
              <a:rPr lang="es-AR" sz="1600" dirty="0" smtClean="0"/>
              <a:t>            </a:t>
            </a:r>
            <a:r>
              <a:rPr lang="es-AR" sz="1600" dirty="0" err="1" smtClean="0"/>
              <a:t>double</a:t>
            </a:r>
            <a:r>
              <a:rPr lang="es-AR" sz="1600" dirty="0" smtClean="0"/>
              <a:t> precio;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NombreDeClase</a:t>
            </a:r>
            <a:r>
              <a:rPr lang="es-AR" sz="1600" dirty="0"/>
              <a:t>  </a:t>
            </a:r>
            <a:r>
              <a:rPr lang="es-AR" sz="1600" dirty="0" err="1" smtClean="0"/>
              <a:t>nombreDato</a:t>
            </a:r>
            <a:r>
              <a:rPr lang="es-AR" sz="1600" dirty="0"/>
              <a:t>; </a:t>
            </a:r>
            <a:r>
              <a:rPr lang="es-AR" sz="1600" dirty="0" smtClean="0"/>
              <a:t>    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titulo;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 smtClean="0"/>
              <a:t>double</a:t>
            </a:r>
            <a:r>
              <a:rPr lang="es-ES" sz="1600" dirty="0" smtClean="0"/>
              <a:t> precio  </a:t>
            </a:r>
            <a:r>
              <a:rPr lang="es-ES" sz="1600" dirty="0"/>
              <a:t>= </a:t>
            </a:r>
            <a:r>
              <a:rPr lang="es-ES" sz="1600" dirty="0" smtClean="0"/>
              <a:t>10.5;</a:t>
            </a:r>
            <a:endParaRPr lang="es-ES" sz="1600" dirty="0"/>
          </a:p>
        </p:txBody>
      </p:sp>
      <p:sp>
        <p:nvSpPr>
          <p:cNvPr id="16" name="15 Rectángulo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</a:t>
            </a:r>
            <a:r>
              <a:rPr lang="es-AR" sz="1600" dirty="0"/>
              <a:t>titulo </a:t>
            </a:r>
            <a:r>
              <a:rPr lang="es-ES" sz="1600" dirty="0"/>
              <a:t>= 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 smtClean="0"/>
              <a:t>Guide</a:t>
            </a:r>
            <a:r>
              <a:rPr lang="es-ES" sz="1600" dirty="0" smtClean="0"/>
              <a:t>";</a:t>
            </a:r>
            <a:endParaRPr lang="es-ES" sz="1600" dirty="0"/>
          </a:p>
        </p:txBody>
      </p:sp>
      <p:sp>
        <p:nvSpPr>
          <p:cNvPr id="2" name="1 Rectángulo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err="1" smtClean="0">
                <a:solidFill>
                  <a:schemeClr val="tx2"/>
                </a:solidFill>
              </a:rPr>
              <a:t>private</a:t>
            </a:r>
            <a:r>
              <a:rPr lang="es-AR" sz="1600" dirty="0" smtClean="0">
                <a:solidFill>
                  <a:schemeClr val="tx2"/>
                </a:solidFill>
              </a:rPr>
              <a:t> </a:t>
            </a:r>
            <a:r>
              <a:rPr lang="es-AR" sz="1600" dirty="0" err="1" smtClean="0"/>
              <a:t>double</a:t>
            </a:r>
            <a:r>
              <a:rPr lang="es-AR" sz="1600" dirty="0" smtClean="0"/>
              <a:t> precio; 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7058899" y="2571750"/>
            <a:ext cx="2100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i="1" dirty="0" smtClean="0">
                <a:solidFill>
                  <a:schemeClr val="tx2"/>
                </a:solidFill>
              </a:rPr>
              <a:t>Las </a:t>
            </a:r>
            <a:r>
              <a:rPr lang="es-AR" sz="1400" i="1" dirty="0" err="1" smtClean="0">
                <a:solidFill>
                  <a:schemeClr val="tx2"/>
                </a:solidFill>
              </a:rPr>
              <a:t>v.i.s</a:t>
            </a:r>
            <a:r>
              <a:rPr lang="es-AR" sz="1400" i="1" dirty="0" smtClean="0">
                <a:solidFill>
                  <a:schemeClr val="tx2"/>
                </a:solidFill>
              </a:rPr>
              <a:t>. </a:t>
            </a:r>
            <a:r>
              <a:rPr lang="es-AR" sz="1400" b="1" i="1" dirty="0" smtClean="0">
                <a:solidFill>
                  <a:schemeClr val="tx2"/>
                </a:solidFill>
              </a:rPr>
              <a:t>privadas</a:t>
            </a:r>
            <a:r>
              <a:rPr lang="es-AR" sz="1400" i="1" dirty="0" smtClean="0">
                <a:solidFill>
                  <a:schemeClr val="tx2"/>
                </a:solidFill>
              </a:rPr>
              <a:t> pueden ser accedidas sólo dentro de la clase  que las declara</a:t>
            </a:r>
            <a:endParaRPr lang="es-E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</a:t>
            </a:r>
            <a:r>
              <a:rPr lang="es-ES" sz="2800" dirty="0" smtClean="0"/>
              <a:t>estado. Ejemplo. 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Libro </a:t>
            </a:r>
            <a:r>
              <a:rPr lang="es-AR" dirty="0" smtClean="0"/>
              <a:t>{</a:t>
            </a:r>
          </a:p>
          <a:p>
            <a:r>
              <a:rPr lang="es-AR" b="1" dirty="0"/>
              <a:t> </a:t>
            </a:r>
            <a:r>
              <a:rPr lang="es-AR" b="1" dirty="0" smtClean="0"/>
              <a:t>  /* Declaración del estado */</a:t>
            </a:r>
            <a:endParaRPr lang="es-AR" b="1" dirty="0"/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titulo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primerAutor</a:t>
            </a:r>
            <a:r>
              <a:rPr lang="es-AR" dirty="0"/>
              <a:t>; </a:t>
            </a:r>
          </a:p>
          <a:p>
            <a:r>
              <a:rPr lang="es-AR" dirty="0" smtClean="0"/>
              <a:t>   </a:t>
            </a:r>
            <a:r>
              <a:rPr lang="es-AR" dirty="0" err="1" smtClean="0">
                <a:solidFill>
                  <a:srgbClr val="FF0000"/>
                </a:solidFill>
              </a:rPr>
              <a:t>private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editorial;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añoEdicion</a:t>
            </a:r>
            <a:r>
              <a:rPr lang="es-AR" dirty="0"/>
              <a:t>;</a:t>
            </a:r>
          </a:p>
          <a:p>
            <a:r>
              <a:rPr lang="es-AR" dirty="0" smtClean="0"/>
              <a:t>   </a:t>
            </a:r>
            <a:r>
              <a:rPr lang="es-AR" dirty="0" err="1" smtClean="0">
                <a:solidFill>
                  <a:srgbClr val="FF0000"/>
                </a:solidFill>
              </a:rPr>
              <a:t>private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ISBN;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double</a:t>
            </a:r>
            <a:r>
              <a:rPr lang="es-AR" dirty="0"/>
              <a:t> precio; </a:t>
            </a: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   </a:t>
            </a:r>
          </a:p>
          <a:p>
            <a:r>
              <a:rPr lang="es-AR" dirty="0"/>
              <a:t> </a:t>
            </a:r>
            <a:r>
              <a:rPr lang="es-AR" dirty="0" smtClean="0"/>
              <a:t>    ….</a:t>
            </a:r>
            <a:endParaRPr lang="es-AR" dirty="0"/>
          </a:p>
          <a:p>
            <a:r>
              <a:rPr lang="es-AR" dirty="0" smtClean="0"/>
              <a:t>}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580112" y="3523535"/>
            <a:ext cx="3303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¿Qué debo hacer si quiero que mis libros tengan por defecto año de edición 2015 y precio 100? </a:t>
            </a:r>
            <a:endParaRPr lang="es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476968" y="1707654"/>
            <a:ext cx="3510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Los datos </a:t>
            </a:r>
            <a:r>
              <a:rPr lang="es-AR" sz="1400" dirty="0" smtClean="0">
                <a:solidFill>
                  <a:schemeClr val="accent1">
                    <a:lumMod val="75000"/>
                  </a:schemeClr>
                </a:solidFill>
              </a:rPr>
              <a:t>correspondientes 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al estado toman un valor por defecto cuando no se </a:t>
            </a:r>
            <a:r>
              <a:rPr lang="es-AR" sz="1400" dirty="0" smtClean="0">
                <a:solidFill>
                  <a:schemeClr val="accent1">
                    <a:lumMod val="75000"/>
                  </a:schemeClr>
                </a:solidFill>
              </a:rPr>
              <a:t>inicializan explícitamente. </a:t>
            </a:r>
          </a:p>
          <a:p>
            <a:pPr algn="ctr">
              <a:defRPr/>
            </a:pP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(numéricos =&gt; 0;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=&gt; false;</a:t>
            </a:r>
          </a:p>
          <a:p>
            <a:pPr algn="ctr">
              <a:defRPr/>
            </a:pP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=&gt; ''; objetos =&gt; </a:t>
            </a:r>
            <a:r>
              <a:rPr lang="es-ES" sz="1400" dirty="0" err="1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A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del comportamiento.</a:t>
            </a:r>
            <a:endParaRPr lang="es-ES" sz="28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8520" y="1203598"/>
            <a:ext cx="9144000" cy="3819872"/>
          </a:xfrm>
        </p:spPr>
        <p:txBody>
          <a:bodyPr>
            <a:noAutofit/>
          </a:bodyPr>
          <a:lstStyle/>
          <a:p>
            <a:r>
              <a:rPr lang="es-ES" sz="2000" dirty="0" smtClean="0"/>
              <a:t>Sintaxis</a:t>
            </a:r>
          </a:p>
          <a:p>
            <a:endParaRPr lang="es-ES" sz="2000" dirty="0"/>
          </a:p>
          <a:p>
            <a:pPr marL="274320" lvl="1" indent="0">
              <a:buNone/>
            </a:pPr>
            <a:endParaRPr lang="es-ES" sz="1600" dirty="0" smtClean="0"/>
          </a:p>
          <a:p>
            <a:pPr marL="274320" lvl="1" indent="0">
              <a:buNone/>
            </a:pPr>
            <a:endParaRPr lang="es-ES" sz="1600" dirty="0" smtClean="0"/>
          </a:p>
          <a:p>
            <a:pPr lvl="1"/>
            <a:r>
              <a:rPr lang="es-ES" sz="1600" b="1" dirty="0" err="1" smtClean="0"/>
              <a:t>public</a:t>
            </a:r>
            <a:r>
              <a:rPr lang="es-ES" sz="1600" b="1" dirty="0" smtClean="0"/>
              <a:t>: </a:t>
            </a:r>
            <a:r>
              <a:rPr lang="es-ES" sz="1600" dirty="0" smtClean="0"/>
              <a:t>indica que el método forma parte de la interfaz.</a:t>
            </a:r>
          </a:p>
          <a:p>
            <a:pPr lvl="1"/>
            <a:r>
              <a:rPr lang="es-AR" sz="1600" b="1" i="1" dirty="0" err="1" smtClean="0"/>
              <a:t>TipoRetorno</a:t>
            </a:r>
            <a:r>
              <a:rPr lang="es-AR" sz="1600" b="1" dirty="0" smtClean="0"/>
              <a:t>: </a:t>
            </a:r>
            <a:r>
              <a:rPr lang="es-AR" sz="1600" dirty="0" smtClean="0"/>
              <a:t>tipo de dato primitivo / nombre de clase / </a:t>
            </a:r>
            <a:r>
              <a:rPr lang="es-AR" sz="1600" dirty="0" err="1" smtClean="0"/>
              <a:t>void</a:t>
            </a:r>
            <a:r>
              <a:rPr lang="es-AR" sz="1600" dirty="0" smtClean="0"/>
              <a:t> (no retorna dato). </a:t>
            </a:r>
          </a:p>
          <a:p>
            <a:pPr lvl="1"/>
            <a:r>
              <a:rPr lang="es-AR" sz="1600" b="1" dirty="0" err="1" smtClean="0"/>
              <a:t>nombreMetodo</a:t>
            </a:r>
            <a:r>
              <a:rPr lang="es-AR" sz="1600" b="1" dirty="0" smtClean="0"/>
              <a:t>: </a:t>
            </a:r>
            <a:r>
              <a:rPr lang="es-AR" sz="1600" dirty="0" smtClean="0"/>
              <a:t>verbo seguido de palabras. Convención de nombres.</a:t>
            </a:r>
          </a:p>
          <a:p>
            <a:pPr lvl="1"/>
            <a:r>
              <a:rPr lang="es-ES" sz="1600" b="1" dirty="0" smtClean="0"/>
              <a:t>Lista de parámetros: </a:t>
            </a:r>
            <a:r>
              <a:rPr lang="es-ES" sz="1600" dirty="0" smtClean="0"/>
              <a:t>datos de tipos primitivos u objetos. </a:t>
            </a:r>
          </a:p>
          <a:p>
            <a:pPr lvl="2"/>
            <a:r>
              <a:rPr lang="es-ES" sz="1400" dirty="0" err="1" smtClean="0"/>
              <a:t>TipoPrimitivo</a:t>
            </a:r>
            <a:r>
              <a:rPr lang="es-ES" sz="1400" dirty="0" smtClean="0"/>
              <a:t> </a:t>
            </a:r>
            <a:r>
              <a:rPr lang="es-ES" sz="1400" dirty="0" err="1" smtClean="0"/>
              <a:t>nombreParam</a:t>
            </a:r>
            <a:r>
              <a:rPr lang="es-ES" sz="1400" dirty="0"/>
              <a:t> </a:t>
            </a:r>
            <a:r>
              <a:rPr lang="es-ES" sz="1400" dirty="0" smtClean="0"/>
              <a:t>    //   </a:t>
            </a:r>
            <a:r>
              <a:rPr lang="es-ES" sz="1400" dirty="0" err="1" smtClean="0"/>
              <a:t>NombreClase</a:t>
            </a:r>
            <a:r>
              <a:rPr lang="es-ES" sz="1400" dirty="0" smtClean="0"/>
              <a:t> </a:t>
            </a:r>
            <a:r>
              <a:rPr lang="es-ES" sz="1400" dirty="0" err="1" smtClean="0"/>
              <a:t>nombreParam</a:t>
            </a:r>
            <a:endParaRPr lang="es-ES" sz="1400" dirty="0" smtClean="0"/>
          </a:p>
          <a:p>
            <a:pPr lvl="2"/>
            <a:r>
              <a:rPr lang="es-ES" sz="1400" dirty="0" smtClean="0"/>
              <a:t>Separación por coma. </a:t>
            </a:r>
          </a:p>
          <a:p>
            <a:pPr lvl="2"/>
            <a:r>
              <a:rPr lang="es-ES" sz="1400" dirty="0" smtClean="0"/>
              <a:t>Pasaje por valor únicamente. </a:t>
            </a:r>
          </a:p>
          <a:p>
            <a:pPr lvl="1"/>
            <a:r>
              <a:rPr lang="es-ES" sz="1600" b="1" dirty="0" smtClean="0"/>
              <a:t>Declaración de variables locales</a:t>
            </a:r>
            <a:r>
              <a:rPr lang="es-ES" sz="1600" dirty="0" smtClean="0"/>
              <a:t>. Ámbito. Tiempo de vida. (Declaración </a:t>
            </a:r>
            <a:r>
              <a:rPr lang="es-ES" sz="1600" dirty="0" err="1" smtClean="0"/>
              <a:t>idem</a:t>
            </a:r>
            <a:r>
              <a:rPr lang="es-ES" sz="1600" dirty="0" smtClean="0"/>
              <a:t> que en </a:t>
            </a:r>
            <a:r>
              <a:rPr lang="es-ES" sz="1600" dirty="0" err="1" smtClean="0"/>
              <a:t>Main</a:t>
            </a:r>
            <a:r>
              <a:rPr lang="es-ES" sz="1600" dirty="0" smtClean="0"/>
              <a:t>)</a:t>
            </a:r>
          </a:p>
          <a:p>
            <a:pPr lvl="1"/>
            <a:r>
              <a:rPr lang="es-ES" sz="1600" b="1" dirty="0" smtClean="0"/>
              <a:t>Cuerpo. </a:t>
            </a:r>
            <a:r>
              <a:rPr lang="es-ES" sz="1600" dirty="0" smtClean="0"/>
              <a:t>Código puede utilizar estado y modificarlo (</a:t>
            </a:r>
            <a:r>
              <a:rPr lang="es-ES" sz="1600" dirty="0" err="1" smtClean="0"/>
              <a:t>v.i.</a:t>
            </a:r>
            <a:r>
              <a:rPr lang="es-ES" sz="1600" dirty="0" smtClean="0"/>
              <a:t>) – devolver resultado </a:t>
            </a:r>
            <a:r>
              <a:rPr lang="es-ES" sz="1600" b="1" dirty="0" err="1" smtClean="0"/>
              <a:t>return</a:t>
            </a:r>
            <a:endParaRPr lang="es-ES" sz="1600" dirty="0" smtClean="0"/>
          </a:p>
          <a:p>
            <a:pPr marL="274320" lvl="1" indent="0">
              <a:buNone/>
            </a:pPr>
            <a:endParaRPr lang="es-ES" sz="1800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763688" y="1347614"/>
            <a:ext cx="64087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 err="1"/>
              <a:t>public</a:t>
            </a:r>
            <a:r>
              <a:rPr lang="es-AR" sz="1600" dirty="0"/>
              <a:t> </a:t>
            </a:r>
            <a:r>
              <a:rPr lang="es-AR" sz="1600" dirty="0" err="1"/>
              <a:t>TipoRetorno</a:t>
            </a:r>
            <a:r>
              <a:rPr lang="es-AR" sz="1600" dirty="0"/>
              <a:t> </a:t>
            </a:r>
            <a:r>
              <a:rPr lang="es-AR" sz="1600" dirty="0" err="1" smtClean="0"/>
              <a:t>nombreMetodo</a:t>
            </a:r>
            <a:r>
              <a:rPr lang="es-AR" sz="1600" dirty="0" smtClean="0"/>
              <a:t> ( </a:t>
            </a:r>
            <a:r>
              <a:rPr lang="es-AR" sz="1600" dirty="0"/>
              <a:t>lista de parámetros </a:t>
            </a:r>
            <a:r>
              <a:rPr lang="es-AR" sz="1600" dirty="0" smtClean="0"/>
              <a:t>formales </a:t>
            </a:r>
            <a:r>
              <a:rPr lang="es-AR" sz="1600" dirty="0"/>
              <a:t>) { </a:t>
            </a:r>
            <a:endParaRPr lang="es-ES" sz="1600" dirty="0"/>
          </a:p>
          <a:p>
            <a:r>
              <a:rPr lang="es-AR" sz="1600" dirty="0"/>
              <a:t>       /* Declaración de variables locales al método */</a:t>
            </a:r>
            <a:endParaRPr lang="es-ES" sz="1600" dirty="0"/>
          </a:p>
          <a:p>
            <a:r>
              <a:rPr lang="es-AR" sz="1600" dirty="0"/>
              <a:t>       /* Cuerpo del método */ </a:t>
            </a:r>
            <a:endParaRPr lang="es-ES" sz="1600" dirty="0"/>
          </a:p>
          <a:p>
            <a:r>
              <a:rPr lang="es-AR" sz="1600" dirty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46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del comportamiento. Parámetros. 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Gráficamente</a:t>
            </a: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00192" y="1996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Parámetros actuales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0192" y="30025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Parámetros formales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0" y="1903855"/>
            <a:ext cx="270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Envío de mensaje</a:t>
            </a:r>
          </a:p>
          <a:p>
            <a:r>
              <a:rPr lang="es-ES" dirty="0"/>
              <a:t> </a:t>
            </a:r>
            <a:r>
              <a:rPr lang="es-ES" dirty="0" smtClean="0"/>
              <a:t>    Código llamador  </a:t>
            </a:r>
          </a:p>
          <a:p>
            <a:r>
              <a:rPr lang="es-ES" dirty="0"/>
              <a:t> </a:t>
            </a:r>
            <a:r>
              <a:rPr lang="es-ES" dirty="0" smtClean="0"/>
              <a:t>    queda pendiente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77" y="3035680"/>
            <a:ext cx="27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Ejecución del método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3292" y="4011910"/>
            <a:ext cx="41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Retorno del resultado</a:t>
            </a:r>
          </a:p>
          <a:p>
            <a:r>
              <a:rPr lang="es-ES" b="1" dirty="0"/>
              <a:t> </a:t>
            </a:r>
            <a:r>
              <a:rPr lang="es-ES" b="1" dirty="0" smtClean="0"/>
              <a:t>    </a:t>
            </a:r>
            <a:r>
              <a:rPr lang="es-ES" dirty="0" smtClean="0"/>
              <a:t>El control vuelve al llamador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31834" y="3980550"/>
            <a:ext cx="27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 de retorno (puede no existir - </a:t>
            </a:r>
            <a:r>
              <a:rPr lang="es-ES" i="1" dirty="0" err="1" smtClean="0"/>
              <a:t>void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</a:t>
            </a:r>
            <a:r>
              <a:rPr lang="es-ES" sz="2800" dirty="0" smtClean="0"/>
              <a:t>comportamiento. Parámetros.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6984776" cy="36576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Parámetros: únicamente pasaje por valor</a:t>
            </a:r>
          </a:p>
          <a:p>
            <a:endParaRPr lang="es-ES" sz="2000" dirty="0" smtClean="0"/>
          </a:p>
          <a:p>
            <a:pPr marL="274320" lvl="1" indent="0">
              <a:buNone/>
            </a:pPr>
            <a:r>
              <a:rPr lang="es-ES" sz="1800" i="1" dirty="0" smtClean="0"/>
              <a:t>a) Parámetro dato primitivo: </a:t>
            </a:r>
          </a:p>
          <a:p>
            <a:pPr lvl="2"/>
            <a:r>
              <a:rPr lang="es-ES" sz="1600" b="1" dirty="0" smtClean="0"/>
              <a:t>Parámetro</a:t>
            </a:r>
            <a:r>
              <a:rPr lang="es-ES" sz="1600" dirty="0" smtClean="0"/>
              <a:t> </a:t>
            </a:r>
            <a:r>
              <a:rPr lang="es-ES" sz="1600" b="1" dirty="0" smtClean="0"/>
              <a:t>formal </a:t>
            </a:r>
            <a:r>
              <a:rPr lang="es-ES" sz="1600" dirty="0" smtClean="0"/>
              <a:t>recibe </a:t>
            </a:r>
            <a:r>
              <a:rPr lang="es-ES" sz="1600" b="1" dirty="0" smtClean="0"/>
              <a:t>copia del valor </a:t>
            </a:r>
            <a:r>
              <a:rPr lang="es-ES" sz="1600" dirty="0" smtClean="0"/>
              <a:t>del parámetro actual .</a:t>
            </a:r>
          </a:p>
          <a:p>
            <a:pPr lvl="2"/>
            <a:r>
              <a:rPr lang="es-ES" sz="1600" dirty="0" smtClean="0">
                <a:solidFill>
                  <a:schemeClr val="accent1"/>
                </a:solidFill>
              </a:rPr>
              <a:t>Si se modifica el parámetro formal, no altera el parámetro actual. </a:t>
            </a:r>
          </a:p>
          <a:p>
            <a:pPr lvl="2"/>
            <a:endParaRPr lang="es-ES" sz="1600" i="1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b="1" u="sng" dirty="0" err="1" smtClean="0"/>
              <a:t>Main</a:t>
            </a:r>
            <a:endParaRPr lang="es-ES" sz="1400" b="1" u="sng" dirty="0" smtClean="0"/>
          </a:p>
          <a:p>
            <a:r>
              <a:rPr lang="es-ES" sz="1400" dirty="0"/>
              <a:t> </a:t>
            </a:r>
            <a:r>
              <a:rPr lang="es-ES" sz="1400" dirty="0" smtClean="0"/>
              <a:t> Libro l1 = new </a:t>
            </a:r>
            <a:r>
              <a:rPr lang="es-ES" sz="1400" dirty="0"/>
              <a:t>Libro();</a:t>
            </a:r>
            <a:endParaRPr lang="es-ES" sz="1400" dirty="0" smtClean="0"/>
          </a:p>
          <a:p>
            <a:r>
              <a:rPr lang="es-ES" sz="1400" dirty="0"/>
              <a:t> </a:t>
            </a:r>
            <a:r>
              <a:rPr lang="es-ES" sz="1400" dirty="0" smtClean="0"/>
              <a:t> …</a:t>
            </a:r>
          </a:p>
          <a:p>
            <a:r>
              <a:rPr lang="es-ES" sz="1400" dirty="0" smtClean="0"/>
              <a:t>  </a:t>
            </a:r>
            <a:r>
              <a:rPr lang="es-ES" sz="1400" dirty="0" err="1" smtClean="0"/>
              <a:t>int</a:t>
            </a:r>
            <a:r>
              <a:rPr lang="es-ES" sz="1400" dirty="0" smtClean="0"/>
              <a:t> x = 1;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 l1.hacerUno(x);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(x);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139952" y="2994861"/>
            <a:ext cx="329073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Libro{</a:t>
            </a:r>
          </a:p>
          <a:p>
            <a:r>
              <a:rPr lang="es-ES" sz="1600" dirty="0" smtClean="0"/>
              <a:t>      …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hacerUno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y){</a:t>
            </a:r>
          </a:p>
          <a:p>
            <a:r>
              <a:rPr lang="es-ES" sz="1600" dirty="0" smtClean="0"/>
              <a:t>         y++;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83768" y="428019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¿Qué imprime?</a:t>
            </a:r>
            <a:endParaRPr lang="es-AR" sz="1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483768" y="4590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Imprime: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8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Elipse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  <a:p>
            <a:pPr algn="ctr"/>
            <a:r>
              <a:rPr lang="es-ES" sz="1400" dirty="0" smtClean="0"/>
              <a:t>….</a:t>
            </a:r>
            <a:endParaRPr lang="es-AR" sz="1400" dirty="0"/>
          </a:p>
        </p:txBody>
      </p:sp>
      <p:sp>
        <p:nvSpPr>
          <p:cNvPr id="7" name="6 Rectángulo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"Java"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</a:t>
            </a:r>
            <a:r>
              <a:rPr lang="es-ES" sz="2800" dirty="0" smtClean="0"/>
              <a:t>comportamiento. Parámetros.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9001000" cy="36576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 smtClean="0"/>
          </a:p>
          <a:p>
            <a:pPr marL="274320" lvl="1" indent="0">
              <a:buNone/>
            </a:pPr>
            <a:r>
              <a:rPr lang="es-ES" sz="1800" i="1" dirty="0" smtClean="0"/>
              <a:t>b) Parámetro objeto:</a:t>
            </a:r>
          </a:p>
          <a:p>
            <a:pPr lvl="2"/>
            <a:r>
              <a:rPr lang="es-ES" sz="1600" b="1" dirty="0" smtClean="0"/>
              <a:t>Parámetro formal </a:t>
            </a:r>
            <a:r>
              <a:rPr lang="es-ES" sz="1600" dirty="0" smtClean="0"/>
              <a:t>recibe </a:t>
            </a:r>
            <a:r>
              <a:rPr lang="es-ES" sz="1600" b="1" dirty="0" smtClean="0"/>
              <a:t>copia de la referencia </a:t>
            </a:r>
            <a:r>
              <a:rPr lang="es-ES" sz="1600" dirty="0" smtClean="0"/>
              <a:t>del parámetro actual. </a:t>
            </a:r>
          </a:p>
          <a:p>
            <a:pPr lvl="2"/>
            <a:r>
              <a:rPr lang="es-ES" sz="1600" dirty="0" smtClean="0">
                <a:solidFill>
                  <a:schemeClr val="tx2"/>
                </a:solidFill>
              </a:rPr>
              <a:t>Si se modifica el estado interno del objeto </a:t>
            </a:r>
            <a:r>
              <a:rPr lang="es-ES" sz="1600" dirty="0" err="1" smtClean="0">
                <a:solidFill>
                  <a:schemeClr val="tx2"/>
                </a:solidFill>
              </a:rPr>
              <a:t>parám</a:t>
            </a:r>
            <a:r>
              <a:rPr lang="es-ES" sz="1600" dirty="0" smtClean="0">
                <a:solidFill>
                  <a:schemeClr val="tx2"/>
                </a:solidFill>
              </a:rPr>
              <a:t>. formal, el cambio en el estado es visible en el </a:t>
            </a:r>
            <a:r>
              <a:rPr lang="es-ES" sz="1600" dirty="0" err="1" smtClean="0">
                <a:solidFill>
                  <a:schemeClr val="tx2"/>
                </a:solidFill>
              </a:rPr>
              <a:t>parám</a:t>
            </a:r>
            <a:r>
              <a:rPr lang="es-ES" sz="1600" dirty="0" smtClean="0">
                <a:solidFill>
                  <a:schemeClr val="tx2"/>
                </a:solidFill>
              </a:rPr>
              <a:t>. actual.</a:t>
            </a:r>
          </a:p>
          <a:p>
            <a:pPr marL="548640" lvl="2" indent="0">
              <a:buNone/>
            </a:pPr>
            <a:endParaRPr lang="es-ES" sz="1600" i="1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endParaRPr lang="es-ES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Taller de Programación 2020 - Módulo POO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Main</a:t>
            </a:r>
            <a:endParaRPr lang="es-ES" sz="1200" b="1" u="sng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Libro l1 = new Libro();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Libro l2 = new Libro();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l2.setTitulo("Java");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…</a:t>
            </a:r>
          </a:p>
          <a:p>
            <a:r>
              <a:rPr lang="es-ES" sz="1200" dirty="0" smtClean="0"/>
              <a:t>  l1.hacerDos(l2);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(l2.getTitulo());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Libro{</a:t>
            </a:r>
          </a:p>
          <a:p>
            <a:r>
              <a:rPr lang="es-ES" sz="1200" dirty="0" smtClean="0"/>
              <a:t>      …</a:t>
            </a:r>
          </a:p>
          <a:p>
            <a:r>
              <a:rPr lang="es-ES" sz="1200" dirty="0"/>
              <a:t> </a:t>
            </a:r>
            <a:r>
              <a:rPr lang="es-ES" sz="1200" dirty="0" smtClean="0"/>
              <a:t>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hacerDos</a:t>
            </a:r>
            <a:r>
              <a:rPr lang="es-ES" sz="1200" dirty="0" smtClean="0"/>
              <a:t>(Libro l){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l.setTitulo</a:t>
            </a:r>
            <a:r>
              <a:rPr lang="es-ES" sz="1200" dirty="0" smtClean="0"/>
              <a:t>("otro");</a:t>
            </a:r>
            <a:endParaRPr lang="es-ES" sz="1200" dirty="0"/>
          </a:p>
          <a:p>
            <a:r>
              <a:rPr lang="es-ES" sz="1200" dirty="0" smtClean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l2 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l (parámetro formal)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14" idx="2"/>
          </p:cNvCxnSpPr>
          <p:nvPr/>
        </p:nvCxnSpPr>
        <p:spPr>
          <a:xfrm>
            <a:off x="6802385" y="4000875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"otro"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l1 </a:t>
            </a:r>
            <a:endParaRPr lang="es-AR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….</a:t>
            </a:r>
            <a:endParaRPr lang="es-AR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30264" y="444285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¿Qué imprime?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502272" y="4758992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Imprime: "otro"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37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 animBg="1"/>
      <p:bldP spid="10" grpId="0" animBg="1"/>
      <p:bldP spid="14" grpId="0"/>
      <p:bldP spid="15" grpId="0"/>
      <p:bldP spid="15" grpId="1"/>
      <p:bldP spid="19" grpId="0" animBg="1"/>
      <p:bldP spid="16" grpId="0"/>
      <p:bldP spid="21" grpId="0" animBg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1665</TotalTime>
  <Words>1335</Words>
  <Application>Microsoft Office PowerPoint</Application>
  <PresentationFormat>Presentación en pantalla (16:9)</PresentationFormat>
  <Paragraphs>274</Paragraphs>
  <Slides>13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Tema: POO utilizando java. Parte I</vt:lpstr>
      <vt:lpstr>Enunciado</vt:lpstr>
      <vt:lpstr>Definición de clases.</vt:lpstr>
      <vt:lpstr>Declaración del estado.</vt:lpstr>
      <vt:lpstr>Declaración del estado. Ejemplo. </vt:lpstr>
      <vt:lpstr>Declaración del comportamiento.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Definición de clases. Ejemplo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 POO utilizando java</dc:title>
  <dc:creator>Victoria Sanz</dc:creator>
  <cp:lastModifiedBy>Victoria</cp:lastModifiedBy>
  <cp:revision>429</cp:revision>
  <dcterms:created xsi:type="dcterms:W3CDTF">2015-05-21T14:00:56Z</dcterms:created>
  <dcterms:modified xsi:type="dcterms:W3CDTF">2020-04-14T09:47:43Z</dcterms:modified>
</cp:coreProperties>
</file>