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6" r:id="rId3"/>
    <p:sldId id="257" r:id="rId4"/>
    <p:sldId id="261" r:id="rId5"/>
    <p:sldId id="262" r:id="rId6"/>
    <p:sldId id="259" r:id="rId7"/>
    <p:sldId id="264" r:id="rId8"/>
    <p:sldId id="287" r:id="rId9"/>
    <p:sldId id="289" r:id="rId10"/>
    <p:sldId id="291" r:id="rId11"/>
    <p:sldId id="292" r:id="rId12"/>
    <p:sldId id="293" r:id="rId13"/>
    <p:sldId id="297" r:id="rId14"/>
    <p:sldId id="298" r:id="rId15"/>
    <p:sldId id="299" r:id="rId1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6ADC"/>
    <a:srgbClr val="884ED6"/>
    <a:srgbClr val="856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94" autoAdjust="0"/>
  </p:normalViewPr>
  <p:slideViewPr>
    <p:cSldViewPr>
      <p:cViewPr>
        <p:scale>
          <a:sx n="100" d="100"/>
          <a:sy n="100" d="100"/>
        </p:scale>
        <p:origin x="-516" y="4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B2940-F783-4032-8FF3-8BFB29E54EF6}" type="datetimeFigureOut">
              <a:rPr lang="es-ES" smtClean="0"/>
              <a:pPr/>
              <a:t>16/04/2020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76A61-D085-4A1F-9B0B-17787A041CB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87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76A61-D085-4A1F-9B0B-17787A041CBE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292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76A61-D085-4A1F-9B0B-17787A041CBE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65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A826-26F5-4CFB-AE06-817E7152482C}" type="datetime1">
              <a:rPr lang="es-ES" smtClean="0"/>
              <a:t>16/04/2020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2020 -Módulo POO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216C-1259-47C5-9EB7-A4C3D4050B52}" type="datetime1">
              <a:rPr lang="es-ES" smtClean="0"/>
              <a:t>16/04/2020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2020 -Módulo POO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0D32-43E1-4A00-8596-77F816B144B6}" type="datetime1">
              <a:rPr lang="es-ES" smtClean="0"/>
              <a:t>16/04/2020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2020 -Módulo POO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B015-238A-4C59-B608-5A910ED49D70}" type="datetime1">
              <a:rPr lang="es-ES" smtClean="0"/>
              <a:t>16/04/2020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2020 -Módulo POO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6077-2CEA-443B-930A-207BE866DB57}" type="datetime1">
              <a:rPr lang="es-ES" smtClean="0"/>
              <a:t>16/04/2020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2020 -Módulo POO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0F87-E2FA-4439-B5EB-10B7F2328B63}" type="datetime1">
              <a:rPr lang="es-ES" smtClean="0"/>
              <a:t>16/04/2020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2020 -Módulo POO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41C1-AE2E-4651-873E-7D541645733A}" type="datetime1">
              <a:rPr lang="es-ES" smtClean="0"/>
              <a:t>16/04/2020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2020 -Módulo POO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2983-F827-4737-8CC0-AAFA95165DC3}" type="datetime1">
              <a:rPr lang="es-ES" smtClean="0"/>
              <a:t>16/04/2020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2020 -Módulo POO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EC8-2381-43AE-B3C8-D7BAB77B4B26}" type="datetime1">
              <a:rPr lang="es-ES" smtClean="0"/>
              <a:t>16/04/2020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2020 -Módulo POO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9110-3C81-4E3B-97D8-B39DFAEEC1B3}" type="datetime1">
              <a:rPr lang="es-ES" smtClean="0"/>
              <a:t>16/04/2020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2020 -Módulo POO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12A0-67C1-495C-8D69-1CABB834121F}" type="datetime1">
              <a:rPr lang="es-ES" smtClean="0"/>
              <a:t>16/04/2020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2020 -Módulo POO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2ECBCE8-3BC0-4BE7-9B2B-B6E2F1E911F0}" type="datetime1">
              <a:rPr lang="es-ES" smtClean="0"/>
              <a:t>16/04/2020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AR" smtClean="0"/>
              <a:t>Taller de Programación 2020 -Módulo POO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javaOO/thiskey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3200" dirty="0" smtClean="0"/>
              <a:t>Tema: </a:t>
            </a:r>
            <a:r>
              <a:rPr lang="es-ES" sz="3200" dirty="0" err="1" smtClean="0"/>
              <a:t>poo</a:t>
            </a:r>
            <a:r>
              <a:rPr lang="es-ES" sz="3200" dirty="0" smtClean="0"/>
              <a:t> utilizando java.</a:t>
            </a:r>
            <a:r>
              <a:rPr lang="es-ES" sz="3200" dirty="0"/>
              <a:t> </a:t>
            </a:r>
            <a:r>
              <a:rPr lang="es-ES" sz="3200" dirty="0" smtClean="0"/>
              <a:t>Parte II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Taller de Programación.</a:t>
            </a:r>
          </a:p>
          <a:p>
            <a:r>
              <a:rPr lang="es-ES" dirty="0"/>
              <a:t>Módulo: Programación Orientada a Objetos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2020 -Módulo POO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5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" y="1035458"/>
            <a:ext cx="89916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395536" y="41151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dirty="0" smtClean="0"/>
              <a:t>Interacción entre objetos (Ejercicio 3)</a:t>
            </a:r>
            <a:endParaRPr lang="es-AR" sz="2800" dirty="0"/>
          </a:p>
        </p:txBody>
      </p:sp>
      <p:sp>
        <p:nvSpPr>
          <p:cNvPr id="18" name="17 Rectángulo"/>
          <p:cNvSpPr/>
          <p:nvPr/>
        </p:nvSpPr>
        <p:spPr>
          <a:xfrm>
            <a:off x="277401" y="1327582"/>
            <a:ext cx="1944216" cy="172988"/>
          </a:xfrm>
          <a:prstGeom prst="rect">
            <a:avLst/>
          </a:prstGeom>
          <a:solidFill>
            <a:srgbClr val="00B0F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Rectángulo"/>
          <p:cNvSpPr/>
          <p:nvPr/>
        </p:nvSpPr>
        <p:spPr>
          <a:xfrm>
            <a:off x="1585801" y="2427734"/>
            <a:ext cx="1372319" cy="144016"/>
          </a:xfrm>
          <a:prstGeom prst="rect">
            <a:avLst/>
          </a:prstGeom>
          <a:solidFill>
            <a:srgbClr val="00B0F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20 CuadroTexto"/>
          <p:cNvSpPr txBox="1"/>
          <p:nvPr/>
        </p:nvSpPr>
        <p:spPr>
          <a:xfrm>
            <a:off x="2238787" y="1275575"/>
            <a:ext cx="2621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err="1">
                <a:solidFill>
                  <a:schemeClr val="tx2"/>
                </a:solidFill>
              </a:rPr>
              <a:t>primerAutor</a:t>
            </a:r>
            <a:r>
              <a:rPr lang="es-AR" sz="1200" dirty="0">
                <a:solidFill>
                  <a:schemeClr val="tx2"/>
                </a:solidFill>
              </a:rPr>
              <a:t> ahora </a:t>
            </a:r>
            <a:r>
              <a:rPr lang="es-AR" sz="1200" dirty="0" smtClean="0">
                <a:solidFill>
                  <a:schemeClr val="tx2"/>
                </a:solidFill>
              </a:rPr>
              <a:t>será instancia </a:t>
            </a:r>
          </a:p>
          <a:p>
            <a:r>
              <a:rPr lang="es-AR" sz="1200" dirty="0" smtClean="0">
                <a:solidFill>
                  <a:schemeClr val="tx2"/>
                </a:solidFill>
              </a:rPr>
              <a:t>de clase Autor</a:t>
            </a:r>
            <a:endParaRPr lang="es-AR" sz="1200" dirty="0">
              <a:solidFill>
                <a:schemeClr val="tx2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221617" y="1975385"/>
            <a:ext cx="3158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solidFill>
                  <a:schemeClr val="tx2"/>
                </a:solidFill>
              </a:rPr>
              <a:t>constructor ¿qué debe recibir?</a:t>
            </a:r>
            <a:endParaRPr lang="es-AR" sz="1200" dirty="0">
              <a:solidFill>
                <a:schemeClr val="tx2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5993974" y="1460256"/>
            <a:ext cx="504056" cy="186308"/>
          </a:xfrm>
          <a:prstGeom prst="rect">
            <a:avLst/>
          </a:prstGeom>
          <a:solidFill>
            <a:srgbClr val="00B0F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24 Rectángulo"/>
          <p:cNvSpPr/>
          <p:nvPr/>
        </p:nvSpPr>
        <p:spPr>
          <a:xfrm>
            <a:off x="7282175" y="2074606"/>
            <a:ext cx="1592118" cy="186308"/>
          </a:xfrm>
          <a:prstGeom prst="rect">
            <a:avLst/>
          </a:prstGeom>
          <a:solidFill>
            <a:srgbClr val="00B0F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25 CuadroTexto"/>
          <p:cNvSpPr txBox="1"/>
          <p:nvPr/>
        </p:nvSpPr>
        <p:spPr>
          <a:xfrm>
            <a:off x="7395002" y="998591"/>
            <a:ext cx="161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err="1" smtClean="0">
                <a:solidFill>
                  <a:schemeClr val="tx2"/>
                </a:solidFill>
              </a:rPr>
              <a:t>getPrimerAutor</a:t>
            </a:r>
            <a:r>
              <a:rPr lang="es-AR" sz="12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s-AR" sz="1200" dirty="0" smtClean="0">
                <a:solidFill>
                  <a:schemeClr val="tx2"/>
                </a:solidFill>
              </a:rPr>
              <a:t>¿qué debe devolver?</a:t>
            </a:r>
            <a:endParaRPr lang="es-AR" sz="1200" dirty="0">
              <a:solidFill>
                <a:schemeClr val="tx2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7547402" y="1612941"/>
            <a:ext cx="161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err="1">
                <a:solidFill>
                  <a:schemeClr val="tx2"/>
                </a:solidFill>
              </a:rPr>
              <a:t>s</a:t>
            </a:r>
            <a:r>
              <a:rPr lang="es-AR" sz="1200" dirty="0" err="1" smtClean="0">
                <a:solidFill>
                  <a:schemeClr val="tx2"/>
                </a:solidFill>
              </a:rPr>
              <a:t>etPrimerAutor</a:t>
            </a:r>
            <a:r>
              <a:rPr lang="es-AR" sz="12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s-AR" sz="1200" dirty="0" smtClean="0">
                <a:solidFill>
                  <a:schemeClr val="tx2"/>
                </a:solidFill>
              </a:rPr>
              <a:t>¿qué debe recibir?</a:t>
            </a:r>
            <a:endParaRPr lang="es-AR" sz="1200" dirty="0">
              <a:solidFill>
                <a:schemeClr val="tx2"/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7415947" y="3132276"/>
            <a:ext cx="786008" cy="186308"/>
          </a:xfrm>
          <a:prstGeom prst="rect">
            <a:avLst/>
          </a:prstGeom>
          <a:solidFill>
            <a:srgbClr val="00B0F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28 CuadroTexto"/>
          <p:cNvSpPr txBox="1"/>
          <p:nvPr/>
        </p:nvSpPr>
        <p:spPr>
          <a:xfrm>
            <a:off x="7282175" y="2688778"/>
            <a:ext cx="19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solidFill>
                  <a:schemeClr val="tx2"/>
                </a:solidFill>
              </a:rPr>
              <a:t>¿cómo obtengo el nombre del </a:t>
            </a:r>
            <a:r>
              <a:rPr lang="es-AR" sz="1200" dirty="0" err="1" smtClean="0">
                <a:solidFill>
                  <a:schemeClr val="tx2"/>
                </a:solidFill>
              </a:rPr>
              <a:t>primerAutor</a:t>
            </a:r>
            <a:r>
              <a:rPr lang="es-AR" sz="1200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054015" y="4677285"/>
            <a:ext cx="3820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b="1" dirty="0">
                <a:solidFill>
                  <a:schemeClr val="tx2"/>
                </a:solidFill>
              </a:rPr>
              <a:t>¿Cómo instancio un libro en el </a:t>
            </a:r>
            <a:r>
              <a:rPr lang="es-AR" sz="1400" b="1" dirty="0" err="1" smtClean="0">
                <a:solidFill>
                  <a:schemeClr val="tx2"/>
                </a:solidFill>
              </a:rPr>
              <a:t>Prog</a:t>
            </a:r>
            <a:r>
              <a:rPr lang="es-AR" sz="1400" b="1" dirty="0">
                <a:solidFill>
                  <a:schemeClr val="tx2"/>
                </a:solidFill>
              </a:rPr>
              <a:t>. </a:t>
            </a:r>
            <a:r>
              <a:rPr lang="es-AR" sz="1400" b="1" dirty="0" err="1" smtClean="0">
                <a:solidFill>
                  <a:schemeClr val="tx2"/>
                </a:solidFill>
              </a:rPr>
              <a:t>Ppal</a:t>
            </a:r>
            <a:r>
              <a:rPr lang="es-AR" sz="1400" b="1" dirty="0">
                <a:solidFill>
                  <a:schemeClr val="tx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9378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  <p:bldP spid="23" grpId="0"/>
      <p:bldP spid="24" grpId="0" animBg="1"/>
      <p:bldP spid="25" grpId="0" animBg="1"/>
      <p:bldP spid="26" grpId="0"/>
      <p:bldP spid="27" grpId="0"/>
      <p:bldP spid="28" grpId="0" animBg="1"/>
      <p:bldP spid="2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Interacción </a:t>
            </a:r>
            <a:r>
              <a:rPr lang="es-AR" sz="2800" dirty="0" smtClean="0"/>
              <a:t>entre objetos </a:t>
            </a:r>
            <a:r>
              <a:rPr lang="es-AR" sz="2800" dirty="0"/>
              <a:t>(Ejercicio 3)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pSp>
        <p:nvGrpSpPr>
          <p:cNvPr id="10" name="Lienzo 1"/>
          <p:cNvGrpSpPr/>
          <p:nvPr/>
        </p:nvGrpSpPr>
        <p:grpSpPr>
          <a:xfrm>
            <a:off x="46323" y="1953054"/>
            <a:ext cx="4741701" cy="1650340"/>
            <a:chOff x="0" y="0"/>
            <a:chExt cx="4349830" cy="1650340"/>
          </a:xfrm>
        </p:grpSpPr>
        <p:sp>
          <p:nvSpPr>
            <p:cNvPr id="11" name="13 Rectángulo"/>
            <p:cNvSpPr/>
            <p:nvPr/>
          </p:nvSpPr>
          <p:spPr>
            <a:xfrm>
              <a:off x="0" y="0"/>
              <a:ext cx="3968115" cy="1371600"/>
            </a:xfrm>
            <a:prstGeom prst="rect">
              <a:avLst/>
            </a:prstGeom>
          </p:spPr>
        </p:sp>
        <p:grpSp>
          <p:nvGrpSpPr>
            <p:cNvPr id="12" name="5 Grupo"/>
            <p:cNvGrpSpPr/>
            <p:nvPr/>
          </p:nvGrpSpPr>
          <p:grpSpPr>
            <a:xfrm>
              <a:off x="0" y="102997"/>
              <a:ext cx="2161284" cy="1547343"/>
              <a:chOff x="-282194" y="635"/>
              <a:chExt cx="3388347" cy="3209284"/>
            </a:xfrm>
          </p:grpSpPr>
          <p:sp>
            <p:nvSpPr>
              <p:cNvPr id="20" name="6 Rectángulo"/>
              <p:cNvSpPr/>
              <p:nvPr/>
            </p:nvSpPr>
            <p:spPr>
              <a:xfrm>
                <a:off x="-282193" y="635"/>
                <a:ext cx="3388346" cy="4484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10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Libro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21" name="7 Rectángulo"/>
              <p:cNvSpPr/>
              <p:nvPr/>
            </p:nvSpPr>
            <p:spPr>
              <a:xfrm>
                <a:off x="-282193" y="377847"/>
                <a:ext cx="3388346" cy="9040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titulo, </a:t>
                </a:r>
                <a:r>
                  <a:rPr lang="es-ES" sz="900" b="1" i="1" kern="1200" dirty="0" err="1">
                    <a:solidFill>
                      <a:schemeClr val="tx1"/>
                    </a:solidFill>
                    <a:effectLst/>
                    <a:latin typeface="+mj-lt"/>
                    <a:ea typeface="Times New Roman"/>
                  </a:rPr>
                  <a:t>primerAutor</a:t>
                </a:r>
                <a:r>
                  <a:rPr lang="es-ES" sz="900" i="1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, </a:t>
                </a: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editorial, </a:t>
                </a:r>
                <a:r>
                  <a:rPr lang="es-ES" sz="9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añoEdicion</a:t>
                </a: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,  ISBN, precio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22" name="8 Rectángulo"/>
              <p:cNvSpPr/>
              <p:nvPr/>
            </p:nvSpPr>
            <p:spPr>
              <a:xfrm>
                <a:off x="-282194" y="1281878"/>
                <a:ext cx="3388347" cy="19280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getTitulo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()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void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setTitulo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(String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unTitulo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)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 dirty="0" smtClean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…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800" b="1" dirty="0" err="1" smtClean="0">
                    <a:solidFill>
                      <a:schemeClr val="tx1"/>
                    </a:solidFill>
                    <a:latin typeface="+mj-lt"/>
                    <a:ea typeface="Times New Roman"/>
                  </a:rPr>
                  <a:t>Autor</a:t>
                </a:r>
                <a:r>
                  <a:rPr lang="en-US" sz="800" b="1" dirty="0" smtClean="0">
                    <a:solidFill>
                      <a:schemeClr val="tx1"/>
                    </a:solidFill>
                    <a:latin typeface="+mj-lt"/>
                    <a:ea typeface="Times New Roman"/>
                  </a:rPr>
                  <a:t> </a:t>
                </a:r>
                <a:r>
                  <a:rPr lang="en-US" sz="800" b="1" dirty="0" err="1" smtClean="0">
                    <a:solidFill>
                      <a:schemeClr val="tx1"/>
                    </a:solidFill>
                    <a:latin typeface="+mj-lt"/>
                    <a:ea typeface="Times New Roman"/>
                  </a:rPr>
                  <a:t>getPrimerAutor</a:t>
                </a:r>
                <a:r>
                  <a:rPr lang="en-US" sz="800" b="1" dirty="0" smtClean="0">
                    <a:solidFill>
                      <a:schemeClr val="tx1"/>
                    </a:solidFill>
                    <a:latin typeface="+mj-lt"/>
                    <a:ea typeface="Times New Roman"/>
                  </a:rPr>
                  <a:t>()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s-AR" sz="800" b="1" dirty="0" err="1" smtClean="0">
                    <a:solidFill>
                      <a:schemeClr val="tx1"/>
                    </a:solidFill>
                    <a:effectLst/>
                    <a:latin typeface="+mj-lt"/>
                    <a:ea typeface="Times New Roman"/>
                  </a:rPr>
                  <a:t>void</a:t>
                </a:r>
                <a:r>
                  <a:rPr lang="es-AR" sz="800" b="1" dirty="0" smtClean="0">
                    <a:solidFill>
                      <a:schemeClr val="tx1"/>
                    </a:solidFill>
                    <a:effectLst/>
                    <a:latin typeface="+mj-lt"/>
                    <a:ea typeface="Times New Roman"/>
                  </a:rPr>
                  <a:t> </a:t>
                </a:r>
                <a:r>
                  <a:rPr lang="es-AR" sz="800" b="1" dirty="0" err="1" smtClean="0">
                    <a:solidFill>
                      <a:schemeClr val="tx1"/>
                    </a:solidFill>
                    <a:effectLst/>
                    <a:latin typeface="+mj-lt"/>
                    <a:ea typeface="Times New Roman"/>
                  </a:rPr>
                  <a:t>setPrimerAutor</a:t>
                </a:r>
                <a:r>
                  <a:rPr lang="es-AR" sz="800" b="1" dirty="0" smtClean="0">
                    <a:solidFill>
                      <a:schemeClr val="tx1"/>
                    </a:solidFill>
                    <a:latin typeface="+mj-lt"/>
                    <a:ea typeface="Times New Roman"/>
                  </a:rPr>
                  <a:t>(Autor </a:t>
                </a:r>
                <a:r>
                  <a:rPr lang="es-AR" sz="800" b="1" dirty="0" err="1" smtClean="0">
                    <a:solidFill>
                      <a:schemeClr val="tx1"/>
                    </a:solidFill>
                    <a:latin typeface="+mj-lt"/>
                    <a:ea typeface="Times New Roman"/>
                  </a:rPr>
                  <a:t>unPrimerAutor</a:t>
                </a:r>
                <a:r>
                  <a:rPr lang="es-AR" sz="800" b="1" dirty="0">
                    <a:solidFill>
                      <a:schemeClr val="tx1"/>
                    </a:solidFill>
                    <a:latin typeface="+mj-lt"/>
                    <a:ea typeface="Times New Roman"/>
                  </a:rPr>
                  <a:t>)</a:t>
                </a:r>
                <a:endParaRPr lang="es-AR" sz="800" b="1" dirty="0">
                  <a:solidFill>
                    <a:schemeClr val="tx1"/>
                  </a:solidFill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b="1" kern="1200" dirty="0">
                    <a:solidFill>
                      <a:schemeClr val="tx1"/>
                    </a:solidFill>
                    <a:effectLst/>
                    <a:latin typeface="+mj-lt"/>
                    <a:ea typeface="Times New Roman"/>
                  </a:rPr>
                  <a:t>String </a:t>
                </a:r>
                <a:r>
                  <a:rPr lang="en-US" sz="800" b="1" kern="1200" dirty="0" err="1">
                    <a:solidFill>
                      <a:schemeClr val="tx1"/>
                    </a:solidFill>
                    <a:effectLst/>
                    <a:latin typeface="+mj-lt"/>
                    <a:ea typeface="Times New Roman"/>
                  </a:rPr>
                  <a:t>toString</a:t>
                </a:r>
                <a:r>
                  <a:rPr lang="en-US" sz="800" b="1" kern="1200" dirty="0">
                    <a:solidFill>
                      <a:schemeClr val="tx1"/>
                    </a:solidFill>
                    <a:effectLst/>
                    <a:latin typeface="+mj-lt"/>
                    <a:ea typeface="Times New Roman"/>
                  </a:rPr>
                  <a:t>()</a:t>
                </a:r>
                <a:endParaRPr lang="es-AR" sz="1200" b="1" dirty="0">
                  <a:solidFill>
                    <a:schemeClr val="tx1"/>
                  </a:solidFill>
                  <a:effectLst/>
                  <a:latin typeface="+mj-lt"/>
                  <a:ea typeface="Times New Roman"/>
                </a:endParaRPr>
              </a:p>
            </p:txBody>
          </p:sp>
        </p:grpSp>
        <p:cxnSp>
          <p:nvCxnSpPr>
            <p:cNvPr id="13" name="10 Conector recto de flecha"/>
            <p:cNvCxnSpPr/>
            <p:nvPr/>
          </p:nvCxnSpPr>
          <p:spPr>
            <a:xfrm flipV="1">
              <a:off x="2169949" y="562638"/>
              <a:ext cx="50895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2 CuadroTexto"/>
            <p:cNvSpPr txBox="1"/>
            <p:nvPr/>
          </p:nvSpPr>
          <p:spPr>
            <a:xfrm>
              <a:off x="2156191" y="218311"/>
              <a:ext cx="361950" cy="262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ES" sz="1100" kern="1200" dirty="0">
                  <a:solidFill>
                    <a:srgbClr val="000000"/>
                  </a:solidFill>
                  <a:effectLst/>
                  <a:latin typeface="+mj-lt"/>
                  <a:ea typeface="Times New Roman"/>
                </a:rPr>
                <a:t>1</a:t>
              </a:r>
              <a:endParaRPr lang="es-AR" sz="1200" dirty="0">
                <a:effectLst/>
                <a:latin typeface="+mj-lt"/>
                <a:ea typeface="Times New Roman"/>
              </a:endParaRPr>
            </a:p>
          </p:txBody>
        </p:sp>
        <p:grpSp>
          <p:nvGrpSpPr>
            <p:cNvPr id="15" name="13 Grupo"/>
            <p:cNvGrpSpPr/>
            <p:nvPr/>
          </p:nvGrpSpPr>
          <p:grpSpPr>
            <a:xfrm>
              <a:off x="2708335" y="95657"/>
              <a:ext cx="1641495" cy="1206931"/>
              <a:chOff x="3371334" y="-3"/>
              <a:chExt cx="2449667" cy="3096346"/>
            </a:xfrm>
          </p:grpSpPr>
          <p:sp>
            <p:nvSpPr>
              <p:cNvPr id="17" name="14 Rectángulo"/>
              <p:cNvSpPr/>
              <p:nvPr/>
            </p:nvSpPr>
            <p:spPr>
              <a:xfrm>
                <a:off x="3371334" y="-3"/>
                <a:ext cx="2448272" cy="5734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10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Autor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18" name="15 Rectángulo"/>
              <p:cNvSpPr/>
              <p:nvPr/>
            </p:nvSpPr>
            <p:spPr>
              <a:xfrm>
                <a:off x="3372728" y="485412"/>
                <a:ext cx="2448273" cy="795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nombre, </a:t>
                </a:r>
                <a:r>
                  <a:rPr lang="es-ES" sz="9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biografia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19" name="16 Rectángulo"/>
              <p:cNvSpPr/>
              <p:nvPr/>
            </p:nvSpPr>
            <p:spPr>
              <a:xfrm>
                <a:off x="3372728" y="1281242"/>
                <a:ext cx="2446634" cy="18151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getNombre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()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void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setNombre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(String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unNombre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)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…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</p:grpSp>
        <p:sp>
          <p:nvSpPr>
            <p:cNvPr id="16" name="18 Rectángulo"/>
            <p:cNvSpPr/>
            <p:nvPr/>
          </p:nvSpPr>
          <p:spPr>
            <a:xfrm>
              <a:off x="2110116" y="561380"/>
              <a:ext cx="65434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b="1" i="1" kern="1200" dirty="0" err="1">
                  <a:effectLst/>
                  <a:latin typeface="+mj-lt"/>
                  <a:ea typeface="Times New Roman"/>
                </a:rPr>
                <a:t>primerAutor</a:t>
              </a:r>
              <a:endParaRPr lang="es-AR" sz="1200" b="1" dirty="0">
                <a:effectLst/>
                <a:latin typeface="+mj-lt"/>
                <a:ea typeface="Times New Roman"/>
              </a:endParaRPr>
            </a:p>
          </p:txBody>
        </p:sp>
      </p:grp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0" y="1563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84225" algn="l"/>
              </a:tabLst>
            </a:pPr>
            <a:endParaRPr kumimoji="0" lang="es-AR" alt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1707290" y="1543893"/>
            <a:ext cx="1856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b="1" dirty="0" smtClean="0"/>
              <a:t>Diagrama de clases</a:t>
            </a:r>
            <a:endParaRPr lang="es-AR" sz="1400" b="1" dirty="0"/>
          </a:p>
        </p:txBody>
      </p:sp>
      <p:sp>
        <p:nvSpPr>
          <p:cNvPr id="26" name="25 Elipse"/>
          <p:cNvSpPr/>
          <p:nvPr/>
        </p:nvSpPr>
        <p:spPr>
          <a:xfrm>
            <a:off x="4952764" y="2077566"/>
            <a:ext cx="2139516" cy="15258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  <a:latin typeface="+mj-lt"/>
                <a:ea typeface="Times New Roman"/>
              </a:rPr>
              <a:t>titulo = “ABC” </a:t>
            </a:r>
            <a:r>
              <a:rPr lang="es-ES" sz="1400" b="1" i="1" dirty="0" err="1" smtClean="0">
                <a:solidFill>
                  <a:srgbClr val="000000"/>
                </a:solidFill>
                <a:latin typeface="+mj-lt"/>
                <a:ea typeface="Times New Roman"/>
              </a:rPr>
              <a:t>primerAutor</a:t>
            </a:r>
            <a:r>
              <a:rPr lang="es-ES" sz="1400" i="1" dirty="0" smtClean="0">
                <a:solidFill>
                  <a:srgbClr val="000000"/>
                </a:solidFill>
                <a:latin typeface="+mj-lt"/>
                <a:ea typeface="Times New Roman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+mj-lt"/>
                <a:ea typeface="Times New Roman"/>
              </a:rPr>
              <a:t>editorial = “</a:t>
            </a:r>
            <a:r>
              <a:rPr lang="es-ES" sz="1400" dirty="0" err="1" smtClean="0">
                <a:solidFill>
                  <a:srgbClr val="000000"/>
                </a:solidFill>
                <a:latin typeface="+mj-lt"/>
                <a:ea typeface="Times New Roman"/>
              </a:rPr>
              <a:t>zzz</a:t>
            </a:r>
            <a:r>
              <a:rPr lang="es-ES" sz="1400" dirty="0" smtClean="0">
                <a:solidFill>
                  <a:srgbClr val="000000"/>
                </a:solidFill>
                <a:latin typeface="+mj-lt"/>
                <a:ea typeface="Times New Roman"/>
              </a:rPr>
              <a:t>” </a:t>
            </a:r>
          </a:p>
          <a:p>
            <a:pPr algn="ctr"/>
            <a:r>
              <a:rPr lang="es-ES" sz="1400" dirty="0" smtClean="0">
                <a:solidFill>
                  <a:srgbClr val="000000"/>
                </a:solidFill>
                <a:latin typeface="+mj-lt"/>
                <a:ea typeface="Times New Roman"/>
              </a:rPr>
              <a:t>…</a:t>
            </a:r>
          </a:p>
          <a:p>
            <a:pPr algn="ctr"/>
            <a:endParaRPr lang="es-AR" sz="1400" dirty="0">
              <a:latin typeface="+mj-lt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236395" y="1543893"/>
            <a:ext cx="2359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/>
              <a:t>Gráfico de un objeto libro</a:t>
            </a:r>
            <a:endParaRPr lang="es-AR" sz="1400" b="1" dirty="0"/>
          </a:p>
        </p:txBody>
      </p:sp>
      <p:cxnSp>
        <p:nvCxnSpPr>
          <p:cNvPr id="30" name="29 Conector recto de flecha"/>
          <p:cNvCxnSpPr/>
          <p:nvPr/>
        </p:nvCxnSpPr>
        <p:spPr>
          <a:xfrm flipV="1">
            <a:off x="6588224" y="2293406"/>
            <a:ext cx="876672" cy="321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4932040" y="1923678"/>
            <a:ext cx="686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200" dirty="0" err="1" smtClean="0">
                <a:latin typeface="+mj-lt"/>
              </a:rPr>
              <a:t>miLibro</a:t>
            </a:r>
            <a:endParaRPr lang="es-AR" sz="1200" dirty="0">
              <a:latin typeface="+mj-lt"/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7524328" y="1635646"/>
            <a:ext cx="1512168" cy="1313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>
              <a:latin typeface="+mj-lt"/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7834547" y="1923678"/>
            <a:ext cx="880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1400" dirty="0" smtClean="0">
                <a:solidFill>
                  <a:srgbClr val="000000"/>
                </a:solidFill>
                <a:latin typeface="+mj-lt"/>
                <a:ea typeface="Times New Roman"/>
              </a:rPr>
              <a:t>nombre</a:t>
            </a:r>
          </a:p>
          <a:p>
            <a:pPr algn="ctr">
              <a:spcAft>
                <a:spcPts val="0"/>
              </a:spcAft>
            </a:pPr>
            <a:r>
              <a:rPr lang="es-ES" sz="1400" dirty="0" smtClean="0">
                <a:solidFill>
                  <a:srgbClr val="000000"/>
                </a:solidFill>
                <a:latin typeface="+mj-lt"/>
                <a:ea typeface="Times New Roman"/>
              </a:rPr>
              <a:t>biografía</a:t>
            </a:r>
            <a:endParaRPr lang="es-AR" sz="1400" dirty="0">
              <a:latin typeface="+mj-lt"/>
              <a:ea typeface="Times New Roman"/>
            </a:endParaRPr>
          </a:p>
        </p:txBody>
      </p:sp>
      <p:sp>
        <p:nvSpPr>
          <p:cNvPr id="29" name="2 Marcador de contenido"/>
          <p:cNvSpPr>
            <a:spLocks noGrp="1"/>
          </p:cNvSpPr>
          <p:nvPr>
            <p:ph idx="1"/>
          </p:nvPr>
        </p:nvSpPr>
        <p:spPr>
          <a:xfrm>
            <a:off x="66045" y="3742134"/>
            <a:ext cx="9036496" cy="1709936"/>
          </a:xfrm>
        </p:spPr>
        <p:txBody>
          <a:bodyPr>
            <a:noAutofit/>
          </a:bodyPr>
          <a:lstStyle/>
          <a:p>
            <a:r>
              <a:rPr lang="es-AR" sz="1600" dirty="0" smtClean="0">
                <a:solidFill>
                  <a:schemeClr val="tx2"/>
                </a:solidFill>
              </a:rPr>
              <a:t>En </a:t>
            </a:r>
            <a:r>
              <a:rPr lang="es-AR" sz="1600" dirty="0" err="1">
                <a:solidFill>
                  <a:schemeClr val="tx2"/>
                </a:solidFill>
              </a:rPr>
              <a:t>prog</a:t>
            </a:r>
            <a:r>
              <a:rPr lang="es-AR" sz="1600" dirty="0">
                <a:solidFill>
                  <a:schemeClr val="tx2"/>
                </a:solidFill>
              </a:rPr>
              <a:t>. </a:t>
            </a:r>
            <a:r>
              <a:rPr lang="es-AR" sz="1600" dirty="0" err="1" smtClean="0">
                <a:solidFill>
                  <a:schemeClr val="tx2"/>
                </a:solidFill>
              </a:rPr>
              <a:t>ppal</a:t>
            </a:r>
            <a:r>
              <a:rPr lang="es-AR" sz="1600" dirty="0" smtClean="0">
                <a:solidFill>
                  <a:schemeClr val="tx2"/>
                </a:solidFill>
              </a:rPr>
              <a:t>…dado el </a:t>
            </a:r>
            <a:r>
              <a:rPr lang="es-AR" sz="1600" dirty="0">
                <a:solidFill>
                  <a:schemeClr val="tx2"/>
                </a:solidFill>
              </a:rPr>
              <a:t>objeto </a:t>
            </a:r>
            <a:r>
              <a:rPr lang="es-AR" sz="1600" dirty="0" err="1" smtClean="0">
                <a:solidFill>
                  <a:schemeClr val="tx2"/>
                </a:solidFill>
              </a:rPr>
              <a:t>miLibro</a:t>
            </a:r>
            <a:r>
              <a:rPr lang="es-AR" sz="1600" dirty="0" smtClean="0">
                <a:solidFill>
                  <a:schemeClr val="tx2"/>
                </a:solidFill>
              </a:rPr>
              <a:t> … </a:t>
            </a:r>
            <a:r>
              <a:rPr lang="es-AR" sz="1600" dirty="0" smtClean="0"/>
              <a:t>¿qué pasos sigo </a:t>
            </a:r>
            <a:r>
              <a:rPr lang="es-AR" sz="1600" dirty="0"/>
              <a:t>para imprimir el nombre </a:t>
            </a:r>
            <a:r>
              <a:rPr lang="es-AR" sz="1600" dirty="0" smtClean="0"/>
              <a:t>de su autor?</a:t>
            </a:r>
          </a:p>
          <a:p>
            <a:endParaRPr lang="es-AR" sz="1600" dirty="0" smtClean="0"/>
          </a:p>
          <a:p>
            <a:pPr lvl="1"/>
            <a:r>
              <a:rPr lang="es-AR" sz="1600" dirty="0" smtClean="0"/>
              <a:t>Pido </a:t>
            </a:r>
            <a:r>
              <a:rPr lang="es-AR" sz="1600" dirty="0"/>
              <a:t>al objeto </a:t>
            </a:r>
            <a:r>
              <a:rPr lang="es-AR" sz="1600" dirty="0" err="1" smtClean="0"/>
              <a:t>miLibro</a:t>
            </a:r>
            <a:r>
              <a:rPr lang="es-AR" sz="1600" dirty="0" smtClean="0"/>
              <a:t> </a:t>
            </a:r>
            <a:r>
              <a:rPr lang="es-AR" sz="1600" dirty="0"/>
              <a:t>que me devuelva </a:t>
            </a:r>
            <a:r>
              <a:rPr lang="es-AR" sz="1600" dirty="0" smtClean="0"/>
              <a:t>su autor   …   </a:t>
            </a:r>
            <a:r>
              <a:rPr lang="es-AR" sz="1600" b="1" dirty="0" smtClean="0">
                <a:solidFill>
                  <a:schemeClr val="tx2"/>
                </a:solidFill>
              </a:rPr>
              <a:t>¿cómo?</a:t>
            </a:r>
            <a:endParaRPr lang="es-AR" sz="1600" b="1" dirty="0">
              <a:solidFill>
                <a:schemeClr val="tx2"/>
              </a:solidFill>
            </a:endParaRPr>
          </a:p>
          <a:p>
            <a:pPr lvl="1"/>
            <a:r>
              <a:rPr lang="es-AR" sz="1600" dirty="0" smtClean="0"/>
              <a:t>Pido al autor que </a:t>
            </a:r>
            <a:r>
              <a:rPr lang="es-AR" sz="1600" dirty="0"/>
              <a:t>me devuelva su </a:t>
            </a:r>
            <a:r>
              <a:rPr lang="es-AR" sz="1600" dirty="0" smtClean="0"/>
              <a:t>nombre y lo imprimo   …   </a:t>
            </a:r>
            <a:r>
              <a:rPr lang="es-AR" sz="1600" b="1" dirty="0" smtClean="0">
                <a:solidFill>
                  <a:schemeClr val="tx2"/>
                </a:solidFill>
              </a:rPr>
              <a:t>¿cómo?</a:t>
            </a:r>
            <a:endParaRPr lang="es-AR" sz="1600" b="1" dirty="0">
              <a:solidFill>
                <a:schemeClr val="tx2"/>
              </a:solidFill>
            </a:endParaRPr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97199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La referencia </a:t>
            </a:r>
            <a:r>
              <a:rPr lang="es-ES" sz="2800" dirty="0" err="1" smtClean="0"/>
              <a:t>this</a:t>
            </a:r>
            <a:r>
              <a:rPr lang="es-ES" sz="2800" dirty="0" smtClean="0"/>
              <a:t>.</a:t>
            </a:r>
            <a:r>
              <a:rPr lang="es-ES" sz="2800" i="1" dirty="0" smtClean="0"/>
              <a:t> </a:t>
            </a:r>
            <a:r>
              <a:rPr lang="es-ES" sz="2800" dirty="0" smtClean="0"/>
              <a:t>Uso.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657600"/>
          </a:xfrm>
        </p:spPr>
        <p:txBody>
          <a:bodyPr>
            <a:normAutofit/>
          </a:bodyPr>
          <a:lstStyle/>
          <a:p>
            <a:r>
              <a:rPr lang="es-AR" sz="1600" dirty="0" smtClean="0"/>
              <a:t>Dentro de una clase … ¿Puedo disparar la ejecución de un método </a:t>
            </a:r>
            <a:r>
              <a:rPr lang="es-AR" sz="1600" b="1" dirty="0" smtClean="0"/>
              <a:t>X</a:t>
            </a:r>
            <a:r>
              <a:rPr lang="es-AR" sz="1600" dirty="0" smtClean="0"/>
              <a:t> desde otro método </a:t>
            </a:r>
            <a:r>
              <a:rPr lang="es-AR" sz="1600" b="1" dirty="0" smtClean="0"/>
              <a:t>Y</a:t>
            </a:r>
            <a:r>
              <a:rPr lang="es-AR" sz="1600" dirty="0" smtClean="0"/>
              <a:t>?</a:t>
            </a:r>
          </a:p>
          <a:p>
            <a:r>
              <a:rPr lang="es-AR" sz="1600" dirty="0" smtClean="0"/>
              <a:t>¿Utilidad? Ejemplo: añadir métodos al libro para obtener su IVA y su precio final con IVA.</a:t>
            </a:r>
            <a:endParaRPr lang="es-AR" sz="1600" dirty="0"/>
          </a:p>
          <a:p>
            <a:pPr marL="0" indent="0">
              <a:buNone/>
            </a:pPr>
            <a:endParaRPr lang="es-AR" sz="1600" dirty="0" smtClean="0"/>
          </a:p>
          <a:p>
            <a:pPr marL="0" indent="0">
              <a:buNone/>
            </a:pPr>
            <a:r>
              <a:rPr lang="es-AR" sz="1600" dirty="0" smtClean="0"/>
              <a:t> </a:t>
            </a:r>
            <a:endParaRPr lang="es-AR" sz="1600" dirty="0"/>
          </a:p>
          <a:p>
            <a:pPr marL="0" indent="0">
              <a:buNone/>
            </a:pPr>
            <a:endParaRPr lang="es-AR" sz="16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2020 -Módulo POO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35496" y="1851670"/>
            <a:ext cx="7560840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Libro {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titulo;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primerAutor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editorial;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añoEdicion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ISBN; 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precio; 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Libro(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unTitulo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unaEditorial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unAñoEdicion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unPrimerAutor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s-E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unISBN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unPrecio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titulo 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unTitulo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editorial 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unaEditorial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añoEdicion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unAñoEdicion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primerAutor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unPrimerAutor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ISBN =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unISBN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precio 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unPrecio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E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s-E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136717" y="2080914"/>
            <a:ext cx="3755763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endParaRPr lang="es-A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getMontoIva</a:t>
            </a:r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A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precio*0.21;</a:t>
            </a:r>
          </a:p>
          <a:p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s-AR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getPrecioFinalConIva</a:t>
            </a:r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s-A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A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precio </a:t>
            </a:r>
            <a:r>
              <a:rPr lang="es-A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s-A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A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7140242" y="3601256"/>
            <a:ext cx="1222708" cy="1384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s-AR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endParaRPr lang="es-AR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400726" y="4416185"/>
            <a:ext cx="3185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 smtClean="0">
                <a:solidFill>
                  <a:schemeClr val="tx2"/>
                </a:solidFill>
              </a:rPr>
              <a:t>Tengo un método que calcula el IVA…</a:t>
            </a:r>
          </a:p>
          <a:p>
            <a:r>
              <a:rPr lang="es-AR" sz="1400" dirty="0" smtClean="0">
                <a:solidFill>
                  <a:schemeClr val="tx2"/>
                </a:solidFill>
              </a:rPr>
              <a:t>¿Cómo disparo su ejecución?</a:t>
            </a:r>
            <a:endParaRPr lang="es-AR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9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7092280" y="3566703"/>
            <a:ext cx="1728192" cy="186308"/>
          </a:xfrm>
          <a:prstGeom prst="rect">
            <a:avLst/>
          </a:prstGeom>
          <a:solidFill>
            <a:srgbClr val="00B0F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La referencia </a:t>
            </a:r>
            <a:r>
              <a:rPr lang="es-ES" sz="2800" dirty="0" err="1" smtClean="0"/>
              <a:t>this</a:t>
            </a:r>
            <a:r>
              <a:rPr lang="es-ES" sz="2800" dirty="0" smtClean="0"/>
              <a:t>.</a:t>
            </a:r>
            <a:r>
              <a:rPr lang="es-ES" sz="2800" i="1" dirty="0" smtClean="0"/>
              <a:t> </a:t>
            </a:r>
            <a:r>
              <a:rPr lang="es-ES" sz="2800" dirty="0" smtClean="0"/>
              <a:t>Uso.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657600"/>
          </a:xfrm>
        </p:spPr>
        <p:txBody>
          <a:bodyPr>
            <a:normAutofit/>
          </a:bodyPr>
          <a:lstStyle/>
          <a:p>
            <a:r>
              <a:rPr lang="es-AR" sz="1600" dirty="0" smtClean="0"/>
              <a:t>Dentro de una clase … ¿Puedo disparar la ejecución de un método </a:t>
            </a:r>
            <a:r>
              <a:rPr lang="es-AR" sz="1600" b="1" dirty="0" smtClean="0"/>
              <a:t>X</a:t>
            </a:r>
            <a:r>
              <a:rPr lang="es-AR" sz="1600" dirty="0" smtClean="0"/>
              <a:t> desde otro método </a:t>
            </a:r>
            <a:r>
              <a:rPr lang="es-AR" sz="1600" b="1" dirty="0" smtClean="0"/>
              <a:t>Y</a:t>
            </a:r>
            <a:r>
              <a:rPr lang="es-AR" sz="1600" dirty="0" smtClean="0"/>
              <a:t>?</a:t>
            </a:r>
          </a:p>
          <a:p>
            <a:r>
              <a:rPr lang="es-AR" sz="1600" dirty="0" smtClean="0"/>
              <a:t>¿Utilidad? Ejemplo: añadir métodos al libro para obtener su IVA y su precio final con IVA.</a:t>
            </a:r>
            <a:endParaRPr lang="es-AR" sz="1600" dirty="0"/>
          </a:p>
          <a:p>
            <a:pPr marL="0" indent="0">
              <a:buNone/>
            </a:pPr>
            <a:endParaRPr lang="es-AR" sz="1600" dirty="0" smtClean="0"/>
          </a:p>
          <a:p>
            <a:pPr marL="0" indent="0">
              <a:buNone/>
            </a:pPr>
            <a:r>
              <a:rPr lang="es-AR" sz="1600" dirty="0" smtClean="0"/>
              <a:t> </a:t>
            </a:r>
            <a:endParaRPr lang="es-AR" sz="1600" dirty="0"/>
          </a:p>
          <a:p>
            <a:pPr marL="0" indent="0">
              <a:buNone/>
            </a:pPr>
            <a:endParaRPr lang="es-AR" sz="16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Taller de Programación 2020 -Módulo POO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35496" y="1851670"/>
            <a:ext cx="7560840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Libro {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titulo;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primerAutor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editorial;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añoEdicion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ISBN; 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precio; 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Libro(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unTitulo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unaEditorial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unAñoEdicion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unPrimerAutor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s-E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unISBN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unPrecio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titulo 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unTitulo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editorial 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unaEditorial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añoEdicion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unAñoEdicion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primerAutor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unPrimerAutor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ISBN =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unISBN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precio 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unPrecio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E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s-E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136717" y="2080914"/>
            <a:ext cx="3755763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endParaRPr lang="es-A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getMontoIva</a:t>
            </a:r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A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precio*0.21;</a:t>
            </a:r>
          </a:p>
          <a:p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s-AR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getPrecioFinalConIva</a:t>
            </a:r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s-A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A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precio + </a:t>
            </a:r>
            <a:r>
              <a:rPr lang="es-AR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this.getMontoIva</a:t>
            </a:r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   </a:t>
            </a:r>
          </a:p>
          <a:p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A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3815916" y="4288777"/>
            <a:ext cx="5328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smtClean="0">
                <a:solidFill>
                  <a:schemeClr val="tx2"/>
                </a:solidFill>
              </a:rPr>
              <a:t>Poniendo </a:t>
            </a:r>
            <a:r>
              <a:rPr lang="es-AR" sz="1200" b="1" i="1" dirty="0" err="1" smtClean="0">
                <a:solidFill>
                  <a:schemeClr val="tx2"/>
                </a:solidFill>
              </a:rPr>
              <a:t>this</a:t>
            </a:r>
            <a:r>
              <a:rPr lang="es-AR" sz="1200" b="1" dirty="0" err="1" smtClean="0">
                <a:solidFill>
                  <a:schemeClr val="tx2"/>
                </a:solidFill>
              </a:rPr>
              <a:t>.nombreMétodo</a:t>
            </a:r>
            <a:r>
              <a:rPr lang="es-AR" sz="1200" b="1" dirty="0" smtClean="0">
                <a:solidFill>
                  <a:schemeClr val="tx2"/>
                </a:solidFill>
              </a:rPr>
              <a:t> (parámetros)</a:t>
            </a:r>
          </a:p>
          <a:p>
            <a:r>
              <a:rPr lang="es-AR" sz="1200" dirty="0" smtClean="0">
                <a:solidFill>
                  <a:schemeClr val="tx2"/>
                </a:solidFill>
              </a:rPr>
              <a:t>El objeto que está ejecutando </a:t>
            </a:r>
            <a:r>
              <a:rPr lang="es-AR" sz="1200" i="1" dirty="0" smtClean="0">
                <a:solidFill>
                  <a:schemeClr val="tx2"/>
                </a:solidFill>
              </a:rPr>
              <a:t>(</a:t>
            </a:r>
            <a:r>
              <a:rPr lang="es-AR" sz="1200" b="1" i="1" dirty="0" err="1" smtClean="0">
                <a:solidFill>
                  <a:schemeClr val="tx2"/>
                </a:solidFill>
              </a:rPr>
              <a:t>this</a:t>
            </a:r>
            <a:r>
              <a:rPr lang="es-AR" sz="1200" i="1" dirty="0" smtClean="0">
                <a:solidFill>
                  <a:schemeClr val="tx2"/>
                </a:solidFill>
              </a:rPr>
              <a:t>)</a:t>
            </a:r>
            <a:r>
              <a:rPr lang="es-AR" sz="1200" dirty="0" smtClean="0">
                <a:solidFill>
                  <a:schemeClr val="tx2"/>
                </a:solidFill>
              </a:rPr>
              <a:t> se enviará un mensaje a sí mismo.  </a:t>
            </a:r>
          </a:p>
          <a:p>
            <a:r>
              <a:rPr lang="es-AR" sz="1200" dirty="0" smtClean="0">
                <a:solidFill>
                  <a:schemeClr val="tx2"/>
                </a:solidFill>
              </a:rPr>
              <a:t>El método a ejecutar se busca a partir de la clase de la cual es </a:t>
            </a:r>
            <a:r>
              <a:rPr lang="es-AR" sz="1200" dirty="0" smtClean="0">
                <a:solidFill>
                  <a:schemeClr val="tx2"/>
                </a:solidFill>
              </a:rPr>
              <a:t>instancia el objeto.</a:t>
            </a:r>
            <a:endParaRPr lang="es-A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29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7092280" y="3566703"/>
            <a:ext cx="1440160" cy="186308"/>
          </a:xfrm>
          <a:prstGeom prst="rect">
            <a:avLst/>
          </a:prstGeom>
          <a:solidFill>
            <a:srgbClr val="00B0F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La referencia </a:t>
            </a:r>
            <a:r>
              <a:rPr lang="es-ES" sz="2800" dirty="0" err="1" smtClean="0"/>
              <a:t>this</a:t>
            </a:r>
            <a:r>
              <a:rPr lang="es-ES" sz="2800" dirty="0" smtClean="0"/>
              <a:t>.</a:t>
            </a:r>
            <a:r>
              <a:rPr lang="es-ES" sz="2800" i="1" dirty="0" smtClean="0"/>
              <a:t> </a:t>
            </a:r>
            <a:r>
              <a:rPr lang="es-ES" sz="2800" dirty="0" smtClean="0"/>
              <a:t>Uso.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657600"/>
          </a:xfrm>
        </p:spPr>
        <p:txBody>
          <a:bodyPr>
            <a:normAutofit/>
          </a:bodyPr>
          <a:lstStyle/>
          <a:p>
            <a:r>
              <a:rPr lang="es-AR" sz="1600" dirty="0" smtClean="0"/>
              <a:t>Dentro de una clase … ¿Puedo disparar la ejecución de un método </a:t>
            </a:r>
            <a:r>
              <a:rPr lang="es-AR" sz="1600" b="1" dirty="0" smtClean="0"/>
              <a:t>X</a:t>
            </a:r>
            <a:r>
              <a:rPr lang="es-AR" sz="1600" dirty="0" smtClean="0"/>
              <a:t> desde otro método </a:t>
            </a:r>
            <a:r>
              <a:rPr lang="es-AR" sz="1600" b="1" dirty="0" smtClean="0"/>
              <a:t>Y</a:t>
            </a:r>
            <a:r>
              <a:rPr lang="es-AR" sz="1600" dirty="0" smtClean="0"/>
              <a:t>?</a:t>
            </a:r>
          </a:p>
          <a:p>
            <a:r>
              <a:rPr lang="es-AR" sz="1600" dirty="0" smtClean="0"/>
              <a:t>¿Utilidad? Ejemplo: añadir métodos al libro para obtener su IVA y su precio final con IVA.</a:t>
            </a:r>
            <a:endParaRPr lang="es-AR" sz="1600" dirty="0"/>
          </a:p>
          <a:p>
            <a:pPr marL="0" indent="0">
              <a:buNone/>
            </a:pPr>
            <a:endParaRPr lang="es-AR" sz="1600" dirty="0" smtClean="0"/>
          </a:p>
          <a:p>
            <a:pPr marL="0" indent="0">
              <a:buNone/>
            </a:pPr>
            <a:r>
              <a:rPr lang="es-AR" sz="1600" dirty="0" smtClean="0"/>
              <a:t> </a:t>
            </a:r>
            <a:endParaRPr lang="es-AR" sz="1600" dirty="0"/>
          </a:p>
          <a:p>
            <a:pPr marL="0" indent="0">
              <a:buNone/>
            </a:pPr>
            <a:endParaRPr lang="es-AR" sz="16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Taller de Programación 2020 -Módulo POO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35496" y="1851670"/>
            <a:ext cx="7560840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Libro {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titulo;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primerAutor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editorial;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añoEdicion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ISBN; 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precio; 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Libro(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unTitulo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unaEditorial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unAñoEdicion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unPrimerAutor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s-E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unISBN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unPrecio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titulo 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unTitulo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editorial 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unaEditorial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añoEdicion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unAñoEdicion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primerAutor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unPrimerAutor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ISBN =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unISBN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precio 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unPrecio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E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s-E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136717" y="2080914"/>
            <a:ext cx="3755763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endParaRPr lang="es-A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getMontoIva</a:t>
            </a:r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A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precio*0.21;</a:t>
            </a:r>
          </a:p>
          <a:p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s-AR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getPrecioFinalConIva</a:t>
            </a:r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s-A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A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precio + </a:t>
            </a:r>
            <a:r>
              <a:rPr lang="es-AR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getMontoIva</a:t>
            </a:r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   </a:t>
            </a:r>
          </a:p>
          <a:p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A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968044" y="4288777"/>
            <a:ext cx="3996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smtClean="0">
                <a:solidFill>
                  <a:schemeClr val="tx2"/>
                </a:solidFill>
              </a:rPr>
              <a:t>Obviando la palabra </a:t>
            </a:r>
            <a:r>
              <a:rPr lang="es-AR" sz="1200" b="1" i="1" dirty="0" err="1" smtClean="0">
                <a:solidFill>
                  <a:schemeClr val="tx2"/>
                </a:solidFill>
              </a:rPr>
              <a:t>this</a:t>
            </a:r>
            <a:r>
              <a:rPr lang="es-AR" sz="1200" b="1" i="1" dirty="0" smtClean="0">
                <a:solidFill>
                  <a:schemeClr val="tx2"/>
                </a:solidFill>
              </a:rPr>
              <a:t> </a:t>
            </a:r>
            <a:r>
              <a:rPr lang="es-AR" sz="1200" dirty="0" smtClean="0">
                <a:solidFill>
                  <a:schemeClr val="tx2"/>
                </a:solidFill>
              </a:rPr>
              <a:t>obtenemos el mismo efecto</a:t>
            </a:r>
            <a:endParaRPr lang="es-A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2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5940152" y="2956470"/>
            <a:ext cx="1008112" cy="186308"/>
          </a:xfrm>
          <a:prstGeom prst="rect">
            <a:avLst/>
          </a:prstGeom>
          <a:solidFill>
            <a:srgbClr val="00B0F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Rectángulo"/>
          <p:cNvSpPr/>
          <p:nvPr/>
        </p:nvSpPr>
        <p:spPr>
          <a:xfrm>
            <a:off x="755576" y="3867894"/>
            <a:ext cx="1008112" cy="186308"/>
          </a:xfrm>
          <a:prstGeom prst="rect">
            <a:avLst/>
          </a:prstGeom>
          <a:solidFill>
            <a:srgbClr val="00B0F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La referencia </a:t>
            </a:r>
            <a:r>
              <a:rPr lang="es-ES" sz="2800" dirty="0" err="1" smtClean="0"/>
              <a:t>this</a:t>
            </a:r>
            <a:r>
              <a:rPr lang="es-ES" sz="2800" dirty="0" smtClean="0"/>
              <a:t>. Uso.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1600" dirty="0" smtClean="0"/>
              <a:t>Otro uso: para referirse a las </a:t>
            </a:r>
            <a:r>
              <a:rPr lang="es-AR" sz="1600" dirty="0" err="1" smtClean="0"/>
              <a:t>v.i.s</a:t>
            </a:r>
            <a:r>
              <a:rPr lang="es-AR" sz="1600" dirty="0" smtClean="0"/>
              <a:t> del objeto dentro de </a:t>
            </a:r>
            <a:r>
              <a:rPr lang="es-AR" sz="1600" dirty="0"/>
              <a:t>un </a:t>
            </a:r>
            <a:r>
              <a:rPr lang="es-AR" sz="1600" dirty="0" smtClean="0"/>
              <a:t>método/constructor, que posee parámetros con igual nombre que las </a:t>
            </a:r>
            <a:r>
              <a:rPr lang="es-AR" sz="1600" dirty="0" err="1" smtClean="0"/>
              <a:t>v.i.s</a:t>
            </a:r>
            <a:r>
              <a:rPr lang="es-AR" sz="1600" dirty="0" smtClean="0"/>
              <a:t> del objeto. </a:t>
            </a:r>
            <a:endParaRPr lang="es-AR" sz="1600" i="1" dirty="0" smtClean="0">
              <a:solidFill>
                <a:schemeClr val="tx2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Taller de Programación 2020 -Módulo POO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220072" y="2571750"/>
            <a:ext cx="3816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setTitulo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titulo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s-ES" sz="11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1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this.titulo</a:t>
            </a:r>
            <a:r>
              <a:rPr lang="es-ES" sz="11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titulo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35496" y="2056075"/>
            <a:ext cx="75608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Libro {</a:t>
            </a:r>
          </a:p>
          <a:p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titulo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primerAutor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editorial;</a:t>
            </a:r>
          </a:p>
          <a:p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añoEdicion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ISBN; </a:t>
            </a:r>
          </a:p>
          <a:p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precio; </a:t>
            </a:r>
          </a:p>
          <a:p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Libro( 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titulo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ditorial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añoEdicion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primerAutor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precio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ES" sz="105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this.titulo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titulo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this.editorial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editorial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this.añoEdicion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añoEdicion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this.primerAutor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primerAutor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this.ISBN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  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this.precio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precio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E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s-E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3966567" y="3848687"/>
            <a:ext cx="4500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smtClean="0">
                <a:solidFill>
                  <a:schemeClr val="tx2"/>
                </a:solidFill>
              </a:rPr>
              <a:t>Para referirse a la variable de instancia del objeto usar </a:t>
            </a:r>
            <a:r>
              <a:rPr lang="es-AR" sz="1200" b="1" i="1" dirty="0" err="1" smtClean="0">
                <a:solidFill>
                  <a:schemeClr val="tx2"/>
                </a:solidFill>
              </a:rPr>
              <a:t>this.nombreVariableInstancia</a:t>
            </a:r>
            <a:endParaRPr lang="es-AR" sz="1200" dirty="0">
              <a:solidFill>
                <a:schemeClr val="tx2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464496" y="4497169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AR" sz="1200" dirty="0" smtClean="0">
                <a:solidFill>
                  <a:schemeClr val="tx1"/>
                </a:solidFill>
              </a:rPr>
              <a:t>Más información sobre </a:t>
            </a:r>
            <a:r>
              <a:rPr lang="es-AR" sz="1200" dirty="0" err="1" smtClean="0">
                <a:solidFill>
                  <a:schemeClr val="tx1"/>
                </a:solidFill>
              </a:rPr>
              <a:t>this</a:t>
            </a:r>
            <a:r>
              <a:rPr lang="es-AR" sz="1200" dirty="0" smtClean="0">
                <a:solidFill>
                  <a:schemeClr val="tx1"/>
                </a:solidFill>
              </a:rPr>
              <a:t> en:</a:t>
            </a:r>
            <a:endParaRPr lang="es-AR" sz="1200" dirty="0" smtClean="0">
              <a:solidFill>
                <a:schemeClr val="tx1"/>
              </a:solidFill>
              <a:hlinkClick r:id="rId2"/>
            </a:endParaRPr>
          </a:p>
          <a:p>
            <a:r>
              <a:rPr lang="es-AR" sz="1200" dirty="0" smtClean="0">
                <a:hlinkClick r:id="rId2"/>
              </a:rPr>
              <a:t>https</a:t>
            </a:r>
            <a:r>
              <a:rPr lang="es-AR" sz="1200" dirty="0">
                <a:hlinkClick r:id="rId2"/>
              </a:rPr>
              <a:t>://docs.oracle.com/javase/tutorial/java/javaOO/thiskey.html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24387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Instanciar e iniciar objeto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/>
              <a:t>Hasta ahora, nuestro </a:t>
            </a:r>
            <a:r>
              <a:rPr lang="es-ES" sz="2000" dirty="0" err="1" smtClean="0"/>
              <a:t>main</a:t>
            </a:r>
            <a:r>
              <a:rPr lang="es-ES" sz="2000" dirty="0" smtClean="0"/>
              <a:t> … 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899592" y="1644511"/>
            <a:ext cx="69847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class</a:t>
            </a:r>
            <a:r>
              <a:rPr lang="es-ES" sz="1600" dirty="0"/>
              <a:t> Demo01Libro {</a:t>
            </a:r>
          </a:p>
          <a:p>
            <a:pPr lvl="1"/>
            <a:endParaRPr lang="es-ES" sz="1600" dirty="0"/>
          </a:p>
          <a:p>
            <a:pPr lvl="1"/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/>
              <a:t>static</a:t>
            </a:r>
            <a:r>
              <a:rPr lang="es-ES" sz="1600" dirty="0"/>
              <a:t> 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main</a:t>
            </a:r>
            <a:r>
              <a:rPr lang="es-ES" sz="1600" dirty="0"/>
              <a:t>(</a:t>
            </a:r>
            <a:r>
              <a:rPr lang="es-ES" sz="1600" dirty="0" err="1"/>
              <a:t>String</a:t>
            </a:r>
            <a:r>
              <a:rPr lang="es-ES" sz="1600" dirty="0"/>
              <a:t>[] </a:t>
            </a:r>
            <a:r>
              <a:rPr lang="es-ES" sz="1600" dirty="0" err="1"/>
              <a:t>args</a:t>
            </a:r>
            <a:r>
              <a:rPr lang="es-ES" sz="1600" dirty="0"/>
              <a:t>) {</a:t>
            </a:r>
          </a:p>
          <a:p>
            <a:pPr lvl="1"/>
            <a:r>
              <a:rPr lang="es-ES" sz="1600" b="1" dirty="0"/>
              <a:t>        Libro </a:t>
            </a:r>
            <a:r>
              <a:rPr lang="es-ES" sz="1600" b="1" dirty="0" err="1"/>
              <a:t>libro</a:t>
            </a:r>
            <a:r>
              <a:rPr lang="es-ES" sz="1600" b="1" dirty="0"/>
              <a:t> = new Libro();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libro.setTitulo</a:t>
            </a:r>
            <a:r>
              <a:rPr lang="es-ES" sz="1600" dirty="0"/>
              <a:t>("Java: A </a:t>
            </a:r>
            <a:r>
              <a:rPr lang="es-ES" sz="1600" dirty="0" err="1"/>
              <a:t>Beginner's</a:t>
            </a:r>
            <a:r>
              <a:rPr lang="es-ES" sz="1600" dirty="0"/>
              <a:t> </a:t>
            </a:r>
            <a:r>
              <a:rPr lang="es-ES" sz="1600" dirty="0" err="1"/>
              <a:t>Guide</a:t>
            </a:r>
            <a:r>
              <a:rPr lang="es-ES" sz="1600" dirty="0"/>
              <a:t>");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libro.setEditorial</a:t>
            </a:r>
            <a:r>
              <a:rPr lang="es-ES" sz="1600" dirty="0"/>
              <a:t>("</a:t>
            </a:r>
            <a:r>
              <a:rPr lang="es-ES" sz="1600" dirty="0" err="1"/>
              <a:t>Mcgraw-Hill</a:t>
            </a:r>
            <a:r>
              <a:rPr lang="es-ES" sz="1600" dirty="0"/>
              <a:t>");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libro.setAñoEdicion</a:t>
            </a:r>
            <a:r>
              <a:rPr lang="es-ES" sz="1600" dirty="0"/>
              <a:t>(2014);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libro.setPrimerAutor</a:t>
            </a:r>
            <a:r>
              <a:rPr lang="es-ES" sz="1600" dirty="0"/>
              <a:t>("Herbert </a:t>
            </a:r>
            <a:r>
              <a:rPr lang="es-ES" sz="1600" dirty="0" err="1"/>
              <a:t>Schildt</a:t>
            </a:r>
            <a:r>
              <a:rPr lang="es-ES" sz="1600" dirty="0"/>
              <a:t>");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libro.setISBN</a:t>
            </a:r>
            <a:r>
              <a:rPr lang="es-ES" sz="1600" dirty="0"/>
              <a:t>("978-0071809252");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libro.setPrecio</a:t>
            </a:r>
            <a:r>
              <a:rPr lang="es-ES" sz="1600" dirty="0"/>
              <a:t>(21.72);</a:t>
            </a:r>
          </a:p>
          <a:p>
            <a:pPr lvl="1"/>
            <a:r>
              <a:rPr lang="es-ES" sz="1600" dirty="0" smtClean="0"/>
              <a:t>        …</a:t>
            </a:r>
            <a:endParaRPr lang="es-ES" sz="1600" dirty="0"/>
          </a:p>
          <a:p>
            <a:pPr lvl="1"/>
            <a:endParaRPr lang="es-ES" sz="1600" dirty="0"/>
          </a:p>
          <a:p>
            <a:pPr lvl="1"/>
            <a:r>
              <a:rPr lang="es-ES" sz="1600" dirty="0"/>
              <a:t>    </a:t>
            </a:r>
            <a:r>
              <a:rPr lang="es-ES" sz="1600" dirty="0" smtClean="0"/>
              <a:t>}  </a:t>
            </a:r>
            <a:endParaRPr lang="es-ES" sz="1600" dirty="0"/>
          </a:p>
          <a:p>
            <a:r>
              <a:rPr lang="es-ES" sz="1600" dirty="0"/>
              <a:t>}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039544" y="305594"/>
            <a:ext cx="4068960" cy="1638910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1200" dirty="0"/>
              <a:t>Generar una clase para representar </a:t>
            </a:r>
            <a:r>
              <a:rPr lang="es-AR" sz="1200" dirty="0" smtClean="0"/>
              <a:t>libros. Un Libro se caracteriza </a:t>
            </a:r>
            <a:r>
              <a:rPr lang="es-AR" sz="1200" dirty="0"/>
              <a:t>por</a:t>
            </a:r>
            <a:r>
              <a:rPr lang="es-AR" sz="1200" dirty="0" smtClean="0"/>
              <a:t>: </a:t>
            </a:r>
            <a:r>
              <a:rPr lang="es-AR" sz="1200" dirty="0"/>
              <a:t>título, </a:t>
            </a:r>
            <a:r>
              <a:rPr lang="es-AR" sz="1200" dirty="0" smtClean="0"/>
              <a:t>nombre </a:t>
            </a:r>
            <a:r>
              <a:rPr lang="es-AR" sz="1200" dirty="0"/>
              <a:t>del primer autor, </a:t>
            </a:r>
            <a:r>
              <a:rPr lang="es-AR" sz="1200" dirty="0" smtClean="0"/>
              <a:t>editorial</a:t>
            </a:r>
            <a:r>
              <a:rPr lang="es-AR" sz="1200" dirty="0"/>
              <a:t>, </a:t>
            </a:r>
            <a:r>
              <a:rPr lang="es-AR" sz="1200" dirty="0" smtClean="0"/>
              <a:t>año </a:t>
            </a:r>
            <a:r>
              <a:rPr lang="es-AR" sz="1200" dirty="0"/>
              <a:t>de edición, </a:t>
            </a:r>
            <a:r>
              <a:rPr lang="es-AR" sz="1200" dirty="0" smtClean="0"/>
              <a:t>ISBN</a:t>
            </a:r>
            <a:r>
              <a:rPr lang="es-AR" sz="1200" dirty="0"/>
              <a:t>, </a:t>
            </a:r>
            <a:r>
              <a:rPr lang="es-AR" sz="1200" dirty="0" smtClean="0"/>
              <a:t>precio </a:t>
            </a:r>
          </a:p>
          <a:p>
            <a:r>
              <a:rPr lang="es-AR" sz="1200" dirty="0" smtClean="0"/>
              <a:t>El </a:t>
            </a:r>
            <a:r>
              <a:rPr lang="es-AR" sz="1200" dirty="0"/>
              <a:t>libro debe saber: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Devolver el valor de cada atributo.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Modificar el valor de cada atributo.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Devolver </a:t>
            </a:r>
            <a:r>
              <a:rPr lang="es-AR" sz="1050" dirty="0" smtClean="0"/>
              <a:t>su </a:t>
            </a:r>
            <a:r>
              <a:rPr lang="es-AR" sz="1050" dirty="0"/>
              <a:t>representación en formato </a:t>
            </a:r>
            <a:r>
              <a:rPr lang="es-AR" sz="1050" dirty="0" err="1"/>
              <a:t>String</a:t>
            </a:r>
            <a:r>
              <a:rPr lang="es-AR" sz="1050" dirty="0"/>
              <a:t>. </a:t>
            </a:r>
            <a:endParaRPr lang="es-AR" sz="1050" dirty="0" smtClean="0"/>
          </a:p>
          <a:p>
            <a:r>
              <a:rPr lang="es-AR" sz="1050" dirty="0" smtClean="0"/>
              <a:t>     </a:t>
            </a:r>
            <a:r>
              <a:rPr lang="es-AR" sz="1050" dirty="0" err="1" smtClean="0"/>
              <a:t>Repr</a:t>
            </a:r>
            <a:r>
              <a:rPr lang="es-AR" sz="1050" dirty="0"/>
              <a:t>. </a:t>
            </a:r>
            <a:r>
              <a:rPr lang="es-AR" sz="1050" i="1" dirty="0"/>
              <a:t>“Java: A </a:t>
            </a:r>
            <a:r>
              <a:rPr lang="es-AR" sz="1050" i="1" dirty="0" err="1"/>
              <a:t>Beginner's</a:t>
            </a:r>
            <a:r>
              <a:rPr lang="es-AR" sz="1050" i="1" dirty="0"/>
              <a:t> </a:t>
            </a:r>
            <a:r>
              <a:rPr lang="es-AR" sz="1050" i="1" dirty="0" err="1"/>
              <a:t>Guide</a:t>
            </a:r>
            <a:r>
              <a:rPr lang="es-AR" sz="1050" i="1" dirty="0"/>
              <a:t> por Herbert </a:t>
            </a:r>
            <a:r>
              <a:rPr lang="es-AR" sz="1050" i="1" dirty="0" err="1"/>
              <a:t>Schildt</a:t>
            </a:r>
            <a:r>
              <a:rPr lang="es-AR" sz="1050" i="1" dirty="0"/>
              <a:t> - 2014 -  </a:t>
            </a:r>
            <a:r>
              <a:rPr lang="es-AR" sz="1050" i="1" dirty="0" smtClean="0"/>
              <a:t>   </a:t>
            </a:r>
          </a:p>
          <a:p>
            <a:r>
              <a:rPr lang="es-AR" sz="1050" i="1" dirty="0"/>
              <a:t> </a:t>
            </a:r>
            <a:r>
              <a:rPr lang="es-AR" sz="1050" i="1" dirty="0" smtClean="0"/>
              <a:t>    ISBN</a:t>
            </a:r>
            <a:r>
              <a:rPr lang="es-AR" sz="1050" i="1" dirty="0"/>
              <a:t>: 978-0071809252”</a:t>
            </a:r>
          </a:p>
        </p:txBody>
      </p:sp>
      <p:grpSp>
        <p:nvGrpSpPr>
          <p:cNvPr id="8" name="7 Grupo"/>
          <p:cNvGrpSpPr/>
          <p:nvPr/>
        </p:nvGrpSpPr>
        <p:grpSpPr>
          <a:xfrm>
            <a:off x="6513978" y="2157029"/>
            <a:ext cx="2306494" cy="2153123"/>
            <a:chOff x="5104010" y="1779662"/>
            <a:chExt cx="2448750" cy="3138450"/>
          </a:xfrm>
        </p:grpSpPr>
        <p:sp>
          <p:nvSpPr>
            <p:cNvPr id="9" name="8 Rectángulo"/>
            <p:cNvSpPr/>
            <p:nvPr/>
          </p:nvSpPr>
          <p:spPr>
            <a:xfrm>
              <a:off x="5104010" y="1779662"/>
              <a:ext cx="2448272" cy="504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Libro</a:t>
              </a:r>
              <a:endParaRPr lang="es-ES" sz="1200" dirty="0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104010" y="2283718"/>
              <a:ext cx="2448272" cy="792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titulo, </a:t>
              </a:r>
              <a:r>
                <a:rPr lang="es-ES" sz="1100" dirty="0" err="1" smtClean="0"/>
                <a:t>primerAutor</a:t>
              </a:r>
              <a:r>
                <a:rPr lang="es-ES" sz="1100" dirty="0" smtClean="0"/>
                <a:t>, editorial, </a:t>
              </a:r>
              <a:r>
                <a:rPr lang="es-ES" sz="1100" dirty="0" err="1" smtClean="0"/>
                <a:t>añoEdicion</a:t>
              </a:r>
              <a:r>
                <a:rPr lang="es-ES" sz="1100" dirty="0" smtClean="0"/>
                <a:t>, ISBN, precio</a:t>
              </a:r>
              <a:endParaRPr lang="es-ES" sz="1100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5104011" y="3075806"/>
              <a:ext cx="2448749" cy="18423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 smtClean="0">
                  <a:solidFill>
                    <a:schemeClr val="tx2"/>
                  </a:solidFill>
                </a:rPr>
                <a:t>String</a:t>
              </a:r>
              <a:r>
                <a:rPr lang="es-ES" sz="1050" dirty="0" smtClean="0">
                  <a:solidFill>
                    <a:schemeClr val="tx2"/>
                  </a:solidFill>
                </a:rPr>
                <a:t> </a:t>
              </a:r>
              <a:r>
                <a:rPr lang="es-ES" sz="1050" dirty="0" err="1" smtClean="0">
                  <a:solidFill>
                    <a:schemeClr val="tx2"/>
                  </a:solidFill>
                </a:rPr>
                <a:t>getTitulo</a:t>
              </a:r>
              <a:r>
                <a:rPr lang="es-ES" sz="1050" dirty="0" smtClean="0">
                  <a:solidFill>
                    <a:schemeClr val="tx2"/>
                  </a:solidFill>
                </a:rPr>
                <a:t>()</a:t>
              </a:r>
            </a:p>
            <a:p>
              <a:pPr algn="ctr"/>
              <a:r>
                <a:rPr lang="es-ES" sz="1050" dirty="0" smtClean="0">
                  <a:solidFill>
                    <a:schemeClr val="tx2"/>
                  </a:solidFill>
                </a:rPr>
                <a:t>…</a:t>
              </a:r>
            </a:p>
            <a:p>
              <a:pPr algn="ctr"/>
              <a:r>
                <a:rPr lang="es-ES" sz="1050" dirty="0" err="1" smtClean="0">
                  <a:solidFill>
                    <a:schemeClr val="tx2"/>
                  </a:solidFill>
                </a:rPr>
                <a:t>double</a:t>
              </a:r>
              <a:r>
                <a:rPr lang="es-ES" sz="1050" dirty="0" smtClean="0">
                  <a:solidFill>
                    <a:schemeClr val="tx2"/>
                  </a:solidFill>
                </a:rPr>
                <a:t> </a:t>
              </a:r>
              <a:r>
                <a:rPr lang="es-ES" sz="1050" dirty="0" err="1" smtClean="0">
                  <a:solidFill>
                    <a:schemeClr val="tx2"/>
                  </a:solidFill>
                </a:rPr>
                <a:t>getPrecio</a:t>
              </a:r>
              <a:r>
                <a:rPr lang="es-ES" sz="1050" dirty="0" smtClean="0">
                  <a:solidFill>
                    <a:schemeClr val="tx2"/>
                  </a:solidFill>
                </a:rPr>
                <a:t>()</a:t>
              </a:r>
            </a:p>
            <a:p>
              <a:pPr algn="ctr"/>
              <a:r>
                <a:rPr lang="es-ES" sz="1050" dirty="0" err="1" smtClean="0">
                  <a:solidFill>
                    <a:schemeClr val="accent3">
                      <a:lumMod val="75000"/>
                    </a:schemeClr>
                  </a:solidFill>
                </a:rPr>
                <a:t>void</a:t>
              </a:r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 smtClean="0">
                  <a:solidFill>
                    <a:schemeClr val="accent3">
                      <a:lumMod val="75000"/>
                    </a:schemeClr>
                  </a:solidFill>
                </a:rPr>
                <a:t>setTitulo</a:t>
              </a:r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(</a:t>
              </a:r>
              <a:r>
                <a:rPr lang="es-ES" sz="1050" dirty="0" err="1" smtClean="0">
                  <a:solidFill>
                    <a:schemeClr val="accent3">
                      <a:lumMod val="75000"/>
                    </a:schemeClr>
                  </a:solidFill>
                </a:rPr>
                <a:t>String</a:t>
              </a:r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 smtClean="0">
                  <a:solidFill>
                    <a:schemeClr val="accent3">
                      <a:lumMod val="75000"/>
                    </a:schemeClr>
                  </a:solidFill>
                </a:rPr>
                <a:t>unTitulo</a:t>
              </a:r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</a:p>
            <a:p>
              <a:pPr algn="ctr"/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…</a:t>
              </a:r>
            </a:p>
            <a:p>
              <a:pPr algn="ctr"/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v</a:t>
              </a:r>
              <a:r>
                <a:rPr lang="es-ES" sz="1050" dirty="0" err="1" smtClean="0">
                  <a:solidFill>
                    <a:schemeClr val="accent3">
                      <a:lumMod val="75000"/>
                    </a:schemeClr>
                  </a:solidFill>
                </a:rPr>
                <a:t>oid</a:t>
              </a:r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 smtClean="0">
                  <a:solidFill>
                    <a:schemeClr val="accent3">
                      <a:lumMod val="75000"/>
                    </a:schemeClr>
                  </a:solidFill>
                </a:rPr>
                <a:t>setPrecio</a:t>
              </a:r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(</a:t>
              </a:r>
              <a:r>
                <a:rPr lang="es-ES" sz="1050" dirty="0" err="1" smtClean="0">
                  <a:solidFill>
                    <a:schemeClr val="accent3">
                      <a:lumMod val="75000"/>
                    </a:schemeClr>
                  </a:solidFill>
                </a:rPr>
                <a:t>double</a:t>
              </a:r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 smtClean="0">
                  <a:solidFill>
                    <a:schemeClr val="accent3">
                      <a:lumMod val="75000"/>
                    </a:schemeClr>
                  </a:solidFill>
                </a:rPr>
                <a:t>unPrecio</a:t>
              </a:r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</a:p>
            <a:p>
              <a:pPr algn="ctr"/>
              <a:r>
                <a:rPr lang="es-ES" sz="1050" dirty="0" err="1" smtClean="0">
                  <a:solidFill>
                    <a:schemeClr val="accent5">
                      <a:lumMod val="75000"/>
                    </a:schemeClr>
                  </a:solidFill>
                </a:rPr>
                <a:t>String</a:t>
              </a:r>
              <a:r>
                <a:rPr lang="es-ES" sz="105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s-ES" sz="1050" dirty="0" err="1" smtClean="0">
                  <a:solidFill>
                    <a:schemeClr val="accent5">
                      <a:lumMod val="75000"/>
                    </a:schemeClr>
                  </a:solidFill>
                </a:rPr>
                <a:t>toString</a:t>
              </a:r>
              <a:r>
                <a:rPr lang="es-ES" sz="1050" dirty="0" smtClean="0">
                  <a:solidFill>
                    <a:schemeClr val="accent5">
                      <a:lumMod val="75000"/>
                    </a:schemeClr>
                  </a:solidFill>
                </a:rPr>
                <a:t>()</a:t>
              </a:r>
              <a:endParaRPr lang="es-ES" sz="105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1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Declaración de constructores.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203598"/>
            <a:ext cx="8424936" cy="3657600"/>
          </a:xfrm>
        </p:spPr>
        <p:txBody>
          <a:bodyPr>
            <a:normAutofit/>
          </a:bodyPr>
          <a:lstStyle/>
          <a:p>
            <a:r>
              <a:rPr lang="es-ES" sz="1700" dirty="0" smtClean="0"/>
              <a:t>Se ejecuta tras alocar el objeto e inicializar las </a:t>
            </a:r>
            <a:r>
              <a:rPr lang="es-ES" sz="1700" dirty="0" err="1" smtClean="0"/>
              <a:t>v.i.</a:t>
            </a:r>
            <a:r>
              <a:rPr lang="es-ES" sz="1700" dirty="0" smtClean="0"/>
              <a:t> (por defecto o explícitamente). </a:t>
            </a:r>
          </a:p>
          <a:p>
            <a:r>
              <a:rPr lang="es-ES" sz="1700" dirty="0"/>
              <a:t>Objetivo: inicialización de </a:t>
            </a:r>
            <a:r>
              <a:rPr lang="es-ES" sz="1700" dirty="0" err="1" smtClean="0"/>
              <a:t>v.i.</a:t>
            </a:r>
            <a:r>
              <a:rPr lang="es-ES" sz="1700" dirty="0" smtClean="0"/>
              <a:t> </a:t>
            </a:r>
          </a:p>
          <a:p>
            <a:r>
              <a:rPr lang="es-ES" sz="1700" dirty="0" smtClean="0"/>
              <a:t>Sintaxis</a:t>
            </a:r>
          </a:p>
          <a:p>
            <a:pPr marL="0" indent="0">
              <a:buNone/>
            </a:pPr>
            <a:r>
              <a:rPr lang="es-ES" sz="1700" dirty="0" smtClean="0"/>
              <a:t>                  </a:t>
            </a:r>
            <a:r>
              <a:rPr lang="es-ES" sz="1700" dirty="0" err="1" smtClean="0"/>
              <a:t>public</a:t>
            </a:r>
            <a:r>
              <a:rPr lang="es-ES" sz="1700" dirty="0" smtClean="0"/>
              <a:t> </a:t>
            </a:r>
            <a:r>
              <a:rPr lang="es-ES" sz="1700" dirty="0" err="1"/>
              <a:t>NombreClase</a:t>
            </a:r>
            <a:r>
              <a:rPr lang="es-ES" sz="1700" dirty="0"/>
              <a:t>( lista de </a:t>
            </a:r>
            <a:r>
              <a:rPr lang="es-ES" sz="1700" dirty="0" smtClean="0"/>
              <a:t>parámetros formales </a:t>
            </a:r>
            <a:r>
              <a:rPr lang="es-ES" sz="1700" dirty="0"/>
              <a:t>) {</a:t>
            </a:r>
          </a:p>
          <a:p>
            <a:pPr marL="0" indent="0">
              <a:buNone/>
            </a:pPr>
            <a:r>
              <a:rPr lang="es-ES" sz="1700" dirty="0" smtClean="0"/>
              <a:t>                            </a:t>
            </a:r>
            <a:r>
              <a:rPr lang="es-ES" sz="1700" dirty="0"/>
              <a:t>/* Código */</a:t>
            </a:r>
          </a:p>
          <a:p>
            <a:pPr marL="0" indent="0">
              <a:buNone/>
            </a:pPr>
            <a:r>
              <a:rPr lang="es-ES" sz="1700" dirty="0" smtClean="0"/>
              <a:t>                  }</a:t>
            </a:r>
          </a:p>
          <a:p>
            <a:r>
              <a:rPr lang="es-ES" sz="1700" dirty="0" smtClean="0"/>
              <a:t>Si la </a:t>
            </a:r>
            <a:r>
              <a:rPr lang="es-ES" sz="1700" dirty="0"/>
              <a:t>clase </a:t>
            </a:r>
            <a:r>
              <a:rPr lang="es-ES" sz="1700" u="sng" dirty="0"/>
              <a:t>no</a:t>
            </a:r>
            <a:r>
              <a:rPr lang="es-ES" sz="1700" dirty="0"/>
              <a:t> declara ningún constructor, </a:t>
            </a:r>
            <a:r>
              <a:rPr lang="es-ES" sz="1700" dirty="0" smtClean="0"/>
              <a:t>Java incluye uno </a:t>
            </a:r>
            <a:r>
              <a:rPr lang="es-ES" sz="1700" dirty="0"/>
              <a:t>sin </a:t>
            </a:r>
            <a:r>
              <a:rPr lang="es-ES" sz="1700" dirty="0" smtClean="0"/>
              <a:t>parámetros y sin código (</a:t>
            </a:r>
            <a:r>
              <a:rPr lang="es-ES" sz="1700" i="1" dirty="0" smtClean="0"/>
              <a:t>constructor nulo</a:t>
            </a:r>
            <a:r>
              <a:rPr lang="es-ES" sz="1700" dirty="0" smtClean="0"/>
              <a:t>). </a:t>
            </a:r>
          </a:p>
          <a:p>
            <a:r>
              <a:rPr lang="es-ES" sz="1700" dirty="0" smtClean="0"/>
              <a:t>Instanciación de objeto:   </a:t>
            </a:r>
          </a:p>
          <a:p>
            <a:pPr marL="0" indent="0">
              <a:buNone/>
            </a:pPr>
            <a:r>
              <a:rPr lang="es-ES" sz="1700" dirty="0" smtClean="0"/>
              <a:t>     </a:t>
            </a:r>
            <a:r>
              <a:rPr lang="es-ES" sz="1700" dirty="0" err="1" smtClean="0"/>
              <a:t>NombreClase</a:t>
            </a:r>
            <a:r>
              <a:rPr lang="es-ES" sz="1700" dirty="0" smtClean="0"/>
              <a:t> objeto= </a:t>
            </a:r>
            <a:r>
              <a:rPr lang="es-ES" sz="1700" dirty="0"/>
              <a:t>new </a:t>
            </a:r>
            <a:r>
              <a:rPr lang="es-ES" sz="1700" dirty="0" err="1"/>
              <a:t>NombreClase</a:t>
            </a:r>
            <a:r>
              <a:rPr lang="es-ES" sz="1700" dirty="0"/>
              <a:t>(lista de parámetros actuales</a:t>
            </a:r>
            <a:r>
              <a:rPr lang="es-ES" sz="1700" dirty="0" smtClean="0"/>
              <a:t>);</a:t>
            </a:r>
          </a:p>
          <a:p>
            <a:endParaRPr lang="es-ES" sz="1700" i="1" dirty="0"/>
          </a:p>
          <a:p>
            <a:endParaRPr lang="es-ES" sz="1700" i="1" dirty="0" smtClean="0"/>
          </a:p>
          <a:p>
            <a:endParaRPr lang="es-ES" sz="1700" dirty="0"/>
          </a:p>
          <a:p>
            <a:pPr marL="0" indent="0">
              <a:buNone/>
            </a:pPr>
            <a:endParaRPr lang="es-ES" sz="1700" dirty="0"/>
          </a:p>
        </p:txBody>
      </p:sp>
      <p:sp>
        <p:nvSpPr>
          <p:cNvPr id="4" name="3 Rectángulo"/>
          <p:cNvSpPr/>
          <p:nvPr/>
        </p:nvSpPr>
        <p:spPr>
          <a:xfrm>
            <a:off x="467544" y="4536330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2"/>
                </a:solidFill>
              </a:rPr>
              <a:t>Ejemplo (Hasta ahora)   </a:t>
            </a:r>
            <a:r>
              <a:rPr lang="es-ES" dirty="0" smtClean="0"/>
              <a:t>Libro </a:t>
            </a:r>
            <a:r>
              <a:rPr lang="es-ES" dirty="0" err="1"/>
              <a:t>miLibro</a:t>
            </a:r>
            <a:r>
              <a:rPr lang="es-ES" dirty="0"/>
              <a:t> = new Libro();  </a:t>
            </a:r>
            <a:r>
              <a:rPr lang="es-ES" dirty="0" smtClean="0">
                <a:solidFill>
                  <a:schemeClr val="tx2"/>
                </a:solidFill>
              </a:rPr>
              <a:t>//Invoca </a:t>
            </a:r>
            <a:r>
              <a:rPr lang="es-ES" dirty="0">
                <a:solidFill>
                  <a:schemeClr val="tx2"/>
                </a:solidFill>
              </a:rPr>
              <a:t>al </a:t>
            </a:r>
            <a:r>
              <a:rPr lang="es-ES" i="1" dirty="0">
                <a:solidFill>
                  <a:schemeClr val="tx2"/>
                </a:solidFill>
              </a:rPr>
              <a:t>constructor </a:t>
            </a:r>
            <a:r>
              <a:rPr lang="es-ES" i="1" dirty="0" smtClean="0">
                <a:solidFill>
                  <a:schemeClr val="tx2"/>
                </a:solidFill>
              </a:rPr>
              <a:t>nulo</a:t>
            </a:r>
            <a:r>
              <a:rPr lang="es-ES" dirty="0" smtClean="0">
                <a:solidFill>
                  <a:schemeClr val="tx2"/>
                </a:solidFill>
              </a:rPr>
              <a:t>. </a:t>
            </a:r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2020 -Módulo POO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4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 </a:t>
            </a:r>
            <a:r>
              <a:rPr lang="es-ES" sz="2800" dirty="0" smtClean="0"/>
              <a:t>constructores. Ejemplo. </a:t>
            </a:r>
            <a:endParaRPr lang="es-ES" sz="2800" dirty="0"/>
          </a:p>
        </p:txBody>
      </p:sp>
      <p:sp>
        <p:nvSpPr>
          <p:cNvPr id="4" name="3 Rectángulo"/>
          <p:cNvSpPr/>
          <p:nvPr/>
        </p:nvSpPr>
        <p:spPr>
          <a:xfrm>
            <a:off x="251520" y="1264455"/>
            <a:ext cx="9630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/>
              <a:t>          </a:t>
            </a:r>
            <a:endParaRPr lang="es-ES" sz="1400" dirty="0"/>
          </a:p>
          <a:p>
            <a:r>
              <a:rPr lang="es-ES" sz="1400" dirty="0"/>
              <a:t>   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2020 -Módulo POO</a:t>
            </a:r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240887" y="1245234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class</a:t>
            </a:r>
            <a:r>
              <a:rPr lang="es-ES" sz="1600" dirty="0"/>
              <a:t> Libro {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titulo;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primerAutor</a:t>
            </a:r>
            <a:r>
              <a:rPr lang="es-ES" sz="1600" dirty="0"/>
              <a:t>; 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editorial;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int</a:t>
            </a:r>
            <a:r>
              <a:rPr lang="es-ES" sz="1600" dirty="0"/>
              <a:t> </a:t>
            </a:r>
            <a:r>
              <a:rPr lang="es-ES" sz="1600" dirty="0" err="1"/>
              <a:t>añoEdicion</a:t>
            </a:r>
            <a:r>
              <a:rPr lang="es-ES" sz="1600" dirty="0"/>
              <a:t>;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ISBN; 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double</a:t>
            </a:r>
            <a:r>
              <a:rPr lang="es-ES" sz="1600" dirty="0"/>
              <a:t> precio; </a:t>
            </a:r>
          </a:p>
          <a:p>
            <a:r>
              <a:rPr lang="es-ES" sz="1600" dirty="0"/>
              <a:t> 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347864" y="1059582"/>
            <a:ext cx="56795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/>
          </a:p>
          <a:p>
            <a:r>
              <a:rPr lang="es-ES" sz="1600" dirty="0"/>
              <a:t>    </a:t>
            </a:r>
            <a:r>
              <a:rPr lang="es-ES" sz="1600" dirty="0" err="1"/>
              <a:t>public</a:t>
            </a:r>
            <a:r>
              <a:rPr lang="es-ES" sz="1600" dirty="0"/>
              <a:t> Libro( 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unTitulo</a:t>
            </a:r>
            <a:r>
              <a:rPr lang="es-ES" sz="1600" dirty="0"/>
              <a:t>, 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unaEditorial</a:t>
            </a:r>
            <a:r>
              <a:rPr lang="es-ES" sz="1600" dirty="0"/>
              <a:t>, </a:t>
            </a:r>
          </a:p>
          <a:p>
            <a:r>
              <a:rPr lang="es-ES" sz="1600" dirty="0"/>
              <a:t> </a:t>
            </a:r>
            <a:r>
              <a:rPr lang="es-ES" sz="1600" dirty="0" smtClean="0"/>
              <a:t>                         </a:t>
            </a:r>
            <a:r>
              <a:rPr lang="es-ES" sz="1600" dirty="0" err="1"/>
              <a:t>int</a:t>
            </a:r>
            <a:r>
              <a:rPr lang="es-ES" sz="1600" dirty="0"/>
              <a:t> </a:t>
            </a:r>
            <a:r>
              <a:rPr lang="es-ES" sz="1600" dirty="0" err="1"/>
              <a:t>unAñoEdicion</a:t>
            </a:r>
            <a:r>
              <a:rPr lang="es-ES" sz="1600" dirty="0"/>
              <a:t>, 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unPrimerAutor</a:t>
            </a:r>
            <a:r>
              <a:rPr lang="es-ES" sz="1600" dirty="0"/>
              <a:t>, </a:t>
            </a:r>
            <a:endParaRPr lang="es-ES" sz="1600" dirty="0" smtClean="0"/>
          </a:p>
          <a:p>
            <a:r>
              <a:rPr lang="es-ES" sz="1600" dirty="0" smtClean="0"/>
              <a:t>                          </a:t>
            </a:r>
            <a:r>
              <a:rPr lang="es-ES" sz="1600" dirty="0" err="1" smtClean="0"/>
              <a:t>String</a:t>
            </a:r>
            <a:r>
              <a:rPr lang="es-ES" sz="1600" dirty="0" smtClean="0"/>
              <a:t> </a:t>
            </a:r>
            <a:r>
              <a:rPr lang="es-ES" sz="1600" dirty="0" err="1"/>
              <a:t>unISBN</a:t>
            </a:r>
            <a:r>
              <a:rPr lang="es-ES" sz="1600" dirty="0"/>
              <a:t>,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1600" dirty="0" err="1"/>
              <a:t>unPrecio</a:t>
            </a:r>
            <a:r>
              <a:rPr lang="es-ES" sz="1600" dirty="0"/>
              <a:t>){</a:t>
            </a:r>
          </a:p>
          <a:p>
            <a:r>
              <a:rPr lang="es-ES" sz="1600" dirty="0"/>
              <a:t>         titulo = </a:t>
            </a:r>
            <a:r>
              <a:rPr lang="es-ES" sz="1600" dirty="0" err="1"/>
              <a:t>unTitulo</a:t>
            </a:r>
            <a:r>
              <a:rPr lang="es-ES" sz="1600" dirty="0"/>
              <a:t>;</a:t>
            </a:r>
          </a:p>
          <a:p>
            <a:r>
              <a:rPr lang="es-ES" sz="1600" dirty="0"/>
              <a:t>         editorial = </a:t>
            </a:r>
            <a:r>
              <a:rPr lang="es-ES" sz="1600" dirty="0" err="1"/>
              <a:t>unaEditorial</a:t>
            </a:r>
            <a:r>
              <a:rPr lang="es-ES" sz="1600" dirty="0"/>
              <a:t>; </a:t>
            </a:r>
          </a:p>
          <a:p>
            <a:r>
              <a:rPr lang="es-ES" sz="1600" dirty="0"/>
              <a:t>         </a:t>
            </a:r>
            <a:r>
              <a:rPr lang="es-ES" sz="1600" dirty="0" err="1"/>
              <a:t>añoEdicion</a:t>
            </a:r>
            <a:r>
              <a:rPr lang="es-ES" sz="1600" dirty="0"/>
              <a:t>= </a:t>
            </a:r>
            <a:r>
              <a:rPr lang="es-ES" sz="1600" dirty="0" err="1"/>
              <a:t>unAñoEdicion</a:t>
            </a:r>
            <a:r>
              <a:rPr lang="es-ES" sz="1600" dirty="0"/>
              <a:t>;</a:t>
            </a:r>
          </a:p>
          <a:p>
            <a:r>
              <a:rPr lang="es-ES" sz="1600" dirty="0"/>
              <a:t>         </a:t>
            </a:r>
            <a:r>
              <a:rPr lang="es-ES" sz="1600" dirty="0" err="1"/>
              <a:t>primerAutor</a:t>
            </a:r>
            <a:r>
              <a:rPr lang="es-ES" sz="1600" dirty="0"/>
              <a:t> = </a:t>
            </a:r>
            <a:r>
              <a:rPr lang="es-ES" sz="1600" dirty="0" err="1"/>
              <a:t>unPrimerAutor</a:t>
            </a:r>
            <a:r>
              <a:rPr lang="es-ES" sz="1600" dirty="0"/>
              <a:t>;</a:t>
            </a:r>
          </a:p>
          <a:p>
            <a:r>
              <a:rPr lang="es-ES" sz="1600" dirty="0"/>
              <a:t>         ISBN =  </a:t>
            </a:r>
            <a:r>
              <a:rPr lang="es-ES" sz="1600" dirty="0" err="1"/>
              <a:t>unISBN</a:t>
            </a:r>
            <a:r>
              <a:rPr lang="es-ES" sz="1600" dirty="0"/>
              <a:t>;</a:t>
            </a:r>
          </a:p>
          <a:p>
            <a:r>
              <a:rPr lang="es-ES" sz="1600" dirty="0"/>
              <a:t>         precio = </a:t>
            </a:r>
            <a:r>
              <a:rPr lang="es-ES" sz="1600" dirty="0" err="1"/>
              <a:t>unPrecio</a:t>
            </a:r>
            <a:r>
              <a:rPr lang="es-ES" sz="1600" dirty="0"/>
              <a:t>;</a:t>
            </a:r>
          </a:p>
          <a:p>
            <a:r>
              <a:rPr lang="es-ES" sz="1600" dirty="0"/>
              <a:t>    </a:t>
            </a:r>
            <a:r>
              <a:rPr lang="es-ES" sz="1600" dirty="0" smtClean="0"/>
              <a:t>}</a:t>
            </a:r>
          </a:p>
          <a:p>
            <a:endParaRPr lang="es-ES" sz="1600" dirty="0"/>
          </a:p>
          <a:p>
            <a:r>
              <a:rPr lang="es-ES" sz="1600" dirty="0" smtClean="0"/>
              <a:t>    ….</a:t>
            </a:r>
          </a:p>
          <a:p>
            <a:endParaRPr lang="es-ES" sz="1600" dirty="0"/>
          </a:p>
          <a:p>
            <a:r>
              <a:rPr lang="es-ES" sz="1600" dirty="0" smtClean="0"/>
              <a:t>}</a:t>
            </a:r>
            <a:endParaRPr lang="es-ES" sz="1600" dirty="0"/>
          </a:p>
          <a:p>
            <a:r>
              <a:rPr lang="es-E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341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Declaración de constructores. Ejemplo.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Ejemplo </a:t>
            </a:r>
            <a:r>
              <a:rPr lang="es-ES" sz="1800" dirty="0" smtClean="0"/>
              <a:t>instanciación (en </a:t>
            </a:r>
            <a:r>
              <a:rPr lang="es-ES" sz="1800" dirty="0" err="1" smtClean="0"/>
              <a:t>main</a:t>
            </a:r>
            <a:r>
              <a:rPr lang="es-ES" sz="1800" dirty="0" smtClean="0"/>
              <a:t>)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1800" dirty="0" smtClean="0"/>
              <a:t>  </a:t>
            </a:r>
            <a:r>
              <a:rPr lang="es-ES" sz="1800" dirty="0"/>
              <a:t>Libro libro1= new  Libro( "Java: A </a:t>
            </a:r>
            <a:r>
              <a:rPr lang="es-ES" sz="1800" dirty="0" err="1"/>
              <a:t>Beginner's</a:t>
            </a:r>
            <a:r>
              <a:rPr lang="es-ES" sz="1800" dirty="0"/>
              <a:t> </a:t>
            </a:r>
            <a:r>
              <a:rPr lang="es-ES" sz="1800" dirty="0" err="1"/>
              <a:t>Guide</a:t>
            </a:r>
            <a:r>
              <a:rPr lang="es-ES" sz="1800" dirty="0"/>
              <a:t>",  "</a:t>
            </a:r>
            <a:r>
              <a:rPr lang="es-ES" sz="1800" dirty="0" err="1"/>
              <a:t>Mcgraw-Hill</a:t>
            </a:r>
            <a:r>
              <a:rPr lang="es-ES" sz="1800" dirty="0"/>
              <a:t>", </a:t>
            </a:r>
            <a:endParaRPr lang="es-ES" sz="1800" dirty="0" smtClean="0"/>
          </a:p>
          <a:p>
            <a:pPr marL="0" indent="0">
              <a:buNone/>
            </a:pPr>
            <a:r>
              <a:rPr lang="es-ES" sz="1800" dirty="0" smtClean="0"/>
              <a:t>                                             2014</a:t>
            </a:r>
            <a:r>
              <a:rPr lang="es-ES" sz="1800" dirty="0"/>
              <a:t>, </a:t>
            </a:r>
            <a:r>
              <a:rPr lang="es-ES" sz="1800" dirty="0" smtClean="0"/>
              <a:t> </a:t>
            </a:r>
            <a:r>
              <a:rPr lang="es-ES" sz="1800" dirty="0"/>
              <a:t>"Herbert </a:t>
            </a:r>
            <a:r>
              <a:rPr lang="es-ES" sz="1800" dirty="0" err="1"/>
              <a:t>Schildt</a:t>
            </a:r>
            <a:r>
              <a:rPr lang="es-ES" sz="1800" dirty="0"/>
              <a:t>", </a:t>
            </a:r>
            <a:endParaRPr lang="es-ES" sz="1800" dirty="0" smtClean="0"/>
          </a:p>
          <a:p>
            <a:pPr marL="0" indent="0">
              <a:buNone/>
            </a:pPr>
            <a:r>
              <a:rPr lang="es-ES" sz="1800" dirty="0"/>
              <a:t> </a:t>
            </a:r>
            <a:r>
              <a:rPr lang="es-ES" sz="1800" dirty="0" smtClean="0"/>
              <a:t>                                            "</a:t>
            </a:r>
            <a:r>
              <a:rPr lang="es-ES" sz="1800" dirty="0"/>
              <a:t>978-0071809252", 21.72</a:t>
            </a:r>
            <a:r>
              <a:rPr lang="es-ES" sz="1800" dirty="0" smtClean="0"/>
              <a:t>);</a:t>
            </a:r>
          </a:p>
          <a:p>
            <a:pPr marL="0" indent="0">
              <a:buNone/>
            </a:pPr>
            <a:endParaRPr lang="es-ES" sz="1800" dirty="0"/>
          </a:p>
          <a:p>
            <a:r>
              <a:rPr lang="es-ES" sz="1800" dirty="0" smtClean="0"/>
              <a:t>¿Funciona ahora? Libro </a:t>
            </a:r>
            <a:r>
              <a:rPr lang="es-ES" sz="1800" dirty="0" err="1" smtClean="0"/>
              <a:t>libro</a:t>
            </a:r>
            <a:r>
              <a:rPr lang="es-ES" sz="1800" dirty="0" smtClean="0"/>
              <a:t> = new Libro(); </a:t>
            </a:r>
          </a:p>
          <a:p>
            <a:endParaRPr lang="es-ES" sz="2000" dirty="0"/>
          </a:p>
          <a:p>
            <a:endParaRPr lang="es-ES" sz="2000" dirty="0">
              <a:solidFill>
                <a:schemeClr val="tx2"/>
              </a:solidFill>
            </a:endParaRPr>
          </a:p>
          <a:p>
            <a:endParaRPr lang="es-ES" sz="2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67544" y="408391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/>
                </a:solidFill>
              </a:rPr>
              <a:t>Si el programador generó un constructor, </a:t>
            </a:r>
          </a:p>
          <a:p>
            <a:pPr algn="ctr"/>
            <a:r>
              <a:rPr lang="es-ES" dirty="0" smtClean="0">
                <a:solidFill>
                  <a:schemeClr val="tx2"/>
                </a:solidFill>
              </a:rPr>
              <a:t>Java </a:t>
            </a:r>
            <a:r>
              <a:rPr lang="es-ES" u="sng" dirty="0" smtClean="0">
                <a:solidFill>
                  <a:schemeClr val="tx2"/>
                </a:solidFill>
              </a:rPr>
              <a:t>no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u="sng" dirty="0" smtClean="0">
                <a:solidFill>
                  <a:schemeClr val="tx2"/>
                </a:solidFill>
              </a:rPr>
              <a:t>incluye</a:t>
            </a:r>
            <a:r>
              <a:rPr lang="es-ES" dirty="0" smtClean="0">
                <a:solidFill>
                  <a:schemeClr val="tx2"/>
                </a:solidFill>
              </a:rPr>
              <a:t> el constructor nulo.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2020 -Módulo POO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40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579296" cy="74295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Declaración de constructores. Sobrecarga. Ejemplo.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200150"/>
            <a:ext cx="8867328" cy="3657600"/>
          </a:xfrm>
        </p:spPr>
        <p:txBody>
          <a:bodyPr>
            <a:normAutofit/>
          </a:bodyPr>
          <a:lstStyle/>
          <a:p>
            <a:r>
              <a:rPr lang="es-ES" sz="1600" dirty="0"/>
              <a:t>Puede haber varios constructores para la clase (sobrecarga). </a:t>
            </a:r>
            <a:endParaRPr lang="es-ES" sz="1600" dirty="0" smtClean="0"/>
          </a:p>
          <a:p>
            <a:r>
              <a:rPr lang="es-ES" sz="1600" dirty="0" smtClean="0"/>
              <a:t>Java identifica </a:t>
            </a:r>
            <a:r>
              <a:rPr lang="es-ES" sz="1600" dirty="0"/>
              <a:t>cuál está siendo invocado por el número y tipo de sus parámetros</a:t>
            </a:r>
            <a:r>
              <a:rPr lang="es-ES" sz="1600" dirty="0" smtClean="0"/>
              <a:t>.</a:t>
            </a:r>
          </a:p>
          <a:p>
            <a:r>
              <a:rPr lang="es-ES" sz="1600" i="1" dirty="0" smtClean="0"/>
              <a:t>Por defecto quiero que </a:t>
            </a:r>
            <a:r>
              <a:rPr lang="es-ES" sz="1600" i="1" dirty="0"/>
              <a:t>el libro </a:t>
            </a:r>
            <a:r>
              <a:rPr lang="es-ES" sz="1600" i="1" dirty="0" smtClean="0"/>
              <a:t> tenga </a:t>
            </a:r>
            <a:r>
              <a:rPr lang="es-ES" sz="1600" i="1" dirty="0"/>
              <a:t>año de edición 2015 </a:t>
            </a:r>
            <a:r>
              <a:rPr lang="es-ES" sz="1600" i="1" dirty="0" smtClean="0"/>
              <a:t>y precio 100 =&gt; Otro constructor </a:t>
            </a:r>
            <a:endParaRPr lang="es-ES" sz="1600" i="1" dirty="0"/>
          </a:p>
          <a:p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2020 -Módulo POO</a:t>
            </a:r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7740352" y="4804668"/>
            <a:ext cx="115212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tx2"/>
                </a:solidFill>
              </a:rPr>
              <a:t>Libro.java</a:t>
            </a:r>
            <a:endParaRPr lang="es-ES" sz="1400" b="1" dirty="0">
              <a:solidFill>
                <a:schemeClr val="tx2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6268303" y="4373781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3 constructores distintos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35496" y="2118211"/>
            <a:ext cx="75608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class</a:t>
            </a:r>
            <a:r>
              <a:rPr lang="es-ES" sz="1100" dirty="0"/>
              <a:t> Libro {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String</a:t>
            </a:r>
            <a:r>
              <a:rPr lang="es-ES" sz="1100" dirty="0"/>
              <a:t> titulo;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String</a:t>
            </a:r>
            <a:r>
              <a:rPr lang="es-ES" sz="1100" dirty="0"/>
              <a:t> </a:t>
            </a:r>
            <a:r>
              <a:rPr lang="es-ES" sz="1100" dirty="0" err="1"/>
              <a:t>primerAutor</a:t>
            </a:r>
            <a:r>
              <a:rPr lang="es-ES" sz="1100" dirty="0"/>
              <a:t>; 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String</a:t>
            </a:r>
            <a:r>
              <a:rPr lang="es-ES" sz="1100" dirty="0"/>
              <a:t> editorial;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int</a:t>
            </a:r>
            <a:r>
              <a:rPr lang="es-ES" sz="1100" dirty="0"/>
              <a:t> </a:t>
            </a:r>
            <a:r>
              <a:rPr lang="es-ES" sz="1100" dirty="0" err="1"/>
              <a:t>añoEdicion</a:t>
            </a:r>
            <a:r>
              <a:rPr lang="es-ES" sz="1100" dirty="0"/>
              <a:t>;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String</a:t>
            </a:r>
            <a:r>
              <a:rPr lang="es-ES" sz="1100" dirty="0"/>
              <a:t> ISBN; 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double</a:t>
            </a:r>
            <a:r>
              <a:rPr lang="es-ES" sz="1100" dirty="0"/>
              <a:t> precio; </a:t>
            </a:r>
          </a:p>
          <a:p>
            <a:r>
              <a:rPr lang="es-ES" sz="1100" dirty="0"/>
              <a:t>     </a:t>
            </a:r>
            <a:r>
              <a:rPr lang="es-ES" sz="1100" dirty="0" smtClean="0"/>
              <a:t>    </a:t>
            </a:r>
            <a:endParaRPr lang="es-ES" sz="1100" dirty="0"/>
          </a:p>
          <a:p>
            <a:r>
              <a:rPr lang="es-ES" sz="1100" dirty="0">
                <a:solidFill>
                  <a:srgbClr val="FF0000"/>
                </a:solidFill>
              </a:rPr>
              <a:t>    </a:t>
            </a:r>
            <a:r>
              <a:rPr lang="es-ES" sz="1100" dirty="0" err="1">
                <a:solidFill>
                  <a:srgbClr val="FF0000"/>
                </a:solidFill>
              </a:rPr>
              <a:t>public</a:t>
            </a:r>
            <a:r>
              <a:rPr lang="es-ES" sz="1100" dirty="0">
                <a:solidFill>
                  <a:srgbClr val="FF0000"/>
                </a:solidFill>
              </a:rPr>
              <a:t> Libro(  </a:t>
            </a:r>
            <a:r>
              <a:rPr lang="es-ES" sz="1100" dirty="0" err="1">
                <a:solidFill>
                  <a:srgbClr val="FF0000"/>
                </a:solidFill>
              </a:rPr>
              <a:t>String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unTitulo</a:t>
            </a:r>
            <a:r>
              <a:rPr lang="es-ES" sz="1100" dirty="0">
                <a:solidFill>
                  <a:srgbClr val="FF0000"/>
                </a:solidFill>
              </a:rPr>
              <a:t>,  </a:t>
            </a:r>
            <a:r>
              <a:rPr lang="es-ES" sz="1100" dirty="0" err="1">
                <a:solidFill>
                  <a:srgbClr val="FF0000"/>
                </a:solidFill>
              </a:rPr>
              <a:t>String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unaEditorial</a:t>
            </a:r>
            <a:r>
              <a:rPr lang="es-ES" sz="1100" dirty="0">
                <a:solidFill>
                  <a:srgbClr val="FF0000"/>
                </a:solidFill>
              </a:rPr>
              <a:t>, 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</a:t>
            </a:r>
            <a:r>
              <a:rPr lang="es-ES" sz="1100" dirty="0" err="1">
                <a:solidFill>
                  <a:srgbClr val="FF0000"/>
                </a:solidFill>
              </a:rPr>
              <a:t>int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unAñoEdicion</a:t>
            </a:r>
            <a:r>
              <a:rPr lang="es-ES" sz="1100" dirty="0">
                <a:solidFill>
                  <a:srgbClr val="FF0000"/>
                </a:solidFill>
              </a:rPr>
              <a:t>,  </a:t>
            </a:r>
            <a:r>
              <a:rPr lang="es-ES" sz="1100" dirty="0" err="1">
                <a:solidFill>
                  <a:srgbClr val="FF0000"/>
                </a:solidFill>
              </a:rPr>
              <a:t>String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unPrimerAutor</a:t>
            </a:r>
            <a:r>
              <a:rPr lang="es-ES" sz="1100" dirty="0">
                <a:solidFill>
                  <a:srgbClr val="FF0000"/>
                </a:solidFill>
              </a:rPr>
              <a:t>, </a:t>
            </a:r>
            <a:r>
              <a:rPr lang="es-ES" sz="1100" dirty="0" err="1">
                <a:solidFill>
                  <a:srgbClr val="FF0000"/>
                </a:solidFill>
              </a:rPr>
              <a:t>String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unISBN</a:t>
            </a:r>
            <a:r>
              <a:rPr lang="es-ES" sz="1100" dirty="0">
                <a:solidFill>
                  <a:srgbClr val="FF0000"/>
                </a:solidFill>
              </a:rPr>
              <a:t>, </a:t>
            </a:r>
            <a:r>
              <a:rPr lang="es-ES" sz="1100" dirty="0" err="1">
                <a:solidFill>
                  <a:srgbClr val="FF0000"/>
                </a:solidFill>
              </a:rPr>
              <a:t>double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unPrecio</a:t>
            </a:r>
            <a:r>
              <a:rPr lang="es-ES" sz="1100" dirty="0">
                <a:solidFill>
                  <a:srgbClr val="FF0000"/>
                </a:solidFill>
              </a:rPr>
              <a:t>){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titulo = </a:t>
            </a:r>
            <a:r>
              <a:rPr lang="es-ES" sz="1100" dirty="0" err="1">
                <a:solidFill>
                  <a:srgbClr val="FF0000"/>
                </a:solidFill>
              </a:rPr>
              <a:t>unTitulo</a:t>
            </a:r>
            <a:r>
              <a:rPr lang="es-ES" sz="1100" dirty="0">
                <a:solidFill>
                  <a:srgbClr val="FF0000"/>
                </a:solidFill>
              </a:rPr>
              <a:t>;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editorial = </a:t>
            </a:r>
            <a:r>
              <a:rPr lang="es-ES" sz="1100" dirty="0" err="1">
                <a:solidFill>
                  <a:srgbClr val="FF0000"/>
                </a:solidFill>
              </a:rPr>
              <a:t>unaEditorial</a:t>
            </a:r>
            <a:r>
              <a:rPr lang="es-ES" sz="1100" dirty="0">
                <a:solidFill>
                  <a:srgbClr val="FF0000"/>
                </a:solidFill>
              </a:rPr>
              <a:t>; 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</a:t>
            </a:r>
            <a:r>
              <a:rPr lang="es-ES" sz="1100" dirty="0" err="1">
                <a:solidFill>
                  <a:srgbClr val="FF0000"/>
                </a:solidFill>
              </a:rPr>
              <a:t>añoEdicion</a:t>
            </a:r>
            <a:r>
              <a:rPr lang="es-ES" sz="1100" dirty="0">
                <a:solidFill>
                  <a:srgbClr val="FF0000"/>
                </a:solidFill>
              </a:rPr>
              <a:t>= </a:t>
            </a:r>
            <a:r>
              <a:rPr lang="es-ES" sz="1100" dirty="0" err="1">
                <a:solidFill>
                  <a:srgbClr val="FF0000"/>
                </a:solidFill>
              </a:rPr>
              <a:t>unAñoEdicion</a:t>
            </a:r>
            <a:r>
              <a:rPr lang="es-ES" sz="1100" dirty="0">
                <a:solidFill>
                  <a:srgbClr val="FF0000"/>
                </a:solidFill>
              </a:rPr>
              <a:t>;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</a:t>
            </a:r>
            <a:r>
              <a:rPr lang="es-ES" sz="1100" dirty="0" err="1">
                <a:solidFill>
                  <a:srgbClr val="FF0000"/>
                </a:solidFill>
              </a:rPr>
              <a:t>primerAutor</a:t>
            </a:r>
            <a:r>
              <a:rPr lang="es-ES" sz="1100" dirty="0">
                <a:solidFill>
                  <a:srgbClr val="FF0000"/>
                </a:solidFill>
              </a:rPr>
              <a:t> = </a:t>
            </a:r>
            <a:r>
              <a:rPr lang="es-ES" sz="1100" dirty="0" err="1">
                <a:solidFill>
                  <a:srgbClr val="FF0000"/>
                </a:solidFill>
              </a:rPr>
              <a:t>unPrimerAutor</a:t>
            </a:r>
            <a:r>
              <a:rPr lang="es-ES" sz="1100" dirty="0">
                <a:solidFill>
                  <a:srgbClr val="FF0000"/>
                </a:solidFill>
              </a:rPr>
              <a:t>;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ISBN =  </a:t>
            </a:r>
            <a:r>
              <a:rPr lang="es-ES" sz="1100" dirty="0" err="1">
                <a:solidFill>
                  <a:srgbClr val="FF0000"/>
                </a:solidFill>
              </a:rPr>
              <a:t>unISBN</a:t>
            </a:r>
            <a:r>
              <a:rPr lang="es-ES" sz="1100" dirty="0">
                <a:solidFill>
                  <a:srgbClr val="FF0000"/>
                </a:solidFill>
              </a:rPr>
              <a:t>;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precio = </a:t>
            </a:r>
            <a:r>
              <a:rPr lang="es-ES" sz="1100" dirty="0" err="1">
                <a:solidFill>
                  <a:srgbClr val="FF0000"/>
                </a:solidFill>
              </a:rPr>
              <a:t>unPrecio</a:t>
            </a:r>
            <a:r>
              <a:rPr lang="es-ES" sz="1100" dirty="0">
                <a:solidFill>
                  <a:srgbClr val="FF0000"/>
                </a:solidFill>
              </a:rPr>
              <a:t>;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}</a:t>
            </a:r>
          </a:p>
          <a:p>
            <a:r>
              <a:rPr lang="es-ES" sz="1100" dirty="0"/>
              <a:t>    </a:t>
            </a:r>
          </a:p>
          <a:p>
            <a:endParaRPr lang="es-ES" sz="1100" dirty="0"/>
          </a:p>
          <a:p>
            <a:r>
              <a:rPr lang="es-ES" sz="1100" dirty="0"/>
              <a:t>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040560" y="219624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dirty="0" err="1">
                <a:solidFill>
                  <a:srgbClr val="7030A0"/>
                </a:solidFill>
              </a:rPr>
              <a:t>public</a:t>
            </a:r>
            <a:r>
              <a:rPr lang="es-ES" sz="1200" dirty="0">
                <a:solidFill>
                  <a:srgbClr val="7030A0"/>
                </a:solidFill>
              </a:rPr>
              <a:t> Libro(  </a:t>
            </a:r>
            <a:r>
              <a:rPr lang="es-ES" sz="1200" dirty="0" err="1">
                <a:solidFill>
                  <a:srgbClr val="7030A0"/>
                </a:solidFill>
              </a:rPr>
              <a:t>String</a:t>
            </a:r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dirty="0" err="1">
                <a:solidFill>
                  <a:srgbClr val="7030A0"/>
                </a:solidFill>
              </a:rPr>
              <a:t>unTitulo</a:t>
            </a:r>
            <a:r>
              <a:rPr lang="es-ES" sz="1200" dirty="0">
                <a:solidFill>
                  <a:srgbClr val="7030A0"/>
                </a:solidFill>
              </a:rPr>
              <a:t>,  </a:t>
            </a:r>
            <a:r>
              <a:rPr lang="es-ES" sz="1200" dirty="0" err="1">
                <a:solidFill>
                  <a:srgbClr val="7030A0"/>
                </a:solidFill>
              </a:rPr>
              <a:t>String</a:t>
            </a:r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dirty="0" err="1">
                <a:solidFill>
                  <a:srgbClr val="7030A0"/>
                </a:solidFill>
              </a:rPr>
              <a:t>unaEditorial</a:t>
            </a:r>
            <a:r>
              <a:rPr lang="es-ES" sz="1200" dirty="0">
                <a:solidFill>
                  <a:srgbClr val="7030A0"/>
                </a:solidFill>
              </a:rPr>
              <a:t>, </a:t>
            </a:r>
            <a:r>
              <a:rPr lang="es-ES" sz="1200" dirty="0" err="1">
                <a:solidFill>
                  <a:srgbClr val="7030A0"/>
                </a:solidFill>
              </a:rPr>
              <a:t>String</a:t>
            </a:r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dirty="0" err="1">
                <a:solidFill>
                  <a:srgbClr val="7030A0"/>
                </a:solidFill>
              </a:rPr>
              <a:t>unPrimerAutor</a:t>
            </a:r>
            <a:r>
              <a:rPr lang="es-ES" sz="1200" dirty="0">
                <a:solidFill>
                  <a:srgbClr val="7030A0"/>
                </a:solidFill>
              </a:rPr>
              <a:t>, </a:t>
            </a:r>
            <a:r>
              <a:rPr lang="es-ES" sz="1200" dirty="0" err="1">
                <a:solidFill>
                  <a:srgbClr val="7030A0"/>
                </a:solidFill>
              </a:rPr>
              <a:t>String</a:t>
            </a:r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dirty="0" err="1">
                <a:solidFill>
                  <a:srgbClr val="7030A0"/>
                </a:solidFill>
              </a:rPr>
              <a:t>unISBN</a:t>
            </a:r>
            <a:r>
              <a:rPr lang="es-ES" sz="1200" dirty="0">
                <a:solidFill>
                  <a:srgbClr val="7030A0"/>
                </a:solidFill>
              </a:rPr>
              <a:t>){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titulo = </a:t>
            </a:r>
            <a:r>
              <a:rPr lang="es-ES" sz="1200" dirty="0" err="1">
                <a:solidFill>
                  <a:srgbClr val="7030A0"/>
                </a:solidFill>
              </a:rPr>
              <a:t>unTitulo</a:t>
            </a:r>
            <a:r>
              <a:rPr lang="es-ES" sz="1200" dirty="0">
                <a:solidFill>
                  <a:srgbClr val="7030A0"/>
                </a:solidFill>
              </a:rPr>
              <a:t>;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editorial = </a:t>
            </a:r>
            <a:r>
              <a:rPr lang="es-ES" sz="1200" dirty="0" err="1">
                <a:solidFill>
                  <a:srgbClr val="7030A0"/>
                </a:solidFill>
              </a:rPr>
              <a:t>unaEditorial</a:t>
            </a:r>
            <a:r>
              <a:rPr lang="es-ES" sz="1200" dirty="0">
                <a:solidFill>
                  <a:srgbClr val="7030A0"/>
                </a:solidFill>
              </a:rPr>
              <a:t>; 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</a:t>
            </a:r>
            <a:r>
              <a:rPr lang="es-ES" sz="1200" dirty="0" err="1">
                <a:solidFill>
                  <a:srgbClr val="7030A0"/>
                </a:solidFill>
              </a:rPr>
              <a:t>añoEdicion</a:t>
            </a:r>
            <a:r>
              <a:rPr lang="es-ES" sz="1200" dirty="0">
                <a:solidFill>
                  <a:srgbClr val="7030A0"/>
                </a:solidFill>
              </a:rPr>
              <a:t>= 2015;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</a:t>
            </a:r>
            <a:r>
              <a:rPr lang="es-ES" sz="1200" dirty="0" err="1">
                <a:solidFill>
                  <a:srgbClr val="7030A0"/>
                </a:solidFill>
              </a:rPr>
              <a:t>primerAutor</a:t>
            </a:r>
            <a:r>
              <a:rPr lang="es-ES" sz="1200" dirty="0">
                <a:solidFill>
                  <a:srgbClr val="7030A0"/>
                </a:solidFill>
              </a:rPr>
              <a:t> = </a:t>
            </a:r>
            <a:r>
              <a:rPr lang="es-ES" sz="1200" dirty="0" err="1">
                <a:solidFill>
                  <a:srgbClr val="7030A0"/>
                </a:solidFill>
              </a:rPr>
              <a:t>unPrimerAutor</a:t>
            </a:r>
            <a:r>
              <a:rPr lang="es-ES" sz="1200" dirty="0">
                <a:solidFill>
                  <a:srgbClr val="7030A0"/>
                </a:solidFill>
              </a:rPr>
              <a:t>;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ISBN =  </a:t>
            </a:r>
            <a:r>
              <a:rPr lang="es-ES" sz="1200" dirty="0" err="1">
                <a:solidFill>
                  <a:srgbClr val="7030A0"/>
                </a:solidFill>
              </a:rPr>
              <a:t>unISBN</a:t>
            </a:r>
            <a:r>
              <a:rPr lang="es-ES" sz="1200" dirty="0">
                <a:solidFill>
                  <a:srgbClr val="7030A0"/>
                </a:solidFill>
              </a:rPr>
              <a:t>;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precio = 100;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}</a:t>
            </a:r>
          </a:p>
          <a:p>
            <a:r>
              <a:rPr lang="es-ES" sz="1200" dirty="0"/>
              <a:t>    </a:t>
            </a:r>
            <a:endParaRPr lang="es-ES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s-ES" sz="1200" dirty="0" err="1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 Libro(){</a:t>
            </a:r>
          </a:p>
          <a:p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   </a:t>
            </a:r>
          </a:p>
          <a:p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s-ES" sz="1200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r>
              <a:rPr lang="es-ES" sz="1200" dirty="0" smtClean="0"/>
              <a:t>    …</a:t>
            </a:r>
          </a:p>
          <a:p>
            <a:r>
              <a:rPr lang="es-E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524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507288" cy="742950"/>
          </a:xfrm>
        </p:spPr>
        <p:txBody>
          <a:bodyPr>
            <a:noAutofit/>
          </a:bodyPr>
          <a:lstStyle/>
          <a:p>
            <a:r>
              <a:rPr lang="es-ES" sz="2800" dirty="0"/>
              <a:t>Declaración de constructores. Sobrecarga</a:t>
            </a:r>
            <a:r>
              <a:rPr lang="es-ES" sz="2800" dirty="0" smtClean="0"/>
              <a:t>. Ejemplo. </a:t>
            </a:r>
            <a:endParaRPr lang="es-ES" sz="2800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2120824" y="3939902"/>
            <a:ext cx="293839" cy="311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2414663" y="4251507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¿Funciona?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2020 -Módulo POO</a:t>
            </a:r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5436096" y="4823842"/>
            <a:ext cx="295232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tx2"/>
                </a:solidFill>
              </a:rPr>
              <a:t>Demo01ConstructoresLibro.java</a:t>
            </a:r>
            <a:endParaRPr lang="es-ES" sz="1400" b="1" dirty="0">
              <a:solidFill>
                <a:schemeClr val="tx2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51520" y="1203598"/>
            <a:ext cx="84969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class</a:t>
            </a:r>
            <a:r>
              <a:rPr lang="es-ES" sz="1400" dirty="0"/>
              <a:t> Demo01ConstructoresLibro {</a:t>
            </a:r>
          </a:p>
          <a:p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/>
              <a:t>static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main</a:t>
            </a:r>
            <a:r>
              <a:rPr lang="es-ES" sz="1400" dirty="0"/>
              <a:t>(</a:t>
            </a:r>
            <a:r>
              <a:rPr lang="es-ES" sz="1400" dirty="0" err="1"/>
              <a:t>String</a:t>
            </a:r>
            <a:r>
              <a:rPr lang="es-ES" sz="1400" dirty="0"/>
              <a:t>[] </a:t>
            </a:r>
            <a:r>
              <a:rPr lang="es-ES" sz="1400" dirty="0" err="1"/>
              <a:t>args</a:t>
            </a:r>
            <a:r>
              <a:rPr lang="es-ES" sz="1400" dirty="0"/>
              <a:t>) {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Libro libro1= new  Libro( "Java: A </a:t>
            </a:r>
            <a:r>
              <a:rPr lang="es-ES" sz="1400" dirty="0" err="1">
                <a:solidFill>
                  <a:srgbClr val="FF0000"/>
                </a:solidFill>
              </a:rPr>
              <a:t>Beginner's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Guide</a:t>
            </a:r>
            <a:r>
              <a:rPr lang="es-ES" sz="1400" dirty="0">
                <a:solidFill>
                  <a:srgbClr val="FF0000"/>
                </a:solidFill>
              </a:rPr>
              <a:t>",  </a:t>
            </a:r>
            <a:r>
              <a:rPr lang="es-ES" sz="1400" dirty="0" smtClean="0">
                <a:solidFill>
                  <a:srgbClr val="FF0000"/>
                </a:solidFill>
              </a:rPr>
              <a:t>"</a:t>
            </a:r>
            <a:r>
              <a:rPr lang="es-ES" sz="1400" dirty="0" err="1">
                <a:solidFill>
                  <a:srgbClr val="FF0000"/>
                </a:solidFill>
              </a:rPr>
              <a:t>Mcgraw-Hill</a:t>
            </a:r>
            <a:r>
              <a:rPr lang="es-ES" sz="1400" dirty="0">
                <a:solidFill>
                  <a:srgbClr val="FF0000"/>
                </a:solidFill>
              </a:rPr>
              <a:t>", 2014, </a:t>
            </a:r>
            <a:endParaRPr lang="es-ES" sz="1400" dirty="0" smtClean="0">
              <a:solidFill>
                <a:srgbClr val="FF0000"/>
              </a:solidFill>
            </a:endParaRPr>
          </a:p>
          <a:p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                           "</a:t>
            </a:r>
            <a:r>
              <a:rPr lang="es-ES" sz="1400" dirty="0">
                <a:solidFill>
                  <a:srgbClr val="FF0000"/>
                </a:solidFill>
              </a:rPr>
              <a:t>Herbert </a:t>
            </a:r>
            <a:r>
              <a:rPr lang="es-ES" sz="1400" dirty="0" err="1">
                <a:solidFill>
                  <a:srgbClr val="FF0000"/>
                </a:solidFill>
              </a:rPr>
              <a:t>Schildt</a:t>
            </a:r>
            <a:r>
              <a:rPr lang="es-ES" sz="1400" dirty="0">
                <a:solidFill>
                  <a:srgbClr val="FF0000"/>
                </a:solidFill>
              </a:rPr>
              <a:t>", "978-0071809252", 21.72);</a:t>
            </a:r>
          </a:p>
          <a:p>
            <a:r>
              <a:rPr lang="es-ES" sz="1400" dirty="0">
                <a:solidFill>
                  <a:srgbClr val="7030A0"/>
                </a:solidFill>
              </a:rPr>
              <a:t>        Libro libro2= new Libro("</a:t>
            </a:r>
            <a:r>
              <a:rPr lang="es-ES" sz="1400" dirty="0" err="1">
                <a:solidFill>
                  <a:srgbClr val="7030A0"/>
                </a:solidFill>
              </a:rPr>
              <a:t>Learning</a:t>
            </a:r>
            <a:r>
              <a:rPr lang="es-ES" sz="1400" dirty="0">
                <a:solidFill>
                  <a:srgbClr val="7030A0"/>
                </a:solidFill>
              </a:rPr>
              <a:t> Java </a:t>
            </a:r>
            <a:r>
              <a:rPr lang="es-ES" sz="1400" dirty="0" err="1">
                <a:solidFill>
                  <a:srgbClr val="7030A0"/>
                </a:solidFill>
              </a:rPr>
              <a:t>by</a:t>
            </a:r>
            <a:r>
              <a:rPr lang="es-ES" sz="1400" dirty="0">
                <a:solidFill>
                  <a:srgbClr val="7030A0"/>
                </a:solidFill>
              </a:rPr>
              <a:t> </a:t>
            </a:r>
            <a:r>
              <a:rPr lang="es-ES" sz="1400" dirty="0" err="1">
                <a:solidFill>
                  <a:srgbClr val="7030A0"/>
                </a:solidFill>
              </a:rPr>
              <a:t>Building</a:t>
            </a:r>
            <a:r>
              <a:rPr lang="es-ES" sz="1400" dirty="0">
                <a:solidFill>
                  <a:srgbClr val="7030A0"/>
                </a:solidFill>
              </a:rPr>
              <a:t> Android </a:t>
            </a:r>
            <a:r>
              <a:rPr lang="es-ES" sz="1400" dirty="0" err="1">
                <a:solidFill>
                  <a:srgbClr val="7030A0"/>
                </a:solidFill>
              </a:rPr>
              <a:t>Games</a:t>
            </a:r>
            <a:r>
              <a:rPr lang="es-ES" sz="1400" dirty="0">
                <a:solidFill>
                  <a:srgbClr val="7030A0"/>
                </a:solidFill>
              </a:rPr>
              <a:t>",  </a:t>
            </a:r>
            <a:endParaRPr lang="es-ES" sz="1400" dirty="0" smtClean="0">
              <a:solidFill>
                <a:srgbClr val="7030A0"/>
              </a:solidFill>
            </a:endParaRPr>
          </a:p>
          <a:p>
            <a:r>
              <a:rPr lang="es-ES" sz="1400" dirty="0">
                <a:solidFill>
                  <a:srgbClr val="7030A0"/>
                </a:solidFill>
              </a:rPr>
              <a:t> </a:t>
            </a:r>
            <a:r>
              <a:rPr lang="es-ES" sz="1400" dirty="0" smtClean="0">
                <a:solidFill>
                  <a:srgbClr val="7030A0"/>
                </a:solidFill>
              </a:rPr>
              <a:t>                           "</a:t>
            </a:r>
            <a:r>
              <a:rPr lang="es-ES" sz="1400" dirty="0" err="1">
                <a:solidFill>
                  <a:srgbClr val="7030A0"/>
                </a:solidFill>
              </a:rPr>
              <a:t>CreateSpace</a:t>
            </a:r>
            <a:r>
              <a:rPr lang="es-ES" sz="1400" dirty="0">
                <a:solidFill>
                  <a:srgbClr val="7030A0"/>
                </a:solidFill>
              </a:rPr>
              <a:t> </a:t>
            </a:r>
            <a:r>
              <a:rPr lang="es-ES" sz="1400" dirty="0" err="1">
                <a:solidFill>
                  <a:srgbClr val="7030A0"/>
                </a:solidFill>
              </a:rPr>
              <a:t>Independent</a:t>
            </a:r>
            <a:r>
              <a:rPr lang="es-ES" sz="1400" dirty="0">
                <a:solidFill>
                  <a:srgbClr val="7030A0"/>
                </a:solidFill>
              </a:rPr>
              <a:t> Publishing", </a:t>
            </a:r>
            <a:endParaRPr lang="es-ES" sz="1400" dirty="0" smtClean="0">
              <a:solidFill>
                <a:srgbClr val="7030A0"/>
              </a:solidFill>
            </a:endParaRPr>
          </a:p>
          <a:p>
            <a:r>
              <a:rPr lang="es-ES" sz="1400" dirty="0">
                <a:solidFill>
                  <a:srgbClr val="7030A0"/>
                </a:solidFill>
              </a:rPr>
              <a:t> </a:t>
            </a:r>
            <a:r>
              <a:rPr lang="es-ES" sz="1400" dirty="0" smtClean="0">
                <a:solidFill>
                  <a:srgbClr val="7030A0"/>
                </a:solidFill>
              </a:rPr>
              <a:t>                           "</a:t>
            </a:r>
            <a:r>
              <a:rPr lang="es-ES" sz="1400" dirty="0">
                <a:solidFill>
                  <a:srgbClr val="7030A0"/>
                </a:solidFill>
              </a:rPr>
              <a:t>John </a:t>
            </a:r>
            <a:r>
              <a:rPr lang="es-ES" sz="1400" dirty="0" err="1">
                <a:solidFill>
                  <a:srgbClr val="7030A0"/>
                </a:solidFill>
              </a:rPr>
              <a:t>Horton</a:t>
            </a:r>
            <a:r>
              <a:rPr lang="es-ES" sz="1400" dirty="0">
                <a:solidFill>
                  <a:srgbClr val="7030A0"/>
                </a:solidFill>
              </a:rPr>
              <a:t>", "978-1512108347");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System.out.println</a:t>
            </a:r>
            <a:r>
              <a:rPr lang="es-ES" sz="1400" dirty="0"/>
              <a:t>(libro1.toString());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System.out.println</a:t>
            </a:r>
            <a:r>
              <a:rPr lang="es-ES" sz="1400" dirty="0"/>
              <a:t>(libro2.toString());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System.out.println</a:t>
            </a:r>
            <a:r>
              <a:rPr lang="es-ES" sz="1400" dirty="0"/>
              <a:t>("Precio del libro2: " +libro2.getPrecio());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System.out.println</a:t>
            </a:r>
            <a:r>
              <a:rPr lang="es-ES" sz="1400" dirty="0"/>
              <a:t>("Año edición del libro2: " +libro2.getAñoEdicion());</a:t>
            </a:r>
          </a:p>
          <a:p>
            <a:r>
              <a:rPr lang="es-ES" sz="1400" dirty="0">
                <a:solidFill>
                  <a:schemeClr val="accent5">
                    <a:lumMod val="75000"/>
                  </a:schemeClr>
                </a:solidFill>
              </a:rPr>
              <a:t>        Libro libro3= new Libro();</a:t>
            </a:r>
          </a:p>
          <a:p>
            <a:r>
              <a:rPr lang="es-ES" sz="1400" dirty="0"/>
              <a:t>    }</a:t>
            </a:r>
          </a:p>
          <a:p>
            <a:r>
              <a:rPr lang="es-ES" sz="1400" dirty="0"/>
              <a:t>    </a:t>
            </a:r>
          </a:p>
          <a:p>
            <a:r>
              <a:rPr lang="es-E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706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Interacción </a:t>
            </a:r>
            <a:r>
              <a:rPr lang="es-AR" sz="2800" dirty="0" smtClean="0"/>
              <a:t>entre objetos (Ejercicio 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507288" cy="3657600"/>
          </a:xfrm>
        </p:spPr>
        <p:txBody>
          <a:bodyPr>
            <a:normAutofit/>
          </a:bodyPr>
          <a:lstStyle/>
          <a:p>
            <a:r>
              <a:rPr lang="es-AR" sz="1800" dirty="0" smtClean="0"/>
              <a:t>Normalmente un </a:t>
            </a:r>
            <a:r>
              <a:rPr lang="es-AR" sz="1800" dirty="0" err="1" smtClean="0"/>
              <a:t>Prog</a:t>
            </a:r>
            <a:r>
              <a:rPr lang="es-AR" sz="1800" dirty="0" smtClean="0"/>
              <a:t>. OO tiene objetos de distintas clases.</a:t>
            </a:r>
          </a:p>
          <a:p>
            <a:r>
              <a:rPr lang="es-AR" sz="1800" dirty="0" smtClean="0"/>
              <a:t>Los </a:t>
            </a:r>
            <a:r>
              <a:rPr lang="es-AR" sz="1800" dirty="0"/>
              <a:t>objetos </a:t>
            </a:r>
            <a:r>
              <a:rPr lang="es-AR" sz="1800" dirty="0" smtClean="0"/>
              <a:t>cooperan (enviándose mensajes) para </a:t>
            </a:r>
            <a:r>
              <a:rPr lang="es-AR" sz="1800" dirty="0"/>
              <a:t>llevar a cabo una tarea </a:t>
            </a:r>
            <a:r>
              <a:rPr lang="es-AR" sz="1800" dirty="0" smtClean="0"/>
              <a:t>común …</a:t>
            </a:r>
          </a:p>
          <a:p>
            <a:r>
              <a:rPr lang="es-AR" sz="1800" dirty="0" smtClean="0">
                <a:solidFill>
                  <a:schemeClr val="tx2"/>
                </a:solidFill>
              </a:rPr>
              <a:t>Antes: </a:t>
            </a:r>
            <a:r>
              <a:rPr lang="es-AR" sz="1800" dirty="0" smtClean="0"/>
              <a:t>nuestros libros consideraban el nombre del primer autor (</a:t>
            </a:r>
            <a:r>
              <a:rPr lang="es-AR" sz="1800" dirty="0" err="1" smtClean="0"/>
              <a:t>String</a:t>
            </a:r>
            <a:r>
              <a:rPr lang="es-AR" sz="1800" dirty="0" smtClean="0"/>
              <a:t>).  </a:t>
            </a:r>
            <a:endParaRPr lang="es-AR" sz="1800" dirty="0"/>
          </a:p>
          <a:p>
            <a:r>
              <a:rPr lang="es-AR" sz="1800" dirty="0" smtClean="0">
                <a:solidFill>
                  <a:schemeClr val="tx2"/>
                </a:solidFill>
              </a:rPr>
              <a:t>Ahora: </a:t>
            </a:r>
            <a:r>
              <a:rPr lang="es-AR" sz="1800" dirty="0" smtClean="0"/>
              <a:t>quiero que el libro conozca del primer autor nombre, biografía, </a:t>
            </a:r>
            <a:r>
              <a:rPr lang="es-AR" sz="1800" dirty="0" err="1" smtClean="0"/>
              <a:t>etc</a:t>
            </a:r>
            <a:endParaRPr lang="es-AR" sz="1400" dirty="0"/>
          </a:p>
          <a:p>
            <a:r>
              <a:rPr lang="es-AR" sz="1800" dirty="0" smtClean="0">
                <a:solidFill>
                  <a:schemeClr val="tx2"/>
                </a:solidFill>
              </a:rPr>
              <a:t>¿Qué estrategia seguir?</a:t>
            </a:r>
            <a:endParaRPr lang="es-AR" sz="1800" dirty="0">
              <a:solidFill>
                <a:schemeClr val="tx2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2020 -Módulo POO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84225" algn="l"/>
              </a:tabLst>
            </a:pPr>
            <a:endParaRPr kumimoji="0" lang="es-AR" alt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 rot="21056726">
            <a:off x="182982" y="3593269"/>
            <a:ext cx="49808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¿Incluir al libro todos los datos del primer autor</a:t>
            </a:r>
          </a:p>
          <a:p>
            <a:r>
              <a:rPr lang="es-ES" dirty="0" smtClean="0"/>
              <a:t>             … y comportamiento?</a:t>
            </a:r>
            <a:endParaRPr lang="es-ES" dirty="0"/>
          </a:p>
        </p:txBody>
      </p:sp>
      <p:sp>
        <p:nvSpPr>
          <p:cNvPr id="29" name="28 Rectángulo"/>
          <p:cNvSpPr/>
          <p:nvPr/>
        </p:nvSpPr>
        <p:spPr>
          <a:xfrm>
            <a:off x="3059832" y="4272053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¿Hacer que el libro conozca a un </a:t>
            </a:r>
            <a:r>
              <a:rPr lang="es-ES" dirty="0" err="1" smtClean="0"/>
              <a:t>obj</a:t>
            </a:r>
            <a:r>
              <a:rPr lang="es-ES" dirty="0" smtClean="0"/>
              <a:t>. autor?</a:t>
            </a:r>
            <a:endParaRPr lang="es-ES" dirty="0"/>
          </a:p>
        </p:txBody>
      </p:sp>
      <p:sp>
        <p:nvSpPr>
          <p:cNvPr id="7" name="6 Multiplicar"/>
          <p:cNvSpPr/>
          <p:nvPr/>
        </p:nvSpPr>
        <p:spPr>
          <a:xfrm rot="20726890">
            <a:off x="1231882" y="3561438"/>
            <a:ext cx="2552468" cy="863745"/>
          </a:xfrm>
          <a:prstGeom prst="mathMultiply">
            <a:avLst>
              <a:gd name="adj1" fmla="val 6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C:\Users\Victoria\AppData\Local\Microsoft\Windows\INetCache\IE\GGQAUGSB\897px-Botón_Me_gusta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666" y="3939902"/>
            <a:ext cx="802139" cy="68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61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Interacción </a:t>
            </a:r>
            <a:r>
              <a:rPr lang="es-AR" sz="2800" dirty="0" smtClean="0"/>
              <a:t>entre objetos </a:t>
            </a:r>
            <a:r>
              <a:rPr lang="es-AR" sz="2800" dirty="0"/>
              <a:t>(Ejercicio 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519864" cy="3943350"/>
          </a:xfrm>
        </p:spPr>
        <p:txBody>
          <a:bodyPr>
            <a:noAutofit/>
          </a:bodyPr>
          <a:lstStyle/>
          <a:p>
            <a:r>
              <a:rPr lang="es-ES" sz="1800" dirty="0" smtClean="0">
                <a:solidFill>
                  <a:schemeClr val="tx2"/>
                </a:solidFill>
              </a:rPr>
              <a:t>Un </a:t>
            </a:r>
            <a:r>
              <a:rPr lang="es-ES" sz="1800" dirty="0">
                <a:solidFill>
                  <a:schemeClr val="tx2"/>
                </a:solidFill>
              </a:rPr>
              <a:t>libro </a:t>
            </a:r>
            <a:r>
              <a:rPr lang="es-ES" sz="1800" dirty="0" smtClean="0">
                <a:solidFill>
                  <a:schemeClr val="tx2"/>
                </a:solidFill>
              </a:rPr>
              <a:t>conoce </a:t>
            </a:r>
            <a:r>
              <a:rPr lang="es-ES" sz="1800" dirty="0">
                <a:solidFill>
                  <a:schemeClr val="tx2"/>
                </a:solidFill>
              </a:rPr>
              <a:t>a </a:t>
            </a:r>
            <a:r>
              <a:rPr lang="es-ES" sz="1800" dirty="0" smtClean="0">
                <a:solidFill>
                  <a:schemeClr val="tx2"/>
                </a:solidFill>
              </a:rPr>
              <a:t>su autor (</a:t>
            </a:r>
            <a:r>
              <a:rPr lang="es-ES" sz="1800" dirty="0" err="1" smtClean="0">
                <a:solidFill>
                  <a:schemeClr val="tx2"/>
                </a:solidFill>
              </a:rPr>
              <a:t>obj</a:t>
            </a:r>
            <a:r>
              <a:rPr lang="es-ES" sz="1800" dirty="0" smtClean="0">
                <a:solidFill>
                  <a:schemeClr val="tx2"/>
                </a:solidFill>
              </a:rPr>
              <a:t>).</a:t>
            </a:r>
          </a:p>
          <a:p>
            <a:endParaRPr lang="es-AR" sz="1800" dirty="0" smtClean="0"/>
          </a:p>
          <a:p>
            <a:endParaRPr lang="es-AR" sz="1800" dirty="0"/>
          </a:p>
          <a:p>
            <a:endParaRPr lang="es-AR" sz="1800" dirty="0" smtClean="0"/>
          </a:p>
          <a:p>
            <a:endParaRPr lang="es-AR" sz="1800" dirty="0"/>
          </a:p>
          <a:p>
            <a:endParaRPr lang="es-AR" sz="1800" dirty="0" smtClean="0"/>
          </a:p>
          <a:p>
            <a:endParaRPr lang="es-AR" sz="1800" dirty="0"/>
          </a:p>
          <a:p>
            <a:endParaRPr lang="es-AR" sz="1800" dirty="0" smtClean="0"/>
          </a:p>
          <a:p>
            <a:r>
              <a:rPr lang="es-AR" sz="1800" dirty="0" smtClean="0"/>
              <a:t>Modificaciones en </a:t>
            </a:r>
            <a:r>
              <a:rPr lang="es-AR" sz="1800" dirty="0"/>
              <a:t>el </a:t>
            </a:r>
            <a:r>
              <a:rPr lang="es-AR" sz="1800" dirty="0" smtClean="0"/>
              <a:t>código (carpeta tema4)</a:t>
            </a:r>
          </a:p>
          <a:p>
            <a:pPr lvl="1"/>
            <a:r>
              <a:rPr lang="es-AR" sz="1400" dirty="0" smtClean="0"/>
              <a:t>Generar la clase Autor</a:t>
            </a:r>
          </a:p>
          <a:p>
            <a:pPr lvl="1"/>
            <a:r>
              <a:rPr lang="es-AR" sz="1400" dirty="0" smtClean="0"/>
              <a:t>Modificar la clase Libro</a:t>
            </a:r>
          </a:p>
          <a:p>
            <a:pPr lvl="1"/>
            <a:r>
              <a:rPr lang="es-AR" sz="1400" dirty="0" smtClean="0"/>
              <a:t>Modificar el Programa Principal</a:t>
            </a:r>
            <a:endParaRPr lang="es-ES" sz="1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pSp>
        <p:nvGrpSpPr>
          <p:cNvPr id="10" name="Lienzo 1"/>
          <p:cNvGrpSpPr/>
          <p:nvPr/>
        </p:nvGrpSpPr>
        <p:grpSpPr>
          <a:xfrm>
            <a:off x="46323" y="1953054"/>
            <a:ext cx="4741701" cy="1650340"/>
            <a:chOff x="0" y="0"/>
            <a:chExt cx="4349830" cy="1650340"/>
          </a:xfrm>
        </p:grpSpPr>
        <p:sp>
          <p:nvSpPr>
            <p:cNvPr id="11" name="13 Rectángulo"/>
            <p:cNvSpPr/>
            <p:nvPr/>
          </p:nvSpPr>
          <p:spPr>
            <a:xfrm>
              <a:off x="0" y="0"/>
              <a:ext cx="3968115" cy="1371600"/>
            </a:xfrm>
            <a:prstGeom prst="rect">
              <a:avLst/>
            </a:prstGeom>
          </p:spPr>
        </p:sp>
        <p:grpSp>
          <p:nvGrpSpPr>
            <p:cNvPr id="12" name="5 Grupo"/>
            <p:cNvGrpSpPr/>
            <p:nvPr/>
          </p:nvGrpSpPr>
          <p:grpSpPr>
            <a:xfrm>
              <a:off x="0" y="102997"/>
              <a:ext cx="2161284" cy="1547343"/>
              <a:chOff x="-282194" y="635"/>
              <a:chExt cx="3388347" cy="3209284"/>
            </a:xfrm>
          </p:grpSpPr>
          <p:sp>
            <p:nvSpPr>
              <p:cNvPr id="20" name="6 Rectángulo"/>
              <p:cNvSpPr/>
              <p:nvPr/>
            </p:nvSpPr>
            <p:spPr>
              <a:xfrm>
                <a:off x="-282193" y="635"/>
                <a:ext cx="3388346" cy="4484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10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Libro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21" name="7 Rectángulo"/>
              <p:cNvSpPr/>
              <p:nvPr/>
            </p:nvSpPr>
            <p:spPr>
              <a:xfrm>
                <a:off x="-282193" y="377847"/>
                <a:ext cx="3388346" cy="9040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titulo, </a:t>
                </a:r>
                <a:r>
                  <a:rPr lang="es-ES" sz="900" b="1" i="1" kern="1200" dirty="0" err="1">
                    <a:solidFill>
                      <a:schemeClr val="tx1"/>
                    </a:solidFill>
                    <a:effectLst/>
                    <a:latin typeface="+mj-lt"/>
                    <a:ea typeface="Times New Roman"/>
                  </a:rPr>
                  <a:t>primerAutor</a:t>
                </a:r>
                <a:r>
                  <a:rPr lang="es-ES" sz="900" i="1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, </a:t>
                </a: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editorial, </a:t>
                </a:r>
                <a:r>
                  <a:rPr lang="es-ES" sz="9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añoEdicion</a:t>
                </a: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,  ISBN, precio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22" name="8 Rectángulo"/>
              <p:cNvSpPr/>
              <p:nvPr/>
            </p:nvSpPr>
            <p:spPr>
              <a:xfrm>
                <a:off x="-282194" y="1281878"/>
                <a:ext cx="3388347" cy="19280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getTitulo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()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void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setTitulo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(String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unTitulo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)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 dirty="0" smtClean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…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800" b="1" dirty="0" err="1" smtClean="0">
                    <a:solidFill>
                      <a:schemeClr val="tx1"/>
                    </a:solidFill>
                    <a:latin typeface="+mj-lt"/>
                    <a:ea typeface="Times New Roman"/>
                  </a:rPr>
                  <a:t>Autor</a:t>
                </a:r>
                <a:r>
                  <a:rPr lang="en-US" sz="800" b="1" dirty="0" smtClean="0">
                    <a:solidFill>
                      <a:schemeClr val="tx1"/>
                    </a:solidFill>
                    <a:latin typeface="+mj-lt"/>
                    <a:ea typeface="Times New Roman"/>
                  </a:rPr>
                  <a:t> </a:t>
                </a:r>
                <a:r>
                  <a:rPr lang="en-US" sz="800" b="1" dirty="0" err="1" smtClean="0">
                    <a:solidFill>
                      <a:schemeClr val="tx1"/>
                    </a:solidFill>
                    <a:latin typeface="+mj-lt"/>
                    <a:ea typeface="Times New Roman"/>
                  </a:rPr>
                  <a:t>getPrimerAutor</a:t>
                </a:r>
                <a:r>
                  <a:rPr lang="en-US" sz="800" b="1" dirty="0" smtClean="0">
                    <a:solidFill>
                      <a:schemeClr val="tx1"/>
                    </a:solidFill>
                    <a:latin typeface="+mj-lt"/>
                    <a:ea typeface="Times New Roman"/>
                  </a:rPr>
                  <a:t>()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s-AR" sz="800" b="1" dirty="0" err="1" smtClean="0">
                    <a:solidFill>
                      <a:schemeClr val="tx1"/>
                    </a:solidFill>
                    <a:effectLst/>
                    <a:latin typeface="+mj-lt"/>
                    <a:ea typeface="Times New Roman"/>
                  </a:rPr>
                  <a:t>void</a:t>
                </a:r>
                <a:r>
                  <a:rPr lang="es-AR" sz="800" b="1" dirty="0" smtClean="0">
                    <a:solidFill>
                      <a:schemeClr val="tx1"/>
                    </a:solidFill>
                    <a:effectLst/>
                    <a:latin typeface="+mj-lt"/>
                    <a:ea typeface="Times New Roman"/>
                  </a:rPr>
                  <a:t> </a:t>
                </a:r>
                <a:r>
                  <a:rPr lang="es-AR" sz="800" b="1" dirty="0" err="1" smtClean="0">
                    <a:solidFill>
                      <a:schemeClr val="tx1"/>
                    </a:solidFill>
                    <a:effectLst/>
                    <a:latin typeface="+mj-lt"/>
                    <a:ea typeface="Times New Roman"/>
                  </a:rPr>
                  <a:t>setPrimerAutor</a:t>
                </a:r>
                <a:r>
                  <a:rPr lang="es-AR" sz="800" b="1" dirty="0" smtClean="0">
                    <a:solidFill>
                      <a:schemeClr val="tx1"/>
                    </a:solidFill>
                    <a:latin typeface="+mj-lt"/>
                    <a:ea typeface="Times New Roman"/>
                  </a:rPr>
                  <a:t>(Autor </a:t>
                </a:r>
                <a:r>
                  <a:rPr lang="es-AR" sz="800" b="1" dirty="0" err="1" smtClean="0">
                    <a:solidFill>
                      <a:schemeClr val="tx1"/>
                    </a:solidFill>
                    <a:latin typeface="+mj-lt"/>
                    <a:ea typeface="Times New Roman"/>
                  </a:rPr>
                  <a:t>unPrimerAutor</a:t>
                </a:r>
                <a:r>
                  <a:rPr lang="es-AR" sz="800" b="1" dirty="0">
                    <a:solidFill>
                      <a:schemeClr val="tx1"/>
                    </a:solidFill>
                    <a:latin typeface="+mj-lt"/>
                    <a:ea typeface="Times New Roman"/>
                  </a:rPr>
                  <a:t>)</a:t>
                </a:r>
                <a:endParaRPr lang="es-AR" sz="800" b="1" dirty="0">
                  <a:solidFill>
                    <a:schemeClr val="tx1"/>
                  </a:solidFill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b="1" kern="1200" dirty="0">
                    <a:solidFill>
                      <a:schemeClr val="tx1"/>
                    </a:solidFill>
                    <a:effectLst/>
                    <a:latin typeface="+mj-lt"/>
                    <a:ea typeface="Times New Roman"/>
                  </a:rPr>
                  <a:t>String </a:t>
                </a:r>
                <a:r>
                  <a:rPr lang="en-US" sz="800" b="1" kern="1200" dirty="0" err="1">
                    <a:solidFill>
                      <a:schemeClr val="tx1"/>
                    </a:solidFill>
                    <a:effectLst/>
                    <a:latin typeface="+mj-lt"/>
                    <a:ea typeface="Times New Roman"/>
                  </a:rPr>
                  <a:t>toString</a:t>
                </a:r>
                <a:r>
                  <a:rPr lang="en-US" sz="800" b="1" kern="1200" dirty="0">
                    <a:solidFill>
                      <a:schemeClr val="tx1"/>
                    </a:solidFill>
                    <a:effectLst/>
                    <a:latin typeface="+mj-lt"/>
                    <a:ea typeface="Times New Roman"/>
                  </a:rPr>
                  <a:t>()</a:t>
                </a:r>
                <a:endParaRPr lang="es-AR" sz="1200" b="1" dirty="0">
                  <a:solidFill>
                    <a:schemeClr val="tx1"/>
                  </a:solidFill>
                  <a:effectLst/>
                  <a:latin typeface="+mj-lt"/>
                  <a:ea typeface="Times New Roman"/>
                </a:endParaRPr>
              </a:p>
            </p:txBody>
          </p:sp>
        </p:grpSp>
        <p:cxnSp>
          <p:nvCxnSpPr>
            <p:cNvPr id="13" name="10 Conector recto de flecha"/>
            <p:cNvCxnSpPr/>
            <p:nvPr/>
          </p:nvCxnSpPr>
          <p:spPr>
            <a:xfrm flipV="1">
              <a:off x="2169949" y="562638"/>
              <a:ext cx="50895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2 CuadroTexto"/>
            <p:cNvSpPr txBox="1"/>
            <p:nvPr/>
          </p:nvSpPr>
          <p:spPr>
            <a:xfrm>
              <a:off x="2156191" y="218311"/>
              <a:ext cx="361950" cy="262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ES" sz="1100" kern="1200" dirty="0">
                  <a:solidFill>
                    <a:srgbClr val="000000"/>
                  </a:solidFill>
                  <a:effectLst/>
                  <a:latin typeface="+mj-lt"/>
                  <a:ea typeface="Times New Roman"/>
                </a:rPr>
                <a:t>1</a:t>
              </a:r>
              <a:endParaRPr lang="es-AR" sz="1200" dirty="0">
                <a:effectLst/>
                <a:latin typeface="+mj-lt"/>
                <a:ea typeface="Times New Roman"/>
              </a:endParaRPr>
            </a:p>
          </p:txBody>
        </p:sp>
        <p:grpSp>
          <p:nvGrpSpPr>
            <p:cNvPr id="15" name="13 Grupo"/>
            <p:cNvGrpSpPr/>
            <p:nvPr/>
          </p:nvGrpSpPr>
          <p:grpSpPr>
            <a:xfrm>
              <a:off x="2708335" y="95657"/>
              <a:ext cx="1641495" cy="1206931"/>
              <a:chOff x="3371334" y="-3"/>
              <a:chExt cx="2449667" cy="3096346"/>
            </a:xfrm>
          </p:grpSpPr>
          <p:sp>
            <p:nvSpPr>
              <p:cNvPr id="17" name="14 Rectángulo"/>
              <p:cNvSpPr/>
              <p:nvPr/>
            </p:nvSpPr>
            <p:spPr>
              <a:xfrm>
                <a:off x="3371334" y="-3"/>
                <a:ext cx="2448272" cy="5734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10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Autor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18" name="15 Rectángulo"/>
              <p:cNvSpPr/>
              <p:nvPr/>
            </p:nvSpPr>
            <p:spPr>
              <a:xfrm>
                <a:off x="3372728" y="485412"/>
                <a:ext cx="2448273" cy="795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nombre, </a:t>
                </a:r>
                <a:r>
                  <a:rPr lang="es-ES" sz="9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biografia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19" name="16 Rectángulo"/>
              <p:cNvSpPr/>
              <p:nvPr/>
            </p:nvSpPr>
            <p:spPr>
              <a:xfrm>
                <a:off x="3372728" y="1281242"/>
                <a:ext cx="2446634" cy="18151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getNombre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()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void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setNombre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(String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unNombre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)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…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</p:grpSp>
        <p:sp>
          <p:nvSpPr>
            <p:cNvPr id="16" name="18 Rectángulo"/>
            <p:cNvSpPr/>
            <p:nvPr/>
          </p:nvSpPr>
          <p:spPr>
            <a:xfrm>
              <a:off x="2110116" y="561380"/>
              <a:ext cx="65434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b="1" i="1" kern="1200" dirty="0" err="1">
                  <a:effectLst/>
                  <a:latin typeface="+mj-lt"/>
                  <a:ea typeface="Times New Roman"/>
                </a:rPr>
                <a:t>primerAutor</a:t>
              </a:r>
              <a:endParaRPr lang="es-AR" sz="1200" b="1" dirty="0">
                <a:effectLst/>
                <a:latin typeface="+mj-lt"/>
                <a:ea typeface="Times New Roman"/>
              </a:endParaRPr>
            </a:p>
          </p:txBody>
        </p:sp>
      </p:grp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0" y="1563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84225" algn="l"/>
              </a:tabLst>
            </a:pPr>
            <a:endParaRPr kumimoji="0" lang="es-AR" alt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1707290" y="1543893"/>
            <a:ext cx="1856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b="1" dirty="0" smtClean="0"/>
              <a:t>Diagrama de clases</a:t>
            </a:r>
            <a:endParaRPr lang="es-AR" sz="1400" b="1" dirty="0"/>
          </a:p>
        </p:txBody>
      </p:sp>
      <p:sp>
        <p:nvSpPr>
          <p:cNvPr id="26" name="25 Elipse"/>
          <p:cNvSpPr/>
          <p:nvPr/>
        </p:nvSpPr>
        <p:spPr>
          <a:xfrm>
            <a:off x="4952764" y="2077566"/>
            <a:ext cx="2139516" cy="15258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  <a:latin typeface="+mj-lt"/>
                <a:ea typeface="Times New Roman"/>
              </a:rPr>
              <a:t>titulo = “ABC” </a:t>
            </a:r>
            <a:r>
              <a:rPr lang="es-ES" sz="1400" b="1" i="1" dirty="0" err="1" smtClean="0">
                <a:solidFill>
                  <a:srgbClr val="000000"/>
                </a:solidFill>
                <a:latin typeface="+mj-lt"/>
                <a:ea typeface="Times New Roman"/>
              </a:rPr>
              <a:t>primerAutor</a:t>
            </a:r>
            <a:r>
              <a:rPr lang="es-ES" sz="1400" i="1" dirty="0" smtClean="0">
                <a:solidFill>
                  <a:srgbClr val="000000"/>
                </a:solidFill>
                <a:latin typeface="+mj-lt"/>
                <a:ea typeface="Times New Roman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+mj-lt"/>
                <a:ea typeface="Times New Roman"/>
              </a:rPr>
              <a:t>editorial = “</a:t>
            </a:r>
            <a:r>
              <a:rPr lang="es-ES" sz="1400" dirty="0" err="1" smtClean="0">
                <a:solidFill>
                  <a:srgbClr val="000000"/>
                </a:solidFill>
                <a:latin typeface="+mj-lt"/>
                <a:ea typeface="Times New Roman"/>
              </a:rPr>
              <a:t>zzz</a:t>
            </a:r>
            <a:r>
              <a:rPr lang="es-ES" sz="1400" dirty="0" smtClean="0">
                <a:solidFill>
                  <a:srgbClr val="000000"/>
                </a:solidFill>
                <a:latin typeface="+mj-lt"/>
                <a:ea typeface="Times New Roman"/>
              </a:rPr>
              <a:t>” </a:t>
            </a:r>
          </a:p>
          <a:p>
            <a:pPr algn="ctr"/>
            <a:r>
              <a:rPr lang="es-ES" sz="1400" dirty="0" smtClean="0">
                <a:solidFill>
                  <a:srgbClr val="000000"/>
                </a:solidFill>
                <a:latin typeface="+mj-lt"/>
                <a:ea typeface="Times New Roman"/>
              </a:rPr>
              <a:t>…</a:t>
            </a:r>
          </a:p>
          <a:p>
            <a:pPr algn="ctr"/>
            <a:endParaRPr lang="es-AR" sz="1400" dirty="0">
              <a:latin typeface="+mj-lt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236395" y="1543893"/>
            <a:ext cx="2359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/>
              <a:t>Gráfico de un objeto libro</a:t>
            </a:r>
            <a:endParaRPr lang="es-AR" sz="1400" b="1" dirty="0"/>
          </a:p>
        </p:txBody>
      </p:sp>
      <p:cxnSp>
        <p:nvCxnSpPr>
          <p:cNvPr id="30" name="29 Conector recto de flecha"/>
          <p:cNvCxnSpPr/>
          <p:nvPr/>
        </p:nvCxnSpPr>
        <p:spPr>
          <a:xfrm flipV="1">
            <a:off x="6588224" y="2293406"/>
            <a:ext cx="876672" cy="321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4932040" y="1923678"/>
            <a:ext cx="686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200" dirty="0" err="1" smtClean="0">
                <a:latin typeface="+mj-lt"/>
              </a:rPr>
              <a:t>miLibro</a:t>
            </a:r>
            <a:endParaRPr lang="es-AR" sz="1200" dirty="0">
              <a:latin typeface="+mj-lt"/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7524328" y="1635646"/>
            <a:ext cx="1512168" cy="1313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>
              <a:latin typeface="+mj-lt"/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7834547" y="1923678"/>
            <a:ext cx="880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1400" dirty="0" smtClean="0">
                <a:solidFill>
                  <a:srgbClr val="000000"/>
                </a:solidFill>
                <a:latin typeface="+mj-lt"/>
                <a:ea typeface="Times New Roman"/>
              </a:rPr>
              <a:t>nombre</a:t>
            </a:r>
          </a:p>
          <a:p>
            <a:pPr algn="ctr">
              <a:spcAft>
                <a:spcPts val="0"/>
              </a:spcAft>
            </a:pPr>
            <a:r>
              <a:rPr lang="es-ES" sz="1400" dirty="0" smtClean="0">
                <a:solidFill>
                  <a:srgbClr val="000000"/>
                </a:solidFill>
                <a:latin typeface="+mj-lt"/>
                <a:ea typeface="Times New Roman"/>
              </a:rPr>
              <a:t>biografía</a:t>
            </a:r>
            <a:endParaRPr lang="es-AR" sz="1400" dirty="0">
              <a:latin typeface="+mj-lt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467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1222</TotalTime>
  <Words>1998</Words>
  <Application>Microsoft Office PowerPoint</Application>
  <PresentationFormat>Presentación en pantalla (16:9)</PresentationFormat>
  <Paragraphs>404</Paragraphs>
  <Slides>15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Claridad</vt:lpstr>
      <vt:lpstr>Tema: poo utilizando java. Parte II</vt:lpstr>
      <vt:lpstr>Instanciar e iniciar objeto</vt:lpstr>
      <vt:lpstr>Declaración de constructores.</vt:lpstr>
      <vt:lpstr>Declaración de constructores. Ejemplo. </vt:lpstr>
      <vt:lpstr>Declaración de constructores. Ejemplo.</vt:lpstr>
      <vt:lpstr>Declaración de constructores. Sobrecarga. Ejemplo.</vt:lpstr>
      <vt:lpstr>Declaración de constructores. Sobrecarga. Ejemplo. </vt:lpstr>
      <vt:lpstr>Interacción entre objetos (Ejercicio 3)</vt:lpstr>
      <vt:lpstr>Interacción entre objetos (Ejercicio 3)</vt:lpstr>
      <vt:lpstr>Presentación de PowerPoint</vt:lpstr>
      <vt:lpstr>Interacción entre objetos (Ejercicio 3)</vt:lpstr>
      <vt:lpstr>La referencia this. Uso.</vt:lpstr>
      <vt:lpstr>La referencia this. Uso.</vt:lpstr>
      <vt:lpstr>La referencia this. Uso.</vt:lpstr>
      <vt:lpstr>La referencia this. Uso.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Victoria Sanz</dc:creator>
  <cp:lastModifiedBy>Victoria</cp:lastModifiedBy>
  <cp:revision>282</cp:revision>
  <dcterms:created xsi:type="dcterms:W3CDTF">2015-06-09T14:37:05Z</dcterms:created>
  <dcterms:modified xsi:type="dcterms:W3CDTF">2020-04-16T12:19:02Z</dcterms:modified>
</cp:coreProperties>
</file>