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Roboto Medium" panose="020B0604020202020204" charset="0"/>
      <p:regular r:id="rId36"/>
      <p:bold r:id="rId37"/>
      <p:italic r:id="rId38"/>
      <p:boldItalic r:id="rId39"/>
    </p:embeddedFont>
    <p:embeddedFont>
      <p:font typeface="Roboto Condensed" panose="020B060402020202020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Roboto" panose="020B0604020202020204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9E395-9118-485F-B3FC-2B13690A2F74}">
  <a:tblStyle styleId="{6B49E395-9118-485F-B3FC-2B13690A2F7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D0040D-8659-4B4C-8C05-4219985998A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tcBdr/>
        <a:fill>
          <a:solidFill>
            <a:srgbClr val="D1D5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5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525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018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39b41b77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9c39b41b7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00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7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77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c39b41b77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9c39b41b77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008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c39b41b77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9c39b41b77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015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c39b41b77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9c39b41b77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762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592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c39b41b77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9c39b41b77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6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178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c39b41b77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9c39b41b77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04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154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c39b41b77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9c39b41b77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185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c39b41b77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9c39b41b77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115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055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c39b41b77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9c39b41b77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582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67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c39b41b77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9c39b41b77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9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577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c39b41b77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9c39b41b77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759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c39b41b77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9c39b41b77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826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38094208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a3809420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82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39b41b7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9c39b41b7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9c39b41b77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708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712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c39b41b77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9c39b41b77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530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9c39b41b77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9c39b41b77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415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7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39b41b7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39b41b7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9c39b41b77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616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39b41b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c39b41b7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9c39b41b77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35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39b41b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9c39b41b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9c39b41b7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65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3045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934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c39b41b7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9c39b41b77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9c39b41b77_0_3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35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1" y="1597915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s-ES" sz="2300" dirty="0"/>
              <a:t>TEMA: CONCEPTO DE HERENCIA (UTILIZANDO JAVA)</a:t>
            </a:r>
            <a:endParaRPr sz="2100"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2000" dirty="0"/>
              <a:t>Taller de Programación.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2000" dirty="0"/>
              <a:t>Módulo: Programación Orientada a Objetos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64125" y="409738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700"/>
              <a:t>Búsqueda de método en la jerarquía de clases </a:t>
            </a:r>
            <a:endParaRPr sz="2700"/>
          </a:p>
        </p:txBody>
      </p:sp>
      <p:sp>
        <p:nvSpPr>
          <p:cNvPr id="239" name="Google Shape;239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2561004" y="1372349"/>
            <a:ext cx="3391159" cy="3655487"/>
            <a:chOff x="-531" y="-2268"/>
            <a:chExt cx="33912" cy="36565"/>
          </a:xfrm>
        </p:grpSpPr>
        <p:cxnSp>
          <p:nvCxnSpPr>
            <p:cNvPr id="243" name="Google Shape;243;p22"/>
            <p:cNvCxnSpPr/>
            <p:nvPr/>
          </p:nvCxnSpPr>
          <p:spPr>
            <a:xfrm>
              <a:off x="19927" y="31400"/>
              <a:ext cx="5700" cy="0"/>
            </a:xfrm>
            <a:prstGeom prst="straightConnector1">
              <a:avLst/>
            </a:prstGeom>
            <a:noFill/>
            <a:ln w="9525" cap="flat" cmpd="sng">
              <a:solidFill>
                <a:srgbClr val="4579B8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244" name="Google Shape;244;p22"/>
            <p:cNvGrpSpPr/>
            <p:nvPr/>
          </p:nvGrpSpPr>
          <p:grpSpPr>
            <a:xfrm>
              <a:off x="-531" y="-2268"/>
              <a:ext cx="33912" cy="36565"/>
              <a:chOff x="-531" y="-2268"/>
              <a:chExt cx="33912" cy="36565"/>
            </a:xfrm>
          </p:grpSpPr>
          <p:cxnSp>
            <p:nvCxnSpPr>
              <p:cNvPr id="245" name="Google Shape;245;p22"/>
              <p:cNvCxnSpPr/>
              <p:nvPr/>
            </p:nvCxnSpPr>
            <p:spPr>
              <a:xfrm>
                <a:off x="13888" y="-2268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46" name="Google Shape;246;p22"/>
              <p:cNvCxnSpPr/>
              <p:nvPr/>
            </p:nvCxnSpPr>
            <p:spPr>
              <a:xfrm>
                <a:off x="13888" y="8540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47" name="Google Shape;247;p22"/>
              <p:cNvCxnSpPr/>
              <p:nvPr/>
            </p:nvCxnSpPr>
            <p:spPr>
              <a:xfrm>
                <a:off x="20185" y="4471"/>
                <a:ext cx="4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248" name="Google Shape;248;p22"/>
              <p:cNvSpPr txBox="1"/>
              <p:nvPr/>
            </p:nvSpPr>
            <p:spPr>
              <a:xfrm>
                <a:off x="24861" y="2404"/>
                <a:ext cx="8400" cy="4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Calibri"/>
                  <a:buNone/>
                </a:pPr>
                <a:r>
                  <a:rPr lang="es-ES" sz="10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Finaliza la búsqueda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2"/>
              <p:cNvSpPr txBox="1"/>
              <p:nvPr/>
            </p:nvSpPr>
            <p:spPr>
              <a:xfrm>
                <a:off x="7677" y="11300"/>
                <a:ext cx="11700" cy="4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lang="es-ES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Pasar a la superclase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0" name="Google Shape;250;p22"/>
              <p:cNvCxnSpPr/>
              <p:nvPr/>
            </p:nvCxnSpPr>
            <p:spPr>
              <a:xfrm>
                <a:off x="13629" y="15441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grpSp>
            <p:nvGrpSpPr>
              <p:cNvPr id="251" name="Google Shape;251;p22"/>
              <p:cNvGrpSpPr/>
              <p:nvPr/>
            </p:nvGrpSpPr>
            <p:grpSpPr>
              <a:xfrm>
                <a:off x="2501" y="13198"/>
                <a:ext cx="5090" cy="18202"/>
                <a:chOff x="0" y="0"/>
                <a:chExt cx="5094" cy="8199"/>
              </a:xfrm>
            </p:grpSpPr>
            <p:cxnSp>
              <p:nvCxnSpPr>
                <p:cNvPr id="252" name="Google Shape;252;p22"/>
                <p:cNvCxnSpPr/>
                <p:nvPr/>
              </p:nvCxnSpPr>
              <p:spPr>
                <a:xfrm rot="10800000">
                  <a:off x="294" y="8199"/>
                  <a:ext cx="4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579B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22"/>
                <p:cNvCxnSpPr/>
                <p:nvPr/>
              </p:nvCxnSpPr>
              <p:spPr>
                <a:xfrm rot="10800000">
                  <a:off x="0" y="99"/>
                  <a:ext cx="0" cy="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579B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22"/>
                <p:cNvCxnSpPr/>
                <p:nvPr/>
              </p:nvCxnSpPr>
              <p:spPr>
                <a:xfrm>
                  <a:off x="0" y="0"/>
                  <a:ext cx="4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579B8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255" name="Google Shape;255;p22"/>
              <p:cNvSpPr txBox="1"/>
              <p:nvPr/>
            </p:nvSpPr>
            <p:spPr>
              <a:xfrm>
                <a:off x="19927" y="769"/>
                <a:ext cx="4200" cy="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2"/>
              <p:cNvSpPr txBox="1"/>
              <p:nvPr/>
            </p:nvSpPr>
            <p:spPr>
              <a:xfrm>
                <a:off x="13888" y="7763"/>
                <a:ext cx="5700" cy="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2"/>
              <p:cNvSpPr txBox="1"/>
              <p:nvPr/>
            </p:nvSpPr>
            <p:spPr>
              <a:xfrm>
                <a:off x="22601" y="17511"/>
                <a:ext cx="4200" cy="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7591" y="490"/>
                <a:ext cx="12600" cy="810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Calibri"/>
                  <a:buNone/>
                </a:pPr>
                <a:r>
                  <a:rPr lang="es-E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del objeto?</a:t>
                </a:r>
                <a:endParaRPr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7332" y="17856"/>
                <a:ext cx="12600" cy="720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Calibri"/>
                  <a:buNone/>
                </a:pPr>
                <a:r>
                  <a:rPr lang="es-E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actual?</a:t>
                </a:r>
                <a:endParaRPr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0" name="Google Shape;260;p22"/>
              <p:cNvCxnSpPr/>
              <p:nvPr/>
            </p:nvCxnSpPr>
            <p:spPr>
              <a:xfrm>
                <a:off x="19837" y="21522"/>
                <a:ext cx="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22"/>
              <p:cNvCxnSpPr/>
              <p:nvPr/>
            </p:nvCxnSpPr>
            <p:spPr>
              <a:xfrm rot="10800000">
                <a:off x="29107" y="6522"/>
                <a:ext cx="0" cy="15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262" name="Google Shape;262;p22"/>
              <p:cNvSpPr txBox="1"/>
              <p:nvPr/>
            </p:nvSpPr>
            <p:spPr>
              <a:xfrm>
                <a:off x="13888" y="24643"/>
                <a:ext cx="5700" cy="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" name="Google Shape;263;p22"/>
              <p:cNvCxnSpPr/>
              <p:nvPr/>
            </p:nvCxnSpPr>
            <p:spPr>
              <a:xfrm>
                <a:off x="13629" y="25146"/>
                <a:ext cx="0" cy="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264" name="Google Shape;264;p22"/>
              <p:cNvSpPr/>
              <p:nvPr/>
            </p:nvSpPr>
            <p:spPr>
              <a:xfrm>
                <a:off x="7332" y="28597"/>
                <a:ext cx="12600" cy="570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lang="es-ES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¿Existe una superclase?</a:t>
                </a:r>
                <a:endParaRPr sz="10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2"/>
              <p:cNvSpPr txBox="1"/>
              <p:nvPr/>
            </p:nvSpPr>
            <p:spPr>
              <a:xfrm>
                <a:off x="-531" y="19064"/>
                <a:ext cx="4500" cy="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2"/>
              <p:cNvSpPr txBox="1"/>
              <p:nvPr/>
            </p:nvSpPr>
            <p:spPr>
              <a:xfrm>
                <a:off x="19233" y="27578"/>
                <a:ext cx="4800" cy="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2"/>
              <p:cNvSpPr txBox="1"/>
              <p:nvPr/>
            </p:nvSpPr>
            <p:spPr>
              <a:xfrm>
                <a:off x="25581" y="29131"/>
                <a:ext cx="7800" cy="4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Calibri"/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Error</a:t>
                </a:r>
                <a:br>
                  <a:rPr lang="es-E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8" name="Google Shape;268;p22"/>
          <p:cNvSpPr txBox="1"/>
          <p:nvPr/>
        </p:nvSpPr>
        <p:spPr>
          <a:xfrm>
            <a:off x="2865800" y="1120900"/>
            <a:ext cx="2565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Cuando un objeto recibe un mensaje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264125" y="409738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700"/>
              <a:t>Búsqueda de método en la jerarquía de clases </a:t>
            </a:r>
            <a:endParaRPr sz="2700"/>
          </a:p>
        </p:txBody>
      </p:sp>
      <p:sp>
        <p:nvSpPr>
          <p:cNvPr id="274" name="Google Shape;274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5499425" y="1452100"/>
            <a:ext cx="3299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mensajes le puedo enviar a un objeto </a:t>
            </a:r>
            <a:r>
              <a:rPr lang="es-ES" sz="14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cuadrado</a:t>
            </a:r>
            <a:r>
              <a:rPr lang="es-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p23"/>
          <p:cNvCxnSpPr/>
          <p:nvPr/>
        </p:nvCxnSpPr>
        <p:spPr>
          <a:xfrm flipH="1">
            <a:off x="4424200" y="1847925"/>
            <a:ext cx="1397700" cy="11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graphicFrame>
        <p:nvGraphicFramePr>
          <p:cNvPr id="279" name="Google Shape;279;p23"/>
          <p:cNvGraphicFramePr/>
          <p:nvPr/>
        </p:nvGraphicFramePr>
        <p:xfrm>
          <a:off x="1828410" y="1593726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23"/>
          <p:cNvGraphicFramePr/>
          <p:nvPr/>
        </p:nvGraphicFramePr>
        <p:xfrm>
          <a:off x="1836114" y="3003045"/>
          <a:ext cx="1607625" cy="1355725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607625"/>
              </a:tblGrid>
              <a:tr h="1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23"/>
          <p:cNvGraphicFramePr/>
          <p:nvPr/>
        </p:nvGraphicFramePr>
        <p:xfrm>
          <a:off x="218668" y="2999714"/>
          <a:ext cx="158055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58055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82" name="Google Shape;282;p23"/>
          <p:cNvCxnSpPr/>
          <p:nvPr/>
        </p:nvCxnSpPr>
        <p:spPr>
          <a:xfrm>
            <a:off x="971600" y="2866279"/>
            <a:ext cx="32991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23"/>
          <p:cNvCxnSpPr/>
          <p:nvPr/>
        </p:nvCxnSpPr>
        <p:spPr>
          <a:xfrm>
            <a:off x="2663678" y="2760897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23"/>
          <p:cNvCxnSpPr/>
          <p:nvPr/>
        </p:nvCxnSpPr>
        <p:spPr>
          <a:xfrm>
            <a:off x="971600" y="2874173"/>
            <a:ext cx="0" cy="1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23"/>
          <p:cNvCxnSpPr/>
          <p:nvPr/>
        </p:nvCxnSpPr>
        <p:spPr>
          <a:xfrm>
            <a:off x="2663678" y="2878499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86" name="Google Shape;286;p23"/>
          <p:cNvGraphicFramePr/>
          <p:nvPr/>
        </p:nvGraphicFramePr>
        <p:xfrm>
          <a:off x="3470168" y="3003544"/>
          <a:ext cx="1580550" cy="1351900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580550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87" name="Google Shape;287;p23"/>
          <p:cNvCxnSpPr/>
          <p:nvPr/>
        </p:nvCxnSpPr>
        <p:spPr>
          <a:xfrm>
            <a:off x="4258816" y="2865284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8" name="Google Shape;288;p23"/>
          <p:cNvSpPr/>
          <p:nvPr/>
        </p:nvSpPr>
        <p:spPr>
          <a:xfrm>
            <a:off x="5204075" y="2447225"/>
            <a:ext cx="3838200" cy="1768500"/>
          </a:xfrm>
          <a:prstGeom prst="roundRect">
            <a:avLst>
              <a:gd name="adj" fmla="val 11214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body" idx="1"/>
          </p:nvPr>
        </p:nvSpPr>
        <p:spPr>
          <a:xfrm>
            <a:off x="5256575" y="2579475"/>
            <a:ext cx="3807900" cy="15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/*Ejemplo en el main*/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Cuadrado c = new Cuadrado(10,"rojo","negro");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System.out.println(c.calcularArea());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System.out.println(c.getColorRelleno());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System.out.println(c.getRadio());</a:t>
            </a:r>
            <a:r>
              <a:rPr lang="es-ES" sz="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5596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Herencia en Java</a:t>
            </a:r>
            <a:endParaRPr sz="2800"/>
          </a:p>
        </p:txBody>
      </p:sp>
      <p:sp>
        <p:nvSpPr>
          <p:cNvPr id="295" name="Google Shape;295;p24"/>
          <p:cNvSpPr txBox="1">
            <a:spLocks noGrp="1"/>
          </p:cNvSpPr>
          <p:nvPr>
            <p:ph type="body" idx="1"/>
          </p:nvPr>
        </p:nvSpPr>
        <p:spPr>
          <a:xfrm>
            <a:off x="179500" y="1199200"/>
            <a:ext cx="87849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¿Cómo defino una relación de herencia? Palabra clave </a:t>
            </a:r>
            <a:r>
              <a:rPr lang="es-ES" sz="1600" i="1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extends</a:t>
            </a: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2296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32000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ClaseB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s-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ClaseA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32000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/* Definir atributos propios */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32000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/* Definir constructores propios */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32000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/* Definir métodos propios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32000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s-ES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ClaseB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(subclase de ClaseA)</a:t>
            </a:r>
            <a:r>
              <a:rPr lang="es-ES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hereda los atributos y métodos de instancia declarados en la </a:t>
            </a:r>
            <a:r>
              <a:rPr lang="es-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ClaseA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400" b="1">
                <a:latin typeface="Roboto"/>
                <a:ea typeface="Roboto"/>
                <a:cs typeface="Roboto"/>
                <a:sym typeface="Roboto"/>
              </a:rPr>
              <a:t>Aclaración: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Los atributos declarados en una </a:t>
            </a:r>
            <a:r>
              <a:rPr lang="es-E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superclase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como </a:t>
            </a:r>
            <a:r>
              <a:rPr lang="es-ES" sz="1400" b="1" i="1">
                <a:latin typeface="Roboto"/>
                <a:ea typeface="Roboto"/>
                <a:cs typeface="Roboto"/>
                <a:sym typeface="Roboto"/>
              </a:rPr>
              <a:t>privados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no son accesibles en sus subclases. Para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accederlos en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subclase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se deben usar los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getters y setters. </a:t>
            </a:r>
            <a:endParaRPr sz="14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lang="es-E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subclase</a:t>
            </a:r>
            <a:r>
              <a:rPr lang="es-ES" sz="1400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también puede declarar sus </a:t>
            </a:r>
            <a:r>
              <a:rPr lang="es-ES" sz="1400" b="1">
                <a:latin typeface="Roboto"/>
                <a:ea typeface="Roboto"/>
                <a:cs typeface="Roboto"/>
                <a:sym typeface="Roboto"/>
              </a:rPr>
              <a:t>propios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atributos, métodos y constructores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57200" y="1690675"/>
            <a:ext cx="371070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ClaseA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/* Definir atributos propios */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/* Definir constructores propios */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/* Definir métodos propios */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5596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Ejemplo</a:t>
            </a:r>
            <a:endParaRPr sz="2800"/>
          </a:p>
        </p:txBody>
      </p:sp>
      <p:sp>
        <p:nvSpPr>
          <p:cNvPr id="304" name="Google Shape;304;p2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5185125" y="465124"/>
            <a:ext cx="3740100" cy="1734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colorLinea;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getters y setters </a:t>
            </a:r>
            <a:endParaRPr sz="1200" i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para colorRelleno y colorLinea*/</a:t>
            </a:r>
            <a:endParaRPr sz="1200" i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5185125" y="2309300"/>
            <a:ext cx="3740100" cy="1168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Cuadrado </a:t>
            </a:r>
            <a:r>
              <a:rPr lang="es-ES" sz="1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lado;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2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/* Métodos */</a:t>
            </a:r>
            <a:endParaRPr sz="12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08" name="Google Shape;308;p25"/>
          <p:cNvGraphicFramePr/>
          <p:nvPr/>
        </p:nvGraphicFramePr>
        <p:xfrm>
          <a:off x="1828410" y="1593726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Google Shape;309;p25"/>
          <p:cNvGraphicFramePr/>
          <p:nvPr/>
        </p:nvGraphicFramePr>
        <p:xfrm>
          <a:off x="1836114" y="3003045"/>
          <a:ext cx="1607625" cy="1355725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607625"/>
              </a:tblGrid>
              <a:tr h="1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Google Shape;310;p25"/>
          <p:cNvGraphicFramePr/>
          <p:nvPr/>
        </p:nvGraphicFramePr>
        <p:xfrm>
          <a:off x="218668" y="2999714"/>
          <a:ext cx="158055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58055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11" name="Google Shape;311;p25"/>
          <p:cNvCxnSpPr/>
          <p:nvPr/>
        </p:nvCxnSpPr>
        <p:spPr>
          <a:xfrm>
            <a:off x="971600" y="2866279"/>
            <a:ext cx="32991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p25"/>
          <p:cNvCxnSpPr/>
          <p:nvPr/>
        </p:nvCxnSpPr>
        <p:spPr>
          <a:xfrm>
            <a:off x="2663678" y="2760897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3" name="Google Shape;313;p25"/>
          <p:cNvCxnSpPr/>
          <p:nvPr/>
        </p:nvCxnSpPr>
        <p:spPr>
          <a:xfrm>
            <a:off x="971600" y="2874173"/>
            <a:ext cx="0" cy="1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25"/>
          <p:cNvCxnSpPr/>
          <p:nvPr/>
        </p:nvCxnSpPr>
        <p:spPr>
          <a:xfrm>
            <a:off x="2663678" y="2878499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15" name="Google Shape;315;p25"/>
          <p:cNvGraphicFramePr/>
          <p:nvPr/>
        </p:nvGraphicFramePr>
        <p:xfrm>
          <a:off x="3470168" y="3003544"/>
          <a:ext cx="1580550" cy="1351900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580550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16" name="Google Shape;316;p25"/>
          <p:cNvCxnSpPr/>
          <p:nvPr/>
        </p:nvCxnSpPr>
        <p:spPr>
          <a:xfrm>
            <a:off x="4258816" y="2865284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25"/>
          <p:cNvSpPr/>
          <p:nvPr/>
        </p:nvSpPr>
        <p:spPr>
          <a:xfrm>
            <a:off x="5185125" y="3577775"/>
            <a:ext cx="3740100" cy="1168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Circulo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radio;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/* Métodos */</a:t>
            </a:r>
            <a:endParaRPr sz="1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25"/>
          <p:cNvCxnSpPr/>
          <p:nvPr/>
        </p:nvCxnSpPr>
        <p:spPr>
          <a:xfrm rot="10800000" flipH="1">
            <a:off x="3711825" y="975075"/>
            <a:ext cx="13860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25"/>
          <p:cNvSpPr/>
          <p:nvPr/>
        </p:nvSpPr>
        <p:spPr>
          <a:xfrm>
            <a:off x="5232375" y="4770050"/>
            <a:ext cx="34545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5596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Ejemplo</a:t>
            </a:r>
            <a:endParaRPr sz="2800"/>
          </a:p>
        </p:txBody>
      </p:sp>
      <p:sp>
        <p:nvSpPr>
          <p:cNvPr id="325" name="Google Shape;325;p2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5185125" y="465124"/>
            <a:ext cx="3740100" cy="1734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colorLinea;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getters y setters </a:t>
            </a:r>
            <a:endParaRPr sz="1200" i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para colorRelleno y colorLinea*/</a:t>
            </a:r>
            <a:endParaRPr sz="1200" i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5185125" y="2309300"/>
            <a:ext cx="3740100" cy="2110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lado;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/* Métodos */</a:t>
            </a:r>
            <a:endParaRPr sz="1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29" name="Google Shape;329;p26"/>
          <p:cNvGraphicFramePr/>
          <p:nvPr/>
        </p:nvGraphicFramePr>
        <p:xfrm>
          <a:off x="1828410" y="1593726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" name="Google Shape;330;p26"/>
          <p:cNvGraphicFramePr/>
          <p:nvPr/>
        </p:nvGraphicFramePr>
        <p:xfrm>
          <a:off x="1836114" y="3003045"/>
          <a:ext cx="1607625" cy="1355725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607625"/>
              </a:tblGrid>
              <a:tr h="1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p26"/>
          <p:cNvGraphicFramePr/>
          <p:nvPr/>
        </p:nvGraphicFramePr>
        <p:xfrm>
          <a:off x="218668" y="2999714"/>
          <a:ext cx="158055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58055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32" name="Google Shape;332;p26"/>
          <p:cNvCxnSpPr/>
          <p:nvPr/>
        </p:nvCxnSpPr>
        <p:spPr>
          <a:xfrm>
            <a:off x="971600" y="2866279"/>
            <a:ext cx="32991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6"/>
          <p:cNvCxnSpPr/>
          <p:nvPr/>
        </p:nvCxnSpPr>
        <p:spPr>
          <a:xfrm>
            <a:off x="2663678" y="2760897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6"/>
          <p:cNvCxnSpPr/>
          <p:nvPr/>
        </p:nvCxnSpPr>
        <p:spPr>
          <a:xfrm>
            <a:off x="971600" y="2874173"/>
            <a:ext cx="0" cy="1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6"/>
          <p:cNvCxnSpPr/>
          <p:nvPr/>
        </p:nvCxnSpPr>
        <p:spPr>
          <a:xfrm>
            <a:off x="2663678" y="2878499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36" name="Google Shape;336;p26"/>
          <p:cNvGraphicFramePr/>
          <p:nvPr/>
        </p:nvGraphicFramePr>
        <p:xfrm>
          <a:off x="3470168" y="3003544"/>
          <a:ext cx="1580550" cy="1351900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580550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37" name="Google Shape;337;p26"/>
          <p:cNvCxnSpPr/>
          <p:nvPr/>
        </p:nvCxnSpPr>
        <p:spPr>
          <a:xfrm>
            <a:off x="4258816" y="2865284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8" name="Google Shape;338;p26"/>
          <p:cNvSpPr/>
          <p:nvPr/>
        </p:nvSpPr>
        <p:spPr>
          <a:xfrm>
            <a:off x="5572775" y="3322425"/>
            <a:ext cx="2328300" cy="642000"/>
          </a:xfrm>
          <a:prstGeom prst="rect">
            <a:avLst/>
          </a:prstGeom>
          <a:solidFill>
            <a:srgbClr val="F3E9E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void hacerAlgo(){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colorRelleno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=….;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39" name="Google Shape;339;p26"/>
          <p:cNvGrpSpPr/>
          <p:nvPr/>
        </p:nvGrpSpPr>
        <p:grpSpPr>
          <a:xfrm>
            <a:off x="7388959" y="3578873"/>
            <a:ext cx="216032" cy="199883"/>
            <a:chOff x="5076056" y="2313083"/>
            <a:chExt cx="2160316" cy="491234"/>
          </a:xfrm>
        </p:grpSpPr>
        <p:cxnSp>
          <p:nvCxnSpPr>
            <p:cNvPr id="340" name="Google Shape;340;p26"/>
            <p:cNvCxnSpPr/>
            <p:nvPr/>
          </p:nvCxnSpPr>
          <p:spPr>
            <a:xfrm>
              <a:off x="5076056" y="2313217"/>
              <a:ext cx="2088300" cy="491100"/>
            </a:xfrm>
            <a:prstGeom prst="straightConnector1">
              <a:avLst/>
            </a:prstGeom>
            <a:noFill/>
            <a:ln w="444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  <p:cxnSp>
          <p:nvCxnSpPr>
            <p:cNvPr id="341" name="Google Shape;341;p26"/>
            <p:cNvCxnSpPr/>
            <p:nvPr/>
          </p:nvCxnSpPr>
          <p:spPr>
            <a:xfrm rot="10800000" flipH="1">
              <a:off x="5220072" y="2313083"/>
              <a:ext cx="2016300" cy="432300"/>
            </a:xfrm>
            <a:prstGeom prst="straightConnector1">
              <a:avLst/>
            </a:prstGeom>
            <a:noFill/>
            <a:ln w="444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</p:grpSp>
      <p:sp>
        <p:nvSpPr>
          <p:cNvPr id="342" name="Google Shape;342;p26"/>
          <p:cNvSpPr txBox="1"/>
          <p:nvPr/>
        </p:nvSpPr>
        <p:spPr>
          <a:xfrm>
            <a:off x="5553650" y="3946300"/>
            <a:ext cx="341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colorRelleno es un atributo private de la superclase. Usar setter/getter para acceder al atributo </a:t>
            </a:r>
            <a:endParaRPr sz="1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5156175" y="4693850"/>
            <a:ext cx="34545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4" name="Google Shape;344;p26"/>
          <p:cNvCxnSpPr/>
          <p:nvPr/>
        </p:nvCxnSpPr>
        <p:spPr>
          <a:xfrm rot="10800000" flipH="1">
            <a:off x="3711825" y="975075"/>
            <a:ext cx="13860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p27"/>
          <p:cNvGraphicFramePr/>
          <p:nvPr/>
        </p:nvGraphicFramePr>
        <p:xfrm>
          <a:off x="2285610" y="1441326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27"/>
          <p:cNvGraphicFramePr/>
          <p:nvPr/>
        </p:nvGraphicFramePr>
        <p:xfrm>
          <a:off x="2293314" y="2850645"/>
          <a:ext cx="1607625" cy="1355725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607625"/>
              </a:tblGrid>
              <a:tr h="1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p27"/>
          <p:cNvGraphicFramePr/>
          <p:nvPr/>
        </p:nvGraphicFramePr>
        <p:xfrm>
          <a:off x="675868" y="2847314"/>
          <a:ext cx="158055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58055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53" name="Google Shape;353;p27"/>
          <p:cNvCxnSpPr/>
          <p:nvPr/>
        </p:nvCxnSpPr>
        <p:spPr>
          <a:xfrm>
            <a:off x="1428800" y="2713879"/>
            <a:ext cx="32991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Google Shape;354;p27"/>
          <p:cNvCxnSpPr/>
          <p:nvPr/>
        </p:nvCxnSpPr>
        <p:spPr>
          <a:xfrm>
            <a:off x="3120878" y="2608497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27"/>
          <p:cNvCxnSpPr/>
          <p:nvPr/>
        </p:nvCxnSpPr>
        <p:spPr>
          <a:xfrm>
            <a:off x="1428800" y="2721773"/>
            <a:ext cx="0" cy="1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27"/>
          <p:cNvCxnSpPr/>
          <p:nvPr/>
        </p:nvCxnSpPr>
        <p:spPr>
          <a:xfrm>
            <a:off x="3120878" y="2726099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" name="Google Shape;357;p2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graphicFrame>
        <p:nvGraphicFramePr>
          <p:cNvPr id="359" name="Google Shape;359;p27"/>
          <p:cNvGraphicFramePr/>
          <p:nvPr/>
        </p:nvGraphicFramePr>
        <p:xfrm>
          <a:off x="3927368" y="2851144"/>
          <a:ext cx="1580550" cy="1351900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580550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60" name="Google Shape;360;p27"/>
          <p:cNvCxnSpPr/>
          <p:nvPr/>
        </p:nvCxnSpPr>
        <p:spPr>
          <a:xfrm>
            <a:off x="4716016" y="2712884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308675" y="400050"/>
            <a:ext cx="83781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Clases y métodos abstractos</a:t>
            </a:r>
            <a:endParaRPr sz="2800"/>
          </a:p>
        </p:txBody>
      </p:sp>
      <p:sp>
        <p:nvSpPr>
          <p:cNvPr id="362" name="Google Shape;362;p27"/>
          <p:cNvSpPr txBox="1"/>
          <p:nvPr/>
        </p:nvSpPr>
        <p:spPr>
          <a:xfrm>
            <a:off x="5706050" y="1464200"/>
            <a:ext cx="3069300" cy="2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 algunas situaciones podemos encontrarnos con superclases de las cuales no nos resulta útil definir un nuevo objeto, sino que los nuevos objetos se van a instanciar desde sus subclases. Este sería el caso de la superclase Figura.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 que terminaremos definiendo serán Triángulos, Cuadrados, o Círculos.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clase Figura sería una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clase abstracta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Clases y métodos abstractos</a:t>
            </a:r>
            <a:endParaRPr sz="2800"/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639775" y="1259275"/>
            <a:ext cx="7769100" cy="16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un Clase abstracta?</a:t>
            </a: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Una clase abstracta es una clase que no puede ser instanciada (no se pueden crear objetos de esta clase). Define características y comportamiento común para un conjunto de clases (subclases). Puede definir </a:t>
            </a:r>
            <a:r>
              <a:rPr lang="es-ES" sz="1600" b="1" i="1">
                <a:latin typeface="Roboto"/>
                <a:ea typeface="Roboto"/>
                <a:cs typeface="Roboto"/>
                <a:sym typeface="Roboto"/>
              </a:rPr>
              <a:t>métodos abstractos </a:t>
            </a: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(sin implementación) que </a:t>
            </a:r>
            <a:r>
              <a:rPr lang="es-ES" sz="1600" b="1">
                <a:latin typeface="Roboto"/>
                <a:ea typeface="Roboto"/>
                <a:cs typeface="Roboto"/>
                <a:sym typeface="Roboto"/>
              </a:rPr>
              <a:t>deben</a:t>
            </a: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 ser implementados por las subclases.  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body" idx="1"/>
          </p:nvPr>
        </p:nvSpPr>
        <p:spPr>
          <a:xfrm>
            <a:off x="334975" y="3094525"/>
            <a:ext cx="82521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550"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lang="es-ES" sz="1550" b="1">
                <a:latin typeface="Roboto"/>
                <a:ea typeface="Roboto"/>
                <a:cs typeface="Roboto"/>
                <a:sym typeface="Roboto"/>
              </a:rPr>
              <a:t>métodos abstractos</a:t>
            </a:r>
            <a:r>
              <a:rPr lang="es-ES" sz="1550">
                <a:latin typeface="Roboto"/>
                <a:ea typeface="Roboto"/>
                <a:cs typeface="Roboto"/>
                <a:sym typeface="Roboto"/>
              </a:rPr>
              <a:t> son métodos para los cuales se define su encabezado pero no se los implementa. Las clases que hereden de una superclase abstracta deberán implementar sus métodos abstractos.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8"/>
          <p:cNvSpPr txBox="1">
            <a:spLocks noGrp="1"/>
          </p:cNvSpPr>
          <p:nvPr>
            <p:ph type="body" idx="1"/>
          </p:nvPr>
        </p:nvSpPr>
        <p:spPr>
          <a:xfrm>
            <a:off x="175800" y="4043525"/>
            <a:ext cx="86400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600" b="1">
                <a:latin typeface="Roboto"/>
                <a:ea typeface="Roboto"/>
                <a:cs typeface="Roboto"/>
                <a:sym typeface="Roboto"/>
              </a:rPr>
              <a:t>Ejemplo: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Para la clase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abstracta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Figura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podemos declarar los métodos </a:t>
            </a:r>
            <a:r>
              <a:rPr lang="es-ES" sz="1400" b="1" i="1">
                <a:latin typeface="Roboto"/>
                <a:ea typeface="Roboto"/>
                <a:cs typeface="Roboto"/>
                <a:sym typeface="Roboto"/>
              </a:rPr>
              <a:t>calcularArea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s-ES" sz="1400" b="1" i="1">
                <a:latin typeface="Roboto"/>
                <a:ea typeface="Roboto"/>
                <a:cs typeface="Roboto"/>
                <a:sym typeface="Roboto"/>
              </a:rPr>
              <a:t> calcularPerimetro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como</a:t>
            </a:r>
            <a:r>
              <a:rPr lang="es-ES" sz="1400" b="1" i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métodos abstractos.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Las clases </a:t>
            </a:r>
            <a:r>
              <a:rPr lang="es-ES" sz="1400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Triángulo, Cuadrado y Círculo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deberán implementar estos métodos.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Clases y métodos abstractos</a:t>
            </a:r>
            <a:endParaRPr sz="2800"/>
          </a:p>
        </p:txBody>
      </p:sp>
      <p:sp>
        <p:nvSpPr>
          <p:cNvPr id="378" name="Google Shape;378;p29"/>
          <p:cNvSpPr txBox="1">
            <a:spLocks noGrp="1"/>
          </p:cNvSpPr>
          <p:nvPr>
            <p:ph type="body" idx="1"/>
          </p:nvPr>
        </p:nvSpPr>
        <p:spPr>
          <a:xfrm>
            <a:off x="323525" y="1211977"/>
            <a:ext cx="8640000" cy="27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600"/>
              <a:t>Declaración de clase abstracta: </a:t>
            </a:r>
            <a:r>
              <a:rPr lang="es-ES" sz="1300" i="1"/>
              <a:t>anteponer </a:t>
            </a:r>
            <a:r>
              <a:rPr lang="es-ES" sz="1300" b="1" i="1"/>
              <a:t>abstract</a:t>
            </a:r>
            <a:r>
              <a:rPr lang="es-ES" sz="1300" i="1"/>
              <a:t> a la palabra class.</a:t>
            </a:r>
            <a:endParaRPr sz="1300" i="1"/>
          </a:p>
          <a:p>
            <a:pPr marL="457200" lvl="1" indent="-9652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9652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9652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9652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600"/>
              <a:t>Declaración de método abstracto: </a:t>
            </a:r>
            <a:r>
              <a:rPr lang="es-ES" sz="1200" i="1"/>
              <a:t>encabezado del método (sin código) anteponiendo </a:t>
            </a:r>
            <a:r>
              <a:rPr lang="es-ES" sz="1200" b="1" i="1"/>
              <a:t>abstract</a:t>
            </a:r>
            <a:r>
              <a:rPr lang="es-ES" sz="1200" i="1"/>
              <a:t> al tipo de retorno. </a:t>
            </a:r>
            <a:endParaRPr sz="2200" i="1"/>
          </a:p>
        </p:txBody>
      </p:sp>
      <p:sp>
        <p:nvSpPr>
          <p:cNvPr id="379" name="Google Shape;379;p2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80" name="Google Shape;380;p2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1224053" y="1621763"/>
            <a:ext cx="6157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2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20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NombreClase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Definir atributos */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 Definir métodos no abstractos (con implementación) */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/* Definir métodos abstractos  (sin implementación) */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323525" y="3932975"/>
            <a:ext cx="11193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Ejemplo: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1689125" y="4002100"/>
            <a:ext cx="3854700" cy="1012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05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abstract </a:t>
            </a: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Figura{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05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double calcularArea();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05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double calcularPerimetro();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1071650" y="3314575"/>
            <a:ext cx="6474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2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TipoRetorno nombreMetodo(lista parámetros formales);</a:t>
            </a:r>
            <a:r>
              <a:rPr lang="es-E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400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/>
          <p:nvPr/>
        </p:nvSpPr>
        <p:spPr>
          <a:xfrm>
            <a:off x="676581" y="3514058"/>
            <a:ext cx="3933300" cy="777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MÉTODOS ABSTRACTOS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185150" y="1275600"/>
            <a:ext cx="4471500" cy="34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1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String getColorRelleno(){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return colorRelleno;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void setColorRelleno(String unColor){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colorRelleno = unColor;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   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52400" y="247650"/>
            <a:ext cx="77592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600"/>
              <a:t>Ejemplo</a:t>
            </a:r>
            <a:endParaRPr sz="3800"/>
          </a:p>
        </p:txBody>
      </p:sp>
      <p:sp>
        <p:nvSpPr>
          <p:cNvPr id="392" name="Google Shape;392;p3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93" name="Google Shape;393;p3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1674644" y="906259"/>
            <a:ext cx="14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4748650" y="1337700"/>
            <a:ext cx="4080000" cy="330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Cuadrado(double unLado,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unColorR,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unColorL){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lado = unLado;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colorRelleno = unColorR;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colorLinea = unColorL;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	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Metodos */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6082998" y="968400"/>
            <a:ext cx="119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6542625" y="3634550"/>
            <a:ext cx="1663500" cy="8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colorRelleno y colorLinea declarados “private” en Figura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8" name="Google Shape;398;p30"/>
          <p:cNvGrpSpPr/>
          <p:nvPr/>
        </p:nvGrpSpPr>
        <p:grpSpPr>
          <a:xfrm>
            <a:off x="5698640" y="3028174"/>
            <a:ext cx="346515" cy="369310"/>
            <a:chOff x="5076056" y="2313083"/>
            <a:chExt cx="2160316" cy="491234"/>
          </a:xfrm>
        </p:grpSpPr>
        <p:cxnSp>
          <p:nvCxnSpPr>
            <p:cNvPr id="399" name="Google Shape;399;p30"/>
            <p:cNvCxnSpPr/>
            <p:nvPr/>
          </p:nvCxnSpPr>
          <p:spPr>
            <a:xfrm>
              <a:off x="5076056" y="2313217"/>
              <a:ext cx="2088300" cy="491100"/>
            </a:xfrm>
            <a:prstGeom prst="straightConnector1">
              <a:avLst/>
            </a:prstGeom>
            <a:noFill/>
            <a:ln w="444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  <p:cxnSp>
          <p:nvCxnSpPr>
            <p:cNvPr id="400" name="Google Shape;400;p30"/>
            <p:cNvCxnSpPr/>
            <p:nvPr/>
          </p:nvCxnSpPr>
          <p:spPr>
            <a:xfrm rot="10800000" flipH="1">
              <a:off x="5220072" y="2313083"/>
              <a:ext cx="2016300" cy="432300"/>
            </a:xfrm>
            <a:prstGeom prst="straightConnector1">
              <a:avLst/>
            </a:prstGeom>
            <a:noFill/>
            <a:ln w="444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</p:grpSp>
      <p:cxnSp>
        <p:nvCxnSpPr>
          <p:cNvPr id="401" name="Google Shape;401;p30"/>
          <p:cNvCxnSpPr/>
          <p:nvPr/>
        </p:nvCxnSpPr>
        <p:spPr>
          <a:xfrm rot="10800000">
            <a:off x="6814750" y="3333400"/>
            <a:ext cx="155400" cy="31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" name="Google Shape;402;p30"/>
          <p:cNvSpPr txBox="1"/>
          <p:nvPr/>
        </p:nvSpPr>
        <p:spPr>
          <a:xfrm>
            <a:off x="7166675" y="299100"/>
            <a:ext cx="1841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465683"/>
                </a:solidFill>
              </a:rPr>
              <a:t>La clase Cuadrado hereda de Figura sus atributos y métodos </a:t>
            </a:r>
            <a:endParaRPr sz="1300">
              <a:solidFill>
                <a:srgbClr val="465683"/>
              </a:solidFill>
            </a:endParaRPr>
          </a:p>
        </p:txBody>
      </p:sp>
      <p:cxnSp>
        <p:nvCxnSpPr>
          <p:cNvPr id="403" name="Google Shape;403;p30"/>
          <p:cNvCxnSpPr>
            <a:stCxn id="402" idx="2"/>
          </p:cNvCxnSpPr>
          <p:nvPr/>
        </p:nvCxnSpPr>
        <p:spPr>
          <a:xfrm flipH="1">
            <a:off x="7515425" y="1029900"/>
            <a:ext cx="571800" cy="5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30"/>
          <p:cNvSpPr txBox="1"/>
          <p:nvPr/>
        </p:nvSpPr>
        <p:spPr>
          <a:xfrm>
            <a:off x="8029575" y="1459625"/>
            <a:ext cx="1066800" cy="6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465683"/>
                </a:solidFill>
              </a:rPr>
              <a:t>y define un atributo propio </a:t>
            </a:r>
            <a:endParaRPr sz="1300">
              <a:solidFill>
                <a:srgbClr val="465683"/>
              </a:solidFill>
            </a:endParaRPr>
          </a:p>
        </p:txBody>
      </p:sp>
      <p:cxnSp>
        <p:nvCxnSpPr>
          <p:cNvPr id="405" name="Google Shape;405;p30"/>
          <p:cNvCxnSpPr/>
          <p:nvPr/>
        </p:nvCxnSpPr>
        <p:spPr>
          <a:xfrm flipH="1">
            <a:off x="6970125" y="1863125"/>
            <a:ext cx="11799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/>
          <p:nvPr/>
        </p:nvSpPr>
        <p:spPr>
          <a:xfrm>
            <a:off x="676581" y="3514058"/>
            <a:ext cx="3933300" cy="777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MÉTODOS ABSTRACTOS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1"/>
          <p:cNvSpPr/>
          <p:nvPr/>
        </p:nvSpPr>
        <p:spPr>
          <a:xfrm>
            <a:off x="185150" y="1275600"/>
            <a:ext cx="4471500" cy="34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1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String getColorRelleno(){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return colorRelleno;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void setColorRelleno(String unColor){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colorRelleno = unColor;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   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152400" y="171450"/>
            <a:ext cx="1537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600"/>
              <a:t>Ejemplo</a:t>
            </a:r>
            <a:r>
              <a:rPr lang="es-ES" sz="3800"/>
              <a:t> </a:t>
            </a:r>
            <a:endParaRPr sz="3800"/>
          </a:p>
        </p:txBody>
      </p:sp>
      <p:sp>
        <p:nvSpPr>
          <p:cNvPr id="413" name="Google Shape;413;p3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4748650" y="1337700"/>
            <a:ext cx="4080000" cy="336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Cuadrado(double unLado,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unColorR,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unColorL){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lado = unLado;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100" b="1">
              <a:solidFill>
                <a:srgbClr val="4A66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               setColorLinea(unColorL);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/* Metodos */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11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1674644" y="906259"/>
            <a:ext cx="14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6082998" y="968400"/>
            <a:ext cx="119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6842424" y="3758150"/>
            <a:ext cx="2153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A66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5614659" y="3534739"/>
            <a:ext cx="3312300" cy="15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objeto que está ejecutando (this) se envía un mensaje a sí mismo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setColorRelleno(unColorR)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ó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this.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setColorRelleno(unColorR)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chemeClr val="dk1"/>
                </a:solidFill>
              </a:rPr>
              <a:t>Recordar </a:t>
            </a:r>
            <a:r>
              <a:rPr lang="es-E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se busca el método a ejecutar en la jerarquía de clases?</a:t>
            </a:r>
            <a:endParaRPr sz="12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31"/>
          <p:cNvCxnSpPr/>
          <p:nvPr/>
        </p:nvCxnSpPr>
        <p:spPr>
          <a:xfrm rot="10800000">
            <a:off x="6285175" y="3358350"/>
            <a:ext cx="33300" cy="2235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Google Shape;421;p31"/>
          <p:cNvSpPr txBox="1"/>
          <p:nvPr/>
        </p:nvSpPr>
        <p:spPr>
          <a:xfrm>
            <a:off x="4836100" y="4785445"/>
            <a:ext cx="3312300" cy="3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465683"/>
                </a:solidFill>
              </a:rPr>
              <a:t>Implementemos los métodos abstractos</a:t>
            </a:r>
            <a:endParaRPr sz="1200" b="1" i="1">
              <a:solidFill>
                <a:srgbClr val="46568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Introducción</a:t>
            </a:r>
            <a:endParaRPr sz="2800"/>
          </a:p>
        </p:txBody>
      </p:sp>
      <p:sp>
        <p:nvSpPr>
          <p:cNvPr id="104" name="Google Shape;104;p14"/>
          <p:cNvSpPr/>
          <p:nvPr/>
        </p:nvSpPr>
        <p:spPr>
          <a:xfrm>
            <a:off x="338600" y="1813600"/>
            <a:ext cx="8472000" cy="2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Hasta ahora hemos trabajado en la creación de programas en los cuales </a:t>
            </a:r>
            <a:r>
              <a:rPr lang="es-ES" sz="1600" b="1">
                <a:solidFill>
                  <a:schemeClr val="dk1"/>
                </a:solidFill>
              </a:rPr>
              <a:t>declaramos clases </a:t>
            </a:r>
            <a:r>
              <a:rPr lang="es-ES" sz="1600">
                <a:solidFill>
                  <a:schemeClr val="dk1"/>
                </a:solidFill>
              </a:rPr>
              <a:t>con un conjunto de características (</a:t>
            </a:r>
            <a:r>
              <a:rPr lang="es-ES" sz="1600" b="1">
                <a:solidFill>
                  <a:schemeClr val="dk1"/>
                </a:solidFill>
              </a:rPr>
              <a:t>atributos</a:t>
            </a:r>
            <a:r>
              <a:rPr lang="es-ES" sz="1600">
                <a:solidFill>
                  <a:schemeClr val="dk1"/>
                </a:solidFill>
              </a:rPr>
              <a:t>) y comportamientos (</a:t>
            </a:r>
            <a:r>
              <a:rPr lang="es-ES" sz="1600" b="1">
                <a:solidFill>
                  <a:schemeClr val="dk1"/>
                </a:solidFill>
              </a:rPr>
              <a:t>métodos</a:t>
            </a:r>
            <a:r>
              <a:rPr lang="es-ES" sz="1600">
                <a:solidFill>
                  <a:schemeClr val="dk1"/>
                </a:solidFill>
              </a:rPr>
              <a:t>). A partir de esas clases hemos creado </a:t>
            </a:r>
            <a:r>
              <a:rPr lang="es-ES" sz="1600" b="1">
                <a:solidFill>
                  <a:schemeClr val="dk1"/>
                </a:solidFill>
              </a:rPr>
              <a:t>objetos.</a:t>
            </a: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Vimos que los objetos pueden interactuar entre ellos a través del </a:t>
            </a:r>
            <a:r>
              <a:rPr lang="es-ES" sz="1600" b="1">
                <a:solidFill>
                  <a:schemeClr val="dk1"/>
                </a:solidFill>
              </a:rPr>
              <a:t>envío de mensajes </a:t>
            </a:r>
            <a:r>
              <a:rPr lang="es-ES" sz="1600">
                <a:solidFill>
                  <a:schemeClr val="dk1"/>
                </a:solidFill>
              </a:rPr>
              <a:t>y que para realizar su tarea el objeto puede </a:t>
            </a:r>
            <a:r>
              <a:rPr lang="es-ES" sz="1600" b="1">
                <a:solidFill>
                  <a:schemeClr val="dk1"/>
                </a:solidFill>
              </a:rPr>
              <a:t>delegar</a:t>
            </a:r>
            <a:r>
              <a:rPr lang="es-ES" sz="1600">
                <a:solidFill>
                  <a:schemeClr val="dk1"/>
                </a:solidFill>
              </a:rPr>
              <a:t> trabajos en otro objeto que puede ser parte de él mismo o no.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/>
          <p:nvPr/>
        </p:nvSpPr>
        <p:spPr>
          <a:xfrm>
            <a:off x="676581" y="3514058"/>
            <a:ext cx="3933300" cy="777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MÉTODOS ABSTRACTOS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185150" y="1275600"/>
            <a:ext cx="4471500" cy="34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1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String getColorRelleno(){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return colorRelleno;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void setColorRelleno(String unColor){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colorRelleno = unColor;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   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32"/>
          <p:cNvSpPr txBox="1">
            <a:spLocks noGrp="1"/>
          </p:cNvSpPr>
          <p:nvPr>
            <p:ph type="title"/>
          </p:nvPr>
        </p:nvSpPr>
        <p:spPr>
          <a:xfrm>
            <a:off x="152400" y="171450"/>
            <a:ext cx="1537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600"/>
              <a:t>Ejemplo</a:t>
            </a:r>
            <a:r>
              <a:rPr lang="es-ES" sz="3800"/>
              <a:t> </a:t>
            </a:r>
            <a:endParaRPr sz="3800"/>
          </a:p>
        </p:txBody>
      </p:sp>
      <p:sp>
        <p:nvSpPr>
          <p:cNvPr id="429" name="Google Shape;429;p3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4748650" y="978675"/>
            <a:ext cx="4080000" cy="395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Cuadrado(double unLado,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unColorR,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unColorL){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lado = unLado;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100" b="1">
              <a:solidFill>
                <a:srgbClr val="4A66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               setColorLinea(unColorL);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/* Metodos getLado y setLado  */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…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double calcularPerimetro(){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lado*4;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double calcularArea(){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lado*lado;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1674644" y="906259"/>
            <a:ext cx="14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6082998" y="587400"/>
            <a:ext cx="119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2"/>
          <p:cNvSpPr txBox="1"/>
          <p:nvPr/>
        </p:nvSpPr>
        <p:spPr>
          <a:xfrm>
            <a:off x="6842424" y="3758150"/>
            <a:ext cx="2153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A66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5312550" y="3404925"/>
            <a:ext cx="3281700" cy="1386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Implementaci</a:t>
            </a:r>
            <a:r>
              <a:rPr lang="es-ES" b="1">
                <a:solidFill>
                  <a:schemeClr val="accent2"/>
                </a:solidFill>
              </a:rPr>
              <a:t>ón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2"/>
          <p:cNvSpPr txBox="1"/>
          <p:nvPr/>
        </p:nvSpPr>
        <p:spPr>
          <a:xfrm>
            <a:off x="7543811" y="3334747"/>
            <a:ext cx="1447800" cy="1708200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Otra opción: </a:t>
            </a:r>
            <a:endParaRPr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vez de utilizar directamente la v.i. </a:t>
            </a:r>
            <a:r>
              <a:rPr lang="es-ES" sz="105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lado</a:t>
            </a:r>
            <a:r>
              <a:rPr lang="es-E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podemos hacer que el objeto se envíe un mensaje a si mismo para modificar/obtener dicho valor.</a:t>
            </a:r>
            <a:endParaRPr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¿Cómo?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7" name="Google Shape;437;p32"/>
          <p:cNvCxnSpPr>
            <a:stCxn id="436" idx="1"/>
          </p:cNvCxnSpPr>
          <p:nvPr/>
        </p:nvCxnSpPr>
        <p:spPr>
          <a:xfrm rot="10800000">
            <a:off x="6796511" y="3765247"/>
            <a:ext cx="747300" cy="4236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438" name="Google Shape;438;p32"/>
          <p:cNvCxnSpPr>
            <a:stCxn id="436" idx="1"/>
          </p:cNvCxnSpPr>
          <p:nvPr/>
        </p:nvCxnSpPr>
        <p:spPr>
          <a:xfrm flipH="1">
            <a:off x="7036511" y="4188847"/>
            <a:ext cx="507300" cy="2493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439" name="Google Shape;439;p32"/>
          <p:cNvCxnSpPr>
            <a:stCxn id="436" idx="1"/>
          </p:cNvCxnSpPr>
          <p:nvPr/>
        </p:nvCxnSpPr>
        <p:spPr>
          <a:xfrm rot="10800000">
            <a:off x="6356411" y="2452147"/>
            <a:ext cx="1187400" cy="17367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/>
          <p:nvPr/>
        </p:nvSpPr>
        <p:spPr>
          <a:xfrm>
            <a:off x="5312555" y="3404925"/>
            <a:ext cx="3104400" cy="1386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Implementa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676581" y="3514058"/>
            <a:ext cx="3933300" cy="777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MÉTODOS ABSTRACTOS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3"/>
          <p:cNvSpPr/>
          <p:nvPr/>
        </p:nvSpPr>
        <p:spPr>
          <a:xfrm>
            <a:off x="185150" y="1275600"/>
            <a:ext cx="4471500" cy="34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1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String getColorRelleno(){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return colorRelleno;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void setColorRelleno(String unColor){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colorRelleno = unColor;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   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3"/>
          <p:cNvSpPr txBox="1">
            <a:spLocks noGrp="1"/>
          </p:cNvSpPr>
          <p:nvPr>
            <p:ph type="title"/>
          </p:nvPr>
        </p:nvSpPr>
        <p:spPr>
          <a:xfrm>
            <a:off x="152400" y="171450"/>
            <a:ext cx="1537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600"/>
              <a:t>Ejemplo</a:t>
            </a:r>
            <a:r>
              <a:rPr lang="es-ES" sz="3800"/>
              <a:t> </a:t>
            </a:r>
            <a:endParaRPr sz="3800"/>
          </a:p>
        </p:txBody>
      </p:sp>
      <p:sp>
        <p:nvSpPr>
          <p:cNvPr id="448" name="Google Shape;448;p3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49" name="Google Shape;449;p3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4748650" y="978675"/>
            <a:ext cx="4080000" cy="395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Cuadrado(double unLado,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unColorR,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unColorL){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setL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ado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unLado);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100" b="1">
              <a:solidFill>
                <a:srgbClr val="4A66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               setColorLinea(unColorL);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/* Metodos getLado y setLado  */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…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double calcularPerimetro(){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getLado()*4;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double calcularArea(){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getLado()*getLado();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1674644" y="906259"/>
            <a:ext cx="14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3"/>
          <p:cNvSpPr/>
          <p:nvPr/>
        </p:nvSpPr>
        <p:spPr>
          <a:xfrm>
            <a:off x="6082998" y="587400"/>
            <a:ext cx="119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6842424" y="3758150"/>
            <a:ext cx="2153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A66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>
            <a:off x="7596325" y="2494625"/>
            <a:ext cx="1447800" cy="1871100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05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Otra opción: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vez de utilizar directamente la v.i. </a:t>
            </a:r>
            <a:r>
              <a:rPr lang="es-ES" sz="105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lado</a:t>
            </a:r>
            <a:r>
              <a:rPr lang="es-ES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podemos hacer que el objeto se envíe un mensaje a si mismo para modificar/obtener dicho valor.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05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Buena práctica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05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POO</a:t>
            </a:r>
            <a:endParaRPr sz="105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" name="Google Shape;455;p33"/>
          <p:cNvCxnSpPr>
            <a:stCxn id="454" idx="1"/>
          </p:cNvCxnSpPr>
          <p:nvPr/>
        </p:nvCxnSpPr>
        <p:spPr>
          <a:xfrm flipH="1">
            <a:off x="7127125" y="3430175"/>
            <a:ext cx="469200" cy="2634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456" name="Google Shape;456;p33"/>
          <p:cNvCxnSpPr>
            <a:stCxn id="454" idx="1"/>
          </p:cNvCxnSpPr>
          <p:nvPr/>
        </p:nvCxnSpPr>
        <p:spPr>
          <a:xfrm flipH="1">
            <a:off x="7281625" y="3430175"/>
            <a:ext cx="314700" cy="8814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457" name="Google Shape;457;p33"/>
          <p:cNvCxnSpPr>
            <a:stCxn id="454" idx="1"/>
          </p:cNvCxnSpPr>
          <p:nvPr/>
        </p:nvCxnSpPr>
        <p:spPr>
          <a:xfrm rot="10800000">
            <a:off x="6733225" y="2465675"/>
            <a:ext cx="863100" cy="9645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Ejemplo</a:t>
            </a: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457200" y="1419975"/>
            <a:ext cx="8291400" cy="3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Vamos a avanzar sobre el ejemplo de las figuras geométricas con 2 incisos.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558800" indent="-457200">
              <a:spcBef>
                <a:spcPts val="0"/>
              </a:spcBef>
              <a:buSzPts val="2000"/>
              <a:buFont typeface="+mj-lt"/>
              <a:buAutoNum type="alphaLcParenR"/>
            </a:pPr>
            <a:r>
              <a:rPr lang="es-ES" sz="2000" dirty="0"/>
              <a:t>Añadir la clase Círculo a la jerarquía de Figuras.</a:t>
            </a:r>
            <a:endParaRPr sz="2000" dirty="0"/>
          </a:p>
          <a:p>
            <a:pPr indent="-457200">
              <a:spcBef>
                <a:spcPts val="0"/>
              </a:spcBef>
              <a:buFont typeface="+mj-lt"/>
              <a:buAutoNum type="alphaLcParenR"/>
            </a:pPr>
            <a:endParaRPr sz="2000" dirty="0"/>
          </a:p>
          <a:p>
            <a:pPr marL="558800" indent="-457200">
              <a:spcBef>
                <a:spcPts val="400"/>
              </a:spcBef>
              <a:buSzPts val="2000"/>
              <a:buFont typeface="+mj-lt"/>
              <a:buAutoNum type="alphaLcParenR"/>
            </a:pPr>
            <a:r>
              <a:rPr lang="es-ES" sz="2000" dirty="0"/>
              <a:t>Añadir un método </a:t>
            </a:r>
            <a:r>
              <a:rPr lang="es-ES" sz="2000" dirty="0" err="1"/>
              <a:t>toString</a:t>
            </a:r>
            <a:r>
              <a:rPr lang="es-ES" sz="2000" dirty="0"/>
              <a:t> que retorne la representación en formato </a:t>
            </a:r>
            <a:r>
              <a:rPr lang="es-ES" sz="2000" dirty="0" err="1"/>
              <a:t>String</a:t>
            </a:r>
            <a:r>
              <a:rPr lang="es-ES" sz="2000" dirty="0"/>
              <a:t> de cada figura. Por ejemplo: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2000" dirty="0"/>
          </a:p>
          <a:p>
            <a:pPr marL="731520" lvl="2" indent="-18288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dirty="0"/>
              <a:t>Cuadrados:  “CR: rojo    CL: azul     Lado: 3”</a:t>
            </a:r>
            <a:endParaRPr dirty="0"/>
          </a:p>
          <a:p>
            <a:pPr marL="731520" lvl="2" indent="-18288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dirty="0"/>
              <a:t>Círculos:      “CR: verde CL: negro  Radio:4”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dirty="0"/>
          </a:p>
        </p:txBody>
      </p:sp>
      <p:sp>
        <p:nvSpPr>
          <p:cNvPr id="464" name="Google Shape;464;p3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65" name="Google Shape;465;p3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71" name="Google Shape;471;p3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136725" y="809675"/>
            <a:ext cx="4114800" cy="415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Cuadrado(double unLado,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unColorR,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String unColorL){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setLado(unLado);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setColorLinea(unColorL);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Metodos getLado y setLado  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 Métodos calcularArea y calcularPerimetro */</a:t>
            </a: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4384100" y="809675"/>
            <a:ext cx="4455300" cy="415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Circulo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radio;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Circulo(double unRadio,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String unColorR,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String unColorL){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setRadio(unRadio);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setColorLinea(unColorL);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Metodos getRadio y setRadio  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 Métodos calcularArea y calcularPerimetro*/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3662641" y="350492"/>
            <a:ext cx="13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Subclases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3825193" y="2317625"/>
            <a:ext cx="1066800" cy="515100"/>
          </a:xfrm>
          <a:prstGeom prst="roundRect">
            <a:avLst>
              <a:gd name="adj" fmla="val 16667"/>
            </a:avLst>
          </a:prstGeom>
          <a:solidFill>
            <a:srgbClr val="4656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Código replicado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6" name="Google Shape;476;p35"/>
          <p:cNvSpPr/>
          <p:nvPr/>
        </p:nvSpPr>
        <p:spPr>
          <a:xfrm>
            <a:off x="136724" y="381525"/>
            <a:ext cx="337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234271"/>
                </a:solidFill>
              </a:rPr>
              <a:t>La clase Cuadrado que habíamos creado</a:t>
            </a:r>
            <a:endParaRPr sz="1300">
              <a:solidFill>
                <a:srgbClr val="234271"/>
              </a:solidFill>
            </a:endParaRPr>
          </a:p>
        </p:txBody>
      </p:sp>
      <p:cxnSp>
        <p:nvCxnSpPr>
          <p:cNvPr id="477" name="Google Shape;477;p35"/>
          <p:cNvCxnSpPr/>
          <p:nvPr/>
        </p:nvCxnSpPr>
        <p:spPr>
          <a:xfrm>
            <a:off x="1717437" y="674632"/>
            <a:ext cx="49800" cy="3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8" name="Google Shape;478;p35"/>
          <p:cNvSpPr/>
          <p:nvPr/>
        </p:nvSpPr>
        <p:spPr>
          <a:xfrm>
            <a:off x="5394775" y="229125"/>
            <a:ext cx="214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234271"/>
                </a:solidFill>
              </a:rPr>
              <a:t>La nueva clase Círculo </a:t>
            </a:r>
            <a:endParaRPr sz="1300">
              <a:solidFill>
                <a:srgbClr val="234271"/>
              </a:solidFill>
            </a:endParaRPr>
          </a:p>
        </p:txBody>
      </p:sp>
      <p:cxnSp>
        <p:nvCxnSpPr>
          <p:cNvPr id="479" name="Google Shape;479;p35"/>
          <p:cNvCxnSpPr/>
          <p:nvPr/>
        </p:nvCxnSpPr>
        <p:spPr>
          <a:xfrm>
            <a:off x="6222275" y="599000"/>
            <a:ext cx="2070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85" name="Google Shape;485;p3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136725" y="809675"/>
            <a:ext cx="4114800" cy="415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Cuadrado(double unLado,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unColorR,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String unColorL){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setLado(unLado);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setColorLinea(unColorL);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Metodos getLado y setLado  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 Métodos calcularArea y calcularPerimetro */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aux =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"CR:" + getColorRelleno()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"CL:" + getColorLinea()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" Lado: " + getLado();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aux;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4384100" y="809675"/>
            <a:ext cx="4455300" cy="415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Circulo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radio;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Circulo(double unRadio,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String unColorR,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String unColorL){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setRadio(unRadio);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setColorLinea(unColorL);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Metodos getRadio y setRadio  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 Métodos calcularArea y calcularPerimetro*/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String aux =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"CR:"+ getColorRelleno()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"CL:" + getColorLinea()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"Radio:" + getRadio();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return aux;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2285150" y="4677304"/>
            <a:ext cx="3829800" cy="369300"/>
          </a:xfrm>
          <a:prstGeom prst="rect">
            <a:avLst/>
          </a:prstGeom>
          <a:solidFill>
            <a:srgbClr val="DEE2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Veamos cómo mejorar esto ...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9" name="Google Shape;489;p36"/>
          <p:cNvSpPr/>
          <p:nvPr/>
        </p:nvSpPr>
        <p:spPr>
          <a:xfrm>
            <a:off x="3662641" y="350492"/>
            <a:ext cx="13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Subclases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6"/>
          <p:cNvSpPr/>
          <p:nvPr/>
        </p:nvSpPr>
        <p:spPr>
          <a:xfrm>
            <a:off x="4038599" y="3793000"/>
            <a:ext cx="1066800" cy="515100"/>
          </a:xfrm>
          <a:prstGeom prst="roundRect">
            <a:avLst>
              <a:gd name="adj" fmla="val 16667"/>
            </a:avLst>
          </a:prstGeom>
          <a:solidFill>
            <a:srgbClr val="4656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Código replicado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91" name="Google Shape;491;p36"/>
          <p:cNvSpPr/>
          <p:nvPr/>
        </p:nvSpPr>
        <p:spPr>
          <a:xfrm>
            <a:off x="3792249" y="2314200"/>
            <a:ext cx="1066800" cy="515100"/>
          </a:xfrm>
          <a:prstGeom prst="roundRect">
            <a:avLst>
              <a:gd name="adj" fmla="val 16667"/>
            </a:avLst>
          </a:prstGeom>
          <a:solidFill>
            <a:srgbClr val="4656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Código replicado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97" name="Google Shape;497;p3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498" name="Google Shape;498;p37"/>
          <p:cNvSpPr txBox="1">
            <a:spLocks noGrp="1"/>
          </p:cNvSpPr>
          <p:nvPr>
            <p:ph type="body" idx="1"/>
          </p:nvPr>
        </p:nvSpPr>
        <p:spPr>
          <a:xfrm>
            <a:off x="457200" y="1451000"/>
            <a:ext cx="8291400" cy="3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900">
                <a:latin typeface="Roboto Condensed"/>
                <a:ea typeface="Roboto Condensed"/>
                <a:cs typeface="Roboto Condensed"/>
                <a:sym typeface="Roboto Condensed"/>
              </a:rPr>
              <a:t>Vamos a refactorizar el código, poniendo el código común en la superclase </a:t>
            </a:r>
            <a:r>
              <a:rPr lang="es-ES" sz="1900">
                <a:solidFill>
                  <a:srgbClr val="46568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Figura</a:t>
            </a:r>
            <a:r>
              <a:rPr lang="es-ES" sz="1900">
                <a:latin typeface="Roboto Condensed"/>
                <a:ea typeface="Roboto Condensed"/>
                <a:cs typeface="Roboto Condensed"/>
                <a:sym typeface="Roboto Condensed"/>
              </a:rPr>
              <a:t> y a “invocarlo” desde las subclases </a:t>
            </a:r>
            <a:r>
              <a:rPr lang="es-ES" sz="1900">
                <a:solidFill>
                  <a:srgbClr val="46568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Círculo</a:t>
            </a:r>
            <a:r>
              <a:rPr lang="es-ES" sz="1900">
                <a:latin typeface="Roboto Condensed"/>
                <a:ea typeface="Roboto Condensed"/>
                <a:cs typeface="Roboto Condensed"/>
                <a:sym typeface="Roboto Condensed"/>
              </a:rPr>
              <a:t> y </a:t>
            </a:r>
            <a:r>
              <a:rPr lang="es-ES" sz="1900">
                <a:solidFill>
                  <a:srgbClr val="46568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Cuadrado.</a:t>
            </a:r>
            <a:endParaRPr sz="1900">
              <a:solidFill>
                <a:srgbClr val="46568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50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Ejemplo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"/>
          <p:cNvSpPr/>
          <p:nvPr/>
        </p:nvSpPr>
        <p:spPr>
          <a:xfrm>
            <a:off x="119850" y="611625"/>
            <a:ext cx="4533300" cy="447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2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i="0" u="none" strike="noStrike" cap="non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public Figura(String unCR, String unCL){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setColorRelleno(unCR);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setColorLinea(unCL);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String aux = "CR:" + getColorRelleno()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 "CL:" + getColorLinea();         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return aux;</a:t>
            </a:r>
            <a:endParaRPr sz="12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String getColorRelleno(){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colorRelleno;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setColorRelleno(String unColor){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colorRelleno = unColor;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3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3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4797925" y="805874"/>
            <a:ext cx="4346100" cy="392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Figura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Cuadrado(double unLado,String unColorR,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String unColorL){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super(unColorR,unColorL);</a:t>
            </a:r>
            <a:endParaRPr sz="12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setLado(unLado);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Metodos getLado y setLado  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calcularArea y calcularPerimetro */</a:t>
            </a: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String aux =     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????          </a:t>
            </a:r>
            <a:r>
              <a:rPr lang="es-E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“Lado:” + getLado();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return aux;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6990825" y="260600"/>
            <a:ext cx="2091000" cy="1428300"/>
          </a:xfrm>
          <a:prstGeom prst="rect">
            <a:avLst/>
          </a:prstGeom>
          <a:solidFill>
            <a:srgbClr val="DEE2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super(….)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Invoco al constructor de la superclase.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 declarar un constructor en la superclase esta invocación d</a:t>
            </a:r>
            <a:r>
              <a:rPr lang="es-ES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ebe ir como primera línea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4415200" y="4496975"/>
            <a:ext cx="4447800" cy="646200"/>
          </a:xfrm>
          <a:prstGeom prst="rect">
            <a:avLst/>
          </a:prstGeom>
          <a:solidFill>
            <a:srgbClr val="DEE2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la referencia al objeto que está ejecutando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super.toString() →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objeto se envía un mensaje a si mismo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búsqueda del método inicia en la clase superior a la actual.</a:t>
            </a:r>
            <a:endParaRPr sz="12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0" name="Google Shape;510;p38"/>
          <p:cNvCxnSpPr/>
          <p:nvPr/>
        </p:nvCxnSpPr>
        <p:spPr>
          <a:xfrm rot="10800000" flipH="1">
            <a:off x="5749575" y="1316350"/>
            <a:ext cx="1210200" cy="807000"/>
          </a:xfrm>
          <a:prstGeom prst="straightConnector1">
            <a:avLst/>
          </a:prstGeom>
          <a:noFill/>
          <a:ln w="4445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511" name="Google Shape;511;p38"/>
          <p:cNvSpPr/>
          <p:nvPr/>
        </p:nvSpPr>
        <p:spPr>
          <a:xfrm>
            <a:off x="6605563" y="3633027"/>
            <a:ext cx="15663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super.toString()</a:t>
            </a:r>
            <a:r>
              <a:rPr lang="es-E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38"/>
          <p:cNvCxnSpPr>
            <a:stCxn id="511" idx="1"/>
          </p:cNvCxnSpPr>
          <p:nvPr/>
        </p:nvCxnSpPr>
        <p:spPr>
          <a:xfrm flipH="1">
            <a:off x="6191563" y="3786927"/>
            <a:ext cx="414000" cy="801900"/>
          </a:xfrm>
          <a:prstGeom prst="straightConnector1">
            <a:avLst/>
          </a:prstGeom>
          <a:noFill/>
          <a:ln w="4445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513" name="Google Shape;513;p38"/>
          <p:cNvSpPr/>
          <p:nvPr/>
        </p:nvSpPr>
        <p:spPr>
          <a:xfrm>
            <a:off x="196053" y="24232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perclase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8"/>
          <p:cNvSpPr/>
          <p:nvPr/>
        </p:nvSpPr>
        <p:spPr>
          <a:xfrm>
            <a:off x="4797928" y="38437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bclase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2913850" y="315813"/>
            <a:ext cx="2091000" cy="500700"/>
          </a:xfrm>
          <a:prstGeom prst="rect">
            <a:avLst/>
          </a:prstGeom>
          <a:solidFill>
            <a:srgbClr val="DEE2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Agregamos a la superclase un </a:t>
            </a: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un</a:t>
            </a: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toString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 rot="10800000" flipH="1">
            <a:off x="4134200" y="871725"/>
            <a:ext cx="177600" cy="1008900"/>
          </a:xfrm>
          <a:prstGeom prst="straightConnector1">
            <a:avLst/>
          </a:prstGeom>
          <a:noFill/>
          <a:ln w="4445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8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/>
          <p:nvPr/>
        </p:nvSpPr>
        <p:spPr>
          <a:xfrm>
            <a:off x="119850" y="611625"/>
            <a:ext cx="4533300" cy="447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2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i="0" u="none" strike="noStrike" cap="non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public Figura(String unCR, String unCL){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setColorRelleno(unCR);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setColorLinea(unCL);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String aux = "CR:" + getColorRelleno()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 "CL:" + getColorLinea();         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return aux;</a:t>
            </a:r>
            <a:endParaRPr sz="12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String getColorRelleno(){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colorRelleno;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setColorRelleno(String unColor){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colorRelleno = unColor;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3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3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4797925" y="805874"/>
            <a:ext cx="4346100" cy="392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Figura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Cuadrado(double unLado,String unColorR,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String unColorL){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super(unColorR,unColorL);</a:t>
            </a:r>
            <a:endParaRPr sz="12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setLado(unLado);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Metodos getLado y setLado  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calcularArea y calcularPerimetro */</a:t>
            </a: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String aux =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super.toString() 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        “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Lado:” + getLado();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return aux;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196053" y="24232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perclase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4797928" y="38437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bclase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9"/>
          <p:cNvSpPr txBox="1"/>
          <p:nvPr/>
        </p:nvSpPr>
        <p:spPr>
          <a:xfrm>
            <a:off x="5418575" y="1451000"/>
            <a:ext cx="3354900" cy="1007700"/>
          </a:xfrm>
          <a:prstGeom prst="rect">
            <a:avLst/>
          </a:prstGeom>
          <a:solidFill>
            <a:srgbClr val="4656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</a:rPr>
              <a:t>Quiero a</a:t>
            </a:r>
            <a:r>
              <a:rPr lang="es-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ñadir a la representación string el valor del área</a:t>
            </a:r>
            <a:endParaRPr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¿en qué método toString lo hago?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39"/>
          <p:cNvCxnSpPr/>
          <p:nvPr/>
        </p:nvCxnSpPr>
        <p:spPr>
          <a:xfrm>
            <a:off x="6866700" y="2381950"/>
            <a:ext cx="10500" cy="105510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529" name="Google Shape;529;p39"/>
          <p:cNvCxnSpPr/>
          <p:nvPr/>
        </p:nvCxnSpPr>
        <p:spPr>
          <a:xfrm flipH="1">
            <a:off x="2587700" y="1878181"/>
            <a:ext cx="2785800" cy="39210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0"/>
          <p:cNvSpPr/>
          <p:nvPr/>
        </p:nvSpPr>
        <p:spPr>
          <a:xfrm>
            <a:off x="119850" y="611625"/>
            <a:ext cx="4533300" cy="447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2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400" i="0" u="none" strike="noStrike" cap="non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public Figura(String unCR, String unCL){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setColorRelleno(unCR);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setColorLinea(unCL);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ES" sz="11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String aux = </a:t>
            </a:r>
            <a:r>
              <a:rPr lang="es-ES" sz="1100" b="1">
                <a:solidFill>
                  <a:srgbClr val="B16314"/>
                </a:solidFill>
                <a:latin typeface="Consolas"/>
                <a:ea typeface="Consolas"/>
                <a:cs typeface="Consolas"/>
                <a:sym typeface="Consolas"/>
              </a:rPr>
              <a:t>"Area:" + this.calcularArea() </a:t>
            </a:r>
            <a:r>
              <a:rPr lang="es-ES" sz="11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1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"CR:" + getColorRelleno()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"CL:" + getColorLinea();         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return aux;</a:t>
            </a:r>
            <a:endParaRPr sz="12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String getColorRelleno(){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colorRelleno;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setColorRelleno(String unColor){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colorRelleno = unColor;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3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5" name="Google Shape;535;p4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536" name="Google Shape;536;p4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4797925" y="805874"/>
            <a:ext cx="4346100" cy="392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Figura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Cuadrado(double unLado,String unColorR,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String unColorL){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super(unColorR,unColorL);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setLado(unLado);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Metodos getLado y setLado  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calcularArea y calcularPerimetro */</a:t>
            </a: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String aux = super.toString() 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“Lado:” + getLado();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return aux;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196053" y="24232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perclase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0"/>
          <p:cNvSpPr/>
          <p:nvPr/>
        </p:nvSpPr>
        <p:spPr>
          <a:xfrm>
            <a:off x="4797928" y="38437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bclase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0"/>
          <p:cNvSpPr txBox="1"/>
          <p:nvPr/>
        </p:nvSpPr>
        <p:spPr>
          <a:xfrm>
            <a:off x="3639400" y="323525"/>
            <a:ext cx="3841200" cy="1313700"/>
          </a:xfrm>
          <a:prstGeom prst="rect">
            <a:avLst/>
          </a:prstGeom>
          <a:solidFill>
            <a:srgbClr val="4656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toString() de Figura. 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Evitamos repetir código en subclases.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¿Qué calcularArea() se ejecuta?</a:t>
            </a:r>
            <a:endParaRPr sz="15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¿Cuándo se determina?</a:t>
            </a:r>
            <a:endParaRPr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1" name="Google Shape;541;p40"/>
          <p:cNvCxnSpPr/>
          <p:nvPr/>
        </p:nvCxnSpPr>
        <p:spPr>
          <a:xfrm flipH="1">
            <a:off x="3980850" y="1657875"/>
            <a:ext cx="372300" cy="39300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/>
          <p:nvPr/>
        </p:nvSpPr>
        <p:spPr>
          <a:xfrm>
            <a:off x="43650" y="611625"/>
            <a:ext cx="3584400" cy="364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0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0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 i="0" u="none" strike="noStrike" cap="non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public Figura(String unCR, String unCL){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      setColorRelleno(unCR);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      setColorLinea(unCL);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public String toString(){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String aux = </a:t>
            </a:r>
            <a:r>
              <a:rPr lang="es-ES" sz="1000" b="1">
                <a:solidFill>
                  <a:srgbClr val="B16314"/>
                </a:solidFill>
                <a:latin typeface="Consolas"/>
                <a:ea typeface="Consolas"/>
                <a:cs typeface="Consolas"/>
                <a:sym typeface="Consolas"/>
              </a:rPr>
              <a:t>"Area:"+this.calcularArea() </a:t>
            </a:r>
            <a:r>
              <a:rPr lang="es-ES" sz="1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1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"CR:" + getColorRelleno() +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"CL:" + getColorLinea();            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return aux;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String getColorRelleno(){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colorRelleno;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setColorRelleno(String unColor){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colorRelleno = unColor;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0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4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3674250" y="657954"/>
            <a:ext cx="2673900" cy="3576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9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Cuadrado(double unLado,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unColorR,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String unColorL){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super(unColorR,unColorL);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setLado(unLado);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/* Metodos getLado y setLado*/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calcularArea y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calcularPerimetro */</a:t>
            </a: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public String toString(){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String aux = super.toString()</a:t>
            </a:r>
            <a:r>
              <a:rPr lang="es-ES" sz="1000" b="1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          “Lado:”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getLado();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aux;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0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41"/>
          <p:cNvSpPr/>
          <p:nvPr/>
        </p:nvSpPr>
        <p:spPr>
          <a:xfrm>
            <a:off x="196053" y="24232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perclase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5807853" y="27204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bclases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2588125" y="4192353"/>
            <a:ext cx="4346100" cy="863100"/>
          </a:xfrm>
          <a:prstGeom prst="rect">
            <a:avLst/>
          </a:prstGeom>
          <a:solidFill>
            <a:srgbClr val="F3E9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 main: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Cuadrado c = new Cuadrado(10,"rojo","negro");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System.out.println(c.toString());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Circulo c2 = new Circulo(5,"verde","azul");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System.out.println(c2.toString());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6417450" y="657954"/>
            <a:ext cx="2673900" cy="3576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</a:t>
            </a:r>
            <a:r>
              <a:rPr lang="es-ES" sz="900">
                <a:latin typeface="Consolas"/>
                <a:ea typeface="Consolas"/>
                <a:cs typeface="Consolas"/>
                <a:sym typeface="Consolas"/>
              </a:rPr>
              <a:t>irculo</a:t>
            </a:r>
            <a:r>
              <a:rPr lang="es-ES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9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Cuadrado(double un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unColorR,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String unColo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rL){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super(unColorR,unColorL);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setRadio(unRadio);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Metodos get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set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calcularArea y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calcularPerimetro */</a:t>
            </a: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String to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String(){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String aux = super.toString()+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             “Radio:”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get</a:t>
            </a:r>
            <a:r>
              <a:rPr lang="es-ES" sz="1000"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return aux;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0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41"/>
          <p:cNvSpPr txBox="1"/>
          <p:nvPr/>
        </p:nvSpPr>
        <p:spPr>
          <a:xfrm>
            <a:off x="86025" y="2737850"/>
            <a:ext cx="3841200" cy="2099700"/>
          </a:xfrm>
          <a:prstGeom prst="rect">
            <a:avLst/>
          </a:prstGeom>
          <a:solidFill>
            <a:srgbClr val="4656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Polimorfismo: </a:t>
            </a:r>
            <a:r>
              <a:rPr lang="es-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objetos de clases distintas responden al mismo mensaje de distinta forma. 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Binding dinámico:</a:t>
            </a:r>
            <a:r>
              <a:rPr lang="es-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 determina en tiempo de ejecución el método a ejecutar para responder a un mensaje.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Ventaja: </a:t>
            </a:r>
            <a:r>
              <a:rPr lang="es-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Código genérico, reusable.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5" name="Google Shape;555;p41"/>
          <p:cNvCxnSpPr/>
          <p:nvPr/>
        </p:nvCxnSpPr>
        <p:spPr>
          <a:xfrm rot="10800000">
            <a:off x="3343050" y="2122550"/>
            <a:ext cx="331200" cy="62430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Introducción</a:t>
            </a:r>
            <a:endParaRPr sz="2800"/>
          </a:p>
        </p:txBody>
      </p:sp>
      <p:sp>
        <p:nvSpPr>
          <p:cNvPr id="113" name="Google Shape;113;p15"/>
          <p:cNvSpPr/>
          <p:nvPr/>
        </p:nvSpPr>
        <p:spPr>
          <a:xfrm>
            <a:off x="338600" y="1204000"/>
            <a:ext cx="8472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Por ejemplo: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graphicFrame>
        <p:nvGraphicFramePr>
          <p:cNvPr id="116" name="Google Shape;116;p15"/>
          <p:cNvGraphicFramePr/>
          <p:nvPr/>
        </p:nvGraphicFramePr>
        <p:xfrm>
          <a:off x="481169" y="2130879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Libro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titulo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autor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 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5"/>
          <p:cNvGraphicFramePr/>
          <p:nvPr/>
        </p:nvGraphicFramePr>
        <p:xfrm>
          <a:off x="3047994" y="2090904"/>
          <a:ext cx="1731275" cy="1060309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Autor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nombre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fechaNac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18" name="Google Shape;118;p15"/>
          <p:cNvCxnSpPr/>
          <p:nvPr/>
        </p:nvCxnSpPr>
        <p:spPr>
          <a:xfrm rot="10800000" flipH="1">
            <a:off x="2228150" y="2448700"/>
            <a:ext cx="826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9" name="Google Shape;119;p15"/>
          <p:cNvGraphicFramePr/>
          <p:nvPr/>
        </p:nvGraphicFramePr>
        <p:xfrm>
          <a:off x="3986369" y="3578679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Estacionamiento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nombre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lugares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 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5"/>
          <p:cNvGraphicFramePr/>
          <p:nvPr/>
        </p:nvGraphicFramePr>
        <p:xfrm>
          <a:off x="6553194" y="3538704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Auto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patente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dueño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21" name="Google Shape;121;p15"/>
          <p:cNvCxnSpPr/>
          <p:nvPr/>
        </p:nvCxnSpPr>
        <p:spPr>
          <a:xfrm rot="10800000" flipH="1">
            <a:off x="5733350" y="3896500"/>
            <a:ext cx="826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Resumen</a:t>
            </a:r>
            <a:endParaRPr/>
          </a:p>
        </p:txBody>
      </p:sp>
      <p:sp>
        <p:nvSpPr>
          <p:cNvPr id="561" name="Google Shape;561;p42"/>
          <p:cNvSpPr txBox="1">
            <a:spLocks noGrp="1"/>
          </p:cNvSpPr>
          <p:nvPr>
            <p:ph type="body" idx="1"/>
          </p:nvPr>
        </p:nvSpPr>
        <p:spPr>
          <a:xfrm>
            <a:off x="245650" y="1347550"/>
            <a:ext cx="6918600" cy="3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20">
                <a:latin typeface="Roboto"/>
                <a:ea typeface="Roboto"/>
                <a:cs typeface="Roboto"/>
                <a:sym typeface="Roboto"/>
              </a:rPr>
              <a:t>Hemos visto las bases de la POO.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07315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900" b="1">
                <a:latin typeface="Roboto"/>
                <a:ea typeface="Roboto"/>
                <a:cs typeface="Roboto"/>
                <a:sym typeface="Roboto"/>
              </a:rPr>
              <a:t>Encapsulamiento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500">
                <a:latin typeface="Roboto"/>
                <a:ea typeface="Roboto"/>
                <a:cs typeface="Roboto"/>
                <a:sym typeface="Roboto"/>
              </a:rPr>
              <a:t>Permite construir componentes autónomos de software, es decir independientes de los demás componentes.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500">
                <a:latin typeface="Roboto"/>
                <a:ea typeface="Roboto"/>
                <a:cs typeface="Roboto"/>
                <a:sym typeface="Roboto"/>
              </a:rPr>
              <a:t>La independencia se logra ocultando detalles internos (implementación) de cada componente.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500">
                <a:latin typeface="Roboto"/>
                <a:ea typeface="Roboto"/>
                <a:cs typeface="Roboto"/>
                <a:sym typeface="Roboto"/>
              </a:rPr>
              <a:t>Una vez encapsulado, el componente se puede ver como una caja negra de la cual sólo se conoce su interfaz.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1" indent="-129984" algn="l" rtl="0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SzPts val="833"/>
              <a:buNone/>
            </a:pPr>
            <a:endParaRPr sz="980"/>
          </a:p>
        </p:txBody>
      </p:sp>
      <p:sp>
        <p:nvSpPr>
          <p:cNvPr id="562" name="Google Shape;562;p4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563" name="Google Shape;563;p4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  <p:pic>
        <p:nvPicPr>
          <p:cNvPr id="564" name="Google Shape;56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3302" y="2495971"/>
            <a:ext cx="1496182" cy="121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Resumen</a:t>
            </a:r>
            <a:endParaRPr/>
          </a:p>
        </p:txBody>
      </p:sp>
      <p:sp>
        <p:nvSpPr>
          <p:cNvPr id="570" name="Google Shape;570;p43"/>
          <p:cNvSpPr txBox="1">
            <a:spLocks noGrp="1"/>
          </p:cNvSpPr>
          <p:nvPr>
            <p:ph type="body" idx="1"/>
          </p:nvPr>
        </p:nvSpPr>
        <p:spPr>
          <a:xfrm>
            <a:off x="245650" y="1200150"/>
            <a:ext cx="65487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20">
                <a:latin typeface="Roboto"/>
                <a:ea typeface="Roboto"/>
                <a:cs typeface="Roboto"/>
                <a:sym typeface="Roboto"/>
              </a:rPr>
              <a:t>Hemos visto las bases de la POO.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2000" b="1"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700">
                <a:latin typeface="Roboto"/>
                <a:ea typeface="Roboto"/>
                <a:cs typeface="Roboto"/>
                <a:sym typeface="Roboto"/>
              </a:rPr>
              <a:t>Permite definir una nueva clase en términos de una clase existente.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700">
                <a:latin typeface="Roboto"/>
                <a:ea typeface="Roboto"/>
                <a:cs typeface="Roboto"/>
                <a:sym typeface="Roboto"/>
              </a:rPr>
              <a:t>La nueva clase hereda automáticamente todos los atributos y métodos de la clase existente, y a su vez puede definir atributos y métodos propios.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SzPts val="833"/>
              <a:buNone/>
            </a:pPr>
            <a:endParaRPr sz="9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572" name="Google Shape;572;p4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  <p:pic>
        <p:nvPicPr>
          <p:cNvPr id="573" name="Google Shape;573;p43" descr="Resultado de imagen para herencia obje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9866" y="2425373"/>
            <a:ext cx="1859076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Resumen</a:t>
            </a:r>
            <a:endParaRPr/>
          </a:p>
        </p:txBody>
      </p:sp>
      <p:sp>
        <p:nvSpPr>
          <p:cNvPr id="579" name="Google Shape;579;p44"/>
          <p:cNvSpPr txBox="1">
            <a:spLocks noGrp="1"/>
          </p:cNvSpPr>
          <p:nvPr>
            <p:ph type="body" idx="1"/>
          </p:nvPr>
        </p:nvSpPr>
        <p:spPr>
          <a:xfrm>
            <a:off x="398050" y="1352550"/>
            <a:ext cx="6507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20">
                <a:latin typeface="Roboto"/>
                <a:ea typeface="Roboto"/>
                <a:cs typeface="Roboto"/>
                <a:sym typeface="Roboto"/>
              </a:rPr>
              <a:t>Hemos visto las bases de la POO.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800" b="1">
                <a:latin typeface="Roboto"/>
                <a:ea typeface="Roboto"/>
                <a:cs typeface="Roboto"/>
                <a:sym typeface="Roboto"/>
              </a:rPr>
              <a:t>Polimorfismo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Objetos de clases distintas pueden responder a mensajes con nombre (selector) sintácticamente idénticos. Esto permite realizar código genérico, altamente reusable.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800" b="1">
                <a:latin typeface="Roboto"/>
                <a:ea typeface="Roboto"/>
                <a:cs typeface="Roboto"/>
                <a:sym typeface="Roboto"/>
              </a:rPr>
              <a:t>Binding dinámico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Mecanismo por el cual se determina en tiempo de ejecución el método (código) a ejecutar para responder a un mensaje. 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1" indent="-129984" algn="l" rtl="0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SzPts val="833"/>
              <a:buNone/>
            </a:pPr>
            <a:endParaRPr sz="980">
              <a:latin typeface="Roboto"/>
              <a:ea typeface="Roboto"/>
              <a:cs typeface="Roboto"/>
              <a:sym typeface="Roboto"/>
            </a:endParaRPr>
          </a:p>
          <a:p>
            <a:pPr marL="457200" lvl="1" indent="-129984" algn="l" rtl="0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SzPts val="833"/>
              <a:buNone/>
            </a:pPr>
            <a:endParaRPr sz="980">
              <a:latin typeface="Roboto"/>
              <a:ea typeface="Roboto"/>
              <a:cs typeface="Roboto"/>
              <a:sym typeface="Roboto"/>
            </a:endParaRPr>
          </a:p>
          <a:p>
            <a:pPr marL="457200" lvl="1" indent="-129984" algn="l" rtl="0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SzPts val="833"/>
              <a:buNone/>
            </a:pPr>
            <a:endParaRPr sz="9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581" name="Google Shape;581;p4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32</a:t>
            </a:fld>
            <a:endParaRPr/>
          </a:p>
        </p:txBody>
      </p:sp>
      <p:grpSp>
        <p:nvGrpSpPr>
          <p:cNvPr id="582" name="Google Shape;582;p44"/>
          <p:cNvGrpSpPr/>
          <p:nvPr/>
        </p:nvGrpSpPr>
        <p:grpSpPr>
          <a:xfrm>
            <a:off x="6790256" y="1778019"/>
            <a:ext cx="687300" cy="1384200"/>
            <a:chOff x="6714056" y="3683019"/>
            <a:chExt cx="687300" cy="1384200"/>
          </a:xfrm>
        </p:grpSpPr>
        <p:sp>
          <p:nvSpPr>
            <p:cNvPr id="583" name="Google Shape;583;p44"/>
            <p:cNvSpPr txBox="1"/>
            <p:nvPr/>
          </p:nvSpPr>
          <p:spPr>
            <a:xfrm rot="-4665733">
              <a:off x="6394639" y="4167286"/>
              <a:ext cx="1326135" cy="415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calcularPerimetro()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Lado*4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4" name="Google Shape;584;p44"/>
            <p:cNvCxnSpPr/>
            <p:nvPr/>
          </p:nvCxnSpPr>
          <p:spPr>
            <a:xfrm rot="10800000" flipH="1">
              <a:off x="6955186" y="3715006"/>
              <a:ext cx="248400" cy="1161000"/>
            </a:xfrm>
            <a:prstGeom prst="straightConnector1">
              <a:avLst/>
            </a:prstGeom>
            <a:noFill/>
            <a:ln w="264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85" name="Google Shape;585;p44"/>
          <p:cNvGrpSpPr/>
          <p:nvPr/>
        </p:nvGrpSpPr>
        <p:grpSpPr>
          <a:xfrm>
            <a:off x="7428523" y="1768313"/>
            <a:ext cx="687300" cy="1384200"/>
            <a:chOff x="6714056" y="3683019"/>
            <a:chExt cx="687300" cy="1384200"/>
          </a:xfrm>
        </p:grpSpPr>
        <p:sp>
          <p:nvSpPr>
            <p:cNvPr id="586" name="Google Shape;586;p44"/>
            <p:cNvSpPr txBox="1"/>
            <p:nvPr/>
          </p:nvSpPr>
          <p:spPr>
            <a:xfrm rot="-4665733">
              <a:off x="6394639" y="4167286"/>
              <a:ext cx="1326135" cy="415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calcularPerimetro()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 + L2 + L3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7" name="Google Shape;587;p44"/>
            <p:cNvCxnSpPr/>
            <p:nvPr/>
          </p:nvCxnSpPr>
          <p:spPr>
            <a:xfrm rot="10800000" flipH="1">
              <a:off x="6955186" y="3715006"/>
              <a:ext cx="248400" cy="1161000"/>
            </a:xfrm>
            <a:prstGeom prst="straightConnector1">
              <a:avLst/>
            </a:prstGeom>
            <a:noFill/>
            <a:ln w="264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88" name="Google Shape;588;p44"/>
          <p:cNvGrpSpPr/>
          <p:nvPr/>
        </p:nvGrpSpPr>
        <p:grpSpPr>
          <a:xfrm>
            <a:off x="8132220" y="1797282"/>
            <a:ext cx="687300" cy="1384200"/>
            <a:chOff x="6714056" y="3683019"/>
            <a:chExt cx="687300" cy="1384200"/>
          </a:xfrm>
        </p:grpSpPr>
        <p:sp>
          <p:nvSpPr>
            <p:cNvPr id="589" name="Google Shape;589;p44"/>
            <p:cNvSpPr txBox="1"/>
            <p:nvPr/>
          </p:nvSpPr>
          <p:spPr>
            <a:xfrm rot="-4665733">
              <a:off x="6394639" y="4167286"/>
              <a:ext cx="1326135" cy="415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calcularPerimetro()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2*pi*radio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44"/>
            <p:cNvCxnSpPr/>
            <p:nvPr/>
          </p:nvCxnSpPr>
          <p:spPr>
            <a:xfrm rot="10800000" flipH="1">
              <a:off x="6955186" y="3715006"/>
              <a:ext cx="248400" cy="1161000"/>
            </a:xfrm>
            <a:prstGeom prst="straightConnector1">
              <a:avLst/>
            </a:prstGeom>
            <a:noFill/>
            <a:ln w="264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Resumen</a:t>
            </a:r>
            <a:endParaRPr/>
          </a:p>
        </p:txBody>
      </p:sp>
      <p:sp>
        <p:nvSpPr>
          <p:cNvPr id="596" name="Google Shape;596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3528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Entre los beneficios de la POO, podemos mencionar producir SW que sea:</a:t>
            </a:r>
            <a:endParaRPr/>
          </a:p>
          <a:p>
            <a:pPr marL="182880" lvl="0" indent="-80327" algn="l" rtl="0">
              <a:spcBef>
                <a:spcPts val="380"/>
              </a:spcBef>
              <a:spcAft>
                <a:spcPts val="0"/>
              </a:spcAft>
              <a:buSzPts val="1615"/>
              <a:buNone/>
            </a:pPr>
            <a:endParaRPr sz="1900"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b="1"/>
              <a:t>Natural</a:t>
            </a:r>
            <a:r>
              <a:rPr lang="es-ES" sz="1400"/>
              <a:t>. El programa queda expresado usando términos del problema a resolver, haciendo que  sea más fácil de comprender. </a:t>
            </a:r>
            <a:endParaRPr sz="1400"/>
          </a:p>
          <a:p>
            <a:pPr marL="457200" lvl="1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b="1"/>
              <a:t>Fiable</a:t>
            </a:r>
            <a:r>
              <a:rPr lang="es-ES" sz="1400"/>
              <a:t>. La POO facilita la etapa de prueba del SW. Cada clase se puede probar y validar independientemente. </a:t>
            </a:r>
            <a:endParaRPr sz="1400"/>
          </a:p>
          <a:p>
            <a:pPr marL="457200" lvl="1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b="1"/>
              <a:t>Reusable</a:t>
            </a:r>
            <a:r>
              <a:rPr lang="es-ES" sz="1400"/>
              <a:t>. Las clases implementadas pueden reusarse en distintos programas. Además gracias a la herencia podemos reutilizar el código de una clase para generar una nueva clase. El polimorfismo también ayuda a crear código más genérico.</a:t>
            </a:r>
            <a:endParaRPr/>
          </a:p>
          <a:p>
            <a:pPr marL="457200" lvl="1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b="1"/>
              <a:t>Fácil de mantener</a:t>
            </a:r>
            <a:r>
              <a:rPr lang="es-ES" sz="1400"/>
              <a:t>. Para corregir un problema, nos limitamos a corregirlo en un único lugar. </a:t>
            </a:r>
            <a:endParaRPr/>
          </a:p>
          <a:p>
            <a:pPr marL="182880" lvl="0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182880" lvl="0" indent="-5333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597" name="Google Shape;597;p4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598" name="Google Shape;598;p4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Introducción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457200" y="1207875"/>
            <a:ext cx="8124900" cy="60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200"/>
              <a:t>Ahora retomemos el ejemplo del libro.</a:t>
            </a:r>
            <a:endParaRPr sz="220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300700" y="3715775"/>
            <a:ext cx="8124900" cy="74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700"/>
              <a:t>¿Qué sucede si ahora en mi libro también quiero llevar información del traductor?</a:t>
            </a:r>
            <a:endParaRPr sz="1700"/>
          </a:p>
        </p:txBody>
      </p:sp>
      <p:graphicFrame>
        <p:nvGraphicFramePr>
          <p:cNvPr id="131" name="Google Shape;131;p16"/>
          <p:cNvGraphicFramePr/>
          <p:nvPr/>
        </p:nvGraphicFramePr>
        <p:xfrm>
          <a:off x="1963994" y="2099979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Libro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titulo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autor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 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Google Shape;132;p16"/>
          <p:cNvGraphicFramePr/>
          <p:nvPr/>
        </p:nvGraphicFramePr>
        <p:xfrm>
          <a:off x="4530819" y="2060004"/>
          <a:ext cx="1731275" cy="1281020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Autor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nombre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fechaNac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nacionalidad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biografía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33" name="Google Shape;133;p16"/>
          <p:cNvCxnSpPr/>
          <p:nvPr/>
        </p:nvCxnSpPr>
        <p:spPr>
          <a:xfrm rot="10800000" flipH="1">
            <a:off x="3710975" y="2417800"/>
            <a:ext cx="826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Introducción</a:t>
            </a: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509550" y="1174925"/>
            <a:ext cx="8124900" cy="74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700"/>
              <a:t>¿Qué sucede si ahora quiero también en mi libro llevar información del traductor?</a:t>
            </a:r>
            <a:endParaRPr sz="1700"/>
          </a:p>
        </p:txBody>
      </p:sp>
      <p:graphicFrame>
        <p:nvGraphicFramePr>
          <p:cNvPr id="142" name="Google Shape;142;p17"/>
          <p:cNvGraphicFramePr/>
          <p:nvPr/>
        </p:nvGraphicFramePr>
        <p:xfrm>
          <a:off x="1963994" y="2404779"/>
          <a:ext cx="1731275" cy="1123286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Libro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titulo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autor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traductor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 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7"/>
          <p:cNvGraphicFramePr/>
          <p:nvPr/>
        </p:nvGraphicFramePr>
        <p:xfrm>
          <a:off x="4924694" y="2114179"/>
          <a:ext cx="1731275" cy="1281020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Autor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nombre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fechaNac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900"/>
                        <a:t>nacionalidad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biografía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44" name="Google Shape;144;p17"/>
          <p:cNvCxnSpPr/>
          <p:nvPr/>
        </p:nvCxnSpPr>
        <p:spPr>
          <a:xfrm rot="10800000" flipH="1">
            <a:off x="3710975" y="2345800"/>
            <a:ext cx="1215000" cy="38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5" name="Google Shape;145;p17"/>
          <p:cNvGraphicFramePr/>
          <p:nvPr/>
        </p:nvGraphicFramePr>
        <p:xfrm>
          <a:off x="4924694" y="3612604"/>
          <a:ext cx="1731275" cy="1123286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Traductor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nombre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fechaNac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nacionalidad</a:t>
                      </a:r>
                      <a:endParaRPr sz="90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46" name="Google Shape;146;p17"/>
          <p:cNvCxnSpPr/>
          <p:nvPr/>
        </p:nvCxnSpPr>
        <p:spPr>
          <a:xfrm>
            <a:off x="3702488" y="2923800"/>
            <a:ext cx="1215900" cy="11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7"/>
          <p:cNvSpPr txBox="1"/>
          <p:nvPr/>
        </p:nvSpPr>
        <p:spPr>
          <a:xfrm>
            <a:off x="6889050" y="2546106"/>
            <a:ext cx="1944900" cy="1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Autor y Traductor tienen similar representación y comportamiento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65683"/>
                </a:solidFill>
              </a:rPr>
              <a:t>¿No podríamos reutilizar código?</a:t>
            </a:r>
            <a:endParaRPr>
              <a:solidFill>
                <a:srgbClr val="46568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Introducción</a:t>
            </a:r>
            <a:endParaRPr sz="2800"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554825" y="2265350"/>
            <a:ext cx="2289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Lado1 / lado2 / lado3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relleno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1" indent="-123507" algn="l" rtl="0">
              <a:spcBef>
                <a:spcPts val="220"/>
              </a:spcBef>
              <a:spcAft>
                <a:spcPts val="0"/>
              </a:spcAft>
              <a:buSzPts val="935"/>
              <a:buNone/>
            </a:pP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033652" y="1911525"/>
            <a:ext cx="140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0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Triángulo</a:t>
            </a:r>
            <a:endParaRPr sz="13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279825" y="1196300"/>
            <a:ext cx="81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Otro ejemplo de d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iferentes tipos de objetos con características y comportamiento común.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4043972" y="1897175"/>
            <a:ext cx="106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Círculo</a:t>
            </a:r>
            <a:endParaRPr sz="13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3203850" y="2296296"/>
            <a:ext cx="21855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radio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relleno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3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9" name="Google Shape;159;p18"/>
          <p:cNvCxnSpPr/>
          <p:nvPr/>
        </p:nvCxnSpPr>
        <p:spPr>
          <a:xfrm>
            <a:off x="3203848" y="1788406"/>
            <a:ext cx="0" cy="308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3203825" y="3158325"/>
            <a:ext cx="2808300" cy="1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Devolver y modificar el valor de cada atributo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Roboto Condensed"/>
                <a:ea typeface="Roboto Condensed"/>
                <a:cs typeface="Roboto Condensed"/>
                <a:sym typeface="Roboto Condensed"/>
              </a:rPr>
              <a:t>radio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 / color de relleno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área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perímetro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 rot="10800000" flipH="1">
            <a:off x="362800" y="3096350"/>
            <a:ext cx="8398800" cy="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323525" y="3158325"/>
            <a:ext cx="28803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Devolver y modificar el valor de cada atributo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Roboto Condensed"/>
                <a:ea typeface="Roboto Condensed"/>
                <a:cs typeface="Roboto Condensed"/>
                <a:sym typeface="Roboto Condensed"/>
              </a:rPr>
              <a:t>lado1 / lado2 / lado3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 / color de relleno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área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perímetro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65" name="Google Shape;165;p18"/>
          <p:cNvCxnSpPr/>
          <p:nvPr/>
        </p:nvCxnSpPr>
        <p:spPr>
          <a:xfrm>
            <a:off x="5995392" y="1788405"/>
            <a:ext cx="0" cy="308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18"/>
          <p:cNvSpPr/>
          <p:nvPr/>
        </p:nvSpPr>
        <p:spPr>
          <a:xfrm>
            <a:off x="6825879" y="1916500"/>
            <a:ext cx="135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Cuadrado</a:t>
            </a:r>
            <a:endParaRPr sz="13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6071598" y="2368301"/>
            <a:ext cx="18837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lado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relleno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3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6071600" y="3133375"/>
            <a:ext cx="2808300" cy="1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Devolver y modificar el valor de cada atributo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Roboto Condensed"/>
                <a:ea typeface="Roboto Condensed"/>
                <a:cs typeface="Roboto Condensed"/>
                <a:sym typeface="Roboto Condensed"/>
              </a:rPr>
              <a:t>lado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 / color de relleno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área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perímetro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408320" y="1846617"/>
            <a:ext cx="530400" cy="457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26425" cap="flat" cmpd="sng">
            <a:solidFill>
              <a:srgbClr val="A760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4987280" y="1851670"/>
            <a:ext cx="449400" cy="483300"/>
          </a:xfrm>
          <a:prstGeom prst="ellipse">
            <a:avLst/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7927032" y="1949574"/>
            <a:ext cx="457200" cy="410400"/>
          </a:xfrm>
          <a:prstGeom prst="rect">
            <a:avLst/>
          </a:prstGeom>
          <a:solidFill>
            <a:schemeClr val="accent5"/>
          </a:solidFill>
          <a:ln w="26425" cap="flat" cmpd="sng">
            <a:solidFill>
              <a:srgbClr val="4863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 rot="177781">
            <a:off x="5142125" y="368412"/>
            <a:ext cx="3847844" cy="92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Si definimos las clases </a:t>
            </a:r>
            <a:r>
              <a:rPr lang="es-ES" b="1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Triángulo</a:t>
            </a:r>
            <a:r>
              <a:rPr lang="es-ES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b="1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Círculo</a:t>
            </a:r>
            <a:r>
              <a:rPr lang="es-ES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ES" b="1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Cuadrado</a:t>
            </a:r>
            <a:r>
              <a:rPr lang="es-ES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 por separado, vamos a replicar características y comportamiento común</a:t>
            </a:r>
            <a:endParaRPr sz="1000">
              <a:solidFill>
                <a:srgbClr val="4656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363272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700"/>
              <a:t>Herencia </a:t>
            </a:r>
            <a:endParaRPr sz="2700"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395525" y="1200150"/>
            <a:ext cx="87486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solución a los problemas planteados vamos a recurrir a la </a:t>
            </a:r>
            <a:r>
              <a:rPr lang="es-ES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182880" lvl="0" indent="-64134" algn="l" rtl="0">
              <a:spcBef>
                <a:spcPts val="440"/>
              </a:spcBef>
              <a:spcAft>
                <a:spcPts val="0"/>
              </a:spcAft>
              <a:buSzPts val="1870"/>
              <a:buNone/>
            </a:pP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182880" lvl="0" indent="-5333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28600" y="1600200"/>
            <a:ext cx="8304600" cy="2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es la Herencia?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 mecanismo que permite que una clase </a:t>
            </a:r>
            <a:r>
              <a:rPr lang="es-ES" sz="18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herede</a:t>
            </a: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características y comportamiento (atributos y métodos) de otra clase (clase padre o superclase). A su vez, la clase hija define sus propias características y comportamiento.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Ventaja: </a:t>
            </a:r>
            <a:r>
              <a:rPr lang="es-E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reutilización de código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28600" y="4140400"/>
            <a:ext cx="8363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el caso anterior definiríamos </a:t>
            </a:r>
            <a:r>
              <a:rPr lang="es-E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 común en una clase Figura </a:t>
            </a:r>
            <a:r>
              <a:rPr lang="es-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(superclase)</a:t>
            </a:r>
            <a:r>
              <a:rPr lang="es-E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las </a:t>
            </a:r>
            <a:r>
              <a:rPr lang="es-E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 Triángulo, Círculo y Cuadrado </a:t>
            </a:r>
            <a:r>
              <a:rPr lang="es-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heredarían de esta y serían más específicas</a:t>
            </a:r>
            <a:r>
              <a:rPr lang="es-E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Herencia. Ejemplo.</a:t>
            </a:r>
            <a:endParaRPr sz="2800"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385119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¿Cómo lo vemos en un Diagrama de clases?</a:t>
            </a:r>
            <a:endParaRPr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</p:txBody>
      </p:sp>
      <p:sp>
        <p:nvSpPr>
          <p:cNvPr id="190" name="Google Shape;190;p20"/>
          <p:cNvSpPr/>
          <p:nvPr/>
        </p:nvSpPr>
        <p:spPr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5014474" y="2061125"/>
            <a:ext cx="1989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Las clases forman una </a:t>
            </a:r>
            <a:r>
              <a:rPr lang="es-ES" sz="1500" b="1">
                <a:solidFill>
                  <a:srgbClr val="465683"/>
                </a:solidFill>
              </a:rPr>
              <a:t>jerarquía</a:t>
            </a:r>
            <a:r>
              <a:rPr lang="es-ES" sz="15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700">
              <a:solidFill>
                <a:srgbClr val="465683"/>
              </a:solidFill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graphicFrame>
        <p:nvGraphicFramePr>
          <p:cNvPr id="194" name="Google Shape;194;p20"/>
          <p:cNvGraphicFramePr/>
          <p:nvPr/>
        </p:nvGraphicFramePr>
        <p:xfrm>
          <a:off x="2267744" y="1707654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20"/>
          <p:cNvGraphicFramePr/>
          <p:nvPr/>
        </p:nvGraphicFramePr>
        <p:xfrm>
          <a:off x="2376240" y="3199314"/>
          <a:ext cx="1724625" cy="1304175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724625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20"/>
          <p:cNvGraphicFramePr/>
          <p:nvPr/>
        </p:nvGraphicFramePr>
        <p:xfrm>
          <a:off x="467544" y="3172814"/>
          <a:ext cx="176110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76110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97" name="Google Shape;197;p20"/>
          <p:cNvCxnSpPr/>
          <p:nvPr/>
        </p:nvCxnSpPr>
        <p:spPr>
          <a:xfrm rot="10800000" flipH="1">
            <a:off x="1364551" y="3035649"/>
            <a:ext cx="3743619" cy="37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3164751" y="2896412"/>
            <a:ext cx="0" cy="1665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1364551" y="3047273"/>
            <a:ext cx="0" cy="1194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3164751" y="3051599"/>
            <a:ext cx="0" cy="1622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01" name="Google Shape;201;p20"/>
          <p:cNvGraphicFramePr/>
          <p:nvPr/>
        </p:nvGraphicFramePr>
        <p:xfrm>
          <a:off x="4197781" y="3199813"/>
          <a:ext cx="1724625" cy="1304175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724625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02" name="Google Shape;202;p20"/>
          <p:cNvCxnSpPr/>
          <p:nvPr/>
        </p:nvCxnSpPr>
        <p:spPr>
          <a:xfrm>
            <a:off x="5108967" y="3038384"/>
            <a:ext cx="0" cy="1622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5774925" y="2444125"/>
            <a:ext cx="3076500" cy="1656900"/>
          </a:xfrm>
          <a:prstGeom prst="roundRect">
            <a:avLst>
              <a:gd name="adj" fmla="val 8859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Herencia. Ejemplo.</a:t>
            </a:r>
            <a:endParaRPr sz="2800"/>
          </a:p>
        </p:txBody>
      </p:sp>
      <p:sp>
        <p:nvSpPr>
          <p:cNvPr id="210" name="Google Shape;210;p21"/>
          <p:cNvSpPr txBox="1">
            <a:spLocks noGrp="1"/>
          </p:cNvSpPr>
          <p:nvPr>
            <p:ph type="body" idx="1"/>
          </p:nvPr>
        </p:nvSpPr>
        <p:spPr>
          <a:xfrm>
            <a:off x="385125" y="1200150"/>
            <a:ext cx="5606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¿Cómo lo vemos en un Diagrama de clases?</a:t>
            </a:r>
            <a:endParaRPr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</p:txBody>
      </p:sp>
      <p:sp>
        <p:nvSpPr>
          <p:cNvPr id="211" name="Google Shape;211;p21"/>
          <p:cNvSpPr/>
          <p:nvPr/>
        </p:nvSpPr>
        <p:spPr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5856089" y="3012337"/>
            <a:ext cx="3076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heredan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atributos y métodos de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endParaRPr sz="1300">
              <a:solidFill>
                <a:srgbClr val="4656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5855568" y="3327536"/>
            <a:ext cx="2970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definen</a:t>
            </a:r>
            <a:r>
              <a:rPr lang="es-E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y métodos </a:t>
            </a:r>
            <a:r>
              <a:rPr lang="es-ES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propios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855586" y="3674557"/>
            <a:ext cx="2933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definen</a:t>
            </a:r>
            <a:r>
              <a:rPr lang="es-E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constructores.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5428900" y="4217100"/>
            <a:ext cx="35886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deben</a:t>
            </a:r>
            <a:r>
              <a:rPr lang="es-E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implementar calcularArea()  y calcularPerimetro(). Cada uno </a:t>
            </a:r>
            <a:r>
              <a:rPr lang="es-ES" sz="1200" i="1">
                <a:solidFill>
                  <a:schemeClr val="dk1"/>
                </a:solidFill>
              </a:rPr>
              <a:t>deberá hacer cálculos diferentes de acuerdo a su clase</a:t>
            </a:r>
            <a:r>
              <a:rPr lang="es-E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1">
                <a:solidFill>
                  <a:schemeClr val="dk1"/>
                </a:solidFill>
              </a:rPr>
              <a:t>→ </a:t>
            </a:r>
            <a:r>
              <a:rPr lang="es-E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1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1"/>
          <p:cNvCxnSpPr/>
          <p:nvPr/>
        </p:nvCxnSpPr>
        <p:spPr>
          <a:xfrm flipH="1">
            <a:off x="8231025" y="3642750"/>
            <a:ext cx="26700" cy="68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7" name="Google Shape;217;p2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5888476" y="2504075"/>
            <a:ext cx="2933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r>
              <a:rPr lang="es-ES" sz="1300">
                <a:solidFill>
                  <a:srgbClr val="465683"/>
                </a:solidFill>
              </a:rPr>
              <a:t>,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r>
              <a:rPr lang="es-ES" sz="1300">
                <a:solidFill>
                  <a:srgbClr val="465683"/>
                </a:solidFill>
              </a:rPr>
              <a:t> y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Cuadrado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s-ES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subclases 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1"/>
          <p:cNvCxnSpPr/>
          <p:nvPr/>
        </p:nvCxnSpPr>
        <p:spPr>
          <a:xfrm rot="10800000" flipH="1">
            <a:off x="4470375" y="2677175"/>
            <a:ext cx="1292700" cy="4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1" name="Google Shape;221;p21"/>
          <p:cNvSpPr txBox="1"/>
          <p:nvPr/>
        </p:nvSpPr>
        <p:spPr>
          <a:xfrm>
            <a:off x="5629400" y="924981"/>
            <a:ext cx="3314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s-ES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</a:t>
            </a:r>
            <a:r>
              <a:rPr lang="es-ES" sz="1300">
                <a:solidFill>
                  <a:schemeClr val="dk1"/>
                </a:solidFill>
              </a:rPr>
              <a:t>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r>
              <a:rPr lang="es-ES" sz="1300">
                <a:solidFill>
                  <a:srgbClr val="465683"/>
                </a:solidFill>
              </a:rPr>
              <a:t>,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r>
              <a:rPr lang="es-ES" sz="1300">
                <a:solidFill>
                  <a:srgbClr val="465683"/>
                </a:solidFill>
              </a:rPr>
              <a:t> y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Cuadrado</a:t>
            </a:r>
            <a:endParaRPr>
              <a:solidFill>
                <a:srgbClr val="465683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5855475" y="1439575"/>
            <a:ext cx="2677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atributos y comportamiento </a:t>
            </a:r>
            <a:r>
              <a:rPr lang="es-ES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común</a:t>
            </a:r>
            <a:endParaRPr/>
          </a:p>
        </p:txBody>
      </p:sp>
      <p:cxnSp>
        <p:nvCxnSpPr>
          <p:cNvPr id="223" name="Google Shape;223;p21"/>
          <p:cNvCxnSpPr/>
          <p:nvPr/>
        </p:nvCxnSpPr>
        <p:spPr>
          <a:xfrm rot="10800000" flipH="1">
            <a:off x="3767600" y="1191550"/>
            <a:ext cx="1822800" cy="8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4" name="Google Shape;224;p21"/>
          <p:cNvSpPr/>
          <p:nvPr/>
        </p:nvSpPr>
        <p:spPr>
          <a:xfrm>
            <a:off x="5597925" y="843925"/>
            <a:ext cx="3405900" cy="1220400"/>
          </a:xfrm>
          <a:prstGeom prst="roundRect">
            <a:avLst>
              <a:gd name="adj" fmla="val 8859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5" name="Google Shape;225;p21"/>
          <p:cNvGraphicFramePr/>
          <p:nvPr/>
        </p:nvGraphicFramePr>
        <p:xfrm>
          <a:off x="1980810" y="1898526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{6B49E395-9118-485F-B3FC-2B13690A2F74}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21"/>
          <p:cNvGraphicFramePr/>
          <p:nvPr/>
        </p:nvGraphicFramePr>
        <p:xfrm>
          <a:off x="1988514" y="3307845"/>
          <a:ext cx="1607625" cy="1355725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607625"/>
              </a:tblGrid>
              <a:tr h="1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Google Shape;227;p21"/>
          <p:cNvGraphicFramePr/>
          <p:nvPr/>
        </p:nvGraphicFramePr>
        <p:xfrm>
          <a:off x="371068" y="3304514"/>
          <a:ext cx="158055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58055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28" name="Google Shape;228;p21"/>
          <p:cNvCxnSpPr/>
          <p:nvPr/>
        </p:nvCxnSpPr>
        <p:spPr>
          <a:xfrm>
            <a:off x="1124000" y="3171079"/>
            <a:ext cx="32991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21"/>
          <p:cNvCxnSpPr/>
          <p:nvPr/>
        </p:nvCxnSpPr>
        <p:spPr>
          <a:xfrm>
            <a:off x="2816078" y="3065697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1"/>
          <p:cNvCxnSpPr/>
          <p:nvPr/>
        </p:nvCxnSpPr>
        <p:spPr>
          <a:xfrm>
            <a:off x="1124000" y="3178973"/>
            <a:ext cx="0" cy="1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21"/>
          <p:cNvCxnSpPr/>
          <p:nvPr/>
        </p:nvCxnSpPr>
        <p:spPr>
          <a:xfrm>
            <a:off x="2816078" y="3183299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32" name="Google Shape;232;p21"/>
          <p:cNvGraphicFramePr/>
          <p:nvPr/>
        </p:nvGraphicFramePr>
        <p:xfrm>
          <a:off x="3622568" y="3308344"/>
          <a:ext cx="1580550" cy="1351900"/>
        </p:xfrm>
        <a:graphic>
          <a:graphicData uri="http://schemas.openxmlformats.org/drawingml/2006/table">
            <a:tbl>
              <a:tblPr firstRow="1" firstCol="1" bandRow="1">
                <a:noFill/>
                <a:tableStyleId>{F9D0040D-8659-4B4C-8C05-4219985998A1}</a:tableStyleId>
              </a:tblPr>
              <a:tblGrid>
                <a:gridCol w="1580550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33" name="Google Shape;233;p21"/>
          <p:cNvCxnSpPr/>
          <p:nvPr/>
        </p:nvCxnSpPr>
        <p:spPr>
          <a:xfrm>
            <a:off x="4411216" y="3170084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ridad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4097</Words>
  <Application>Microsoft Office PowerPoint</Application>
  <PresentationFormat>Presentación en pantalla (16:9)</PresentationFormat>
  <Paragraphs>1013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Roboto Medium</vt:lpstr>
      <vt:lpstr>Roboto Condensed</vt:lpstr>
      <vt:lpstr>Consolas</vt:lpstr>
      <vt:lpstr>Roboto</vt:lpstr>
      <vt:lpstr>Calibri</vt:lpstr>
      <vt:lpstr>Claridad</vt:lpstr>
      <vt:lpstr>TEMA: CONCEPTO DE HERENCIA (UTILIZANDO JAVA)</vt:lpstr>
      <vt:lpstr>Introducción</vt:lpstr>
      <vt:lpstr>Introducción</vt:lpstr>
      <vt:lpstr>Introducción</vt:lpstr>
      <vt:lpstr>Introducción</vt:lpstr>
      <vt:lpstr>Introducción</vt:lpstr>
      <vt:lpstr>Herencia </vt:lpstr>
      <vt:lpstr>Herencia. Ejemplo.</vt:lpstr>
      <vt:lpstr>Herencia. Ejemplo.</vt:lpstr>
      <vt:lpstr>Búsqueda de método en la jerarquía de clases </vt:lpstr>
      <vt:lpstr>Búsqueda de método en la jerarquía de clases </vt:lpstr>
      <vt:lpstr>Herencia en Java</vt:lpstr>
      <vt:lpstr>Ejemplo</vt:lpstr>
      <vt:lpstr>Ejemplo</vt:lpstr>
      <vt:lpstr>Clases y métodos abstractos</vt:lpstr>
      <vt:lpstr>Clases y métodos abstractos</vt:lpstr>
      <vt:lpstr>Clases y métodos abstractos</vt:lpstr>
      <vt:lpstr>Ejemplo</vt:lpstr>
      <vt:lpstr>Ejemplo </vt:lpstr>
      <vt:lpstr>Ejemplo </vt:lpstr>
      <vt:lpstr>Ejemplo </vt:lpstr>
      <vt:lpstr>Ejemplo</vt:lpstr>
      <vt:lpstr>Presentación de PowerPoint</vt:lpstr>
      <vt:lpstr>Presentación de PowerPoint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Resumen</vt:lpstr>
      <vt:lpstr>Resumen</vt:lpstr>
      <vt:lpstr>Resumen</vt:lpstr>
      <vt:lpstr>Resumen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CONCEPTO DE HERENCIA (UTILIZANDO JAVA)</dc:title>
  <cp:lastModifiedBy>Eduardo Ibañez</cp:lastModifiedBy>
  <cp:revision>1</cp:revision>
  <dcterms:modified xsi:type="dcterms:W3CDTF">2020-10-16T11:29:58Z</dcterms:modified>
</cp:coreProperties>
</file>