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4"/>
    <p:sldMasterId id="2147483690" r:id="rId5"/>
  </p:sldMasterIdLst>
  <p:notesMasterIdLst>
    <p:notesMasterId r:id="rId18"/>
  </p:notesMasterIdLst>
  <p:handoutMasterIdLst>
    <p:handoutMasterId r:id="rId19"/>
  </p:handoutMasterIdLst>
  <p:sldIdLst>
    <p:sldId id="283" r:id="rId6"/>
    <p:sldId id="285" r:id="rId7"/>
    <p:sldId id="286" r:id="rId8"/>
    <p:sldId id="288" r:id="rId9"/>
    <p:sldId id="289" r:id="rId10"/>
    <p:sldId id="290" r:id="rId11"/>
    <p:sldId id="291" r:id="rId12"/>
    <p:sldId id="292" r:id="rId13"/>
    <p:sldId id="293" r:id="rId14"/>
    <p:sldId id="294" r:id="rId15"/>
    <p:sldId id="295" r:id="rId16"/>
    <p:sldId id="296" r:id="rId17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067CF6B-3CCF-4499-B505-AFF9F20FDB5B}" v="278" dt="2020-05-31T15:36:19.451"/>
    <p1510:client id="{90F9D187-CE35-4678-8C30-E922ADD06A33}" v="103" dt="2020-08-10T08:14:48.75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771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1040" y="17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microsoft.com/office/2015/10/relationships/revisionInfo" Target="revisionInfo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>
            <a:extLst>
              <a:ext uri="{FF2B5EF4-FFF2-40B4-BE49-F238E27FC236}">
                <a16:creationId xmlns:a16="http://schemas.microsoft.com/office/drawing/2014/main" id="{27A9BD15-CE09-47AC-B221-CA61FDC846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cs-CZ" dirty="0" err="1"/>
              <a:t>rhe</a:t>
            </a:r>
            <a:endParaRPr lang="cs-CZ" dirty="0"/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F558004F-6F7F-4C04-8B02-C17BB2F0E82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97FD9D-AE12-415B-9A36-A12897260BAF}" type="datetimeFigureOut">
              <a:rPr lang="cs-CZ" smtClean="0"/>
              <a:t>05.10.2022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FC3AEFDC-FDE8-4754-A8C6-E0FD6A7E5F6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DEE66969-4643-46A4-B302-F7319A22B71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BC72FA-23D5-4238-834D-E2A27AF48DE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973690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63A614-D94B-45B8-80AB-CECDDC57E7D3}" type="datetimeFigureOut">
              <a:rPr lang="cs-CZ" smtClean="0"/>
              <a:t>05.10.2022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83AA26-EC03-4D44-B268-9513B521F5F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3210272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E8BDC98-C388-4C99-883B-79E31413E8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E1600A9B-2329-453A-82A1-0F2A983EEF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4F60E02-F2D1-4B2D-8F52-94FF9ECE4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036F0-2AF5-4D25-BC28-08EF2F23FD0A}" type="datetime1">
              <a:rPr lang="cs-CZ" smtClean="0"/>
              <a:t>05.10.2022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346D8AC4-D759-4FAC-B138-104682E09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0DCF3EEA-A151-433B-B17A-42A8AA32C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37686-DA5A-488B-953D-7DCF62ADF8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49572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10051CB-29D1-4BB8-9BCF-81054E7DB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56C8BDCC-81A2-4807-8965-F4596CCB82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78E63AD9-CFE5-4FC9-9754-EF6AF6A03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F6B9D-C445-4254-85D6-1039F54AD86D}" type="datetime1">
              <a:rPr lang="cs-CZ" smtClean="0"/>
              <a:t>05.10.2022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ABCBD88-536D-43C7-8EF7-74B654B00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1344A92D-4574-460D-9921-E0B1A5174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37686-DA5A-488B-953D-7DCF62ADF8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70832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66A88A75-995E-4858-92A8-868892FB25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7B57A113-027A-4DF1-B0D9-08FDD8D02A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48A60E0B-AE80-4D27-B5DC-3FD91F956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588F6-5081-4288-AC9D-B4C79B17BAC5}" type="datetime1">
              <a:rPr lang="cs-CZ" smtClean="0"/>
              <a:t>05.10.2022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A1D84491-A845-4B58-A31D-D9E3A658C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5EB9F88-D304-4C57-8025-9133CCE9A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37686-DA5A-488B-953D-7DCF62ADF8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467214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367D3D4-0E74-4349-A0AC-2925E114C3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271807F2-BEB8-4CEC-982A-ED450F5950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447BFB3D-A247-4394-BB9D-1918F75DD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FB8F2-E4A2-4BCA-9B50-E8277A84C105}" type="datetime1">
              <a:rPr lang="cs-CZ" smtClean="0"/>
              <a:t>05.10.2022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558E4DBF-1A94-4266-9770-90B7FB654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4240DCB5-4FA9-4173-B03E-F04770B8D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BC48A-70D4-478E-A0A9-75D9DF54B61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126864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A5E27EC-6734-4FAA-B557-891267363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9389DFD-5DAD-4201-8DEC-518734F6DF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E6F47F8C-B7B9-4C0B-9437-65EFDD404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5D968-83E4-4473-B3B0-47D503D83537}" type="datetime1">
              <a:rPr lang="cs-CZ" smtClean="0"/>
              <a:t>05.10.2022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2554CD0F-F56C-480E-8A9B-6E3FA602D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B20EFE23-38D5-488B-A1CA-2BA771EA7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BC48A-70D4-478E-A0A9-75D9DF54B61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671174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3EABA21-E28F-460A-AF21-C66C8E06F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1C1591DA-024F-4AB8-AE5B-7BC997DBEF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9E20EA9D-9007-46D8-8D61-D4943B920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17C95-F17F-4F7C-BBD3-6AFF666A5E1D}" type="datetime1">
              <a:rPr lang="cs-CZ" smtClean="0"/>
              <a:t>05.10.2022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F04B0DA1-D43F-4A23-9C29-D8A9DCC22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36247901-92D2-4A25-820F-04A953F09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BC48A-70D4-478E-A0A9-75D9DF54B61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168319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1D27FCB-0A73-46BA-8C50-E86A8051B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DBAC72E-5F4A-4F12-82F5-EA5063CC05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567A20B1-3ADC-4115-83A3-BBB89A0AE3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8A3CDCB7-AD47-4D03-AEC5-CCD5113D6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C768B-B35A-4154-B7C3-E461FCCA4CE5}" type="datetime1">
              <a:rPr lang="cs-CZ" smtClean="0"/>
              <a:t>05.10.2022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F912AFB1-5129-4116-BE3B-ED9408EC1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62C08178-6928-4BBB-8DAC-91A4BFF1A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BC48A-70D4-478E-A0A9-75D9DF54B61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60414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3B4313F-2C1C-402F-B274-35181CB52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265489DD-AF15-4273-82E3-188DB3D494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867BAA61-9F99-429C-86D9-4889A5758F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40C6D443-6F11-4D18-85CB-363633FDBE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8D1E874C-C352-4376-A498-582C4DED55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EA2BB3E0-9547-4F90-AA85-402DC1D21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3993F-19B7-443B-8897-46DEC1DECB3C}" type="datetime1">
              <a:rPr lang="cs-CZ" smtClean="0"/>
              <a:t>05.10.2022</a:t>
            </a:fld>
            <a:endParaRPr lang="cs-CZ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56A9CB7E-6D17-4B2D-9E56-F78FB16DC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859FA31B-FE8C-41CF-8F68-B06D368C8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BC48A-70D4-478E-A0A9-75D9DF54B61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661178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8CD0C2E-71E4-4424-A4E3-53EE9B102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108700F6-055E-4294-B9B8-C9471ABD4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250CA-BEAD-41AF-B4A7-710D80DEDD85}" type="datetime1">
              <a:rPr lang="cs-CZ" smtClean="0"/>
              <a:t>05.10.2022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8BA6C742-4B45-413C-8155-1170827D1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7E13B103-12AA-4542-886C-81DEB4772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BC48A-70D4-478E-A0A9-75D9DF54B61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150118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1CC8D288-027F-4533-B320-30539A5F6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64996-3AF1-4174-A140-DBF20DBE88F5}" type="datetime1">
              <a:rPr lang="cs-CZ" smtClean="0"/>
              <a:t>05.10.2022</a:t>
            </a:fld>
            <a:endParaRPr lang="cs-CZ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0DD955DF-8328-4105-AED1-E66E4453C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3EE1B71F-4C9E-49F2-B930-BDA26FE2E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BC48A-70D4-478E-A0A9-75D9DF54B61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186723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DAD15F3-8F62-4C0F-A20E-C00FC52B8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3824BB8-CC79-48CD-AB0F-B6798FB49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15EEC7C8-A365-4BB0-952D-393332387A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DF8AF85D-2004-4741-89DD-483C71CEA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1A00B-F03D-4638-8DA7-E810D2C361CF}" type="datetime1">
              <a:rPr lang="cs-CZ" smtClean="0"/>
              <a:t>05.10.2022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62FB2122-D2AF-483A-BE61-2DAC53B00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085FDDBF-9516-4BC5-B7E9-04D3A4B6D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BC48A-70D4-478E-A0A9-75D9DF54B61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12440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CBA2D8-9BB3-4260-852B-8782426B7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564DC54-2936-4AD3-9211-116B4C493A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07003EF8-4445-4AC4-98BA-098018FBB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E316F59F-A63E-4905-B787-C68437A620E5}" type="datetime1">
              <a:rPr lang="cs-CZ" smtClean="0"/>
              <a:t>05.10.2022</a:t>
            </a:fld>
            <a:endParaRPr lang="cs-CZ" dirty="0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74BFAA9C-EF39-4504-8A8F-047BB22B3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C779E4EA-3AA8-4F9A-9EFB-B70AE54B5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37686-DA5A-488B-953D-7DCF62ADF810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7741474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5C33696-98FB-4FA4-8D74-75BEEDFA8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8DD040A7-6754-4CEC-A3DD-A585BE478E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55FC45DB-DD74-4E94-912C-2036D1775D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E0CD8EF2-FED1-450C-893D-F13E6E161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9DF9F-DBBE-4D85-943D-024E9B97890F}" type="datetime1">
              <a:rPr lang="cs-CZ" smtClean="0"/>
              <a:t>05.10.2022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2E06F45D-D11A-4BC2-9F99-1E642F88D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5050EFD3-1DC9-4926-9DCB-1192455F5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BC48A-70D4-478E-A0A9-75D9DF54B61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257336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CCA2D86-436C-40E8-BC25-7BC396391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0390341F-F293-4E0E-9A6F-E1F98264EE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3515BA96-8D51-4132-84BD-13F0239D7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9F9E0-18E3-4315-B16F-1435CB30B54F}" type="datetime1">
              <a:rPr lang="cs-CZ" smtClean="0"/>
              <a:t>05.10.2022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C5269801-F4B5-4AA0-8438-71EB836BC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FF74B54-C1B5-4511-AFB4-AD3B3F920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BC48A-70D4-478E-A0A9-75D9DF54B61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2016983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B16045C1-052E-4602-B006-D9BAEFA3BA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B59ECA4F-587C-4078-8845-2A2FD08546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54DB2F6-F2C8-4D70-B70E-1DB5335D6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7AC29-F8A6-4F74-A564-180902BBC325}" type="datetime1">
              <a:rPr lang="cs-CZ" smtClean="0"/>
              <a:t>05.10.2022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0AB7829C-3B75-4005-AB35-CCF4E7BDC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3E84B3E4-6EEF-4C6A-91F6-383AC01AD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BC48A-70D4-478E-A0A9-75D9DF54B61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85127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4E8F1AA-C012-40DD-BEF4-0961DFD5F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1C30FE16-F572-4D40-BD5B-115C3353AA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76632374-7FCD-4A2D-9251-A4C3A450D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0ECC8-81FD-404F-8618-AF2CE982DFB9}" type="datetime1">
              <a:rPr lang="cs-CZ" smtClean="0"/>
              <a:t>05.10.2022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CBA94619-F828-4FBB-B806-D49E988B9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26AE168E-417D-4542-B5E3-426C8FF26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37686-DA5A-488B-953D-7DCF62ADF8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9635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0FFA2D2-F91D-416C-B1BE-85D499CB3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54919C4-948D-4619-8E27-1224979603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0A445F4A-CF02-4065-A9DE-EC18462B23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5226455E-CD20-4616-BAF7-D3CE27585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6F09D-E317-4A2F-A1BA-2DC8D417E5BC}" type="datetime1">
              <a:rPr lang="cs-CZ" smtClean="0"/>
              <a:t>05.10.2022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CA7E5B84-AC2A-4B30-80B1-E7A982D22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A8AA9E5F-5501-425D-A70B-1221BFF5F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37686-DA5A-488B-953D-7DCF62ADF8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27832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8A5D015-DD35-4CC9-95C9-0104F9659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3A892216-D21A-4F4E-8E2C-A0CF299F02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CBB77331-A617-459C-B44F-95137567A8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F6566573-85CD-4AAF-A572-4CE5751E70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659EDEB0-C95F-4EB2-B589-E5EF97AFC8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582C0C0C-B563-4F30-B810-B4858FE81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39A90-2727-4345-B98F-2B616E5D1E48}" type="datetime1">
              <a:rPr lang="cs-CZ" smtClean="0"/>
              <a:t>05.10.2022</a:t>
            </a:fld>
            <a:endParaRPr lang="cs-CZ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3D4199BB-E2DB-4F2C-B378-A6C11112C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8E4D2156-94BE-49D4-9476-C17100708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37686-DA5A-488B-953D-7DCF62ADF8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10421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198C3A0-1FCE-4C6B-9C96-845307FA0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CF170573-9E05-4A69-B4C5-5DCF5C24E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ABF11-D7E0-404A-83C2-FA68E7CB2AE1}" type="datetime1">
              <a:rPr lang="cs-CZ" smtClean="0"/>
              <a:t>05.10.2022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36059609-D5DA-45FD-8891-BEA1911E1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73FA3A2F-A32F-4620-81B8-8CF991E88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37686-DA5A-488B-953D-7DCF62ADF8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63584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C5D23694-689D-4739-A6FC-ECDE97171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5F17A-C03B-4272-BD7A-964242506AFD}" type="datetime1">
              <a:rPr lang="cs-CZ" smtClean="0"/>
              <a:t>05.10.2022</a:t>
            </a:fld>
            <a:endParaRPr lang="cs-CZ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36D8932A-2012-460F-96F3-34D6D681F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F7AD3C37-19D7-4746-BA70-6554C128F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37686-DA5A-488B-953D-7DCF62ADF8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01730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BE10E1B-8294-4E26-A6A1-93ECB7C5D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38D87C5-3170-4441-B3B2-4F5CA1E74A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3AD2EE31-6E0F-4302-A95E-11FDF00A53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A428323E-4B3E-4218-A5FD-75CF9467E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AE243-5CF9-49AF-ABEA-F867C0B8401C}" type="datetime1">
              <a:rPr lang="cs-CZ" smtClean="0"/>
              <a:t>05.10.2022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9EA6D0D7-E93C-4DB5-BFA6-AD9248956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C36BAAB1-2226-4A7D-89D2-FCAECAC91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37686-DA5A-488B-953D-7DCF62ADF8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15261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E810B42-47EE-4556-BAA5-FBB8A5AA6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AC09E4F1-400D-4658-8CD6-AAC881A3AA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8BFE3108-A4DF-447F-94CE-6CFFC70F39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AF9CF335-CAA3-45EF-B5A0-C42E6509A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A35BA-4274-4D48-8995-CCA233B9B9F9}" type="datetime1">
              <a:rPr lang="cs-CZ" smtClean="0"/>
              <a:t>05.10.2022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2F9C48C9-BB24-4FB2-95B7-61FCC8CB5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D6D23041-8556-43F4-8B75-AE60BCD9E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37686-DA5A-488B-953D-7DCF62ADF8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39517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5C51E9A3-81BB-475A-BE48-8C33FF251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A39F16F2-EC76-4B26-98C3-6EFAAD7D8B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F6400F27-A90F-4054-8474-12652ED44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EF2676-9FD6-443C-A723-8CEE4DA5F596}" type="datetime1">
              <a:rPr lang="cs-CZ" smtClean="0"/>
              <a:t>05.10.2022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E69638C0-1F91-441B-9CD4-4030772E17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C535F8CE-FC3B-43B6-9165-E597D3EF50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537686-DA5A-488B-953D-7DCF62ADF8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76571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198D89EC-93EF-49C7-8426-84D53F440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4F21D408-E27D-431E-AF0E-D6EBC76D59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94EF2DEB-6D82-4D8A-A078-D099DB45A1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120C67-13C4-4556-9C50-63193EAE4EC0}" type="datetime1">
              <a:rPr lang="cs-CZ" smtClean="0"/>
              <a:t>05.10.2022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40244ACA-3863-411C-9D65-EE78F205E5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A64124F1-13B9-4E59-B6B5-CC1FCA7073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6BC48A-70D4-478E-A0A9-75D9DF54B61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2297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c_standard_library/c_function_printf.htm" TargetMode="External"/><Relationship Id="rId2" Type="http://schemas.openxmlformats.org/officeDocument/2006/relationships/hyperlink" Target="https://www.tutorialspoint.com/cprogramming/index.htm" TargetMode="Externa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www.onlinegdb.com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32771A7-96B3-F54D-9D03-8F3881CF25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cs-CZ" cap="small" dirty="0"/>
              <a:t>OPAKOVÁNÍ C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6B790AE9-B784-744F-AF6F-74413BEFEB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/>
              <a:t>Stručně…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0EB76FA0-9197-CC4B-8CB9-AB24ED50D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036F0-2AF5-4D25-BC28-08EF2F23FD0A}" type="datetime1">
              <a:rPr lang="cs-CZ" smtClean="0"/>
              <a:t>05.10.2022</a:t>
            </a:fld>
            <a:endParaRPr lang="cs-CZ" dirty="0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1776A2F0-2D88-2044-90DB-63CBA54E0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dirty="0"/>
              <a:t>Školní rok 2021/22</a:t>
            </a:r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132FE2AC-18EF-C04A-81B8-B1F034F5E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37686-DA5A-488B-953D-7DCF62ADF810}" type="slidenum">
              <a:rPr lang="cs-CZ" smtClean="0"/>
              <a:t>1</a:t>
            </a:fld>
            <a:endParaRPr lang="cs-CZ"/>
          </a:p>
        </p:txBody>
      </p:sp>
      <p:pic>
        <p:nvPicPr>
          <p:cNvPr id="7" name="Obrázek 6" descr="Obsah obrázku nůž&#10;&#10;Popis byl vytvořen automaticky">
            <a:extLst>
              <a:ext uri="{FF2B5EF4-FFF2-40B4-BE49-F238E27FC236}">
                <a16:creationId xmlns:a16="http://schemas.microsoft.com/office/drawing/2014/main" id="{21C2926F-E6AE-A64C-9B1B-7CAD3468E9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6400" y="136525"/>
            <a:ext cx="2743200" cy="678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670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EA4D521-2622-0848-BFC7-D508A3535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1400" y="1"/>
            <a:ext cx="8610600" cy="880532"/>
          </a:xfrm>
        </p:spPr>
        <p:txBody>
          <a:bodyPr/>
          <a:lstStyle/>
          <a:p>
            <a:r>
              <a:rPr lang="cs-CZ" dirty="0"/>
              <a:t>Cykly (</a:t>
            </a:r>
            <a:r>
              <a:rPr lang="cs-CZ" dirty="0" err="1"/>
              <a:t>while</a:t>
            </a:r>
            <a:r>
              <a:rPr lang="cs-CZ" dirty="0"/>
              <a:t>, do </a:t>
            </a:r>
            <a:r>
              <a:rPr lang="cs-CZ" dirty="0" err="1"/>
              <a:t>while</a:t>
            </a:r>
            <a:r>
              <a:rPr lang="cs-CZ" dirty="0"/>
              <a:t>)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4DE9DF5-807E-6147-85E6-9738E694B8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1400" y="880531"/>
            <a:ext cx="8610600" cy="597746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cs-CZ" sz="1800" dirty="0"/>
              <a:t>Cykly </a:t>
            </a:r>
            <a:r>
              <a:rPr lang="cs-CZ" sz="1800" dirty="0" err="1"/>
              <a:t>while</a:t>
            </a:r>
            <a:r>
              <a:rPr lang="cs-CZ" sz="1800" dirty="0"/>
              <a:t> a do </a:t>
            </a:r>
            <a:r>
              <a:rPr lang="cs-CZ" sz="1800" dirty="0" err="1"/>
              <a:t>while</a:t>
            </a:r>
            <a:r>
              <a:rPr lang="cs-CZ" sz="1800" dirty="0"/>
              <a:t> budou provádět svojí část kódu dokud jejich podmínka bude pravdivá.</a:t>
            </a:r>
          </a:p>
          <a:p>
            <a:pPr>
              <a:lnSpc>
                <a:spcPct val="100000"/>
              </a:lnSpc>
            </a:pPr>
            <a:r>
              <a:rPr lang="cs-CZ" sz="1800" dirty="0"/>
              <a:t>Jak vytvoříme nekonečný cyklus?</a:t>
            </a:r>
          </a:p>
          <a:p>
            <a:pPr lvl="1">
              <a:lnSpc>
                <a:spcPct val="100000"/>
              </a:lnSpc>
            </a:pPr>
            <a:r>
              <a:rPr lang="cs-CZ" sz="1800" dirty="0"/>
              <a:t>Nekonečný program (cyklus) můžete ukončit stisknutím </a:t>
            </a:r>
            <a:r>
              <a:rPr lang="cs-CZ" sz="1800" dirty="0" err="1"/>
              <a:t>Ctrl+C</a:t>
            </a:r>
            <a:r>
              <a:rPr lang="cs-CZ" sz="1800" dirty="0"/>
              <a:t>.</a:t>
            </a:r>
          </a:p>
          <a:p>
            <a:pPr lvl="2"/>
            <a:endParaRPr lang="cs-CZ" dirty="0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4FF53C60-D670-344F-9F46-C503DC28D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BC48A-70D4-478E-A0A9-75D9DF54B614}" type="slidenum">
              <a:rPr lang="cs-CZ" smtClean="0"/>
              <a:t>10</a:t>
            </a:fld>
            <a:endParaRPr lang="cs-CZ"/>
          </a:p>
        </p:txBody>
      </p:sp>
      <p:pic>
        <p:nvPicPr>
          <p:cNvPr id="7" name="Obrázek 6">
            <a:extLst>
              <a:ext uri="{FF2B5EF4-FFF2-40B4-BE49-F238E27FC236}">
                <a16:creationId xmlns:a16="http://schemas.microsoft.com/office/drawing/2014/main" id="{E43A6654-AA25-494B-A50F-4A4F97A4E1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581400" cy="3410348"/>
          </a:xfrm>
          <a:prstGeom prst="rect">
            <a:avLst/>
          </a:prstGeom>
        </p:spPr>
      </p:pic>
      <p:pic>
        <p:nvPicPr>
          <p:cNvPr id="8" name="Obrázek 7">
            <a:extLst>
              <a:ext uri="{FF2B5EF4-FFF2-40B4-BE49-F238E27FC236}">
                <a16:creationId xmlns:a16="http://schemas.microsoft.com/office/drawing/2014/main" id="{0FC5F81A-EE6B-3948-A404-6F6B128923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468460"/>
            <a:ext cx="3581400" cy="3389539"/>
          </a:xfrm>
          <a:prstGeom prst="rect">
            <a:avLst/>
          </a:prstGeom>
        </p:spPr>
      </p:pic>
      <p:pic>
        <p:nvPicPr>
          <p:cNvPr id="9" name="Obrázek 8">
            <a:extLst>
              <a:ext uri="{FF2B5EF4-FFF2-40B4-BE49-F238E27FC236}">
                <a16:creationId xmlns:a16="http://schemas.microsoft.com/office/drawing/2014/main" id="{D5527CC6-4DCE-D749-B76C-6B4C27BF7F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3194" y="2370250"/>
            <a:ext cx="2585045" cy="3986100"/>
          </a:xfrm>
          <a:prstGeom prst="rect">
            <a:avLst/>
          </a:prstGeom>
        </p:spPr>
      </p:pic>
      <p:sp>
        <p:nvSpPr>
          <p:cNvPr id="10" name="TextovéPole 9">
            <a:extLst>
              <a:ext uri="{FF2B5EF4-FFF2-40B4-BE49-F238E27FC236}">
                <a16:creationId xmlns:a16="http://schemas.microsoft.com/office/drawing/2014/main" id="{40852704-A6F9-364B-8D2B-B598055BE1F8}"/>
              </a:ext>
            </a:extLst>
          </p:cNvPr>
          <p:cNvSpPr txBox="1"/>
          <p:nvPr/>
        </p:nvSpPr>
        <p:spPr>
          <a:xfrm>
            <a:off x="6330033" y="4040134"/>
            <a:ext cx="4837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Vývojový diagram pro </a:t>
            </a:r>
            <a:r>
              <a:rPr lang="cs-CZ" dirty="0" err="1"/>
              <a:t>while</a:t>
            </a:r>
            <a:r>
              <a:rPr lang="cs-CZ" dirty="0"/>
              <a:t>.</a:t>
            </a:r>
          </a:p>
          <a:p>
            <a:r>
              <a:rPr lang="cs-CZ" dirty="0"/>
              <a:t>Jak bude vypadat vývojový diagram pro do </a:t>
            </a:r>
            <a:r>
              <a:rPr lang="cs-CZ" dirty="0" err="1"/>
              <a:t>while</a:t>
            </a:r>
            <a:r>
              <a:rPr lang="cs-CZ" dirty="0"/>
              <a:t>?</a:t>
            </a:r>
          </a:p>
        </p:txBody>
      </p:sp>
      <p:sp>
        <p:nvSpPr>
          <p:cNvPr id="11" name="TextovéPole 10">
            <a:extLst>
              <a:ext uri="{FF2B5EF4-FFF2-40B4-BE49-F238E27FC236}">
                <a16:creationId xmlns:a16="http://schemas.microsoft.com/office/drawing/2014/main" id="{F35F6FBB-DD5D-524C-95C8-5334E332376D}"/>
              </a:ext>
            </a:extLst>
          </p:cNvPr>
          <p:cNvSpPr txBox="1"/>
          <p:nvPr/>
        </p:nvSpPr>
        <p:spPr>
          <a:xfrm>
            <a:off x="6330033" y="2370249"/>
            <a:ext cx="586196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Cyklus lze ovlivnit následujícími příkazy: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 err="1"/>
              <a:t>break</a:t>
            </a:r>
            <a:r>
              <a:rPr lang="cs-CZ" dirty="0"/>
              <a:t> – zastaví cyklus a bude pokračovat v kódu za cyklem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 err="1"/>
              <a:t>continue</a:t>
            </a:r>
            <a:r>
              <a:rPr lang="cs-CZ" dirty="0"/>
              <a:t> – přeskočí aktuální iteraci cyklu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cs-CZ" dirty="0"/>
              <a:t>Lze tak například přeskočit výpočet 1/</a:t>
            </a:r>
            <a:r>
              <a:rPr lang="cs-CZ" dirty="0" err="1"/>
              <a:t>x</a:t>
            </a:r>
            <a:r>
              <a:rPr lang="cs-CZ" dirty="0"/>
              <a:t> když se </a:t>
            </a:r>
            <a:r>
              <a:rPr lang="cs-CZ" dirty="0" err="1"/>
              <a:t>x</a:t>
            </a:r>
            <a:r>
              <a:rPr lang="cs-CZ" dirty="0"/>
              <a:t> = 0, aby program nevyhodil chybu.</a:t>
            </a:r>
          </a:p>
        </p:txBody>
      </p:sp>
    </p:spTree>
    <p:extLst>
      <p:ext uri="{BB962C8B-B14F-4D97-AF65-F5344CB8AC3E}">
        <p14:creationId xmlns:p14="http://schemas.microsoft.com/office/powerpoint/2010/main" val="7462851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D265267-86D8-8841-BFCD-6C445B2C2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72" y="207691"/>
            <a:ext cx="6989188" cy="885230"/>
          </a:xfrm>
        </p:spPr>
        <p:txBody>
          <a:bodyPr/>
          <a:lstStyle/>
          <a:p>
            <a:r>
              <a:rPr lang="cs-CZ" dirty="0"/>
              <a:t>Cykly (</a:t>
            </a:r>
            <a:r>
              <a:rPr lang="cs-CZ" dirty="0" err="1"/>
              <a:t>for</a:t>
            </a:r>
            <a:r>
              <a:rPr lang="cs-CZ" dirty="0"/>
              <a:t>)</a:t>
            </a:r>
          </a:p>
        </p:txBody>
      </p:sp>
      <p:pic>
        <p:nvPicPr>
          <p:cNvPr id="7" name="Zástupný obsah 6">
            <a:extLst>
              <a:ext uri="{FF2B5EF4-FFF2-40B4-BE49-F238E27FC236}">
                <a16:creationId xmlns:a16="http://schemas.microsoft.com/office/drawing/2014/main" id="{E5F0AC09-259E-3F46-915A-9775A7ABB0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59541" y="136524"/>
            <a:ext cx="4716751" cy="6640343"/>
          </a:xfrm>
        </p:spPr>
      </p:pic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6A9B5931-90E3-084B-91D5-E483A6C6E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BC48A-70D4-478E-A0A9-75D9DF54B614}" type="slidenum">
              <a:rPr lang="cs-CZ" smtClean="0"/>
              <a:t>11</a:t>
            </a:fld>
            <a:endParaRPr lang="cs-CZ"/>
          </a:p>
        </p:txBody>
      </p:sp>
      <p:pic>
        <p:nvPicPr>
          <p:cNvPr id="8" name="Obrázek 7">
            <a:extLst>
              <a:ext uri="{FF2B5EF4-FFF2-40B4-BE49-F238E27FC236}">
                <a16:creationId xmlns:a16="http://schemas.microsoft.com/office/drawing/2014/main" id="{5A7C0560-AF4A-424E-8332-F40DCED43F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103793"/>
            <a:ext cx="4709824" cy="3754207"/>
          </a:xfrm>
          <a:prstGeom prst="rect">
            <a:avLst/>
          </a:prstGeom>
        </p:spPr>
      </p:pic>
      <p:pic>
        <p:nvPicPr>
          <p:cNvPr id="9" name="Obrázek 8">
            <a:extLst>
              <a:ext uri="{FF2B5EF4-FFF2-40B4-BE49-F238E27FC236}">
                <a16:creationId xmlns:a16="http://schemas.microsoft.com/office/drawing/2014/main" id="{74E4B710-4558-8F4B-A851-3A39C1F341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9823" y="3111500"/>
            <a:ext cx="2366837" cy="3750270"/>
          </a:xfrm>
          <a:prstGeom prst="rect">
            <a:avLst/>
          </a:prstGeom>
        </p:spPr>
      </p:pic>
      <p:sp>
        <p:nvSpPr>
          <p:cNvPr id="11" name="TextovéPole 10">
            <a:extLst>
              <a:ext uri="{FF2B5EF4-FFF2-40B4-BE49-F238E27FC236}">
                <a16:creationId xmlns:a16="http://schemas.microsoft.com/office/drawing/2014/main" id="{AC73796B-9225-4C4D-8D2D-2F75D8CAAEB1}"/>
              </a:ext>
            </a:extLst>
          </p:cNvPr>
          <p:cNvSpPr txBox="1"/>
          <p:nvPr/>
        </p:nvSpPr>
        <p:spPr>
          <a:xfrm>
            <a:off x="87472" y="1184552"/>
            <a:ext cx="698918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2800" dirty="0"/>
              <a:t>Cyklus </a:t>
            </a:r>
            <a:r>
              <a:rPr lang="cs-CZ" sz="2800" dirty="0" err="1"/>
              <a:t>for</a:t>
            </a:r>
            <a:r>
              <a:rPr lang="cs-CZ" sz="2800" dirty="0"/>
              <a:t> se hodí na procházení polí.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2800" dirty="0"/>
              <a:t>Každý </a:t>
            </a:r>
            <a:r>
              <a:rPr lang="cs-CZ" sz="2800" dirty="0" err="1"/>
              <a:t>for</a:t>
            </a:r>
            <a:r>
              <a:rPr lang="cs-CZ" sz="2800" dirty="0"/>
              <a:t> se dá přepsat na </a:t>
            </a:r>
            <a:r>
              <a:rPr lang="cs-CZ" sz="2800" dirty="0" err="1"/>
              <a:t>while</a:t>
            </a:r>
            <a:r>
              <a:rPr lang="cs-CZ" sz="2800" dirty="0"/>
              <a:t> a obráceně.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2800" dirty="0"/>
              <a:t>Lze také využívat </a:t>
            </a:r>
            <a:r>
              <a:rPr lang="cs-CZ" sz="2800" dirty="0" err="1"/>
              <a:t>break</a:t>
            </a:r>
            <a:r>
              <a:rPr lang="cs-CZ" sz="2800" dirty="0"/>
              <a:t> a </a:t>
            </a:r>
            <a:r>
              <a:rPr lang="cs-CZ" sz="2800" dirty="0" err="1"/>
              <a:t>continue</a:t>
            </a:r>
            <a:r>
              <a:rPr lang="cs-CZ" sz="2800" dirty="0"/>
              <a:t>.</a:t>
            </a:r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FE73E205-2AFA-C143-A37F-E4D3DFEAE2DB}"/>
              </a:ext>
            </a:extLst>
          </p:cNvPr>
          <p:cNvSpPr txBox="1"/>
          <p:nvPr/>
        </p:nvSpPr>
        <p:spPr>
          <a:xfrm>
            <a:off x="-1" y="2730691"/>
            <a:ext cx="7076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Program:					  Výstup:</a:t>
            </a:r>
          </a:p>
        </p:txBody>
      </p:sp>
    </p:spTree>
    <p:extLst>
      <p:ext uri="{BB962C8B-B14F-4D97-AF65-F5344CB8AC3E}">
        <p14:creationId xmlns:p14="http://schemas.microsoft.com/office/powerpoint/2010/main" val="25177583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BD4DE3F-4BB8-8947-A9CB-E9973784B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Odkazy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CE808AD-A7D3-4E4D-93BC-04A65A0ECB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err="1">
                <a:hlinkClick r:id="rId2"/>
              </a:rPr>
              <a:t>Tutorial</a:t>
            </a:r>
            <a:r>
              <a:rPr lang="cs-CZ" dirty="0">
                <a:hlinkClick r:id="rId2"/>
              </a:rPr>
              <a:t> na C (výrazně doporučeno)</a:t>
            </a:r>
            <a:endParaRPr lang="cs-CZ" dirty="0"/>
          </a:p>
          <a:p>
            <a:r>
              <a:rPr lang="cs-CZ" dirty="0">
                <a:hlinkClick r:id="rId3"/>
              </a:rPr>
              <a:t>Specifikace funkce </a:t>
            </a:r>
            <a:r>
              <a:rPr lang="cs-CZ" dirty="0" err="1">
                <a:hlinkClick r:id="rId3"/>
              </a:rPr>
              <a:t>printf</a:t>
            </a:r>
            <a:r>
              <a:rPr lang="cs-CZ" dirty="0">
                <a:hlinkClick r:id="rId3"/>
              </a:rPr>
              <a:t> (formátovací znaky)</a:t>
            </a:r>
            <a:endParaRPr lang="cs-CZ" dirty="0"/>
          </a:p>
          <a:p>
            <a:r>
              <a:rPr lang="cs-CZ" dirty="0">
                <a:hlinkClick r:id="rId4"/>
              </a:rPr>
              <a:t>Online GDB</a:t>
            </a:r>
            <a:endParaRPr lang="cs-CZ" dirty="0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E23AC159-D9CE-2141-B321-3D066B7AD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5D968-83E4-4473-B3B0-47D503D83537}" type="datetime1">
              <a:rPr lang="cs-CZ" smtClean="0"/>
              <a:t>05.10.2022</a:t>
            </a:fld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213B1F31-A7E6-FE43-B0C7-57037DED3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BC48A-70D4-478E-A0A9-75D9DF54B614}" type="slidenum">
              <a:rPr lang="cs-CZ" smtClean="0"/>
              <a:t>12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6309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C937E97-C977-E947-A428-AC67AAF30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516" y="365126"/>
            <a:ext cx="10948284" cy="907218"/>
          </a:xfrm>
        </p:spPr>
        <p:txBody>
          <a:bodyPr/>
          <a:lstStyle/>
          <a:p>
            <a:r>
              <a:rPr lang="cs-CZ" dirty="0"/>
              <a:t>Datové typy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3DF9F015-77F3-3B42-9BD8-82AB80334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6F59F-A63E-4905-B787-C68437A620E5}" type="datetime1">
              <a:rPr lang="cs-CZ" smtClean="0"/>
              <a:pPr/>
              <a:t>05.10.2022</a:t>
            </a:fld>
            <a:endParaRPr lang="cs-CZ" dirty="0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3C52E674-9B8F-4D4F-B0F2-57CE8894E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37686-DA5A-488B-953D-7DCF62ADF810}" type="slidenum">
              <a:rPr lang="cs-CZ" smtClean="0"/>
              <a:t>2</a:t>
            </a:fld>
            <a:endParaRPr lang="cs-CZ" dirty="0"/>
          </a:p>
        </p:txBody>
      </p:sp>
      <p:pic>
        <p:nvPicPr>
          <p:cNvPr id="8" name="Obrázek 7" descr="Obsah obrázku nůž&#10;&#10;Popis byl vytvořen automaticky">
            <a:extLst>
              <a:ext uri="{FF2B5EF4-FFF2-40B4-BE49-F238E27FC236}">
                <a16:creationId xmlns:a16="http://schemas.microsoft.com/office/drawing/2014/main" id="{CABE966F-48D1-4E45-9A01-B2577C2365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6400" y="136525"/>
            <a:ext cx="2743200" cy="678942"/>
          </a:xfrm>
          <a:prstGeom prst="rect">
            <a:avLst/>
          </a:prstGeom>
        </p:spPr>
      </p:pic>
      <p:pic>
        <p:nvPicPr>
          <p:cNvPr id="3" name="Obrázek 2">
            <a:extLst>
              <a:ext uri="{FF2B5EF4-FFF2-40B4-BE49-F238E27FC236}">
                <a16:creationId xmlns:a16="http://schemas.microsoft.com/office/drawing/2014/main" id="{F68AA67B-2B40-0E4B-AD1B-3188D37E39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516" y="1690688"/>
            <a:ext cx="7628986" cy="4665662"/>
          </a:xfrm>
          <a:prstGeom prst="rect">
            <a:avLst/>
          </a:prstGeom>
        </p:spPr>
      </p:pic>
      <p:sp>
        <p:nvSpPr>
          <p:cNvPr id="5" name="TextovéPole 4">
            <a:extLst>
              <a:ext uri="{FF2B5EF4-FFF2-40B4-BE49-F238E27FC236}">
                <a16:creationId xmlns:a16="http://schemas.microsoft.com/office/drawing/2014/main" id="{3C4CACBE-E0C9-7946-BE91-3B43ECE0D7B4}"/>
              </a:ext>
            </a:extLst>
          </p:cNvPr>
          <p:cNvSpPr txBox="1"/>
          <p:nvPr/>
        </p:nvSpPr>
        <p:spPr>
          <a:xfrm>
            <a:off x="8011353" y="1690688"/>
            <a:ext cx="418064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1 byte = 8 bitů</a:t>
            </a:r>
          </a:p>
          <a:p>
            <a:r>
              <a:rPr lang="cs-CZ" dirty="0"/>
              <a:t>1 </a:t>
            </a:r>
            <a:r>
              <a:rPr lang="cs-CZ" dirty="0" err="1"/>
              <a:t>char</a:t>
            </a:r>
            <a:r>
              <a:rPr lang="cs-CZ" dirty="0"/>
              <a:t> = 1 byte = 8 bitů</a:t>
            </a:r>
          </a:p>
          <a:p>
            <a:r>
              <a:rPr lang="cs-CZ" dirty="0"/>
              <a:t>1 </a:t>
            </a:r>
            <a:r>
              <a:rPr lang="cs-CZ" dirty="0" err="1"/>
              <a:t>char</a:t>
            </a:r>
            <a:r>
              <a:rPr lang="cs-CZ" dirty="0"/>
              <a:t> = např. 01001100 (L z ASCII tabulky)</a:t>
            </a:r>
          </a:p>
          <a:p>
            <a:endParaRPr lang="cs-CZ" dirty="0"/>
          </a:p>
          <a:p>
            <a:r>
              <a:rPr lang="cs-CZ" dirty="0" err="1"/>
              <a:t>void</a:t>
            </a:r>
            <a:r>
              <a:rPr lang="cs-CZ" dirty="0"/>
              <a:t> = datový typ bez velikosti </a:t>
            </a:r>
          </a:p>
          <a:p>
            <a:r>
              <a:rPr lang="cs-CZ" dirty="0"/>
              <a:t>(ukazatel bez velikosti viz. dále)</a:t>
            </a:r>
          </a:p>
          <a:p>
            <a:endParaRPr lang="cs-CZ" dirty="0"/>
          </a:p>
          <a:p>
            <a:r>
              <a:rPr lang="cs-CZ" dirty="0"/>
              <a:t>bin(11111111) = dec(255)</a:t>
            </a:r>
          </a:p>
          <a:p>
            <a:r>
              <a:rPr lang="cs-CZ" dirty="0"/>
              <a:t>0-255 = 256 hodnot</a:t>
            </a:r>
          </a:p>
          <a:p>
            <a:r>
              <a:rPr lang="cs-CZ" dirty="0"/>
              <a:t>(11111111)₂ = (1 × 2⁷) + (1 × 2⁶) + (1 × 2⁵) + (1 × 2⁴) + (1 × 2³) + (1 × 2²) + (1 × 2¹) + (1 × 2⁰) = (255)₁₀</a:t>
            </a:r>
          </a:p>
          <a:p>
            <a:endParaRPr lang="cs-CZ" dirty="0"/>
          </a:p>
          <a:p>
            <a:r>
              <a:rPr lang="cs-CZ" dirty="0"/>
              <a:t>C v základu nemá </a:t>
            </a:r>
            <a:r>
              <a:rPr lang="cs-CZ" dirty="0" err="1"/>
              <a:t>bool</a:t>
            </a:r>
            <a:r>
              <a:rPr lang="cs-CZ" dirty="0"/>
              <a:t> -&gt; je potřeba importovat knihovnu </a:t>
            </a:r>
            <a:r>
              <a:rPr lang="cs-CZ" dirty="0" err="1"/>
              <a:t>stdbool.h</a:t>
            </a:r>
            <a:endParaRPr lang="cs-CZ" dirty="0"/>
          </a:p>
        </p:txBody>
      </p:sp>
      <p:sp>
        <p:nvSpPr>
          <p:cNvPr id="10" name="Zástupný obsah 9">
            <a:extLst>
              <a:ext uri="{FF2B5EF4-FFF2-40B4-BE49-F238E27FC236}">
                <a16:creationId xmlns:a16="http://schemas.microsoft.com/office/drawing/2014/main" id="{9519D9FA-BE28-BA42-8E78-2206EC2354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5516" y="1193690"/>
            <a:ext cx="7275444" cy="547281"/>
          </a:xfrm>
        </p:spPr>
        <p:txBody>
          <a:bodyPr/>
          <a:lstStyle/>
          <a:p>
            <a:r>
              <a:rPr lang="cs-CZ" dirty="0"/>
              <a:t>Datové typy určují velikost proměnné v paměti.</a:t>
            </a:r>
          </a:p>
        </p:txBody>
      </p:sp>
    </p:spTree>
    <p:extLst>
      <p:ext uri="{BB962C8B-B14F-4D97-AF65-F5344CB8AC3E}">
        <p14:creationId xmlns:p14="http://schemas.microsoft.com/office/powerpoint/2010/main" val="39071604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Obrázek 11" descr="Obsah obrázku text&#10;&#10;Popis byl vytvořen automaticky">
            <a:extLst>
              <a:ext uri="{FF2B5EF4-FFF2-40B4-BE49-F238E27FC236}">
                <a16:creationId xmlns:a16="http://schemas.microsoft.com/office/drawing/2014/main" id="{E88E77F0-CE6F-324B-88CB-A7D7723694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2480" y="140324"/>
            <a:ext cx="9167039" cy="6577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908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0F4CCB5-80B8-F044-9027-613DC3F18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17185"/>
          </a:xfrm>
        </p:spPr>
        <p:txBody>
          <a:bodyPr/>
          <a:lstStyle/>
          <a:p>
            <a:r>
              <a:rPr lang="cs-CZ" dirty="0"/>
              <a:t>Proměnné a konstanty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69BE67E-93D0-6D4B-9787-D69240D143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82310"/>
            <a:ext cx="5181600" cy="4594653"/>
          </a:xfrm>
        </p:spPr>
        <p:txBody>
          <a:bodyPr/>
          <a:lstStyle/>
          <a:p>
            <a:r>
              <a:rPr lang="cs-CZ" dirty="0"/>
              <a:t>Proměnnou založíme takto:</a:t>
            </a:r>
          </a:p>
          <a:p>
            <a:pPr lvl="1"/>
            <a:r>
              <a:rPr lang="cs-CZ" dirty="0"/>
              <a:t>typ název = hodnota;</a:t>
            </a:r>
          </a:p>
          <a:p>
            <a:pPr lvl="2"/>
            <a:r>
              <a:rPr lang="cs-CZ" dirty="0" err="1"/>
              <a:t>int</a:t>
            </a:r>
            <a:r>
              <a:rPr lang="cs-CZ" dirty="0"/>
              <a:t> a = 10, b = 0;</a:t>
            </a:r>
          </a:p>
          <a:p>
            <a:pPr lvl="2"/>
            <a:r>
              <a:rPr lang="cs-CZ" dirty="0" err="1"/>
              <a:t>float</a:t>
            </a:r>
            <a:r>
              <a:rPr lang="cs-CZ" dirty="0"/>
              <a:t> </a:t>
            </a:r>
            <a:r>
              <a:rPr lang="cs-CZ" dirty="0" err="1"/>
              <a:t>x</a:t>
            </a:r>
            <a:r>
              <a:rPr lang="cs-CZ" dirty="0"/>
              <a:t>, </a:t>
            </a:r>
            <a:r>
              <a:rPr lang="cs-CZ" dirty="0" err="1"/>
              <a:t>y</a:t>
            </a:r>
            <a:r>
              <a:rPr lang="cs-CZ" dirty="0"/>
              <a:t>;</a:t>
            </a:r>
          </a:p>
          <a:p>
            <a:pPr lvl="2"/>
            <a:r>
              <a:rPr lang="cs-CZ" dirty="0" err="1"/>
              <a:t>char</a:t>
            </a:r>
            <a:r>
              <a:rPr lang="cs-CZ" dirty="0"/>
              <a:t> c = ‘T‘;</a:t>
            </a:r>
          </a:p>
          <a:p>
            <a:pPr marL="0" indent="0">
              <a:buNone/>
            </a:pPr>
            <a:r>
              <a:rPr lang="cs-CZ" sz="1600" dirty="0"/>
              <a:t>&amp;a = adresa prvního bitu proměnné a (v paměti)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9CB3E364-38E6-EB4C-BCD2-B5F8BFFE44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34109" y="1582310"/>
            <a:ext cx="6496214" cy="4594653"/>
          </a:xfrm>
        </p:spPr>
        <p:txBody>
          <a:bodyPr/>
          <a:lstStyle/>
          <a:p>
            <a:r>
              <a:rPr lang="cs-CZ" dirty="0"/>
              <a:t>Konstantu založíme takto:</a:t>
            </a:r>
          </a:p>
          <a:p>
            <a:pPr lvl="1"/>
            <a:r>
              <a:rPr lang="cs-CZ" dirty="0" err="1"/>
              <a:t>const</a:t>
            </a:r>
            <a:r>
              <a:rPr lang="cs-CZ" dirty="0"/>
              <a:t> typ název = hodnota; </a:t>
            </a:r>
            <a:r>
              <a:rPr lang="cs-CZ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(konstantní proměnná, dá se změnit přes ukazatel)</a:t>
            </a:r>
          </a:p>
          <a:p>
            <a:pPr lvl="2"/>
            <a:r>
              <a:rPr lang="cs-CZ" dirty="0" err="1"/>
              <a:t>const</a:t>
            </a:r>
            <a:r>
              <a:rPr lang="cs-CZ" dirty="0"/>
              <a:t> </a:t>
            </a:r>
            <a:r>
              <a:rPr lang="cs-CZ" dirty="0" err="1"/>
              <a:t>int</a:t>
            </a:r>
            <a:r>
              <a:rPr lang="cs-CZ" dirty="0"/>
              <a:t> X = 100;</a:t>
            </a:r>
          </a:p>
          <a:p>
            <a:pPr lvl="2"/>
            <a:r>
              <a:rPr lang="cs-CZ" dirty="0" err="1"/>
              <a:t>const</a:t>
            </a:r>
            <a:r>
              <a:rPr lang="cs-CZ" dirty="0"/>
              <a:t> </a:t>
            </a:r>
            <a:r>
              <a:rPr lang="cs-CZ" dirty="0" err="1"/>
              <a:t>char</a:t>
            </a:r>
            <a:r>
              <a:rPr lang="cs-CZ" dirty="0"/>
              <a:t> C = ‘K‘;</a:t>
            </a:r>
          </a:p>
          <a:p>
            <a:pPr lvl="1"/>
            <a:r>
              <a:rPr lang="cs-CZ" dirty="0"/>
              <a:t>#</a:t>
            </a:r>
            <a:r>
              <a:rPr lang="cs-CZ" dirty="0" err="1"/>
              <a:t>define</a:t>
            </a:r>
            <a:r>
              <a:rPr lang="cs-CZ" dirty="0"/>
              <a:t> název hodnota (řeší preprocesor, neukládá se do paměti)</a:t>
            </a:r>
          </a:p>
          <a:p>
            <a:pPr lvl="2"/>
            <a:r>
              <a:rPr lang="cs-CZ" dirty="0"/>
              <a:t>#</a:t>
            </a:r>
            <a:r>
              <a:rPr lang="cs-CZ" dirty="0" err="1"/>
              <a:t>define</a:t>
            </a:r>
            <a:r>
              <a:rPr lang="cs-CZ" dirty="0"/>
              <a:t> X 100</a:t>
            </a:r>
          </a:p>
          <a:p>
            <a:pPr lvl="2"/>
            <a:r>
              <a:rPr lang="cs-CZ" dirty="0"/>
              <a:t>#</a:t>
            </a:r>
            <a:r>
              <a:rPr lang="cs-CZ" dirty="0" err="1"/>
              <a:t>define</a:t>
            </a:r>
            <a:r>
              <a:rPr lang="cs-CZ" dirty="0"/>
              <a:t> C ‘K‘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B220FD6E-2E25-7740-9416-A66F636F0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6F09D-E317-4A2F-A1BA-2DC8D417E5BC}" type="datetime1">
              <a:rPr lang="cs-CZ" smtClean="0"/>
              <a:t>05.10.2022</a:t>
            </a:fld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195FF77F-F3FE-A540-93D6-AD4CDE294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37686-DA5A-488B-953D-7DCF62ADF810}" type="slidenum">
              <a:rPr lang="cs-CZ" smtClean="0"/>
              <a:t>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56459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Obrázek 7">
            <a:extLst>
              <a:ext uri="{FF2B5EF4-FFF2-40B4-BE49-F238E27FC236}">
                <a16:creationId xmlns:a16="http://schemas.microsoft.com/office/drawing/2014/main" id="{2A90AE7F-D004-9E48-8D96-AB4AD8ED0A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9698" y="0"/>
            <a:ext cx="859260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5145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2D0C5AA-7DF4-B34F-A54D-1C5513438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Základní struktura</a:t>
            </a:r>
          </a:p>
        </p:txBody>
      </p:sp>
      <p:pic>
        <p:nvPicPr>
          <p:cNvPr id="7" name="Zástupný obsah 6">
            <a:extLst>
              <a:ext uri="{FF2B5EF4-FFF2-40B4-BE49-F238E27FC236}">
                <a16:creationId xmlns:a16="http://schemas.microsoft.com/office/drawing/2014/main" id="{CEE9A8B0-E17C-7241-B613-B7AE76CE57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68305"/>
            <a:ext cx="6633785" cy="4026824"/>
          </a:xfrm>
          <a:prstGeom prst="rect">
            <a:avLst/>
          </a:prstGeom>
        </p:spPr>
      </p:pic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52A4CC5-8FFC-C447-9F70-C75D35693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5D968-83E4-4473-B3B0-47D503D83537}" type="datetime1">
              <a:rPr lang="cs-CZ" smtClean="0"/>
              <a:t>05.10.2022</a:t>
            </a:fld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E8E4EAD5-F9C7-B54E-962F-D4153A807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BC48A-70D4-478E-A0A9-75D9DF54B614}" type="slidenum">
              <a:rPr lang="cs-CZ" smtClean="0"/>
              <a:t>6</a:t>
            </a:fld>
            <a:endParaRPr lang="cs-CZ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741432AE-0146-4747-AD08-DEE7FD36466C}"/>
              </a:ext>
            </a:extLst>
          </p:cNvPr>
          <p:cNvSpPr txBox="1"/>
          <p:nvPr/>
        </p:nvSpPr>
        <p:spPr>
          <a:xfrm>
            <a:off x="7986648" y="788422"/>
            <a:ext cx="40814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Přidání základní knihovny </a:t>
            </a:r>
          </a:p>
          <a:p>
            <a:r>
              <a:rPr lang="cs-CZ" dirty="0"/>
              <a:t>(musí být vždy pokud chceme používat nějaké funkce)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69B3DFDD-03BF-5242-843B-46F0C56BFD31}"/>
              </a:ext>
            </a:extLst>
          </p:cNvPr>
          <p:cNvSpPr txBox="1"/>
          <p:nvPr/>
        </p:nvSpPr>
        <p:spPr>
          <a:xfrm>
            <a:off x="7986648" y="1813660"/>
            <a:ext cx="29802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Hlavní funkce </a:t>
            </a:r>
            <a:r>
              <a:rPr lang="cs-CZ" dirty="0" err="1"/>
              <a:t>main</a:t>
            </a:r>
            <a:r>
              <a:rPr lang="cs-CZ" dirty="0"/>
              <a:t> </a:t>
            </a:r>
          </a:p>
          <a:p>
            <a:r>
              <a:rPr lang="cs-CZ" dirty="0"/>
              <a:t>(musí se vždy jmenovat </a:t>
            </a:r>
            <a:r>
              <a:rPr lang="cs-CZ" dirty="0" err="1"/>
              <a:t>main</a:t>
            </a:r>
            <a:r>
              <a:rPr lang="cs-CZ" dirty="0"/>
              <a:t>)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2C442915-668F-BD48-B6F1-EAFD4DFEB031}"/>
              </a:ext>
            </a:extLst>
          </p:cNvPr>
          <p:cNvSpPr txBox="1"/>
          <p:nvPr/>
        </p:nvSpPr>
        <p:spPr>
          <a:xfrm>
            <a:off x="7975047" y="3240006"/>
            <a:ext cx="35991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Samotný program, který se spustí.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/>
              <a:t>výpis textu „Hello, </a:t>
            </a:r>
            <a:r>
              <a:rPr lang="cs-CZ" dirty="0" err="1"/>
              <a:t>World</a:t>
            </a:r>
            <a:r>
              <a:rPr lang="cs-CZ" dirty="0"/>
              <a:t>!“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/>
              <a:t>\n je znak pro nový řádek (enter)</a:t>
            </a:r>
          </a:p>
        </p:txBody>
      </p:sp>
      <p:sp>
        <p:nvSpPr>
          <p:cNvPr id="11" name="TextovéPole 10">
            <a:extLst>
              <a:ext uri="{FF2B5EF4-FFF2-40B4-BE49-F238E27FC236}">
                <a16:creationId xmlns:a16="http://schemas.microsoft.com/office/drawing/2014/main" id="{09DFC139-9FCE-6945-B7DE-9BB035FB80B7}"/>
              </a:ext>
            </a:extLst>
          </p:cNvPr>
          <p:cNvSpPr txBox="1"/>
          <p:nvPr/>
        </p:nvSpPr>
        <p:spPr>
          <a:xfrm>
            <a:off x="7986648" y="4742821"/>
            <a:ext cx="31839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Návratová hodnota funkce </a:t>
            </a:r>
            <a:r>
              <a:rPr lang="cs-CZ" dirty="0" err="1"/>
              <a:t>main</a:t>
            </a:r>
            <a:endParaRPr lang="cs-CZ" dirty="0"/>
          </a:p>
          <a:p>
            <a:r>
              <a:rPr lang="cs-CZ" dirty="0"/>
              <a:t>(0 = vše ok)</a:t>
            </a:r>
          </a:p>
        </p:txBody>
      </p:sp>
      <p:sp>
        <p:nvSpPr>
          <p:cNvPr id="12" name="Pravá složená závorka 11">
            <a:extLst>
              <a:ext uri="{FF2B5EF4-FFF2-40B4-BE49-F238E27FC236}">
                <a16:creationId xmlns:a16="http://schemas.microsoft.com/office/drawing/2014/main" id="{F1A9EA25-76AC-C649-9B77-A0FFC6807059}"/>
              </a:ext>
            </a:extLst>
          </p:cNvPr>
          <p:cNvSpPr/>
          <p:nvPr/>
        </p:nvSpPr>
        <p:spPr>
          <a:xfrm>
            <a:off x="7138884" y="2803492"/>
            <a:ext cx="847763" cy="2431700"/>
          </a:xfrm>
          <a:prstGeom prst="rightBrace">
            <a:avLst>
              <a:gd name="adj1" fmla="val 40935"/>
              <a:gd name="adj2" fmla="val 26843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cxnSp>
        <p:nvCxnSpPr>
          <p:cNvPr id="14" name="Přímá spojovací šipka 13">
            <a:extLst>
              <a:ext uri="{FF2B5EF4-FFF2-40B4-BE49-F238E27FC236}">
                <a16:creationId xmlns:a16="http://schemas.microsoft.com/office/drawing/2014/main" id="{CDE06383-7188-2E4C-8B5E-22E46B39B7A7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4722726" y="1250087"/>
            <a:ext cx="3263922" cy="55253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Přímá spojovací šipka 20">
            <a:extLst>
              <a:ext uri="{FF2B5EF4-FFF2-40B4-BE49-F238E27FC236}">
                <a16:creationId xmlns:a16="http://schemas.microsoft.com/office/drawing/2014/main" id="{87F218DE-4018-3143-9930-A28FA8F56103}"/>
              </a:ext>
            </a:extLst>
          </p:cNvPr>
          <p:cNvCxnSpPr>
            <a:cxnSpLocks/>
            <a:stCxn id="11" idx="1"/>
          </p:cNvCxnSpPr>
          <p:nvPr/>
        </p:nvCxnSpPr>
        <p:spPr>
          <a:xfrm flipH="1" flipV="1">
            <a:off x="3471630" y="4742821"/>
            <a:ext cx="4515018" cy="3231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Přímá spojovací šipka 36">
            <a:extLst>
              <a:ext uri="{FF2B5EF4-FFF2-40B4-BE49-F238E27FC236}">
                <a16:creationId xmlns:a16="http://schemas.microsoft.com/office/drawing/2014/main" id="{E5F10CBC-C861-AE4B-91F5-AD89655D9AFE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3471630" y="2136826"/>
            <a:ext cx="4515018" cy="65704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45870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90CA7D3-BEA1-A049-9484-C6FD0A888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064" y="1"/>
            <a:ext cx="7398936" cy="693336"/>
          </a:xfrm>
        </p:spPr>
        <p:txBody>
          <a:bodyPr>
            <a:normAutofit fontScale="90000"/>
          </a:bodyPr>
          <a:lstStyle/>
          <a:p>
            <a:r>
              <a:rPr lang="cs-CZ" dirty="0"/>
              <a:t>Funkce</a:t>
            </a:r>
          </a:p>
        </p:txBody>
      </p:sp>
      <p:pic>
        <p:nvPicPr>
          <p:cNvPr id="7" name="Zástupný obsah 6">
            <a:extLst>
              <a:ext uri="{FF2B5EF4-FFF2-40B4-BE49-F238E27FC236}">
                <a16:creationId xmlns:a16="http://schemas.microsoft.com/office/drawing/2014/main" id="{6ED696F7-86D6-4842-80C8-D60955D66E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4793064" cy="6859890"/>
          </a:xfrm>
          <a:prstGeom prst="rect">
            <a:avLst/>
          </a:prstGeom>
        </p:spPr>
      </p:pic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C0F12B0B-C66A-E142-8AAA-3F4694F6C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BC48A-70D4-478E-A0A9-75D9DF54B614}" type="slidenum">
              <a:rPr lang="cs-CZ" smtClean="0"/>
              <a:t>7</a:t>
            </a:fld>
            <a:endParaRPr lang="cs-CZ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CED437C4-6E46-3E4E-9F61-E1C466EE64E2}"/>
              </a:ext>
            </a:extLst>
          </p:cNvPr>
          <p:cNvSpPr txBox="1"/>
          <p:nvPr/>
        </p:nvSpPr>
        <p:spPr>
          <a:xfrm>
            <a:off x="4793064" y="693337"/>
            <a:ext cx="7398936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/>
              <a:t>Deklarace funkce </a:t>
            </a:r>
            <a:r>
              <a:rPr lang="cs-CZ" dirty="0" err="1"/>
              <a:t>max</a:t>
            </a:r>
            <a:r>
              <a:rPr lang="cs-CZ" dirty="0"/>
              <a:t>, která vrací </a:t>
            </a:r>
            <a:r>
              <a:rPr lang="cs-CZ" dirty="0" err="1"/>
              <a:t>int</a:t>
            </a:r>
            <a:r>
              <a:rPr lang="cs-CZ" dirty="0"/>
              <a:t> a požaduje dva </a:t>
            </a:r>
            <a:r>
              <a:rPr lang="cs-CZ" dirty="0" err="1"/>
              <a:t>int</a:t>
            </a:r>
            <a:r>
              <a:rPr lang="cs-CZ" dirty="0"/>
              <a:t> při volání (num1 a num2).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cs-CZ" dirty="0"/>
              <a:t>Deklarací řekneme, že taková funkce existuje.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cs-CZ" dirty="0"/>
              <a:t>Místo deklarace můžeme hned funkci definovat (tím spojíme definici a deklaraci dohromady)(méně přehledné).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cs-CZ" dirty="0"/>
              <a:t>Pokud chceme zavolat funkci </a:t>
            </a:r>
            <a:r>
              <a:rPr lang="cs-CZ" dirty="0" err="1"/>
              <a:t>max</a:t>
            </a:r>
            <a:r>
              <a:rPr lang="cs-CZ" dirty="0"/>
              <a:t>, tak musí byt vždy </a:t>
            </a:r>
            <a:r>
              <a:rPr lang="cs-CZ" b="1" dirty="0"/>
              <a:t>deklarována</a:t>
            </a:r>
            <a:r>
              <a:rPr lang="cs-CZ" dirty="0"/>
              <a:t> nad (před) místem, kde jí chceme zavolat (v tomto případě před voláním </a:t>
            </a:r>
            <a:r>
              <a:rPr lang="cs-CZ" dirty="0" err="1"/>
              <a:t>max</a:t>
            </a:r>
            <a:r>
              <a:rPr lang="cs-CZ" dirty="0"/>
              <a:t> ve funkci </a:t>
            </a:r>
            <a:r>
              <a:rPr lang="cs-CZ" dirty="0" err="1"/>
              <a:t>main</a:t>
            </a:r>
            <a:r>
              <a:rPr lang="cs-CZ" dirty="0"/>
              <a:t> musela proběhnout deklarace funkce </a:t>
            </a:r>
            <a:r>
              <a:rPr lang="cs-CZ" dirty="0" err="1"/>
              <a:t>max</a:t>
            </a:r>
            <a:r>
              <a:rPr lang="cs-CZ" dirty="0"/>
              <a:t>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cs-CZ" dirty="0"/>
              <a:t>Datový typ „</a:t>
            </a:r>
            <a:r>
              <a:rPr lang="cs-CZ" dirty="0" err="1"/>
              <a:t>int</a:t>
            </a:r>
            <a:r>
              <a:rPr lang="cs-CZ" dirty="0"/>
              <a:t>“ před názvem funkce nám říká jaký bude datový typ hodnoty, kterou vrátí.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cs-CZ" dirty="0"/>
              <a:t>Můžeme tedy mít i </a:t>
            </a:r>
            <a:r>
              <a:rPr lang="cs-CZ" dirty="0" err="1"/>
              <a:t>char</a:t>
            </a:r>
            <a:r>
              <a:rPr lang="cs-CZ" dirty="0"/>
              <a:t> </a:t>
            </a:r>
            <a:r>
              <a:rPr lang="cs-CZ" dirty="0" err="1"/>
              <a:t>max</a:t>
            </a:r>
            <a:r>
              <a:rPr lang="cs-CZ" dirty="0"/>
              <a:t>(), long </a:t>
            </a:r>
            <a:r>
              <a:rPr lang="cs-CZ" dirty="0" err="1"/>
              <a:t>max</a:t>
            </a:r>
            <a:r>
              <a:rPr lang="cs-CZ" dirty="0"/>
              <a:t>(), </a:t>
            </a:r>
            <a:r>
              <a:rPr lang="cs-CZ" dirty="0" err="1"/>
              <a:t>float</a:t>
            </a:r>
            <a:r>
              <a:rPr lang="cs-CZ" dirty="0"/>
              <a:t> </a:t>
            </a:r>
            <a:r>
              <a:rPr lang="cs-CZ" dirty="0" err="1"/>
              <a:t>max</a:t>
            </a:r>
            <a:r>
              <a:rPr lang="cs-CZ" dirty="0"/>
              <a:t>(), </a:t>
            </a:r>
            <a:r>
              <a:rPr lang="cs-CZ" dirty="0" err="1"/>
              <a:t>atd</a:t>
            </a:r>
            <a:r>
              <a:rPr lang="cs-CZ" dirty="0"/>
              <a:t>…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cs-CZ" dirty="0"/>
              <a:t>Funkce s datovým typem </a:t>
            </a:r>
            <a:r>
              <a:rPr lang="cs-CZ" dirty="0" err="1"/>
              <a:t>void</a:t>
            </a:r>
            <a:r>
              <a:rPr lang="cs-CZ" dirty="0"/>
              <a:t> nevrací žádnou hodnotu.</a:t>
            </a:r>
          </a:p>
          <a:p>
            <a:endParaRPr lang="cs-CZ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/>
              <a:t>Definice funkce max.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cs-CZ" dirty="0"/>
              <a:t>Definicí specifikujeme co funkce dělá.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cs-CZ" dirty="0"/>
              <a:t>Proměnné, které založíme ve funkci jsou viditelné jen ve funkci, kde byly založeny.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cs-CZ" dirty="0"/>
              <a:t>Vstupní proměnné se chovají jako normální proměnné definované uvnitř funkce (jejich hodnota se nastaví při volání funkce).</a:t>
            </a:r>
          </a:p>
        </p:txBody>
      </p:sp>
      <p:cxnSp>
        <p:nvCxnSpPr>
          <p:cNvPr id="10" name="Přímá spojovací šipka 9">
            <a:extLst>
              <a:ext uri="{FF2B5EF4-FFF2-40B4-BE49-F238E27FC236}">
                <a16:creationId xmlns:a16="http://schemas.microsoft.com/office/drawing/2014/main" id="{30B61AD8-CB26-B240-A703-3A49F4D611C8}"/>
              </a:ext>
            </a:extLst>
          </p:cNvPr>
          <p:cNvCxnSpPr>
            <a:cxnSpLocks/>
          </p:cNvCxnSpPr>
          <p:nvPr/>
        </p:nvCxnSpPr>
        <p:spPr>
          <a:xfrm flipH="1" flipV="1">
            <a:off x="2552282" y="809351"/>
            <a:ext cx="2240782" cy="6923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Přímá spojovací šipka 12">
            <a:extLst>
              <a:ext uri="{FF2B5EF4-FFF2-40B4-BE49-F238E27FC236}">
                <a16:creationId xmlns:a16="http://schemas.microsoft.com/office/drawing/2014/main" id="{7AD3ABE5-AC5B-4742-98C1-E5DB4007D849}"/>
              </a:ext>
            </a:extLst>
          </p:cNvPr>
          <p:cNvCxnSpPr>
            <a:cxnSpLocks/>
          </p:cNvCxnSpPr>
          <p:nvPr/>
        </p:nvCxnSpPr>
        <p:spPr>
          <a:xfrm flipH="1">
            <a:off x="2652766" y="4437935"/>
            <a:ext cx="2140298" cy="3358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29597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7E03CAB-7073-5947-BB6D-7CEDF8F71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5984" y="0"/>
            <a:ext cx="5606015" cy="838199"/>
          </a:xfrm>
        </p:spPr>
        <p:txBody>
          <a:bodyPr>
            <a:normAutofit fontScale="90000"/>
          </a:bodyPr>
          <a:lstStyle/>
          <a:p>
            <a:r>
              <a:rPr lang="cs-CZ" dirty="0"/>
              <a:t>Podmínky (</a:t>
            </a:r>
            <a:r>
              <a:rPr lang="cs-CZ" dirty="0" err="1"/>
              <a:t>if</a:t>
            </a:r>
            <a:r>
              <a:rPr lang="cs-CZ" dirty="0"/>
              <a:t>, </a:t>
            </a:r>
            <a:r>
              <a:rPr lang="cs-CZ" dirty="0" err="1"/>
              <a:t>else</a:t>
            </a:r>
            <a:r>
              <a:rPr lang="cs-CZ" dirty="0"/>
              <a:t> </a:t>
            </a:r>
            <a:r>
              <a:rPr lang="cs-CZ" dirty="0" err="1"/>
              <a:t>if</a:t>
            </a:r>
            <a:r>
              <a:rPr lang="cs-CZ" dirty="0"/>
              <a:t>, </a:t>
            </a:r>
            <a:r>
              <a:rPr lang="cs-CZ" dirty="0" err="1"/>
              <a:t>else</a:t>
            </a:r>
            <a:r>
              <a:rPr lang="cs-CZ" dirty="0"/>
              <a:t>)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410C489-F66C-3547-BFAB-EEF0ECADC7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85984" y="838199"/>
            <a:ext cx="5606016" cy="5338764"/>
          </a:xfrm>
        </p:spPr>
        <p:txBody>
          <a:bodyPr>
            <a:normAutofit/>
          </a:bodyPr>
          <a:lstStyle/>
          <a:p>
            <a:r>
              <a:rPr lang="cs-CZ" dirty="0"/>
              <a:t>Podmínky využíváme k realizaci logických funkcí.</a:t>
            </a:r>
          </a:p>
          <a:p>
            <a:r>
              <a:rPr lang="cs-CZ" dirty="0"/>
              <a:t>Jak bude vypadat vývojový diagram pro </a:t>
            </a:r>
            <a:r>
              <a:rPr lang="cs-CZ" dirty="0" err="1"/>
              <a:t>if-else</a:t>
            </a:r>
            <a:r>
              <a:rPr lang="cs-CZ" dirty="0"/>
              <a:t> a </a:t>
            </a:r>
            <a:r>
              <a:rPr lang="cs-CZ" dirty="0" err="1"/>
              <a:t>if-else</a:t>
            </a:r>
            <a:r>
              <a:rPr lang="cs-CZ" dirty="0"/>
              <a:t> </a:t>
            </a:r>
            <a:r>
              <a:rPr lang="cs-CZ" dirty="0" err="1"/>
              <a:t>if-else</a:t>
            </a:r>
            <a:r>
              <a:rPr lang="cs-CZ" dirty="0"/>
              <a:t>?</a:t>
            </a:r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1664C5A8-5B9D-2140-9E13-7A0E63A6D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BC48A-70D4-478E-A0A9-75D9DF54B614}" type="slidenum">
              <a:rPr lang="cs-CZ" smtClean="0"/>
              <a:t>8</a:t>
            </a:fld>
            <a:endParaRPr lang="cs-CZ"/>
          </a:p>
        </p:txBody>
      </p:sp>
      <p:pic>
        <p:nvPicPr>
          <p:cNvPr id="8" name="Obrázek 7">
            <a:extLst>
              <a:ext uri="{FF2B5EF4-FFF2-40B4-BE49-F238E27FC236}">
                <a16:creationId xmlns:a16="http://schemas.microsoft.com/office/drawing/2014/main" id="{41EEEB0E-7AB5-B045-9A6E-747FE70B62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92"/>
          <a:stretch/>
        </p:blipFill>
        <p:spPr>
          <a:xfrm>
            <a:off x="0" y="0"/>
            <a:ext cx="6585985" cy="6858000"/>
          </a:xfrm>
          <a:prstGeom prst="rect">
            <a:avLst/>
          </a:prstGeom>
        </p:spPr>
      </p:pic>
      <p:pic>
        <p:nvPicPr>
          <p:cNvPr id="9" name="Obrázek 8">
            <a:extLst>
              <a:ext uri="{FF2B5EF4-FFF2-40B4-BE49-F238E27FC236}">
                <a16:creationId xmlns:a16="http://schemas.microsoft.com/office/drawing/2014/main" id="{C5A2C27E-BCC6-BD4F-95BE-A4CEABB5EF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5983" y="2676819"/>
            <a:ext cx="3257732" cy="4179110"/>
          </a:xfrm>
          <a:prstGeom prst="rect">
            <a:avLst/>
          </a:prstGeom>
        </p:spPr>
      </p:pic>
      <p:sp>
        <p:nvSpPr>
          <p:cNvPr id="10" name="TextovéPole 9">
            <a:extLst>
              <a:ext uri="{FF2B5EF4-FFF2-40B4-BE49-F238E27FC236}">
                <a16:creationId xmlns:a16="http://schemas.microsoft.com/office/drawing/2014/main" id="{DEBC1560-8719-C44E-B339-01C9CF7044F3}"/>
              </a:ext>
            </a:extLst>
          </p:cNvPr>
          <p:cNvSpPr txBox="1"/>
          <p:nvPr/>
        </p:nvSpPr>
        <p:spPr>
          <a:xfrm>
            <a:off x="8684105" y="3138249"/>
            <a:ext cx="2446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Vývojový diagram pro </a:t>
            </a:r>
            <a:r>
              <a:rPr lang="cs-CZ" dirty="0" err="1"/>
              <a:t>if</a:t>
            </a:r>
            <a:r>
              <a:rPr lang="cs-CZ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692737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F824AFA-E3D3-544C-AEB9-7D1937946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3380" y="1"/>
            <a:ext cx="7818620" cy="938254"/>
          </a:xfrm>
        </p:spPr>
        <p:txBody>
          <a:bodyPr/>
          <a:lstStyle/>
          <a:p>
            <a:r>
              <a:rPr lang="cs-CZ" dirty="0"/>
              <a:t>Podmínky (</a:t>
            </a:r>
            <a:r>
              <a:rPr lang="cs-CZ" dirty="0" err="1"/>
              <a:t>switch</a:t>
            </a:r>
            <a:r>
              <a:rPr lang="cs-CZ" dirty="0"/>
              <a:t>)</a:t>
            </a:r>
          </a:p>
        </p:txBody>
      </p:sp>
      <p:pic>
        <p:nvPicPr>
          <p:cNvPr id="9" name="Zástupný obsah 8">
            <a:extLst>
              <a:ext uri="{FF2B5EF4-FFF2-40B4-BE49-F238E27FC236}">
                <a16:creationId xmlns:a16="http://schemas.microsoft.com/office/drawing/2014/main" id="{4CFBF143-2E1D-2649-B3CE-AB0E8800E4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66390" y="2138584"/>
            <a:ext cx="3416300" cy="4580261"/>
          </a:xfrm>
        </p:spPr>
      </p:pic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BB5233A7-6103-DE46-8C32-C6C35FC01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BC48A-70D4-478E-A0A9-75D9DF54B614}" type="slidenum">
              <a:rPr lang="cs-CZ" smtClean="0"/>
              <a:t>9</a:t>
            </a:fld>
            <a:endParaRPr lang="cs-CZ"/>
          </a:p>
        </p:txBody>
      </p:sp>
      <p:pic>
        <p:nvPicPr>
          <p:cNvPr id="7" name="Obrázek 6">
            <a:extLst>
              <a:ext uri="{FF2B5EF4-FFF2-40B4-BE49-F238E27FC236}">
                <a16:creationId xmlns:a16="http://schemas.microsoft.com/office/drawing/2014/main" id="{8797B12A-F37E-5245-AE99-76690CAE94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4373380" cy="6858000"/>
          </a:xfrm>
          <a:prstGeom prst="rect">
            <a:avLst/>
          </a:prstGeom>
        </p:spPr>
      </p:pic>
      <p:sp>
        <p:nvSpPr>
          <p:cNvPr id="10" name="TextovéPole 9">
            <a:extLst>
              <a:ext uri="{FF2B5EF4-FFF2-40B4-BE49-F238E27FC236}">
                <a16:creationId xmlns:a16="http://schemas.microsoft.com/office/drawing/2014/main" id="{5C203D2E-10F4-7C41-8EA1-24713376060C}"/>
              </a:ext>
            </a:extLst>
          </p:cNvPr>
          <p:cNvSpPr txBox="1"/>
          <p:nvPr/>
        </p:nvSpPr>
        <p:spPr>
          <a:xfrm>
            <a:off x="4373380" y="938255"/>
            <a:ext cx="78186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 err="1"/>
              <a:t>Switch</a:t>
            </a:r>
            <a:r>
              <a:rPr lang="cs-CZ" dirty="0"/>
              <a:t> použijeme pokud potřebujeme porovnat proměnnou s více hodnotami.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/>
              <a:t>POZOR! Funguje pouze jako základní porovnání (==). Nelze tedy použít operátory &lt;, &gt;, &lt;=, &gt;=, </a:t>
            </a:r>
            <a:r>
              <a:rPr lang="cs-CZ" dirty="0" err="1"/>
              <a:t>atd</a:t>
            </a:r>
            <a:r>
              <a:rPr lang="cs-CZ" dirty="0"/>
              <a:t>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 err="1"/>
              <a:t>Switch</a:t>
            </a:r>
            <a:r>
              <a:rPr lang="cs-CZ" dirty="0"/>
              <a:t> se dá vždy přepsat na </a:t>
            </a:r>
            <a:r>
              <a:rPr lang="cs-CZ" dirty="0" err="1"/>
              <a:t>if</a:t>
            </a:r>
            <a:r>
              <a:rPr lang="cs-CZ" dirty="0"/>
              <a:t>, ale obráceně to už neplatí. Proč?</a:t>
            </a:r>
          </a:p>
        </p:txBody>
      </p:sp>
      <p:sp>
        <p:nvSpPr>
          <p:cNvPr id="11" name="TextovéPole 10">
            <a:extLst>
              <a:ext uri="{FF2B5EF4-FFF2-40B4-BE49-F238E27FC236}">
                <a16:creationId xmlns:a16="http://schemas.microsoft.com/office/drawing/2014/main" id="{830C7E32-D8D6-C946-BEA4-FC89B6CCEAF7}"/>
              </a:ext>
            </a:extLst>
          </p:cNvPr>
          <p:cNvSpPr txBox="1"/>
          <p:nvPr/>
        </p:nvSpPr>
        <p:spPr>
          <a:xfrm>
            <a:off x="6574540" y="2859053"/>
            <a:ext cx="2928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Vývojový diagram pro </a:t>
            </a:r>
            <a:r>
              <a:rPr lang="cs-CZ" dirty="0" err="1"/>
              <a:t>switch</a:t>
            </a:r>
            <a:r>
              <a:rPr lang="cs-CZ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91862775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Vlastní návrh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13E19A743FFEA74D9512F2DA97C869DF" ma:contentTypeVersion="5" ma:contentTypeDescription="Vytvoří nový dokument" ma:contentTypeScope="" ma:versionID="5b8022b7317184bad81eabe05408417b">
  <xsd:schema xmlns:xsd="http://www.w3.org/2001/XMLSchema" xmlns:xs="http://www.w3.org/2001/XMLSchema" xmlns:p="http://schemas.microsoft.com/office/2006/metadata/properties" xmlns:ns3="ac0d6c10-ec1e-4d54-ba6b-3ab92d8dfa0b" xmlns:ns4="4631c8b9-6495-4591-8316-26c441f1bad0" targetNamespace="http://schemas.microsoft.com/office/2006/metadata/properties" ma:root="true" ma:fieldsID="a65cbd4495be7c179ad83fc920edffdc" ns3:_="" ns4:_="">
    <xsd:import namespace="ac0d6c10-ec1e-4d54-ba6b-3ab92d8dfa0b"/>
    <xsd:import namespace="4631c8b9-6495-4591-8316-26c441f1bad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c0d6c10-ec1e-4d54-ba6b-3ab92d8dfa0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631c8b9-6495-4591-8316-26c441f1bad0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dílí se s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dílené s podrobnostmi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Hodnota hash upozornění na sdílení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obsahu"/>
        <xsd:element ref="dc:title" minOccurs="0" maxOccurs="1" ma:index="4" ma:displayName="Nadpis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3DD9B41-AE9F-4EFE-AF6A-D66906DDA42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0CC2927-C183-410C-89DC-7252EBFBABAB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669A7244-861E-4C33-BF7F-BCF5F6814FA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c0d6c10-ec1e-4d54-ba6b-3ab92d8dfa0b"/>
    <ds:schemaRef ds:uri="4631c8b9-6495-4591-8316-26c441f1bad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2330</TotalTime>
  <Words>724</Words>
  <Application>Microsoft Macintosh PowerPoint</Application>
  <PresentationFormat>Širokoúhlá obrazovka</PresentationFormat>
  <Paragraphs>97</Paragraphs>
  <Slides>12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2</vt:i4>
      </vt:variant>
      <vt:variant>
        <vt:lpstr>Nadpisy snímků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Motiv Office</vt:lpstr>
      <vt:lpstr>Vlastní návrh</vt:lpstr>
      <vt:lpstr>OPAKOVÁNÍ C</vt:lpstr>
      <vt:lpstr>Datové typy</vt:lpstr>
      <vt:lpstr>Prezentace aplikace PowerPoint</vt:lpstr>
      <vt:lpstr>Proměnné a konstanty</vt:lpstr>
      <vt:lpstr>Prezentace aplikace PowerPoint</vt:lpstr>
      <vt:lpstr>Základní struktura</vt:lpstr>
      <vt:lpstr>Funkce</vt:lpstr>
      <vt:lpstr>Podmínky (if, else if, else)</vt:lpstr>
      <vt:lpstr>Podmínky (switch)</vt:lpstr>
      <vt:lpstr>Cykly (while, do while)</vt:lpstr>
      <vt:lpstr>Cykly (for)</vt:lpstr>
      <vt:lpstr>Odkazy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Laboratorní zdroj</dc:title>
  <dc:creator>Padmann Šťastný</dc:creator>
  <cp:lastModifiedBy>Vagner, Josef</cp:lastModifiedBy>
  <cp:revision>64</cp:revision>
  <dcterms:created xsi:type="dcterms:W3CDTF">2020-02-09T17:50:21Z</dcterms:created>
  <dcterms:modified xsi:type="dcterms:W3CDTF">2022-10-05T19:10:56Z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0x01010013E19A743FFEA74D9512F2DA97C869DF</vt:lpwstr>
  </property>
</Properties>
</file>