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910AFF-2BDC-4E8D-BDF9-14023491B6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3CB02-C6B8-4D80-9264-ADFA8673C4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8E7C-3B37-4AA7-8181-1B7CCA445A68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8CEFF-6478-4ED7-94DE-EA7B956506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3F154-843E-47F6-8D2D-052B5082D9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A4BFF-0B83-466A-B375-6055CA35A7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95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7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7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1057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88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2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30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20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9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black sign with white text&#10;&#10;Description automatically generated">
            <a:extLst>
              <a:ext uri="{FF2B5EF4-FFF2-40B4-BE49-F238E27FC236}">
                <a16:creationId xmlns:a16="http://schemas.microsoft.com/office/drawing/2014/main" id="{F3584E87-01AD-40DD-97EC-579B37765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8" y="6051914"/>
            <a:ext cx="2879132" cy="7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4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3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8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7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4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7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FFDC4-8C95-4278-B844-E099B4A64C34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199578-2935-4182-9BD7-4B5E0498F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586A-12A6-4C15-B52D-DE37A82D9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3429000"/>
            <a:ext cx="8288032" cy="109631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300" dirty="0"/>
              <a:t>MSBA70400: PREDICTIVE ANALYTICS PRESENTATION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DIRECT-MAIL FUNDRAISING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BF5BA-2EBD-40AF-BB37-43A36AF9C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453" y="4954830"/>
            <a:ext cx="6120684" cy="109631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TEAM 4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Othiel Glover, Polina Kostylev, Tyler Rathjen, Allison Lynch, Amy Tsang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1936196E-8A81-4435-B0FB-E3B510899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9" y="1125941"/>
            <a:ext cx="8288033" cy="20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0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3718-ADCD-4729-B1F7-7D8190B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DCEA-6316-462E-A376-4A83C42B5924}"/>
              </a:ext>
            </a:extLst>
          </p:cNvPr>
          <p:cNvSpPr txBox="1"/>
          <p:nvPr/>
        </p:nvSpPr>
        <p:spPr>
          <a:xfrm>
            <a:off x="838200" y="1615735"/>
            <a:ext cx="10102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Naïve Model is more profitable than decision rule (logistic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Naïve $7688 &gt; Decision Rule $4520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Low cost $0.68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donation average $13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Classification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 indicator: AVGGIFT &gt;= 4.55903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Next Step: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if the average donation is lower than $13?</a:t>
            </a:r>
          </a:p>
          <a:p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F8C56-5F40-4534-96B9-FED3DDA8A725}"/>
              </a:ext>
            </a:extLst>
          </p:cNvPr>
          <p:cNvCxnSpPr>
            <a:cxnSpLocks/>
          </p:cNvCxnSpPr>
          <p:nvPr/>
        </p:nvCxnSpPr>
        <p:spPr>
          <a:xfrm>
            <a:off x="838200" y="1384917"/>
            <a:ext cx="108181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1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3718-ADCD-4729-B1F7-7D8190B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BUSINESS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DCEA-6316-462E-A376-4A83C42B5924}"/>
              </a:ext>
            </a:extLst>
          </p:cNvPr>
          <p:cNvSpPr txBox="1"/>
          <p:nvPr/>
        </p:nvSpPr>
        <p:spPr>
          <a:xfrm>
            <a:off x="838199" y="1615736"/>
            <a:ext cx="89538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Problem Background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National Veterans’ Organization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In-house database of over 13 million donors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Overall response rate is 5.1%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Average donation is $13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Cost is $0.68 per mailing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The challenge the firm is facing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Determine a list of targeted advertising donors in order to improve the cost-effectiveness of their direct marketing campaign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F8C56-5F40-4534-96B9-FED3DDA8A725}"/>
              </a:ext>
            </a:extLst>
          </p:cNvPr>
          <p:cNvCxnSpPr>
            <a:cxnSpLocks/>
          </p:cNvCxnSpPr>
          <p:nvPr/>
        </p:nvCxnSpPr>
        <p:spPr>
          <a:xfrm>
            <a:off x="838200" y="1384917"/>
            <a:ext cx="108181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3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3718-ADCD-4729-B1F7-7D8190B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DPDA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DCEA-6316-462E-A376-4A83C42B5924}"/>
              </a:ext>
            </a:extLst>
          </p:cNvPr>
          <p:cNvSpPr txBox="1"/>
          <p:nvPr/>
        </p:nvSpPr>
        <p:spPr>
          <a:xfrm>
            <a:off x="838200" y="1615736"/>
            <a:ext cx="102056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Decision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Who should we send the fundraising advertisement 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Advantage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Improve the cost-effectiveness of their direct marketing campaign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Maximize expected net profit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Prediction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Targeted advertising based on probability prediction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Data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Large in-house database with historic data and relevant variables available from past donors such as income, demographic data, etc.</a:t>
            </a:r>
          </a:p>
          <a:p>
            <a:pPr lvl="1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F8C56-5F40-4534-96B9-FED3DDA8A725}"/>
              </a:ext>
            </a:extLst>
          </p:cNvPr>
          <p:cNvCxnSpPr>
            <a:cxnSpLocks/>
          </p:cNvCxnSpPr>
          <p:nvPr/>
        </p:nvCxnSpPr>
        <p:spPr>
          <a:xfrm>
            <a:off x="838200" y="1384917"/>
            <a:ext cx="108181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8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3718-ADCD-4729-B1F7-7D8190B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DCEA-6316-462E-A376-4A83C42B5924}"/>
              </a:ext>
            </a:extLst>
          </p:cNvPr>
          <p:cNvSpPr txBox="1"/>
          <p:nvPr/>
        </p:nvSpPr>
        <p:spPr>
          <a:xfrm>
            <a:off x="838200" y="1615736"/>
            <a:ext cx="110179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Dataset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22 variables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Dependent variable: </a:t>
            </a:r>
            <a:r>
              <a:rPr lang="en-US" sz="2000" dirty="0"/>
              <a:t>Target_B – 1 is Donor and 0 is Non-Donor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Donor is underrepresented in the data (rare event)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Used weighted sampling and SAS to solve the rare event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Relevant variables: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Homeowner, Income, Gender, Wealth, Historic Gift Amounts, Average Home Value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Dropped variables: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/>
              <a:t>Converted</a:t>
            </a:r>
            <a:r>
              <a:rPr lang="en-US" sz="2000" b="1"/>
              <a:t> </a:t>
            </a:r>
            <a:r>
              <a:rPr lang="en-US" sz="2000"/>
              <a:t>Zip code </a:t>
            </a:r>
            <a:r>
              <a:rPr lang="en-US" sz="2000" dirty="0"/>
              <a:t>with 5 categories</a:t>
            </a:r>
            <a:r>
              <a:rPr lang="en-US" sz="2000" b="1" dirty="0"/>
              <a:t> (only in Classification Tree)</a:t>
            </a:r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F8C56-5F40-4534-96B9-FED3DDA8A725}"/>
              </a:ext>
            </a:extLst>
          </p:cNvPr>
          <p:cNvCxnSpPr>
            <a:cxnSpLocks/>
          </p:cNvCxnSpPr>
          <p:nvPr/>
        </p:nvCxnSpPr>
        <p:spPr>
          <a:xfrm>
            <a:off x="838200" y="1384917"/>
            <a:ext cx="108181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31FBE6D-E231-4BEB-B8BE-9235D5B5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680"/>
            <a:ext cx="12192000" cy="12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7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y&#10;&#10;Description automatically generated">
            <a:extLst>
              <a:ext uri="{FF2B5EF4-FFF2-40B4-BE49-F238E27FC236}">
                <a16:creationId xmlns:a16="http://schemas.microsoft.com/office/drawing/2014/main" id="{EDE61FEF-0105-4998-B74C-A73D0DF89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2" y="2287644"/>
            <a:ext cx="9569846" cy="2639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B3718-ADCD-4729-B1F7-7D8190B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DCEA-6316-462E-A376-4A83C42B5924}"/>
              </a:ext>
            </a:extLst>
          </p:cNvPr>
          <p:cNvSpPr txBox="1"/>
          <p:nvPr/>
        </p:nvSpPr>
        <p:spPr>
          <a:xfrm>
            <a:off x="838200" y="1615735"/>
            <a:ext cx="6947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Models used: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Classification Tree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r>
              <a:rPr lang="en-US" sz="2400" dirty="0"/>
              <a:t>      </a:t>
            </a:r>
          </a:p>
          <a:p>
            <a:r>
              <a:rPr lang="en-US" sz="2400" dirty="0"/>
              <a:t> Nearest neighbor – not our event of interest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F8C56-5F40-4534-96B9-FED3DDA8A725}"/>
              </a:ext>
            </a:extLst>
          </p:cNvPr>
          <p:cNvCxnSpPr>
            <a:cxnSpLocks/>
          </p:cNvCxnSpPr>
          <p:nvPr/>
        </p:nvCxnSpPr>
        <p:spPr>
          <a:xfrm>
            <a:off x="838200" y="1384917"/>
            <a:ext cx="108181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536FD847-B605-422D-96FD-8D59644DC26B}"/>
              </a:ext>
            </a:extLst>
          </p:cNvPr>
          <p:cNvSpPr/>
          <p:nvPr/>
        </p:nvSpPr>
        <p:spPr>
          <a:xfrm>
            <a:off x="558020" y="4958670"/>
            <a:ext cx="399495" cy="399495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572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3718-ADCD-4729-B1F7-7D8190B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DCEA-6316-462E-A376-4A83C42B5924}"/>
              </a:ext>
            </a:extLst>
          </p:cNvPr>
          <p:cNvSpPr txBox="1"/>
          <p:nvPr/>
        </p:nvSpPr>
        <p:spPr>
          <a:xfrm>
            <a:off x="812057" y="1615735"/>
            <a:ext cx="101025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Logistic regression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Due to data being oversampled, we needed to adjust the decision weights from 50/50 to the original response rate of 5.1.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Used SAS 9.4 (English) to import via Data Source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Decision Processing: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Selection Criterion: Validation Profit and Loss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F8C56-5F40-4534-96B9-FED3DDA8A725}"/>
              </a:ext>
            </a:extLst>
          </p:cNvPr>
          <p:cNvCxnSpPr>
            <a:cxnSpLocks/>
          </p:cNvCxnSpPr>
          <p:nvPr/>
        </p:nvCxnSpPr>
        <p:spPr>
          <a:xfrm>
            <a:off x="838200" y="1384917"/>
            <a:ext cx="108181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9AF047-2BCB-4C79-AD44-C6BAD10D8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97"/>
          <a:stretch/>
        </p:blipFill>
        <p:spPr>
          <a:xfrm>
            <a:off x="1338684" y="3586824"/>
            <a:ext cx="5792130" cy="174421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ED4E4D-2006-41B2-86AB-825446D649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61" b="50000"/>
          <a:stretch/>
        </p:blipFill>
        <p:spPr>
          <a:xfrm>
            <a:off x="7265537" y="3321127"/>
            <a:ext cx="2894210" cy="20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9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3718-ADCD-4729-B1F7-7D8190B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– 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DCEA-6316-462E-A376-4A83C42B5924}"/>
              </a:ext>
            </a:extLst>
          </p:cNvPr>
          <p:cNvSpPr txBox="1"/>
          <p:nvPr/>
        </p:nvSpPr>
        <p:spPr>
          <a:xfrm>
            <a:off x="838200" y="1599228"/>
            <a:ext cx="85454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Performance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Confusion Matrix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Error rate: (293+261)/1248 = 0.444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Decision cut-off: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x($13 profit) + (1-x)(-$0.68 cost) = 0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x = 0.0497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Cost/Benefit: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Decision Rule $4520 vs. Naïve Model $7688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F8C56-5F40-4534-96B9-FED3DDA8A725}"/>
              </a:ext>
            </a:extLst>
          </p:cNvPr>
          <p:cNvCxnSpPr>
            <a:cxnSpLocks/>
          </p:cNvCxnSpPr>
          <p:nvPr/>
        </p:nvCxnSpPr>
        <p:spPr>
          <a:xfrm>
            <a:off x="838200" y="1384917"/>
            <a:ext cx="108181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F73281-164F-4801-AEA1-6A850C4A5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0795"/>
              </p:ext>
            </p:extLst>
          </p:nvPr>
        </p:nvGraphicFramePr>
        <p:xfrm>
          <a:off x="1219633" y="2411374"/>
          <a:ext cx="3177339" cy="1061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5446">
                  <a:extLst>
                    <a:ext uri="{9D8B030D-6E8A-4147-A177-3AD203B41FA5}">
                      <a16:colId xmlns:a16="http://schemas.microsoft.com/office/drawing/2014/main" val="878206124"/>
                    </a:ext>
                  </a:extLst>
                </a:gridCol>
                <a:gridCol w="785537">
                  <a:extLst>
                    <a:ext uri="{9D8B030D-6E8A-4147-A177-3AD203B41FA5}">
                      <a16:colId xmlns:a16="http://schemas.microsoft.com/office/drawing/2014/main" val="2891689888"/>
                    </a:ext>
                  </a:extLst>
                </a:gridCol>
                <a:gridCol w="788178">
                  <a:extLst>
                    <a:ext uri="{9D8B030D-6E8A-4147-A177-3AD203B41FA5}">
                      <a16:colId xmlns:a16="http://schemas.microsoft.com/office/drawing/2014/main" val="3138708116"/>
                    </a:ext>
                  </a:extLst>
                </a:gridCol>
                <a:gridCol w="788178">
                  <a:extLst>
                    <a:ext uri="{9D8B030D-6E8A-4147-A177-3AD203B41FA5}">
                      <a16:colId xmlns:a16="http://schemas.microsoft.com/office/drawing/2014/main" val="975097827"/>
                    </a:ext>
                  </a:extLst>
                </a:gridCol>
              </a:tblGrid>
              <a:tr h="340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Predicted Class (Outcome)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296289"/>
                  </a:ext>
                </a:extLst>
              </a:tr>
              <a:tr h="22369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Actual Class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(Target)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9011496"/>
                  </a:ext>
                </a:extLst>
              </a:tr>
              <a:tr h="2236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261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793389"/>
                  </a:ext>
                </a:extLst>
              </a:tr>
              <a:tr h="254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293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331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67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65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3718-ADCD-4729-B1F7-7D8190B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DCEA-6316-462E-A376-4A83C42B5924}"/>
              </a:ext>
            </a:extLst>
          </p:cNvPr>
          <p:cNvSpPr txBox="1"/>
          <p:nvPr/>
        </p:nvSpPr>
        <p:spPr>
          <a:xfrm>
            <a:off x="677333" y="1185170"/>
            <a:ext cx="9366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Classification Tree (Removed Converted Zip code)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F8C56-5F40-4534-96B9-FED3DDA8A725}"/>
              </a:ext>
            </a:extLst>
          </p:cNvPr>
          <p:cNvCxnSpPr>
            <a:cxnSpLocks/>
          </p:cNvCxnSpPr>
          <p:nvPr/>
        </p:nvCxnSpPr>
        <p:spPr>
          <a:xfrm>
            <a:off x="838200" y="1384917"/>
            <a:ext cx="108181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33192D3-3536-45F4-BE29-186BB95F9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" t="4415" r="3155"/>
          <a:stretch/>
        </p:blipFill>
        <p:spPr>
          <a:xfrm>
            <a:off x="838200" y="2040461"/>
            <a:ext cx="9788371" cy="44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0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3718-ADCD-4729-B1F7-7D8190B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– CLASSIFICATION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DCEA-6316-462E-A376-4A83C42B5924}"/>
              </a:ext>
            </a:extLst>
          </p:cNvPr>
          <p:cNvSpPr txBox="1"/>
          <p:nvPr/>
        </p:nvSpPr>
        <p:spPr>
          <a:xfrm>
            <a:off x="677334" y="1615107"/>
            <a:ext cx="4054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Early indicators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endParaRPr lang="en-US" sz="2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F8C56-5F40-4534-96B9-FED3DDA8A725}"/>
              </a:ext>
            </a:extLst>
          </p:cNvPr>
          <p:cNvCxnSpPr>
            <a:cxnSpLocks/>
          </p:cNvCxnSpPr>
          <p:nvPr/>
        </p:nvCxnSpPr>
        <p:spPr>
          <a:xfrm>
            <a:off x="838200" y="1384917"/>
            <a:ext cx="108181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4A8DE1-9783-4481-8D92-6B0057F0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88460" cy="3237033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Significance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if totalmonths &lt; 31.5 AND totalmonths &gt;= 26.5 or MISSING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AND NUMPROM &lt; 84.5 or MISSING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AND LASTGIFT &lt; 24.5 or MISSING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AND INCOME IS ONE OF: 4, 1, 2, 6 or MISSING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AND AVGGIFT &gt;= 4.55903 or MISSING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then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Tree Node Identifier   = 69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Number of Observations = 537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Predicted: TI_TARGET_B1=1 = 0.49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Predicted: TI_TARGET_B1=0 = 0.51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6F420CB-0BCE-49F0-A852-563C61A75DC2}"/>
              </a:ext>
            </a:extLst>
          </p:cNvPr>
          <p:cNvSpPr txBox="1">
            <a:spLocks/>
          </p:cNvSpPr>
          <p:nvPr/>
        </p:nvSpPr>
        <p:spPr>
          <a:xfrm>
            <a:off x="6349418" y="2204803"/>
            <a:ext cx="405464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Effectiveness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if totalmonths &lt; 26.5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AND WEALTH IS ONE OF: 5, 6, 7, 3, 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AND INCOME IS ONE OF: 3, 4, 1 or MISSING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then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Tree Node Identifier   = 18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Number of Observations = 21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Predicted: TI_TARGET_B1=1 = 1.00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Predicted: TI_TARGET_B1=0 = 0.00</a:t>
            </a:r>
          </a:p>
          <a:p>
            <a:pPr marL="0" indent="0">
              <a:buNone/>
            </a:pP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6CE93A-43AE-4D3E-9423-2014D0128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971" y="4375379"/>
            <a:ext cx="2770447" cy="1735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082125-517A-4DCA-806B-E045D03E06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t="12856" r="11225"/>
          <a:stretch/>
        </p:blipFill>
        <p:spPr>
          <a:xfrm>
            <a:off x="9251055" y="4420208"/>
            <a:ext cx="2707690" cy="19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60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494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MSBA70400: PREDICTIVE ANALYTICS PRESENTATION  DIRECT-MAIL FUNDRAISING </vt:lpstr>
      <vt:lpstr>THE BUSINESS PROBLEM</vt:lpstr>
      <vt:lpstr>DPDA</vt:lpstr>
      <vt:lpstr>DATA EXPLORATION</vt:lpstr>
      <vt:lpstr>PREDICTIVE TECHNIQUES</vt:lpstr>
      <vt:lpstr>IMPLEMENTATION</vt:lpstr>
      <vt:lpstr>RESULTS – LOGISTIC REGRESSION</vt:lpstr>
      <vt:lpstr>PREDICTIVE TECHNIQUES</vt:lpstr>
      <vt:lpstr>RESULTS – CLASSIFICATION TREE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MSBA70400: Predictive Analytics Presentation  DIRECT-MAIL FUNDRAISING</dc:title>
  <dc:creator>Amy Tsang</dc:creator>
  <cp:lastModifiedBy>othiel glover</cp:lastModifiedBy>
  <cp:revision>8</cp:revision>
  <dcterms:created xsi:type="dcterms:W3CDTF">2019-05-03T20:16:17Z</dcterms:created>
  <dcterms:modified xsi:type="dcterms:W3CDTF">2019-10-14T20:11:01Z</dcterms:modified>
</cp:coreProperties>
</file>